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74" r:id="rId6"/>
    <p:sldId id="275" r:id="rId7"/>
    <p:sldId id="262" r:id="rId8"/>
    <p:sldId id="273" r:id="rId9"/>
    <p:sldId id="276" r:id="rId10"/>
    <p:sldId id="277" r:id="rId11"/>
    <p:sldId id="258" r:id="rId12"/>
    <p:sldId id="270" r:id="rId13"/>
    <p:sldId id="271" r:id="rId14"/>
    <p:sldId id="268" r:id="rId15"/>
    <p:sldId id="269" r:id="rId16"/>
    <p:sldId id="267" r:id="rId17"/>
    <p:sldId id="259" r:id="rId18"/>
    <p:sldId id="263" r:id="rId19"/>
    <p:sldId id="264" r:id="rId20"/>
    <p:sldId id="265" r:id="rId21"/>
    <p:sldId id="266" r:id="rId22"/>
    <p:sldId id="27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E7A58-A7A2-F022-2919-72AA0C6D94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7E36CE-10C4-FDC7-A9D5-7ED388E5BC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A16C6D-19BD-41AE-0470-3878A6BE8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54ED-CCA3-451D-B815-B50EE476BA78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AAB2DD-56ED-B7A8-F1AC-231AF8ED5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F8195-F0B4-9D95-1DBE-58F7E9268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7752-41DA-40B8-9FE8-052DE1AB6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14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EC3D8-038B-41F9-0AC3-3A9C1C569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CA3F06-385A-B86D-B28F-0C7082CA4C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C1214-D8E3-FF35-C880-77C013198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54ED-CCA3-451D-B815-B50EE476BA78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C8394-DF44-B46A-6955-EE9E85242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D89E8-10E8-3FFA-0CF8-9BC024FB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7752-41DA-40B8-9FE8-052DE1AB6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798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AB2436-C9EF-91D1-1C0A-6FAF97020A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E57EA7-B59B-C956-60EF-A7746021B1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3A5AD-199E-6786-6DF8-FC7E905E4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54ED-CCA3-451D-B815-B50EE476BA78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931F56-9621-DC48-3DAD-3EBF12CEC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F8685-3D85-B216-DAF1-C75C10FAC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7752-41DA-40B8-9FE8-052DE1AB6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66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8FA389-757F-5F95-6D07-E5FDBD629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5B05E-9980-5D26-16C9-F6535B7C1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38340-E58B-2B89-D801-E47659F39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54ED-CCA3-451D-B815-B50EE476BA78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DD9CC-F52D-59C1-8AEA-ECE8170BB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48C5F-5298-2821-229A-75EBEBBAB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7752-41DA-40B8-9FE8-052DE1AB6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728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2E8BC-F253-A2EC-2523-1AF321E19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E9CD42-53A4-1195-FE55-9CE8C5745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DC0F2-B909-EEC4-DBBB-27DAF5488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54ED-CCA3-451D-B815-B50EE476BA78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A459C-738A-AD5E-2151-AC0640933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78304-CBCB-53D7-98CF-09AB51997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7752-41DA-40B8-9FE8-052DE1AB6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44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7E546-00D2-B78C-EE27-D9553783E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797D7-FE68-BE04-6923-C17F41EE51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A1943A-A370-9AE0-C451-F05E77B838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6EBD2F-51A6-284C-A83C-E75F141D5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54ED-CCA3-451D-B815-B50EE476BA78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DC374-BFF0-5B7C-000B-F58C941D1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C41C03-957F-163F-C9D0-266EAFC80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7752-41DA-40B8-9FE8-052DE1AB6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512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20BAD-46B1-606C-2D64-647301B19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7B088B-9315-314D-4434-C695DC683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C3B1CA-F623-7035-6895-FA347A75C7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481C68-1A5F-4CA7-9585-1FF67F7EB4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84D8EA-63FB-81B5-654C-A2B220959B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9890AE-7A01-A9D7-8912-06C06E477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54ED-CCA3-451D-B815-B50EE476BA78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111CA2-6F5D-B3A6-5767-81960F411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5421FA-650A-4ECB-0D7A-CB7E98F17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7752-41DA-40B8-9FE8-052DE1AB6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427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F33867-52E9-E6FE-EB2D-2442FC262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7F75A6-0CE5-5BD0-300C-6512132AC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54ED-CCA3-451D-B815-B50EE476BA78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F0CBEE-3EB1-A196-8308-E162B66A6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AA156C-8542-9E45-D03B-9E9BD4862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7752-41DA-40B8-9FE8-052DE1AB6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249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2BE03D-FEA2-2EA3-9F12-86F605B8C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54ED-CCA3-451D-B815-B50EE476BA78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9660E8-3DBC-D01E-1C24-143273D18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29D818-8ED2-7D22-B2B0-29831535B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7752-41DA-40B8-9FE8-052DE1AB6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51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B124C-9BC3-D9FD-CF38-6972A6A7E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EEED9-9355-74A1-36D4-BC2E5DA6C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A4B25A-943E-0863-ADA9-30F9709B2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5B0D7D-DCDB-05E4-E61F-7B047C980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54ED-CCA3-451D-B815-B50EE476BA78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293546-8B11-E401-8BF1-2F8FE9B38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FB3181-9216-CF9E-83AA-63D26EBEE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7752-41DA-40B8-9FE8-052DE1AB6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21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67A4F-F686-ECB0-15C5-1C89B238C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6C0BE5-47ED-611F-DF51-5904D11E6E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B78099-C97E-4481-DCFD-601F373B9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598FE5-56CA-1221-B75E-278A0DC85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454ED-CCA3-451D-B815-B50EE476BA78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457659-B424-6313-EB52-BB8721AEC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0D58AE-0A32-4913-9E67-C1C97547F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E07752-41DA-40B8-9FE8-052DE1AB6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738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F9BE3F-6CDE-891A-0558-4854C87D2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F5226-D9D5-DD8E-7DA1-D2F4EE2D8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65DF6-0100-1135-9CE1-A6BB26271D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454ED-CCA3-451D-B815-B50EE476BA78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6A0C6-144A-F963-1811-0C933B6CD9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A5F59-1814-BD09-B7BE-3350D3115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07752-41DA-40B8-9FE8-052DE1AB6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56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2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4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emf"/><Relationship Id="rId4" Type="http://schemas.openxmlformats.org/officeDocument/2006/relationships/oleObject" Target="../embeddings/oleObject8.bin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0.bin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licyuncertainty.com/gpr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37FF7-A83C-FA3F-3038-538D67334D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Backprophet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CE0781-0EB9-5D27-081B-1FD8F0792D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3035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9D1DB-A17F-CB9E-FCD2-85C176465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25696-B078-6CC2-5B72-6C8B51EB7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Applied </a:t>
            </a:r>
            <a:r>
              <a:rPr lang="de-DE" dirty="0" err="1"/>
              <a:t>models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043F7-FDB6-F71F-FD4D-2D6F8C0EE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First </a:t>
            </a:r>
            <a:r>
              <a:rPr lang="de-DE" dirty="0" err="1"/>
              <a:t>step</a:t>
            </a:r>
            <a:r>
              <a:rPr lang="de-DE" dirty="0"/>
              <a:t>: </a:t>
            </a:r>
            <a:r>
              <a:rPr lang="de-DE" dirty="0" err="1"/>
              <a:t>scale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MinMaxScaler</a:t>
            </a:r>
            <a:endParaRPr lang="en-US" dirty="0"/>
          </a:p>
          <a:p>
            <a:r>
              <a:rPr lang="en-US" dirty="0"/>
              <a:t>Ensemble Model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758381-8FAF-6BDA-B70F-B0FB0FC80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324" y="5351432"/>
            <a:ext cx="7400925" cy="981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0FC9C6B-E69F-E259-FEA3-F4060E257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8324" y="2872581"/>
            <a:ext cx="4714875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803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C24F82BC-65F7-25A0-22A4-54A6E6575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166"/>
            <a:ext cx="10515600" cy="585489"/>
          </a:xfrm>
        </p:spPr>
        <p:txBody>
          <a:bodyPr>
            <a:normAutofit/>
          </a:bodyPr>
          <a:lstStyle/>
          <a:p>
            <a:pPr algn="ctr"/>
            <a:r>
              <a:rPr lang="de-DE" sz="2000" b="1" dirty="0" err="1"/>
              <a:t>Results</a:t>
            </a:r>
            <a:r>
              <a:rPr lang="de-DE" sz="2000" b="1" dirty="0"/>
              <a:t> after </a:t>
            </a:r>
            <a:r>
              <a:rPr lang="de-DE" sz="2000" b="1" dirty="0" err="1"/>
              <a:t>training</a:t>
            </a:r>
            <a:r>
              <a:rPr lang="de-DE" sz="2000" b="1" dirty="0"/>
              <a:t> on </a:t>
            </a:r>
            <a:r>
              <a:rPr lang="de-DE" sz="2000" b="1" dirty="0" err="1"/>
              <a:t>the</a:t>
            </a:r>
            <a:r>
              <a:rPr lang="de-DE" sz="2000" b="1" dirty="0"/>
              <a:t> </a:t>
            </a:r>
            <a:r>
              <a:rPr lang="de-DE" sz="2000" b="1" dirty="0" err="1"/>
              <a:t>entire</a:t>
            </a:r>
            <a:r>
              <a:rPr lang="de-DE" sz="2000" b="1" dirty="0"/>
              <a:t> </a:t>
            </a:r>
            <a:r>
              <a:rPr lang="de-DE" sz="2000" b="1" dirty="0" err="1"/>
              <a:t>data</a:t>
            </a:r>
            <a:r>
              <a:rPr lang="de-DE" sz="2000" b="1" dirty="0"/>
              <a:t> </a:t>
            </a:r>
            <a:r>
              <a:rPr lang="de-DE" sz="2000" b="1" dirty="0" err="1"/>
              <a:t>set</a:t>
            </a:r>
            <a:endParaRPr lang="en-US" sz="2000" b="1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B1FA4E7-5108-60C4-2FF6-5B83BE9702C5}"/>
              </a:ext>
            </a:extLst>
          </p:cNvPr>
          <p:cNvSpPr txBox="1">
            <a:spLocks/>
          </p:cNvSpPr>
          <p:nvPr/>
        </p:nvSpPr>
        <p:spPr>
          <a:xfrm>
            <a:off x="838200" y="318359"/>
            <a:ext cx="10515600" cy="585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b="1" dirty="0"/>
              <a:t>MLP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709708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FD034F-2FBE-C40F-598A-2D4EB5A85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7279E-A7E4-1314-62C4-96E9B4A18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2EEA17A-473E-B720-0AC0-C8F61BF52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166"/>
            <a:ext cx="10515600" cy="585489"/>
          </a:xfrm>
        </p:spPr>
        <p:txBody>
          <a:bodyPr>
            <a:normAutofit/>
          </a:bodyPr>
          <a:lstStyle/>
          <a:p>
            <a:pPr algn="ctr"/>
            <a:r>
              <a:rPr lang="de-DE" sz="2000" b="1" dirty="0" err="1"/>
              <a:t>Results</a:t>
            </a:r>
            <a:r>
              <a:rPr lang="de-DE" sz="2000" b="1" dirty="0"/>
              <a:t> after </a:t>
            </a:r>
            <a:r>
              <a:rPr lang="de-DE" sz="2000" b="1" dirty="0" err="1"/>
              <a:t>training</a:t>
            </a:r>
            <a:r>
              <a:rPr lang="de-DE" sz="2000" b="1" dirty="0"/>
              <a:t> on </a:t>
            </a:r>
            <a:r>
              <a:rPr lang="de-DE" sz="2000" b="1" dirty="0" err="1"/>
              <a:t>the</a:t>
            </a:r>
            <a:r>
              <a:rPr lang="de-DE" sz="2000" b="1" dirty="0"/>
              <a:t> </a:t>
            </a:r>
            <a:r>
              <a:rPr lang="de-DE" sz="2000" b="1" dirty="0" err="1"/>
              <a:t>entire</a:t>
            </a:r>
            <a:r>
              <a:rPr lang="de-DE" sz="2000" b="1" dirty="0"/>
              <a:t> </a:t>
            </a:r>
            <a:r>
              <a:rPr lang="de-DE" sz="2000" b="1" dirty="0" err="1"/>
              <a:t>data</a:t>
            </a:r>
            <a:r>
              <a:rPr lang="de-DE" sz="2000" b="1" dirty="0"/>
              <a:t> </a:t>
            </a:r>
            <a:r>
              <a:rPr lang="de-DE" sz="2000" b="1" dirty="0" err="1"/>
              <a:t>set</a:t>
            </a:r>
            <a:endParaRPr lang="en-US" sz="20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CF8422-494A-FDDA-6345-7F9F217C7ED9}"/>
              </a:ext>
            </a:extLst>
          </p:cNvPr>
          <p:cNvSpPr txBox="1">
            <a:spLocks/>
          </p:cNvSpPr>
          <p:nvPr/>
        </p:nvSpPr>
        <p:spPr>
          <a:xfrm>
            <a:off x="838200" y="318359"/>
            <a:ext cx="10515600" cy="585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b="1" dirty="0"/>
              <a:t>RNN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306370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E5002-7504-F70D-DC0A-7CA2DEB5A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B1D2F-760E-5E48-896E-7B928F581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1A69101-5A6D-C50D-43D5-8A4DACB2F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166"/>
            <a:ext cx="10515600" cy="585489"/>
          </a:xfrm>
        </p:spPr>
        <p:txBody>
          <a:bodyPr>
            <a:normAutofit/>
          </a:bodyPr>
          <a:lstStyle/>
          <a:p>
            <a:pPr algn="ctr"/>
            <a:r>
              <a:rPr lang="de-DE" sz="2000" b="1" dirty="0" err="1"/>
              <a:t>Results</a:t>
            </a:r>
            <a:r>
              <a:rPr lang="de-DE" sz="2000" b="1" dirty="0"/>
              <a:t> after </a:t>
            </a:r>
            <a:r>
              <a:rPr lang="de-DE" sz="2000" b="1" dirty="0" err="1"/>
              <a:t>training</a:t>
            </a:r>
            <a:r>
              <a:rPr lang="de-DE" sz="2000" b="1" dirty="0"/>
              <a:t> on </a:t>
            </a:r>
            <a:r>
              <a:rPr lang="de-DE" sz="2000" b="1" dirty="0" err="1"/>
              <a:t>the</a:t>
            </a:r>
            <a:r>
              <a:rPr lang="de-DE" sz="2000" b="1" dirty="0"/>
              <a:t> </a:t>
            </a:r>
            <a:r>
              <a:rPr lang="de-DE" sz="2000" b="1" dirty="0" err="1"/>
              <a:t>entire</a:t>
            </a:r>
            <a:r>
              <a:rPr lang="de-DE" sz="2000" b="1" dirty="0"/>
              <a:t> </a:t>
            </a:r>
            <a:r>
              <a:rPr lang="de-DE" sz="2000" b="1" dirty="0" err="1"/>
              <a:t>data</a:t>
            </a:r>
            <a:r>
              <a:rPr lang="de-DE" sz="2000" b="1" dirty="0"/>
              <a:t> </a:t>
            </a:r>
            <a:r>
              <a:rPr lang="de-DE" sz="2000" b="1" dirty="0" err="1"/>
              <a:t>set</a:t>
            </a:r>
            <a:endParaRPr lang="en-US" sz="20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F4CBD5-CE3F-2905-2CDE-A461595FA522}"/>
              </a:ext>
            </a:extLst>
          </p:cNvPr>
          <p:cNvSpPr txBox="1">
            <a:spLocks/>
          </p:cNvSpPr>
          <p:nvPr/>
        </p:nvSpPr>
        <p:spPr>
          <a:xfrm>
            <a:off x="838200" y="318359"/>
            <a:ext cx="10515600" cy="585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b="1" dirty="0"/>
              <a:t>LSTM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025451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2ADE09-2FA3-E0FF-73B7-64515CA00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9B62F-5F94-C6A4-E643-D910363A8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E004B7A-84CD-D443-D7B6-9AAA19285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166"/>
            <a:ext cx="10515600" cy="585489"/>
          </a:xfrm>
        </p:spPr>
        <p:txBody>
          <a:bodyPr>
            <a:normAutofit/>
          </a:bodyPr>
          <a:lstStyle/>
          <a:p>
            <a:pPr algn="ctr"/>
            <a:r>
              <a:rPr lang="de-DE" sz="2000" b="1" dirty="0" err="1"/>
              <a:t>Results</a:t>
            </a:r>
            <a:r>
              <a:rPr lang="de-DE" sz="2000" b="1" dirty="0"/>
              <a:t> after </a:t>
            </a:r>
            <a:r>
              <a:rPr lang="de-DE" sz="2000" b="1" dirty="0" err="1"/>
              <a:t>training</a:t>
            </a:r>
            <a:r>
              <a:rPr lang="de-DE" sz="2000" b="1" dirty="0"/>
              <a:t> on </a:t>
            </a:r>
            <a:r>
              <a:rPr lang="de-DE" sz="2000" b="1" dirty="0" err="1"/>
              <a:t>the</a:t>
            </a:r>
            <a:r>
              <a:rPr lang="de-DE" sz="2000" b="1" dirty="0"/>
              <a:t> </a:t>
            </a:r>
            <a:r>
              <a:rPr lang="de-DE" sz="2000" b="1" dirty="0" err="1"/>
              <a:t>entire</a:t>
            </a:r>
            <a:r>
              <a:rPr lang="de-DE" sz="2000" b="1" dirty="0"/>
              <a:t> </a:t>
            </a:r>
            <a:r>
              <a:rPr lang="de-DE" sz="2000" b="1" dirty="0" err="1"/>
              <a:t>data</a:t>
            </a:r>
            <a:r>
              <a:rPr lang="de-DE" sz="2000" b="1" dirty="0"/>
              <a:t> </a:t>
            </a:r>
            <a:r>
              <a:rPr lang="de-DE" sz="2000" b="1" dirty="0" err="1"/>
              <a:t>set</a:t>
            </a:r>
            <a:endParaRPr lang="en-US" sz="20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F7861C-EFD2-4B76-9B8D-981F1BFB2EFF}"/>
              </a:ext>
            </a:extLst>
          </p:cNvPr>
          <p:cNvSpPr txBox="1">
            <a:spLocks/>
          </p:cNvSpPr>
          <p:nvPr/>
        </p:nvSpPr>
        <p:spPr>
          <a:xfrm>
            <a:off x="838200" y="318359"/>
            <a:ext cx="10515600" cy="585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b="1" dirty="0"/>
              <a:t>GRU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1637670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25F1F-2E23-CF81-D8F0-AE2ED9429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91F82-2D7F-C84F-C3AF-EC0732541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6AC12A3-A3A3-20BE-F2FE-884265BF8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166"/>
            <a:ext cx="10515600" cy="585489"/>
          </a:xfrm>
        </p:spPr>
        <p:txBody>
          <a:bodyPr>
            <a:normAutofit/>
          </a:bodyPr>
          <a:lstStyle/>
          <a:p>
            <a:pPr algn="ctr"/>
            <a:r>
              <a:rPr lang="de-DE" sz="2000" b="1" dirty="0" err="1"/>
              <a:t>Results</a:t>
            </a:r>
            <a:r>
              <a:rPr lang="de-DE" sz="2000" b="1" dirty="0"/>
              <a:t> after </a:t>
            </a:r>
            <a:r>
              <a:rPr lang="de-DE" sz="2000" b="1" dirty="0" err="1"/>
              <a:t>training</a:t>
            </a:r>
            <a:r>
              <a:rPr lang="de-DE" sz="2000" b="1" dirty="0"/>
              <a:t> on </a:t>
            </a:r>
            <a:r>
              <a:rPr lang="de-DE" sz="2000" b="1" dirty="0" err="1"/>
              <a:t>the</a:t>
            </a:r>
            <a:r>
              <a:rPr lang="de-DE" sz="2000" b="1" dirty="0"/>
              <a:t> </a:t>
            </a:r>
            <a:r>
              <a:rPr lang="de-DE" sz="2000" b="1" dirty="0" err="1"/>
              <a:t>entire</a:t>
            </a:r>
            <a:r>
              <a:rPr lang="de-DE" sz="2000" b="1" dirty="0"/>
              <a:t> </a:t>
            </a:r>
            <a:r>
              <a:rPr lang="de-DE" sz="2000" b="1" dirty="0" err="1"/>
              <a:t>data</a:t>
            </a:r>
            <a:r>
              <a:rPr lang="de-DE" sz="2000" b="1" dirty="0"/>
              <a:t> </a:t>
            </a:r>
            <a:r>
              <a:rPr lang="de-DE" sz="2000" b="1" dirty="0" err="1"/>
              <a:t>set</a:t>
            </a:r>
            <a:endParaRPr lang="en-US" sz="20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6230F-28FA-4845-1B01-8065A79686C8}"/>
              </a:ext>
            </a:extLst>
          </p:cNvPr>
          <p:cNvSpPr txBox="1">
            <a:spLocks/>
          </p:cNvSpPr>
          <p:nvPr/>
        </p:nvSpPr>
        <p:spPr>
          <a:xfrm>
            <a:off x="838200" y="318359"/>
            <a:ext cx="10515600" cy="585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b="1" dirty="0"/>
              <a:t>CNN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647449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0679DB-A847-3238-B45B-ACCEAE218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8AA377-E65A-DA0C-5671-F224615F0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18ABE42-CE39-AD67-6AE6-A3A8758FC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166"/>
            <a:ext cx="10515600" cy="585489"/>
          </a:xfrm>
        </p:spPr>
        <p:txBody>
          <a:bodyPr>
            <a:normAutofit/>
          </a:bodyPr>
          <a:lstStyle/>
          <a:p>
            <a:pPr algn="ctr"/>
            <a:r>
              <a:rPr lang="de-DE" sz="2000" b="1" dirty="0" err="1"/>
              <a:t>Results</a:t>
            </a:r>
            <a:r>
              <a:rPr lang="de-DE" sz="2000" b="1" dirty="0"/>
              <a:t> after </a:t>
            </a:r>
            <a:r>
              <a:rPr lang="de-DE" sz="2000" b="1" dirty="0" err="1"/>
              <a:t>training</a:t>
            </a:r>
            <a:r>
              <a:rPr lang="de-DE" sz="2000" b="1" dirty="0"/>
              <a:t> on </a:t>
            </a:r>
            <a:r>
              <a:rPr lang="de-DE" sz="2000" b="1" dirty="0" err="1"/>
              <a:t>the</a:t>
            </a:r>
            <a:r>
              <a:rPr lang="de-DE" sz="2000" b="1" dirty="0"/>
              <a:t> </a:t>
            </a:r>
            <a:r>
              <a:rPr lang="de-DE" sz="2000" b="1" dirty="0" err="1"/>
              <a:t>entire</a:t>
            </a:r>
            <a:r>
              <a:rPr lang="de-DE" sz="2000" b="1" dirty="0"/>
              <a:t> </a:t>
            </a:r>
            <a:r>
              <a:rPr lang="de-DE" sz="2000" b="1" dirty="0" err="1"/>
              <a:t>data</a:t>
            </a:r>
            <a:r>
              <a:rPr lang="de-DE" sz="2000" b="1" dirty="0"/>
              <a:t> </a:t>
            </a:r>
            <a:r>
              <a:rPr lang="de-DE" sz="2000" b="1" dirty="0" err="1"/>
              <a:t>set</a:t>
            </a:r>
            <a:endParaRPr lang="en-US" sz="20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E10F49-FA95-4471-40FD-D51A31B6D16C}"/>
              </a:ext>
            </a:extLst>
          </p:cNvPr>
          <p:cNvSpPr txBox="1">
            <a:spLocks/>
          </p:cNvSpPr>
          <p:nvPr/>
        </p:nvSpPr>
        <p:spPr>
          <a:xfrm>
            <a:off x="838200" y="318359"/>
            <a:ext cx="10515600" cy="585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b="1" dirty="0"/>
              <a:t>Ensemble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37205614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8AB3B-1321-2AEA-9869-7D12F8E85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166"/>
            <a:ext cx="10515600" cy="585489"/>
          </a:xfrm>
        </p:spPr>
        <p:txBody>
          <a:bodyPr>
            <a:normAutofit/>
          </a:bodyPr>
          <a:lstStyle/>
          <a:p>
            <a:pPr algn="ctr"/>
            <a:r>
              <a:rPr lang="de-DE" sz="2000" b="1" dirty="0"/>
              <a:t>Evaluation </a:t>
            </a:r>
            <a:r>
              <a:rPr lang="de-DE" sz="2000" b="1" dirty="0" err="1"/>
              <a:t>with</a:t>
            </a:r>
            <a:r>
              <a:rPr lang="de-DE" sz="2000" b="1" dirty="0"/>
              <a:t> 1 </a:t>
            </a:r>
            <a:r>
              <a:rPr lang="de-DE" sz="2000" b="1" dirty="0" err="1"/>
              <a:t>year</a:t>
            </a:r>
            <a:r>
              <a:rPr lang="de-DE" sz="2000" b="1" dirty="0"/>
              <a:t> </a:t>
            </a:r>
            <a:r>
              <a:rPr lang="de-DE" sz="2000" b="1" dirty="0" err="1"/>
              <a:t>historical</a:t>
            </a:r>
            <a:r>
              <a:rPr lang="de-DE" sz="2000" b="1" dirty="0"/>
              <a:t> </a:t>
            </a:r>
            <a:r>
              <a:rPr lang="de-DE" sz="2000" b="1" dirty="0" err="1"/>
              <a:t>data</a:t>
            </a:r>
            <a:endParaRPr lang="en-US" sz="2000" b="1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E0E1D2D-6E01-E09A-70E8-77F070AFBD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3077592"/>
              </p:ext>
            </p:extLst>
          </p:nvPr>
        </p:nvGraphicFramePr>
        <p:xfrm>
          <a:off x="2640000" y="3978000"/>
          <a:ext cx="6912000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8229441" imgH="3428834" progId="Acrobat.Document.DC">
                  <p:embed/>
                </p:oleObj>
              </mc:Choice>
              <mc:Fallback>
                <p:oleObj name="Acrobat Document" r:id="rId2" imgW="8229441" imgH="3428834" progId="Acrobat.Document.DC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AE0E1D2D-6E01-E09A-70E8-77F070AFBD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40000" y="3978000"/>
                        <a:ext cx="6912000" cy="28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AC330E40-CE11-E255-3FC8-6674B63C25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82396065"/>
              </p:ext>
            </p:extLst>
          </p:nvPr>
        </p:nvGraphicFramePr>
        <p:xfrm>
          <a:off x="2640000" y="839681"/>
          <a:ext cx="6912000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4" imgW="8229441" imgH="3428834" progId="Acrobat.Document.DC">
                  <p:embed/>
                </p:oleObj>
              </mc:Choice>
              <mc:Fallback>
                <p:oleObj name="Acrobat Document" r:id="rId4" imgW="8229441" imgH="3428834" progId="Acrobat.Document.DC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AC330E40-CE11-E255-3FC8-6674B63C25B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40000" y="839681"/>
                        <a:ext cx="6912000" cy="28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B5B78C2D-C559-C1D8-3C79-DE3B9BD94557}"/>
              </a:ext>
            </a:extLst>
          </p:cNvPr>
          <p:cNvSpPr txBox="1">
            <a:spLocks/>
          </p:cNvSpPr>
          <p:nvPr/>
        </p:nvSpPr>
        <p:spPr>
          <a:xfrm>
            <a:off x="838200" y="318359"/>
            <a:ext cx="10515600" cy="585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b="1" dirty="0"/>
              <a:t>MLP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8848550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A3731D8-916A-5660-E203-4607BC7AA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166"/>
            <a:ext cx="10515600" cy="585489"/>
          </a:xfrm>
        </p:spPr>
        <p:txBody>
          <a:bodyPr>
            <a:normAutofit/>
          </a:bodyPr>
          <a:lstStyle/>
          <a:p>
            <a:pPr algn="ctr"/>
            <a:r>
              <a:rPr lang="de-DE" sz="2000" b="1" dirty="0"/>
              <a:t>Evaluation </a:t>
            </a:r>
            <a:r>
              <a:rPr lang="de-DE" sz="2000" b="1" dirty="0" err="1"/>
              <a:t>with</a:t>
            </a:r>
            <a:r>
              <a:rPr lang="de-DE" sz="2000" b="1" dirty="0"/>
              <a:t> 1 </a:t>
            </a:r>
            <a:r>
              <a:rPr lang="de-DE" sz="2000" b="1" dirty="0" err="1"/>
              <a:t>year</a:t>
            </a:r>
            <a:r>
              <a:rPr lang="de-DE" sz="2000" b="1" dirty="0"/>
              <a:t> </a:t>
            </a:r>
            <a:r>
              <a:rPr lang="de-DE" sz="2000" b="1" dirty="0" err="1"/>
              <a:t>historical</a:t>
            </a:r>
            <a:r>
              <a:rPr lang="de-DE" sz="2000" b="1" dirty="0"/>
              <a:t> </a:t>
            </a:r>
            <a:r>
              <a:rPr lang="de-DE" sz="2000" b="1" dirty="0" err="1"/>
              <a:t>data</a:t>
            </a:r>
            <a:endParaRPr lang="en-US" sz="2000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9F3943D-A5F8-6184-2AB2-8EEC5DC35455}"/>
              </a:ext>
            </a:extLst>
          </p:cNvPr>
          <p:cNvSpPr txBox="1">
            <a:spLocks/>
          </p:cNvSpPr>
          <p:nvPr/>
        </p:nvSpPr>
        <p:spPr>
          <a:xfrm>
            <a:off x="838200" y="318359"/>
            <a:ext cx="10515600" cy="585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b="1" dirty="0"/>
              <a:t>RNN</a:t>
            </a:r>
            <a:endParaRPr lang="en-US" sz="2000" b="1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4E0D0932-48B5-C3D5-B20C-BD361F68966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7626750"/>
              </p:ext>
            </p:extLst>
          </p:nvPr>
        </p:nvGraphicFramePr>
        <p:xfrm>
          <a:off x="2640000" y="3813380"/>
          <a:ext cx="6912000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8229441" imgH="3428834" progId="Acrobat.Document.DC">
                  <p:embed/>
                </p:oleObj>
              </mc:Choice>
              <mc:Fallback>
                <p:oleObj name="Acrobat Document" r:id="rId2" imgW="8229441" imgH="3428834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40000" y="3813380"/>
                        <a:ext cx="6912000" cy="28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237A0548-130E-5C41-9167-A69C1AE01F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3172189"/>
              </p:ext>
            </p:extLst>
          </p:nvPr>
        </p:nvGraphicFramePr>
        <p:xfrm>
          <a:off x="2640000" y="846187"/>
          <a:ext cx="6912000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4" imgW="8229441" imgH="3428834" progId="Acrobat.Document.DC">
                  <p:embed/>
                </p:oleObj>
              </mc:Choice>
              <mc:Fallback>
                <p:oleObj name="Acrobat Document" r:id="rId4" imgW="8229441" imgH="3428834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40000" y="846187"/>
                        <a:ext cx="6912000" cy="28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73876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F5007F0-8C93-2B34-4F3A-8FA80E43C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166"/>
            <a:ext cx="10515600" cy="585489"/>
          </a:xfrm>
        </p:spPr>
        <p:txBody>
          <a:bodyPr>
            <a:normAutofit/>
          </a:bodyPr>
          <a:lstStyle/>
          <a:p>
            <a:pPr algn="ctr"/>
            <a:r>
              <a:rPr lang="de-DE" sz="2000" b="1" dirty="0"/>
              <a:t>Evaluation </a:t>
            </a:r>
            <a:r>
              <a:rPr lang="de-DE" sz="2000" b="1" dirty="0" err="1"/>
              <a:t>with</a:t>
            </a:r>
            <a:r>
              <a:rPr lang="de-DE" sz="2000" b="1" dirty="0"/>
              <a:t> 1 </a:t>
            </a:r>
            <a:r>
              <a:rPr lang="de-DE" sz="2000" b="1" dirty="0" err="1"/>
              <a:t>year</a:t>
            </a:r>
            <a:r>
              <a:rPr lang="de-DE" sz="2000" b="1" dirty="0"/>
              <a:t> </a:t>
            </a:r>
            <a:r>
              <a:rPr lang="de-DE" sz="2000" b="1" dirty="0" err="1"/>
              <a:t>historical</a:t>
            </a:r>
            <a:r>
              <a:rPr lang="de-DE" sz="2000" b="1" dirty="0"/>
              <a:t> </a:t>
            </a:r>
            <a:r>
              <a:rPr lang="de-DE" sz="2000" b="1" dirty="0" err="1"/>
              <a:t>data</a:t>
            </a:r>
            <a:endParaRPr lang="en-US" sz="2000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1CF7471-3905-E79E-550E-B0E3650EB374}"/>
              </a:ext>
            </a:extLst>
          </p:cNvPr>
          <p:cNvSpPr txBox="1">
            <a:spLocks/>
          </p:cNvSpPr>
          <p:nvPr/>
        </p:nvSpPr>
        <p:spPr>
          <a:xfrm>
            <a:off x="838200" y="318359"/>
            <a:ext cx="10515600" cy="585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b="1" dirty="0"/>
              <a:t>LSTM</a:t>
            </a:r>
            <a:endParaRPr lang="en-US" sz="2000" b="1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D782B8E-A025-0AD1-A75F-131C17CD5EE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402019"/>
              </p:ext>
            </p:extLst>
          </p:nvPr>
        </p:nvGraphicFramePr>
        <p:xfrm>
          <a:off x="2640000" y="3978000"/>
          <a:ext cx="6912000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8229441" imgH="3428834" progId="Acrobat.Document.DC">
                  <p:embed/>
                </p:oleObj>
              </mc:Choice>
              <mc:Fallback>
                <p:oleObj name="Acrobat Document" r:id="rId2" imgW="8229441" imgH="3428834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40000" y="3978000"/>
                        <a:ext cx="6912000" cy="28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9E1D0391-8460-466D-1DF2-06B81DBA16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06896304"/>
              </p:ext>
            </p:extLst>
          </p:nvPr>
        </p:nvGraphicFramePr>
        <p:xfrm>
          <a:off x="2640000" y="877942"/>
          <a:ext cx="6912000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4" imgW="8229441" imgH="3428834" progId="Acrobat.Document.DC">
                  <p:embed/>
                </p:oleObj>
              </mc:Choice>
              <mc:Fallback>
                <p:oleObj name="Acrobat Document" r:id="rId4" imgW="8229441" imgH="3428834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40000" y="877942"/>
                        <a:ext cx="6912000" cy="28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3202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02162-C00D-27BA-8035-78C2A4D5E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General </a:t>
            </a:r>
            <a:r>
              <a:rPr lang="de-DE" dirty="0" err="1"/>
              <a:t>idea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C69AC-002E-1A92-5753-904AA07C8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 err="1"/>
              <a:t>Build</a:t>
            </a:r>
            <a:r>
              <a:rPr lang="de-DE" dirty="0"/>
              <a:t> a </a:t>
            </a:r>
            <a:r>
              <a:rPr lang="de-DE" dirty="0" err="1"/>
              <a:t>deep</a:t>
            </a:r>
            <a:r>
              <a:rPr lang="de-DE" dirty="0"/>
              <a:t> </a:t>
            </a:r>
            <a:r>
              <a:rPr lang="de-DE" dirty="0" err="1"/>
              <a:t>learning-based</a:t>
            </a:r>
            <a:r>
              <a:rPr lang="de-DE" dirty="0"/>
              <a:t> </a:t>
            </a:r>
            <a:r>
              <a:rPr lang="de-DE" dirty="0" err="1"/>
              <a:t>procedure</a:t>
            </a:r>
            <a:r>
              <a:rPr lang="de-DE" dirty="0"/>
              <a:t> to </a:t>
            </a:r>
            <a:r>
              <a:rPr lang="de-DE" dirty="0" err="1"/>
              <a:t>predict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close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an </a:t>
            </a:r>
            <a:r>
              <a:rPr lang="de-DE" dirty="0" err="1"/>
              <a:t>asset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day</a:t>
            </a:r>
            <a:r>
              <a:rPr lang="de-DE" dirty="0"/>
              <a:t> (</a:t>
            </a:r>
            <a:r>
              <a:rPr lang="de-DE" dirty="0" err="1"/>
              <a:t>regression</a:t>
            </a:r>
            <a:r>
              <a:rPr lang="de-DE" dirty="0"/>
              <a:t>). As an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took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META </a:t>
            </a:r>
            <a:r>
              <a:rPr lang="de-DE" dirty="0" err="1"/>
              <a:t>share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Scenario: </a:t>
            </a:r>
          </a:p>
          <a:p>
            <a:pPr marL="0" indent="0">
              <a:buNone/>
            </a:pPr>
            <a:r>
              <a:rPr lang="de-DE" dirty="0" err="1"/>
              <a:t>Once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tradefaire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closed</a:t>
            </a:r>
            <a:r>
              <a:rPr lang="de-DE" dirty="0"/>
              <a:t> </a:t>
            </a:r>
            <a:r>
              <a:rPr lang="de-DE" dirty="0" err="1"/>
              <a:t>train</a:t>
            </a:r>
            <a:r>
              <a:rPr lang="de-DE" dirty="0"/>
              <a:t> </a:t>
            </a:r>
            <a:r>
              <a:rPr lang="de-DE" dirty="0" err="1"/>
              <a:t>model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all </a:t>
            </a:r>
            <a:r>
              <a:rPr lang="de-DE" dirty="0" err="1"/>
              <a:t>available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including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last </a:t>
            </a:r>
            <a:r>
              <a:rPr lang="de-DE" dirty="0" err="1"/>
              <a:t>trading</a:t>
            </a:r>
            <a:r>
              <a:rPr lang="de-DE" dirty="0"/>
              <a:t> </a:t>
            </a:r>
            <a:r>
              <a:rPr lang="de-DE" dirty="0" err="1"/>
              <a:t>day</a:t>
            </a:r>
            <a:r>
              <a:rPr lang="de-DE" dirty="0"/>
              <a:t>. </a:t>
            </a:r>
          </a:p>
          <a:p>
            <a:pPr marL="0" indent="0">
              <a:buNone/>
            </a:pPr>
            <a:r>
              <a:rPr lang="de-DE" dirty="0"/>
              <a:t>Act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prediction</a:t>
            </a:r>
            <a:r>
              <a:rPr lang="de-DE" dirty="0"/>
              <a:t> </a:t>
            </a:r>
            <a:r>
              <a:rPr lang="de-DE" dirty="0" err="1"/>
              <a:t>once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tradfaire</a:t>
            </a:r>
            <a:r>
              <a:rPr lang="de-DE" dirty="0"/>
              <a:t>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reopened</a:t>
            </a:r>
            <a:r>
              <a:rPr lang="de-DE" dirty="0"/>
              <a:t>: </a:t>
            </a:r>
          </a:p>
          <a:p>
            <a:pPr marL="0" indent="0">
              <a:buNone/>
            </a:pPr>
            <a:r>
              <a:rPr lang="de-DE" dirty="0" err="1"/>
              <a:t>if</a:t>
            </a:r>
            <a:r>
              <a:rPr lang="de-DE" dirty="0"/>
              <a:t> an </a:t>
            </a:r>
            <a:r>
              <a:rPr lang="de-DE" dirty="0" err="1"/>
              <a:t>increase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predicted</a:t>
            </a:r>
            <a:r>
              <a:rPr lang="de-DE" dirty="0"/>
              <a:t> </a:t>
            </a:r>
            <a:r>
              <a:rPr lang="de-DE" dirty="0" err="1"/>
              <a:t>buy</a:t>
            </a:r>
            <a:r>
              <a:rPr lang="de-DE" dirty="0"/>
              <a:t>, </a:t>
            </a:r>
            <a:r>
              <a:rPr lang="de-DE" dirty="0" err="1"/>
              <a:t>if</a:t>
            </a:r>
            <a:r>
              <a:rPr lang="de-DE" dirty="0"/>
              <a:t> a </a:t>
            </a:r>
            <a:r>
              <a:rPr lang="de-DE" dirty="0" err="1"/>
              <a:t>decrease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predicted</a:t>
            </a:r>
            <a:r>
              <a:rPr lang="de-DE" dirty="0"/>
              <a:t> </a:t>
            </a:r>
            <a:r>
              <a:rPr lang="de-DE" dirty="0" err="1"/>
              <a:t>sell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asset</a:t>
            </a:r>
            <a:r>
              <a:rPr lang="de-DE" dirty="0"/>
              <a:t>.  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 err="1"/>
              <a:t>Prerequisite</a:t>
            </a:r>
            <a:r>
              <a:rPr lang="de-DE" dirty="0"/>
              <a:t>: </a:t>
            </a:r>
          </a:p>
          <a:p>
            <a:pPr marL="0" indent="0">
              <a:buNone/>
            </a:pPr>
            <a:r>
              <a:rPr lang="de-DE" dirty="0"/>
              <a:t>Training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procedure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 to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finished</a:t>
            </a:r>
            <a:r>
              <a:rPr lang="de-DE" dirty="0"/>
              <a:t> </a:t>
            </a:r>
            <a:r>
              <a:rPr lang="de-DE" dirty="0" err="1"/>
              <a:t>within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1 </a:t>
            </a:r>
            <a:r>
              <a:rPr lang="de-DE" dirty="0" err="1"/>
              <a:t>hour</a:t>
            </a:r>
            <a:r>
              <a:rPr lang="de-DE" dirty="0"/>
              <a:t> in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US tradefaire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closed</a:t>
            </a:r>
            <a:r>
              <a:rPr lang="de-DE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83339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D7B7A3-1CA9-ED80-3091-B5743633A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3996361-0FF6-A313-C749-CF5FB352A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166"/>
            <a:ext cx="10515600" cy="585489"/>
          </a:xfrm>
        </p:spPr>
        <p:txBody>
          <a:bodyPr>
            <a:normAutofit/>
          </a:bodyPr>
          <a:lstStyle/>
          <a:p>
            <a:pPr algn="ctr"/>
            <a:r>
              <a:rPr lang="de-DE" sz="2000" b="1" dirty="0"/>
              <a:t>Evaluation </a:t>
            </a:r>
            <a:r>
              <a:rPr lang="de-DE" sz="2000" b="1" dirty="0" err="1"/>
              <a:t>with</a:t>
            </a:r>
            <a:r>
              <a:rPr lang="de-DE" sz="2000" b="1" dirty="0"/>
              <a:t> 1 </a:t>
            </a:r>
            <a:r>
              <a:rPr lang="de-DE" sz="2000" b="1" dirty="0" err="1"/>
              <a:t>year</a:t>
            </a:r>
            <a:r>
              <a:rPr lang="de-DE" sz="2000" b="1" dirty="0"/>
              <a:t> </a:t>
            </a:r>
            <a:r>
              <a:rPr lang="de-DE" sz="2000" b="1" dirty="0" err="1"/>
              <a:t>historical</a:t>
            </a:r>
            <a:r>
              <a:rPr lang="de-DE" sz="2000" b="1" dirty="0"/>
              <a:t> </a:t>
            </a:r>
            <a:r>
              <a:rPr lang="de-DE" sz="2000" b="1" dirty="0" err="1"/>
              <a:t>data</a:t>
            </a:r>
            <a:endParaRPr lang="en-US" sz="2000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5D10BA5-778D-D9F3-E473-CDEF7065C808}"/>
              </a:ext>
            </a:extLst>
          </p:cNvPr>
          <p:cNvSpPr txBox="1">
            <a:spLocks/>
          </p:cNvSpPr>
          <p:nvPr/>
        </p:nvSpPr>
        <p:spPr>
          <a:xfrm>
            <a:off x="838200" y="318359"/>
            <a:ext cx="10515600" cy="585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b="1" dirty="0"/>
              <a:t>GRU</a:t>
            </a:r>
            <a:endParaRPr lang="en-US" sz="2000" b="1" dirty="0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id="{AA40A37D-EC48-01DC-8575-6CCA7D6F61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16974092"/>
              </p:ext>
            </p:extLst>
          </p:nvPr>
        </p:nvGraphicFramePr>
        <p:xfrm>
          <a:off x="2640000" y="3978000"/>
          <a:ext cx="6912000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8229441" imgH="3428834" progId="Acrobat.Document.DC">
                  <p:embed/>
                </p:oleObj>
              </mc:Choice>
              <mc:Fallback>
                <p:oleObj name="Acrobat Document" r:id="rId2" imgW="8229441" imgH="3428834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40000" y="3978000"/>
                        <a:ext cx="6912000" cy="28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84B35329-5FDC-CB1A-EAAE-DB3D82404F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0620934"/>
              </p:ext>
            </p:extLst>
          </p:nvPr>
        </p:nvGraphicFramePr>
        <p:xfrm>
          <a:off x="2640000" y="903848"/>
          <a:ext cx="6912000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4" imgW="8229441" imgH="3428834" progId="Acrobat.Document.DC">
                  <p:embed/>
                </p:oleObj>
              </mc:Choice>
              <mc:Fallback>
                <p:oleObj name="Acrobat Document" r:id="rId4" imgW="8229441" imgH="3428834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40000" y="903848"/>
                        <a:ext cx="6912000" cy="28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11900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C147D1-0880-7C0C-1349-48A2AE03CE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5F54647-16E3-27B6-276C-476CDDEB5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166"/>
            <a:ext cx="10515600" cy="585489"/>
          </a:xfrm>
        </p:spPr>
        <p:txBody>
          <a:bodyPr>
            <a:normAutofit/>
          </a:bodyPr>
          <a:lstStyle/>
          <a:p>
            <a:pPr algn="ctr"/>
            <a:r>
              <a:rPr lang="de-DE" sz="2000" b="1" dirty="0"/>
              <a:t>Evaluation </a:t>
            </a:r>
            <a:r>
              <a:rPr lang="de-DE" sz="2000" b="1" dirty="0" err="1"/>
              <a:t>with</a:t>
            </a:r>
            <a:r>
              <a:rPr lang="de-DE" sz="2000" b="1" dirty="0"/>
              <a:t> 1 </a:t>
            </a:r>
            <a:r>
              <a:rPr lang="de-DE" sz="2000" b="1" dirty="0" err="1"/>
              <a:t>year</a:t>
            </a:r>
            <a:r>
              <a:rPr lang="de-DE" sz="2000" b="1" dirty="0"/>
              <a:t> </a:t>
            </a:r>
            <a:r>
              <a:rPr lang="de-DE" sz="2000" b="1" dirty="0" err="1"/>
              <a:t>historical</a:t>
            </a:r>
            <a:r>
              <a:rPr lang="de-DE" sz="2000" b="1" dirty="0"/>
              <a:t> </a:t>
            </a:r>
            <a:r>
              <a:rPr lang="de-DE" sz="2000" b="1" dirty="0" err="1"/>
              <a:t>data</a:t>
            </a:r>
            <a:endParaRPr lang="en-US" sz="2000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42F5BB7-26E8-0FB1-A71B-87B570C466F4}"/>
              </a:ext>
            </a:extLst>
          </p:cNvPr>
          <p:cNvSpPr txBox="1">
            <a:spLocks/>
          </p:cNvSpPr>
          <p:nvPr/>
        </p:nvSpPr>
        <p:spPr>
          <a:xfrm>
            <a:off x="838200" y="318359"/>
            <a:ext cx="10515600" cy="585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b="1" dirty="0"/>
              <a:t>CNN</a:t>
            </a:r>
            <a:endParaRPr lang="en-US" sz="2000" b="1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FB6DA588-9B73-C151-C0D4-EE722369AF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997573"/>
              </p:ext>
            </p:extLst>
          </p:nvPr>
        </p:nvGraphicFramePr>
        <p:xfrm>
          <a:off x="2640000" y="3858818"/>
          <a:ext cx="6912000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8229441" imgH="3428834" progId="Acrobat.Document.DC">
                  <p:embed/>
                </p:oleObj>
              </mc:Choice>
              <mc:Fallback>
                <p:oleObj name="Acrobat Document" r:id="rId2" imgW="8229441" imgH="3428834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640000" y="3858818"/>
                        <a:ext cx="6912000" cy="28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C81ABBC1-3874-D989-7022-5F1F1C11FD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1937709"/>
              </p:ext>
            </p:extLst>
          </p:nvPr>
        </p:nvGraphicFramePr>
        <p:xfrm>
          <a:off x="2640000" y="841745"/>
          <a:ext cx="6912000" cy="288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4" imgW="8229441" imgH="3428834" progId="Acrobat.Document.DC">
                  <p:embed/>
                </p:oleObj>
              </mc:Choice>
              <mc:Fallback>
                <p:oleObj name="Acrobat Document" r:id="rId4" imgW="8229441" imgH="3428834" progId="Acrobat.Document.DC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40000" y="841745"/>
                        <a:ext cx="6912000" cy="288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248490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C504C-A912-EF61-7FC6-C3AC2D89F4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37E6D9E-AD39-4C7C-D2DA-A14B9A66E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166"/>
            <a:ext cx="10515600" cy="585489"/>
          </a:xfrm>
        </p:spPr>
        <p:txBody>
          <a:bodyPr>
            <a:normAutofit/>
          </a:bodyPr>
          <a:lstStyle/>
          <a:p>
            <a:pPr algn="ctr"/>
            <a:r>
              <a:rPr lang="de-DE" sz="2000" b="1" dirty="0"/>
              <a:t>Evaluation </a:t>
            </a:r>
            <a:r>
              <a:rPr lang="de-DE" sz="2000" b="1" dirty="0" err="1"/>
              <a:t>with</a:t>
            </a:r>
            <a:r>
              <a:rPr lang="de-DE" sz="2000" b="1" dirty="0"/>
              <a:t> 1 </a:t>
            </a:r>
            <a:r>
              <a:rPr lang="de-DE" sz="2000" b="1" dirty="0" err="1"/>
              <a:t>year</a:t>
            </a:r>
            <a:r>
              <a:rPr lang="de-DE" sz="2000" b="1" dirty="0"/>
              <a:t> </a:t>
            </a:r>
            <a:r>
              <a:rPr lang="de-DE" sz="2000" b="1" dirty="0" err="1"/>
              <a:t>historical</a:t>
            </a:r>
            <a:r>
              <a:rPr lang="de-DE" sz="2000" b="1" dirty="0"/>
              <a:t> </a:t>
            </a:r>
            <a:r>
              <a:rPr lang="de-DE" sz="2000" b="1" dirty="0" err="1"/>
              <a:t>data</a:t>
            </a:r>
            <a:endParaRPr lang="en-US" sz="2000" b="1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0921525-5834-D308-698D-4298BF2D7C0F}"/>
              </a:ext>
            </a:extLst>
          </p:cNvPr>
          <p:cNvSpPr txBox="1">
            <a:spLocks/>
          </p:cNvSpPr>
          <p:nvPr/>
        </p:nvSpPr>
        <p:spPr>
          <a:xfrm>
            <a:off x="838200" y="318359"/>
            <a:ext cx="10515600" cy="585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e-DE" sz="2000" b="1" dirty="0"/>
              <a:t>Ensemble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00332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E7107-B5C7-CEBB-B431-3903B1BBE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(</a:t>
            </a:r>
            <a:r>
              <a:rPr lang="de-DE" dirty="0" err="1"/>
              <a:t>list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EE4CD-AAEC-B41C-5317-A88841BBE5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4648"/>
            <a:ext cx="3226806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DATE</a:t>
            </a:r>
          </a:p>
          <a:p>
            <a:r>
              <a:rPr lang="en-US" dirty="0"/>
              <a:t>SPX_CLOSE</a:t>
            </a:r>
          </a:p>
          <a:p>
            <a:r>
              <a:rPr lang="en-US" dirty="0"/>
              <a:t>SPX_VOLUME</a:t>
            </a:r>
          </a:p>
          <a:p>
            <a:r>
              <a:rPr lang="en-US" dirty="0"/>
              <a:t>DJI_CLOSE </a:t>
            </a:r>
          </a:p>
          <a:p>
            <a:r>
              <a:rPr lang="en-US" dirty="0"/>
              <a:t>DJI_VOLUME</a:t>
            </a:r>
          </a:p>
          <a:p>
            <a:r>
              <a:rPr lang="en-US" dirty="0"/>
              <a:t>META_CLOSE</a:t>
            </a:r>
          </a:p>
          <a:p>
            <a:r>
              <a:rPr lang="en-US" dirty="0"/>
              <a:t>META_VOLUME</a:t>
            </a:r>
          </a:p>
          <a:p>
            <a:r>
              <a:rPr lang="en-US" dirty="0"/>
              <a:t>GPRD</a:t>
            </a:r>
          </a:p>
          <a:p>
            <a:r>
              <a:rPr lang="en-US" dirty="0"/>
              <a:t>FEARANDGREED</a:t>
            </a:r>
            <a:r>
              <a:rPr lang="en-US" dirty="0">
                <a:effectLst/>
              </a:rPr>
              <a:t>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83BEA3-BD70-1118-140D-4BFAB3DFD7CE}"/>
              </a:ext>
            </a:extLst>
          </p:cNvPr>
          <p:cNvSpPr txBox="1"/>
          <p:nvPr/>
        </p:nvSpPr>
        <p:spPr>
          <a:xfrm>
            <a:off x="5069941" y="2369711"/>
            <a:ext cx="1426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SPX: </a:t>
            </a:r>
            <a:r>
              <a:rPr lang="en-US" dirty="0"/>
              <a:t>S&amp;P 500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E5535C-F831-10C4-F367-BD5367BA112E}"/>
              </a:ext>
            </a:extLst>
          </p:cNvPr>
          <p:cNvSpPr txBox="1"/>
          <p:nvPr/>
        </p:nvSpPr>
        <p:spPr>
          <a:xfrm>
            <a:off x="5069941" y="2739043"/>
            <a:ext cx="2512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DJI: Dow Jones Industrial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13D466-E9A7-6603-5E35-4A2A8AA63D16}"/>
              </a:ext>
            </a:extLst>
          </p:cNvPr>
          <p:cNvSpPr txBox="1"/>
          <p:nvPr/>
        </p:nvSpPr>
        <p:spPr>
          <a:xfrm>
            <a:off x="5069941" y="3108375"/>
            <a:ext cx="40441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GPRD: </a:t>
            </a:r>
            <a:r>
              <a:rPr lang="en-US" dirty="0"/>
              <a:t>Geopolitical Risk Index (GPR) Daily</a:t>
            </a:r>
            <a:endParaRPr lang="en-US" dirty="0">
              <a:hlinkClick r:id="rId2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C897FF-E2B4-96C6-3DC0-9D625C1D3784}"/>
              </a:ext>
            </a:extLst>
          </p:cNvPr>
          <p:cNvSpPr txBox="1"/>
          <p:nvPr/>
        </p:nvSpPr>
        <p:spPr>
          <a:xfrm>
            <a:off x="5069940" y="3510608"/>
            <a:ext cx="6172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FEARANDGREED: </a:t>
            </a:r>
            <a:r>
              <a:rPr lang="de-DE" dirty="0" err="1"/>
              <a:t>measures</a:t>
            </a:r>
            <a:r>
              <a:rPr lang="de-DE" dirty="0"/>
              <a:t> </a:t>
            </a:r>
            <a:r>
              <a:rPr lang="de-DE" dirty="0" err="1"/>
              <a:t>general</a:t>
            </a:r>
            <a:r>
              <a:rPr lang="de-DE" dirty="0"/>
              <a:t> </a:t>
            </a:r>
            <a:r>
              <a:rPr lang="de-DE" dirty="0" err="1"/>
              <a:t>mood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stock </a:t>
            </a:r>
            <a:r>
              <a:rPr lang="de-DE" dirty="0" err="1"/>
              <a:t>exchange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28FEE3-8162-776D-A4FB-95236B23ED93}"/>
              </a:ext>
            </a:extLst>
          </p:cNvPr>
          <p:cNvSpPr txBox="1"/>
          <p:nvPr/>
        </p:nvSpPr>
        <p:spPr>
          <a:xfrm>
            <a:off x="5160474" y="4895603"/>
            <a:ext cx="62921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Optional </a:t>
            </a:r>
            <a:r>
              <a:rPr lang="de-DE" dirty="0" err="1"/>
              <a:t>our</a:t>
            </a:r>
            <a:r>
              <a:rPr lang="de-DE" dirty="0"/>
              <a:t> code also </a:t>
            </a:r>
            <a:r>
              <a:rPr lang="de-DE" dirty="0" err="1"/>
              <a:t>contains</a:t>
            </a:r>
            <a:r>
              <a:rPr lang="de-DE" dirty="0"/>
              <a:t>: </a:t>
            </a:r>
          </a:p>
          <a:p>
            <a:r>
              <a:rPr lang="en-US" dirty="0"/>
              <a:t>Moving average of values: 5 (week), 21 (month), 50 (traditionally) and 200 (long-term)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0A44A8-F517-7F6B-85CB-12C18DCFF51A}"/>
              </a:ext>
            </a:extLst>
          </p:cNvPr>
          <p:cNvSpPr txBox="1"/>
          <p:nvPr/>
        </p:nvSpPr>
        <p:spPr>
          <a:xfrm>
            <a:off x="1023042" y="1539089"/>
            <a:ext cx="67810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Data was </a:t>
            </a:r>
            <a:r>
              <a:rPr lang="de-DE" dirty="0" err="1"/>
              <a:t>crawled</a:t>
            </a:r>
            <a:r>
              <a:rPr lang="de-DE" dirty="0"/>
              <a:t> from yfinance.com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725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C3EF9-9C97-0FF0-9144-CCB6648BF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Data </a:t>
            </a:r>
            <a:r>
              <a:rPr lang="de-DE" dirty="0" err="1"/>
              <a:t>preprocessing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AA4093-5375-D696-D626-64CED8356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Drop </a:t>
            </a:r>
            <a:r>
              <a:rPr lang="de-DE" dirty="0" err="1"/>
              <a:t>dublicate</a:t>
            </a:r>
            <a:r>
              <a:rPr lang="de-DE" dirty="0"/>
              <a:t> </a:t>
            </a:r>
            <a:r>
              <a:rPr lang="de-DE" dirty="0" err="1"/>
              <a:t>rows</a:t>
            </a:r>
            <a:endParaRPr lang="de-DE" dirty="0"/>
          </a:p>
          <a:p>
            <a:r>
              <a:rPr lang="de-DE" dirty="0" err="1"/>
              <a:t>Missing</a:t>
            </a:r>
            <a:r>
              <a:rPr lang="de-DE" dirty="0"/>
              <a:t>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were</a:t>
            </a:r>
            <a:r>
              <a:rPr lang="de-DE" dirty="0"/>
              <a:t> </a:t>
            </a:r>
            <a:r>
              <a:rPr lang="de-DE" dirty="0" err="1"/>
              <a:t>filled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traiding</a:t>
            </a:r>
            <a:r>
              <a:rPr lang="de-DE" dirty="0"/>
              <a:t> </a:t>
            </a:r>
            <a:r>
              <a:rPr lang="de-DE" dirty="0" err="1"/>
              <a:t>days</a:t>
            </a:r>
            <a:endParaRPr lang="de-DE" dirty="0"/>
          </a:p>
          <a:p>
            <a:r>
              <a:rPr lang="de-DE" dirty="0"/>
              <a:t>Remove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including</a:t>
            </a:r>
            <a:r>
              <a:rPr lang="de-DE" dirty="0"/>
              <a:t> </a:t>
            </a:r>
            <a:r>
              <a:rPr lang="de-DE" dirty="0" err="1"/>
              <a:t>NaN</a:t>
            </a:r>
            <a:r>
              <a:rPr lang="de-DE" dirty="0"/>
              <a:t> </a:t>
            </a:r>
            <a:r>
              <a:rPr lang="de-DE" dirty="0" err="1"/>
              <a:t>values</a:t>
            </a:r>
            <a:endParaRPr lang="de-DE" dirty="0"/>
          </a:p>
          <a:p>
            <a:r>
              <a:rPr lang="de-DE" dirty="0" err="1"/>
              <a:t>Lookback</a:t>
            </a:r>
            <a:r>
              <a:rPr lang="de-DE" dirty="0"/>
              <a:t> </a:t>
            </a:r>
            <a:r>
              <a:rPr lang="de-DE" dirty="0" err="1"/>
              <a:t>periode</a:t>
            </a:r>
            <a:r>
              <a:rPr lang="de-DE" dirty="0"/>
              <a:t>: 60 </a:t>
            </a:r>
            <a:r>
              <a:rPr lang="de-DE" dirty="0" err="1"/>
              <a:t>days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1918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791535-7B6E-4167-5B73-174121FBA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E4EDE-6D9F-5293-9793-08077CA19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Applied </a:t>
            </a:r>
            <a:r>
              <a:rPr lang="de-DE" dirty="0" err="1"/>
              <a:t>models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D16B5-939D-DC19-E825-620C42CB68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First </a:t>
            </a:r>
            <a:r>
              <a:rPr lang="de-DE" dirty="0" err="1"/>
              <a:t>step</a:t>
            </a:r>
            <a:r>
              <a:rPr lang="de-DE" dirty="0"/>
              <a:t>: </a:t>
            </a:r>
            <a:r>
              <a:rPr lang="de-DE" dirty="0" err="1"/>
              <a:t>scale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MinMaxScaler</a:t>
            </a:r>
            <a:endParaRPr lang="de-DE" dirty="0"/>
          </a:p>
          <a:p>
            <a:r>
              <a:rPr lang="de-DE" dirty="0" err="1"/>
              <a:t>Multilayered</a:t>
            </a:r>
            <a:r>
              <a:rPr lang="de-DE" dirty="0"/>
              <a:t> </a:t>
            </a:r>
            <a:r>
              <a:rPr lang="de-DE" dirty="0" err="1"/>
              <a:t>Perceptron</a:t>
            </a:r>
            <a:r>
              <a:rPr lang="en-US" dirty="0"/>
              <a:t> (MLP)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E889793-4CC2-AF16-C235-A3CF3A536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231" y="2878059"/>
            <a:ext cx="46101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6635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380AE5-9CF6-9115-C087-C3E53612F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DD188-FD53-1ED7-8B4C-03C4E3597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Applied </a:t>
            </a:r>
            <a:r>
              <a:rPr lang="de-DE" dirty="0" err="1"/>
              <a:t>models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25E38-7077-840F-8516-F47A194A4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First </a:t>
            </a:r>
            <a:r>
              <a:rPr lang="de-DE" dirty="0" err="1"/>
              <a:t>step</a:t>
            </a:r>
            <a:r>
              <a:rPr lang="de-DE" dirty="0"/>
              <a:t>: </a:t>
            </a:r>
            <a:r>
              <a:rPr lang="de-DE" dirty="0" err="1"/>
              <a:t>scale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MinMaxScaler</a:t>
            </a:r>
            <a:endParaRPr lang="en-US" dirty="0"/>
          </a:p>
          <a:p>
            <a:r>
              <a:rPr lang="en-US" dirty="0"/>
              <a:t>Recurrent Neural Network (RNN)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492AD2-569C-0FDC-AE0F-C16A586FB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728" y="2818127"/>
            <a:ext cx="8201025" cy="181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84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8FB88-5A58-F47D-BDEB-3FF012B17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Applied </a:t>
            </a:r>
            <a:r>
              <a:rPr lang="de-DE" dirty="0" err="1"/>
              <a:t>models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43A68-DB92-9498-9A45-83099A72EF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First </a:t>
            </a:r>
            <a:r>
              <a:rPr lang="de-DE" dirty="0" err="1"/>
              <a:t>step</a:t>
            </a:r>
            <a:r>
              <a:rPr lang="de-DE" dirty="0"/>
              <a:t>: </a:t>
            </a:r>
            <a:r>
              <a:rPr lang="de-DE" dirty="0" err="1"/>
              <a:t>scale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MinMaxScaler</a:t>
            </a:r>
            <a:endParaRPr lang="en-US" dirty="0"/>
          </a:p>
          <a:p>
            <a:r>
              <a:rPr lang="en-US" dirty="0"/>
              <a:t>Long short-term memory (LSTM)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526E35-E12E-41EB-9EBC-CA5768E428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0961" y="2835236"/>
            <a:ext cx="7496175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990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CAC5F-589C-8B99-BA05-447D59793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D4BEC-D970-0934-0F21-640ECC6C5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Applied </a:t>
            </a:r>
            <a:r>
              <a:rPr lang="de-DE" dirty="0" err="1"/>
              <a:t>models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613A9E-7E0B-EAFB-B5D3-50658B3FD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First </a:t>
            </a:r>
            <a:r>
              <a:rPr lang="de-DE" dirty="0" err="1"/>
              <a:t>step</a:t>
            </a:r>
            <a:r>
              <a:rPr lang="de-DE" dirty="0"/>
              <a:t>: </a:t>
            </a:r>
            <a:r>
              <a:rPr lang="de-DE" dirty="0" err="1"/>
              <a:t>scale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MinMaxScaler</a:t>
            </a:r>
            <a:endParaRPr lang="de-DE" dirty="0"/>
          </a:p>
          <a:p>
            <a:r>
              <a:rPr lang="de-DE" dirty="0"/>
              <a:t>Gated </a:t>
            </a:r>
            <a:r>
              <a:rPr lang="de-DE" dirty="0" err="1"/>
              <a:t>Recurrent</a:t>
            </a:r>
            <a:r>
              <a:rPr lang="de-DE" dirty="0"/>
              <a:t> Unit </a:t>
            </a:r>
            <a:r>
              <a:rPr lang="en-US" dirty="0"/>
              <a:t>(GRU)</a:t>
            </a:r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682AB0-6D3A-E06F-1316-4557DACC2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794" y="2845381"/>
            <a:ext cx="67437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0819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A1B15-20D9-6028-5BAF-669BBDCD8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46AD9-0A4A-10BA-4AC3-B6BDF04B5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Applied </a:t>
            </a:r>
            <a:r>
              <a:rPr lang="de-DE" dirty="0" err="1"/>
              <a:t>models</a:t>
            </a:r>
            <a:r>
              <a:rPr lang="de-DE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176549-20BF-5B2D-B668-2F52ABBC5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First </a:t>
            </a:r>
            <a:r>
              <a:rPr lang="de-DE" dirty="0" err="1"/>
              <a:t>step</a:t>
            </a:r>
            <a:r>
              <a:rPr lang="de-DE" dirty="0"/>
              <a:t>: </a:t>
            </a:r>
            <a:r>
              <a:rPr lang="de-DE" dirty="0" err="1"/>
              <a:t>scale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MinMaxScaler</a:t>
            </a:r>
            <a:endParaRPr lang="en-US" dirty="0"/>
          </a:p>
          <a:p>
            <a:r>
              <a:rPr lang="en-US" dirty="0"/>
              <a:t>Convolutional Neural Network (CNN)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F9667F-9092-00CA-870E-E05118189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261" y="2898382"/>
            <a:ext cx="103441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736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398</Words>
  <Application>Microsoft Office PowerPoint</Application>
  <PresentationFormat>Widescreen</PresentationFormat>
  <Paragraphs>81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Adobe Acrobat Document</vt:lpstr>
      <vt:lpstr>Backprophet</vt:lpstr>
      <vt:lpstr>General idea</vt:lpstr>
      <vt:lpstr>Our input data (list of features)</vt:lpstr>
      <vt:lpstr>Data preprocessing</vt:lpstr>
      <vt:lpstr>Applied models </vt:lpstr>
      <vt:lpstr>Applied models </vt:lpstr>
      <vt:lpstr>Applied models </vt:lpstr>
      <vt:lpstr>Applied models </vt:lpstr>
      <vt:lpstr>Applied models </vt:lpstr>
      <vt:lpstr>Applied models </vt:lpstr>
      <vt:lpstr>Results after training on the entire data set</vt:lpstr>
      <vt:lpstr>Results after training on the entire data set</vt:lpstr>
      <vt:lpstr>Results after training on the entire data set</vt:lpstr>
      <vt:lpstr>Results after training on the entire data set</vt:lpstr>
      <vt:lpstr>Results after training on the entire data set</vt:lpstr>
      <vt:lpstr>Results after training on the entire data set</vt:lpstr>
      <vt:lpstr>Evaluation with 1 year historical data</vt:lpstr>
      <vt:lpstr>Evaluation with 1 year historical data</vt:lpstr>
      <vt:lpstr>Evaluation with 1 year historical data</vt:lpstr>
      <vt:lpstr>Evaluation with 1 year historical data</vt:lpstr>
      <vt:lpstr>Evaluation with 1 year historical data</vt:lpstr>
      <vt:lpstr>Evaluation with 1 year historical 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Ivo Glück</dc:creator>
  <cp:lastModifiedBy>Ivo Glück</cp:lastModifiedBy>
  <cp:revision>7</cp:revision>
  <dcterms:created xsi:type="dcterms:W3CDTF">2025-09-18T12:43:17Z</dcterms:created>
  <dcterms:modified xsi:type="dcterms:W3CDTF">2025-09-18T14:04:18Z</dcterms:modified>
</cp:coreProperties>
</file>