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82" r:id="rId5"/>
    <p:sldId id="261" r:id="rId6"/>
    <p:sldId id="274" r:id="rId7"/>
    <p:sldId id="275" r:id="rId8"/>
    <p:sldId id="262" r:id="rId9"/>
    <p:sldId id="273" r:id="rId10"/>
    <p:sldId id="276" r:id="rId11"/>
    <p:sldId id="277" r:id="rId12"/>
    <p:sldId id="258" r:id="rId13"/>
    <p:sldId id="270" r:id="rId14"/>
    <p:sldId id="271" r:id="rId15"/>
    <p:sldId id="268" r:id="rId16"/>
    <p:sldId id="269" r:id="rId17"/>
    <p:sldId id="267" r:id="rId18"/>
    <p:sldId id="283" r:id="rId19"/>
    <p:sldId id="259" r:id="rId20"/>
    <p:sldId id="263" r:id="rId21"/>
    <p:sldId id="264" r:id="rId22"/>
    <p:sldId id="265" r:id="rId23"/>
    <p:sldId id="266" r:id="rId24"/>
    <p:sldId id="272" r:id="rId25"/>
    <p:sldId id="278" r:id="rId26"/>
    <p:sldId id="280" r:id="rId27"/>
    <p:sldId id="28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E7A58-A7A2-F022-2919-72AA0C6D9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7E36CE-10C4-FDC7-A9D5-7ED388E5BC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16C6D-19BD-41AE-0470-3878A6BE8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54ED-CCA3-451D-B815-B50EE476BA78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AB2DD-56ED-B7A8-F1AC-231AF8ED5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F8195-F0B4-9D95-1DBE-58F7E9268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07752-41DA-40B8-9FE8-052DE1AB6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14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EC3D8-038B-41F9-0AC3-3A9C1C569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CA3F06-385A-B86D-B28F-0C7082CA4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C1214-D8E3-FF35-C880-77C013198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54ED-CCA3-451D-B815-B50EE476BA78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C8394-DF44-B46A-6955-EE9E85242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D89E8-10E8-3FFA-0CF8-9BC024FBC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07752-41DA-40B8-9FE8-052DE1AB6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98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AB2436-C9EF-91D1-1C0A-6FAF97020A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E57EA7-B59B-C956-60EF-A7746021B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3A5AD-199E-6786-6DF8-FC7E905E4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54ED-CCA3-451D-B815-B50EE476BA78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31F56-9621-DC48-3DAD-3EBF12CEC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F8685-3D85-B216-DAF1-C75C10FAC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07752-41DA-40B8-9FE8-052DE1AB6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6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FA389-757F-5F95-6D07-E5FDBD629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5B05E-9980-5D26-16C9-F6535B7C1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38340-E58B-2B89-D801-E47659F39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54ED-CCA3-451D-B815-B50EE476BA78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DD9CC-F52D-59C1-8AEA-ECE8170BB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48C5F-5298-2821-229A-75EBEBBAB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07752-41DA-40B8-9FE8-052DE1AB6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28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2E8BC-F253-A2EC-2523-1AF321E19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E9CD42-53A4-1195-FE55-9CE8C5745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DC0F2-B909-EEC4-DBBB-27DAF5488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54ED-CCA3-451D-B815-B50EE476BA78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A459C-738A-AD5E-2151-AC0640933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78304-CBCB-53D7-98CF-09AB51997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07752-41DA-40B8-9FE8-052DE1AB6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644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7E546-00D2-B78C-EE27-D9553783E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797D7-FE68-BE04-6923-C17F41EE51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A1943A-A370-9AE0-C451-F05E77B83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6EBD2F-51A6-284C-A83C-E75F141D5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54ED-CCA3-451D-B815-B50EE476BA78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DDC374-BFF0-5B7C-000B-F58C941D1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41C03-957F-163F-C9D0-266EAFC80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07752-41DA-40B8-9FE8-052DE1AB6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12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20BAD-46B1-606C-2D64-647301B19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7B088B-9315-314D-4434-C695DC683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C3B1CA-F623-7035-6895-FA347A75C7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481C68-1A5F-4CA7-9585-1FF67F7EB4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84D8EA-63FB-81B5-654C-A2B220959B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9890AE-7A01-A9D7-8912-06C06E477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54ED-CCA3-451D-B815-B50EE476BA78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111CA2-6F5D-B3A6-5767-81960F411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5421FA-650A-4ECB-0D7A-CB7E98F17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07752-41DA-40B8-9FE8-052DE1AB6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27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33867-52E9-E6FE-EB2D-2442FC262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7F75A6-0CE5-5BD0-300C-6512132AC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54ED-CCA3-451D-B815-B50EE476BA78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F0CBEE-3EB1-A196-8308-E162B66A6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AA156C-8542-9E45-D03B-9E9BD4862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07752-41DA-40B8-9FE8-052DE1AB6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249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2BE03D-FEA2-2EA3-9F12-86F605B8C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54ED-CCA3-451D-B815-B50EE476BA78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9660E8-3DBC-D01E-1C24-143273D18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29D818-8ED2-7D22-B2B0-29831535B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07752-41DA-40B8-9FE8-052DE1AB6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451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B124C-9BC3-D9FD-CF38-6972A6A7E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EEED9-9355-74A1-36D4-BC2E5DA6C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A4B25A-943E-0863-ADA9-30F9709B29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B0D7D-DCDB-05E4-E61F-7B047C980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54ED-CCA3-451D-B815-B50EE476BA78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293546-8B11-E401-8BF1-2F8FE9B38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FB3181-9216-CF9E-83AA-63D26EBEE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07752-41DA-40B8-9FE8-052DE1AB6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21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67A4F-F686-ECB0-15C5-1C89B238C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6C0BE5-47ED-611F-DF51-5904D11E6E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B78099-C97E-4481-DCFD-601F373B9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98FE5-56CA-1221-B75E-278A0DC85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54ED-CCA3-451D-B815-B50EE476BA78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57659-B424-6313-EB52-BB8721AEC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0D58AE-0A32-4913-9E67-C1C97547F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07752-41DA-40B8-9FE8-052DE1AB6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38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F9BE3F-6CDE-891A-0558-4854C87D2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EF5226-D9D5-DD8E-7DA1-D2F4EE2D8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65DF6-0100-1135-9CE1-A6BB26271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454ED-CCA3-451D-B815-B50EE476BA78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6A0C6-144A-F963-1811-0C933B6CD9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A5F59-1814-BD09-B7BE-3350D31151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07752-41DA-40B8-9FE8-052DE1AB6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56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6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8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10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emf"/><Relationship Id="rId4" Type="http://schemas.openxmlformats.org/officeDocument/2006/relationships/oleObject" Target="../embeddings/oleObject12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emf"/><Relationship Id="rId4" Type="http://schemas.openxmlformats.org/officeDocument/2006/relationships/oleObject" Target="../embeddings/oleObject1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oleObject" Target="../embeddings/oleObject16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emf"/><Relationship Id="rId4" Type="http://schemas.openxmlformats.org/officeDocument/2006/relationships/oleObject" Target="../embeddings/oleObject18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emf"/><Relationship Id="rId4" Type="http://schemas.openxmlformats.org/officeDocument/2006/relationships/oleObject" Target="../embeddings/oleObject20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emf"/><Relationship Id="rId4" Type="http://schemas.openxmlformats.org/officeDocument/2006/relationships/oleObject" Target="../embeddings/oleObject22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24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licyuncertainty.com/gpr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37FF7-A83C-FA3F-3038-538D67334D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de-DE" dirty="0"/>
              <a:t>Backprophet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CE0781-0EB9-5D27-081B-1FD8F0792D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72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deep learning-based tool for stocks prediction</a:t>
            </a:r>
          </a:p>
          <a:p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sz="1800" dirty="0"/>
              <a:t>Presented by: Ivo Glück, Stephan Fremerey</a:t>
            </a:r>
          </a:p>
        </p:txBody>
      </p:sp>
    </p:spTree>
    <p:extLst>
      <p:ext uri="{BB962C8B-B14F-4D97-AF65-F5344CB8AC3E}">
        <p14:creationId xmlns:p14="http://schemas.microsoft.com/office/powerpoint/2010/main" val="1863035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DA1B15-20D9-6028-5BAF-669BBDCD88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46AD9-0A4A-10BA-4AC3-B6BDF04B5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Applied </a:t>
            </a:r>
            <a:r>
              <a:rPr lang="de-DE" dirty="0" err="1"/>
              <a:t>models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76549-20BF-5B2D-B668-2F52ABBC5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First </a:t>
            </a:r>
            <a:r>
              <a:rPr lang="de-DE" dirty="0" err="1"/>
              <a:t>step</a:t>
            </a:r>
            <a:r>
              <a:rPr lang="de-DE" dirty="0"/>
              <a:t>: </a:t>
            </a:r>
            <a:r>
              <a:rPr lang="de-DE" dirty="0" err="1"/>
              <a:t>scale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MinMaxScaler</a:t>
            </a:r>
            <a:endParaRPr lang="en-US" dirty="0"/>
          </a:p>
          <a:p>
            <a:r>
              <a:rPr lang="en-US" dirty="0"/>
              <a:t>Convolutional Neural Network (CNN)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F9667F-9092-00CA-870E-E05118189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261" y="2898382"/>
            <a:ext cx="1034415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736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39D1DB-A17F-CB9E-FCD2-85C1764652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25696-B078-6CC2-5B72-6C8B51EB7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Applied </a:t>
            </a:r>
            <a:r>
              <a:rPr lang="de-DE" dirty="0" err="1"/>
              <a:t>models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043F7-FDB6-F71F-FD4D-2D6F8C0EE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r>
              <a:rPr lang="de-DE" dirty="0"/>
              <a:t>First </a:t>
            </a:r>
            <a:r>
              <a:rPr lang="de-DE" dirty="0" err="1"/>
              <a:t>step</a:t>
            </a:r>
            <a:r>
              <a:rPr lang="de-DE" dirty="0"/>
              <a:t>: </a:t>
            </a:r>
            <a:r>
              <a:rPr lang="de-DE" dirty="0" err="1"/>
              <a:t>scale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MinMaxScaler</a:t>
            </a:r>
            <a:endParaRPr lang="en-US" dirty="0"/>
          </a:p>
          <a:p>
            <a:r>
              <a:rPr lang="en-US" dirty="0"/>
              <a:t>Ensemble Model based on RNN, GRU and LSTM (3 top-performing models)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758381-8FAF-6BDA-B70F-B0FB0FC80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324" y="5469964"/>
            <a:ext cx="7400925" cy="9810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FC9C6B-E69F-E259-FEA3-F4060E257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324" y="2991113"/>
            <a:ext cx="471487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80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24F82BC-65F7-25A0-22A4-54A6E6575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166"/>
            <a:ext cx="10515600" cy="585489"/>
          </a:xfrm>
        </p:spPr>
        <p:txBody>
          <a:bodyPr>
            <a:normAutofit/>
          </a:bodyPr>
          <a:lstStyle/>
          <a:p>
            <a:pPr algn="ctr"/>
            <a:r>
              <a:rPr lang="de-DE" sz="2000" b="1" dirty="0" err="1"/>
              <a:t>Results</a:t>
            </a:r>
            <a:r>
              <a:rPr lang="de-DE" sz="2000" b="1" dirty="0"/>
              <a:t> after </a:t>
            </a:r>
            <a:r>
              <a:rPr lang="de-DE" sz="2000" b="1" dirty="0" err="1"/>
              <a:t>training</a:t>
            </a:r>
            <a:r>
              <a:rPr lang="de-DE" sz="2000" b="1" dirty="0"/>
              <a:t> on </a:t>
            </a:r>
            <a:r>
              <a:rPr lang="de-DE" sz="2000" b="1" dirty="0" err="1"/>
              <a:t>the</a:t>
            </a:r>
            <a:r>
              <a:rPr lang="de-DE" sz="2000" b="1" dirty="0"/>
              <a:t> </a:t>
            </a:r>
            <a:r>
              <a:rPr lang="de-DE" sz="2000" b="1" dirty="0" err="1"/>
              <a:t>entire</a:t>
            </a:r>
            <a:r>
              <a:rPr lang="de-DE" sz="2000" b="1" dirty="0"/>
              <a:t> </a:t>
            </a:r>
            <a:r>
              <a:rPr lang="de-DE" sz="2000" b="1" dirty="0" err="1"/>
              <a:t>data</a:t>
            </a:r>
            <a:r>
              <a:rPr lang="de-DE" sz="2000" b="1" dirty="0"/>
              <a:t> </a:t>
            </a:r>
            <a:r>
              <a:rPr lang="de-DE" sz="2000" b="1" dirty="0" err="1"/>
              <a:t>set</a:t>
            </a:r>
            <a:endParaRPr lang="en-US" sz="2000" b="1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B1FA4E7-5108-60C4-2FF6-5B83BE9702C5}"/>
              </a:ext>
            </a:extLst>
          </p:cNvPr>
          <p:cNvSpPr txBox="1">
            <a:spLocks/>
          </p:cNvSpPr>
          <p:nvPr/>
        </p:nvSpPr>
        <p:spPr>
          <a:xfrm>
            <a:off x="838200" y="318359"/>
            <a:ext cx="10515600" cy="585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000" b="1" dirty="0"/>
              <a:t>MLP</a:t>
            </a:r>
            <a:endParaRPr lang="en-US" sz="2000" b="1" dirty="0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736C2F0A-2468-B40A-E2BC-46266BF362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5559799"/>
              </p:ext>
            </p:extLst>
          </p:nvPr>
        </p:nvGraphicFramePr>
        <p:xfrm>
          <a:off x="2640000" y="3740967"/>
          <a:ext cx="6912000" cy="28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8229600" imgH="3428872" progId="Acrobat.Document.DC">
                  <p:embed/>
                </p:oleObj>
              </mc:Choice>
              <mc:Fallback>
                <p:oleObj name="Acrobat Document" r:id="rId2" imgW="8229600" imgH="3428872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40000" y="3740967"/>
                        <a:ext cx="6912000" cy="28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86A09FDB-32D2-40E0-D432-491D811551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370733"/>
              </p:ext>
            </p:extLst>
          </p:nvPr>
        </p:nvGraphicFramePr>
        <p:xfrm>
          <a:off x="2640000" y="860967"/>
          <a:ext cx="6912000" cy="28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4" imgW="8229600" imgH="3428872" progId="Acrobat.Document.DC">
                  <p:embed/>
                </p:oleObj>
              </mc:Choice>
              <mc:Fallback>
                <p:oleObj name="Acrobat Document" r:id="rId4" imgW="8229600" imgH="3428872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40000" y="860967"/>
                        <a:ext cx="6912000" cy="28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0970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FD034F-2FBE-C40F-598A-2D4EB5A85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2EEA17A-473E-B720-0AC0-C8F61BF52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166"/>
            <a:ext cx="10515600" cy="585489"/>
          </a:xfrm>
        </p:spPr>
        <p:txBody>
          <a:bodyPr>
            <a:normAutofit/>
          </a:bodyPr>
          <a:lstStyle/>
          <a:p>
            <a:pPr algn="ctr"/>
            <a:r>
              <a:rPr lang="de-DE" sz="2000" b="1" dirty="0" err="1"/>
              <a:t>Results</a:t>
            </a:r>
            <a:r>
              <a:rPr lang="de-DE" sz="2000" b="1" dirty="0"/>
              <a:t> after </a:t>
            </a:r>
            <a:r>
              <a:rPr lang="de-DE" sz="2000" b="1" dirty="0" err="1"/>
              <a:t>training</a:t>
            </a:r>
            <a:r>
              <a:rPr lang="de-DE" sz="2000" b="1" dirty="0"/>
              <a:t> on </a:t>
            </a:r>
            <a:r>
              <a:rPr lang="de-DE" sz="2000" b="1" dirty="0" err="1"/>
              <a:t>the</a:t>
            </a:r>
            <a:r>
              <a:rPr lang="de-DE" sz="2000" b="1" dirty="0"/>
              <a:t> </a:t>
            </a:r>
            <a:r>
              <a:rPr lang="de-DE" sz="2000" b="1" dirty="0" err="1"/>
              <a:t>entire</a:t>
            </a:r>
            <a:r>
              <a:rPr lang="de-DE" sz="2000" b="1" dirty="0"/>
              <a:t> </a:t>
            </a:r>
            <a:r>
              <a:rPr lang="de-DE" sz="2000" b="1" dirty="0" err="1"/>
              <a:t>data</a:t>
            </a:r>
            <a:r>
              <a:rPr lang="de-DE" sz="2000" b="1" dirty="0"/>
              <a:t> </a:t>
            </a:r>
            <a:r>
              <a:rPr lang="de-DE" sz="2000" b="1" dirty="0" err="1"/>
              <a:t>set</a:t>
            </a:r>
            <a:endParaRPr lang="en-US" sz="20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F8422-494A-FDDA-6345-7F9F217C7ED9}"/>
              </a:ext>
            </a:extLst>
          </p:cNvPr>
          <p:cNvSpPr txBox="1">
            <a:spLocks/>
          </p:cNvSpPr>
          <p:nvPr/>
        </p:nvSpPr>
        <p:spPr>
          <a:xfrm>
            <a:off x="838200" y="318359"/>
            <a:ext cx="10515600" cy="585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000" b="1" dirty="0"/>
              <a:t>RNN</a:t>
            </a:r>
            <a:endParaRPr lang="en-US" sz="2000" b="1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11DB8B0-59FC-9D20-8FE0-06C2ED5C30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0666733"/>
              </p:ext>
            </p:extLst>
          </p:nvPr>
        </p:nvGraphicFramePr>
        <p:xfrm>
          <a:off x="2640000" y="3821647"/>
          <a:ext cx="6912000" cy="28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8229600" imgH="3428872" progId="Acrobat.Document.DC">
                  <p:embed/>
                </p:oleObj>
              </mc:Choice>
              <mc:Fallback>
                <p:oleObj name="Acrobat Document" r:id="rId2" imgW="8229600" imgH="3428872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40000" y="3821647"/>
                        <a:ext cx="6912000" cy="28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F1AFF81-4869-105F-677B-B7CF6A1876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2199570"/>
              </p:ext>
            </p:extLst>
          </p:nvPr>
        </p:nvGraphicFramePr>
        <p:xfrm>
          <a:off x="2640000" y="903848"/>
          <a:ext cx="6912000" cy="28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4" imgW="8229600" imgH="3428872" progId="Acrobat.Document.DC">
                  <p:embed/>
                </p:oleObj>
              </mc:Choice>
              <mc:Fallback>
                <p:oleObj name="Acrobat Document" r:id="rId4" imgW="8229600" imgH="3428872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40000" y="903848"/>
                        <a:ext cx="6912000" cy="28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EECC4A6-05C3-38A9-BD14-3E9A54FD529D}"/>
              </a:ext>
            </a:extLst>
          </p:cNvPr>
          <p:cNvSpPr txBox="1"/>
          <p:nvPr/>
        </p:nvSpPr>
        <p:spPr>
          <a:xfrm>
            <a:off x="443620" y="1403287"/>
            <a:ext cx="1348966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de-DE" dirty="0" err="1"/>
              <a:t>Incl</a:t>
            </a:r>
            <a:r>
              <a:rPr lang="en-US" dirty="0"/>
              <a:t>.</a:t>
            </a:r>
          </a:p>
          <a:p>
            <a:r>
              <a:rPr lang="en-US" dirty="0"/>
              <a:t>dropout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6370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BE5002-7504-F70D-DC0A-7CA2DEB5AA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61A69101-5A6D-C50D-43D5-8A4DACB2F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166"/>
            <a:ext cx="10515600" cy="585489"/>
          </a:xfrm>
        </p:spPr>
        <p:txBody>
          <a:bodyPr>
            <a:normAutofit/>
          </a:bodyPr>
          <a:lstStyle/>
          <a:p>
            <a:pPr algn="ctr"/>
            <a:r>
              <a:rPr lang="de-DE" sz="2000" b="1" dirty="0" err="1"/>
              <a:t>Results</a:t>
            </a:r>
            <a:r>
              <a:rPr lang="de-DE" sz="2000" b="1" dirty="0"/>
              <a:t> after </a:t>
            </a:r>
            <a:r>
              <a:rPr lang="de-DE" sz="2000" b="1" dirty="0" err="1"/>
              <a:t>training</a:t>
            </a:r>
            <a:r>
              <a:rPr lang="de-DE" sz="2000" b="1" dirty="0"/>
              <a:t> on </a:t>
            </a:r>
            <a:r>
              <a:rPr lang="de-DE" sz="2000" b="1" dirty="0" err="1"/>
              <a:t>the</a:t>
            </a:r>
            <a:r>
              <a:rPr lang="de-DE" sz="2000" b="1" dirty="0"/>
              <a:t> </a:t>
            </a:r>
            <a:r>
              <a:rPr lang="de-DE" sz="2000" b="1" dirty="0" err="1"/>
              <a:t>entire</a:t>
            </a:r>
            <a:r>
              <a:rPr lang="de-DE" sz="2000" b="1" dirty="0"/>
              <a:t> </a:t>
            </a:r>
            <a:r>
              <a:rPr lang="de-DE" sz="2000" b="1" dirty="0" err="1"/>
              <a:t>data</a:t>
            </a:r>
            <a:r>
              <a:rPr lang="de-DE" sz="2000" b="1" dirty="0"/>
              <a:t> </a:t>
            </a:r>
            <a:r>
              <a:rPr lang="de-DE" sz="2000" b="1" dirty="0" err="1"/>
              <a:t>set</a:t>
            </a:r>
            <a:endParaRPr lang="en-US" sz="20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F4CBD5-CE3F-2905-2CDE-A461595FA522}"/>
              </a:ext>
            </a:extLst>
          </p:cNvPr>
          <p:cNvSpPr txBox="1">
            <a:spLocks/>
          </p:cNvSpPr>
          <p:nvPr/>
        </p:nvSpPr>
        <p:spPr>
          <a:xfrm>
            <a:off x="838200" y="318359"/>
            <a:ext cx="10515600" cy="585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000" b="1" dirty="0"/>
              <a:t>LSTM</a:t>
            </a:r>
            <a:endParaRPr lang="en-US" sz="2000" b="1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DE79C9F-24AB-A52E-E1B8-0B41384DC6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0106406"/>
              </p:ext>
            </p:extLst>
          </p:nvPr>
        </p:nvGraphicFramePr>
        <p:xfrm>
          <a:off x="2640000" y="3826061"/>
          <a:ext cx="6912000" cy="28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8229600" imgH="3428872" progId="Acrobat.Document.DC">
                  <p:embed/>
                </p:oleObj>
              </mc:Choice>
              <mc:Fallback>
                <p:oleObj name="Acrobat Document" r:id="rId2" imgW="8229600" imgH="3428872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40000" y="3826061"/>
                        <a:ext cx="6912000" cy="28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B3F1D803-8BC5-E141-9BA3-71736CB230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8113795"/>
              </p:ext>
            </p:extLst>
          </p:nvPr>
        </p:nvGraphicFramePr>
        <p:xfrm>
          <a:off x="2640000" y="753692"/>
          <a:ext cx="6912000" cy="28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4" imgW="8229600" imgH="3428872" progId="Acrobat.Document.DC">
                  <p:embed/>
                </p:oleObj>
              </mc:Choice>
              <mc:Fallback>
                <p:oleObj name="Acrobat Document" r:id="rId4" imgW="8229600" imgH="3428872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40000" y="753692"/>
                        <a:ext cx="6912000" cy="28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5451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2ADE09-2FA3-E0FF-73B7-64515CA00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E004B7A-84CD-D443-D7B6-9AAA19285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166"/>
            <a:ext cx="10515600" cy="585489"/>
          </a:xfrm>
        </p:spPr>
        <p:txBody>
          <a:bodyPr>
            <a:normAutofit/>
          </a:bodyPr>
          <a:lstStyle/>
          <a:p>
            <a:pPr algn="ctr"/>
            <a:r>
              <a:rPr lang="de-DE" sz="2000" b="1" dirty="0" err="1"/>
              <a:t>Results</a:t>
            </a:r>
            <a:r>
              <a:rPr lang="de-DE" sz="2000" b="1" dirty="0"/>
              <a:t> after </a:t>
            </a:r>
            <a:r>
              <a:rPr lang="de-DE" sz="2000" b="1" dirty="0" err="1"/>
              <a:t>training</a:t>
            </a:r>
            <a:r>
              <a:rPr lang="de-DE" sz="2000" b="1" dirty="0"/>
              <a:t> on </a:t>
            </a:r>
            <a:r>
              <a:rPr lang="de-DE" sz="2000" b="1" dirty="0" err="1"/>
              <a:t>the</a:t>
            </a:r>
            <a:r>
              <a:rPr lang="de-DE" sz="2000" b="1" dirty="0"/>
              <a:t> </a:t>
            </a:r>
            <a:r>
              <a:rPr lang="de-DE" sz="2000" b="1" dirty="0" err="1"/>
              <a:t>entire</a:t>
            </a:r>
            <a:r>
              <a:rPr lang="de-DE" sz="2000" b="1" dirty="0"/>
              <a:t> </a:t>
            </a:r>
            <a:r>
              <a:rPr lang="de-DE" sz="2000" b="1" dirty="0" err="1"/>
              <a:t>data</a:t>
            </a:r>
            <a:r>
              <a:rPr lang="de-DE" sz="2000" b="1" dirty="0"/>
              <a:t> </a:t>
            </a:r>
            <a:r>
              <a:rPr lang="de-DE" sz="2000" b="1" dirty="0" err="1"/>
              <a:t>set</a:t>
            </a:r>
            <a:endParaRPr lang="en-US" sz="20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F7861C-EFD2-4B76-9B8D-981F1BFB2EFF}"/>
              </a:ext>
            </a:extLst>
          </p:cNvPr>
          <p:cNvSpPr txBox="1">
            <a:spLocks/>
          </p:cNvSpPr>
          <p:nvPr/>
        </p:nvSpPr>
        <p:spPr>
          <a:xfrm>
            <a:off x="838200" y="318359"/>
            <a:ext cx="10515600" cy="585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000" b="1" dirty="0"/>
              <a:t>GRU</a:t>
            </a:r>
            <a:endParaRPr lang="en-US" sz="2000" b="1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B98FB5C-697C-6866-0639-BE8E8FDDE0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7550289"/>
              </p:ext>
            </p:extLst>
          </p:nvPr>
        </p:nvGraphicFramePr>
        <p:xfrm>
          <a:off x="2640000" y="3606424"/>
          <a:ext cx="6912000" cy="28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8229600" imgH="3428872" progId="Acrobat.Document.DC">
                  <p:embed/>
                </p:oleObj>
              </mc:Choice>
              <mc:Fallback>
                <p:oleObj name="Acrobat Document" r:id="rId2" imgW="8229600" imgH="3428872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40000" y="3606424"/>
                        <a:ext cx="6912000" cy="28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EF27E15-6F6C-257A-9204-9D5351E7B2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0336673"/>
              </p:ext>
            </p:extLst>
          </p:nvPr>
        </p:nvGraphicFramePr>
        <p:xfrm>
          <a:off x="2640000" y="726424"/>
          <a:ext cx="6912000" cy="28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4" imgW="8229600" imgH="3428872" progId="Acrobat.Document.DC">
                  <p:embed/>
                </p:oleObj>
              </mc:Choice>
              <mc:Fallback>
                <p:oleObj name="Acrobat Document" r:id="rId4" imgW="8229600" imgH="3428872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40000" y="726424"/>
                        <a:ext cx="6912000" cy="28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3767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D25F1F-2E23-CF81-D8F0-AE2ED94296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6AC12A3-A3A3-20BE-F2FE-884265BF8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166"/>
            <a:ext cx="10515600" cy="585489"/>
          </a:xfrm>
        </p:spPr>
        <p:txBody>
          <a:bodyPr>
            <a:normAutofit/>
          </a:bodyPr>
          <a:lstStyle/>
          <a:p>
            <a:pPr algn="ctr"/>
            <a:r>
              <a:rPr lang="de-DE" sz="2000" b="1" dirty="0" err="1"/>
              <a:t>Results</a:t>
            </a:r>
            <a:r>
              <a:rPr lang="de-DE" sz="2000" b="1" dirty="0"/>
              <a:t> after </a:t>
            </a:r>
            <a:r>
              <a:rPr lang="de-DE" sz="2000" b="1" dirty="0" err="1"/>
              <a:t>training</a:t>
            </a:r>
            <a:r>
              <a:rPr lang="de-DE" sz="2000" b="1" dirty="0"/>
              <a:t> on </a:t>
            </a:r>
            <a:r>
              <a:rPr lang="de-DE" sz="2000" b="1" dirty="0" err="1"/>
              <a:t>the</a:t>
            </a:r>
            <a:r>
              <a:rPr lang="de-DE" sz="2000" b="1" dirty="0"/>
              <a:t> </a:t>
            </a:r>
            <a:r>
              <a:rPr lang="de-DE" sz="2000" b="1" dirty="0" err="1"/>
              <a:t>entire</a:t>
            </a:r>
            <a:r>
              <a:rPr lang="de-DE" sz="2000" b="1" dirty="0"/>
              <a:t> </a:t>
            </a:r>
            <a:r>
              <a:rPr lang="de-DE" sz="2000" b="1" dirty="0" err="1"/>
              <a:t>data</a:t>
            </a:r>
            <a:r>
              <a:rPr lang="de-DE" sz="2000" b="1" dirty="0"/>
              <a:t> </a:t>
            </a:r>
            <a:r>
              <a:rPr lang="de-DE" sz="2000" b="1" dirty="0" err="1"/>
              <a:t>set</a:t>
            </a:r>
            <a:endParaRPr lang="en-US" sz="20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56230F-28FA-4845-1B01-8065A79686C8}"/>
              </a:ext>
            </a:extLst>
          </p:cNvPr>
          <p:cNvSpPr txBox="1">
            <a:spLocks/>
          </p:cNvSpPr>
          <p:nvPr/>
        </p:nvSpPr>
        <p:spPr>
          <a:xfrm>
            <a:off x="838200" y="318359"/>
            <a:ext cx="10515600" cy="585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000" b="1" dirty="0"/>
              <a:t>CNN</a:t>
            </a:r>
            <a:endParaRPr lang="en-US" sz="2000" b="1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4E27D62-BE20-43EC-F25C-9373E1589D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5606600"/>
              </p:ext>
            </p:extLst>
          </p:nvPr>
        </p:nvGraphicFramePr>
        <p:xfrm>
          <a:off x="2640000" y="3758494"/>
          <a:ext cx="6912000" cy="28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8229600" imgH="3428872" progId="Acrobat.Document.DC">
                  <p:embed/>
                </p:oleObj>
              </mc:Choice>
              <mc:Fallback>
                <p:oleObj name="Acrobat Document" r:id="rId2" imgW="8229600" imgH="3428872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40000" y="3758494"/>
                        <a:ext cx="6912000" cy="28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A476AE1-BAA3-EC69-3569-0B7F2D2A7E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7222978"/>
              </p:ext>
            </p:extLst>
          </p:nvPr>
        </p:nvGraphicFramePr>
        <p:xfrm>
          <a:off x="2640000" y="753252"/>
          <a:ext cx="6912000" cy="28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4" imgW="8229600" imgH="3428872" progId="Acrobat.Document.DC">
                  <p:embed/>
                </p:oleObj>
              </mc:Choice>
              <mc:Fallback>
                <p:oleObj name="Acrobat Document" r:id="rId4" imgW="8229600" imgH="3428872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40000" y="753252"/>
                        <a:ext cx="6912000" cy="28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7449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0679DB-A847-3238-B45B-ACCEAE2182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18ABE42-CE39-AD67-6AE6-A3A8758FC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166"/>
            <a:ext cx="10515600" cy="585489"/>
          </a:xfrm>
        </p:spPr>
        <p:txBody>
          <a:bodyPr>
            <a:normAutofit/>
          </a:bodyPr>
          <a:lstStyle/>
          <a:p>
            <a:pPr algn="ctr"/>
            <a:r>
              <a:rPr lang="de-DE" sz="2000" b="1" dirty="0" err="1"/>
              <a:t>Results</a:t>
            </a:r>
            <a:r>
              <a:rPr lang="de-DE" sz="2000" b="1" dirty="0"/>
              <a:t> after </a:t>
            </a:r>
            <a:r>
              <a:rPr lang="de-DE" sz="2000" b="1" dirty="0" err="1"/>
              <a:t>training</a:t>
            </a:r>
            <a:r>
              <a:rPr lang="de-DE" sz="2000" b="1" dirty="0"/>
              <a:t> on </a:t>
            </a:r>
            <a:r>
              <a:rPr lang="de-DE" sz="2000" b="1" dirty="0" err="1"/>
              <a:t>the</a:t>
            </a:r>
            <a:r>
              <a:rPr lang="de-DE" sz="2000" b="1" dirty="0"/>
              <a:t> </a:t>
            </a:r>
            <a:r>
              <a:rPr lang="de-DE" sz="2000" b="1" dirty="0" err="1"/>
              <a:t>entire</a:t>
            </a:r>
            <a:r>
              <a:rPr lang="de-DE" sz="2000" b="1" dirty="0"/>
              <a:t> </a:t>
            </a:r>
            <a:r>
              <a:rPr lang="de-DE" sz="2000" b="1" dirty="0" err="1"/>
              <a:t>data</a:t>
            </a:r>
            <a:r>
              <a:rPr lang="de-DE" sz="2000" b="1" dirty="0"/>
              <a:t> </a:t>
            </a:r>
            <a:r>
              <a:rPr lang="de-DE" sz="2000" b="1" dirty="0" err="1"/>
              <a:t>set</a:t>
            </a:r>
            <a:endParaRPr lang="en-US" sz="20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E10F49-FA95-4471-40FD-D51A31B6D16C}"/>
              </a:ext>
            </a:extLst>
          </p:cNvPr>
          <p:cNvSpPr txBox="1">
            <a:spLocks/>
          </p:cNvSpPr>
          <p:nvPr/>
        </p:nvSpPr>
        <p:spPr>
          <a:xfrm>
            <a:off x="838200" y="318359"/>
            <a:ext cx="10515600" cy="585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000" b="1" dirty="0"/>
              <a:t>Ensemble</a:t>
            </a:r>
            <a:endParaRPr lang="en-US" sz="2000" b="1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A39BFA7-0F9C-A48B-DCDA-AEAAFBE380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3611223"/>
              </p:ext>
            </p:extLst>
          </p:nvPr>
        </p:nvGraphicFramePr>
        <p:xfrm>
          <a:off x="2640000" y="3731223"/>
          <a:ext cx="6912000" cy="28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8229600" imgH="3428872" progId="Acrobat.Document.DC">
                  <p:embed/>
                </p:oleObj>
              </mc:Choice>
              <mc:Fallback>
                <p:oleObj name="Acrobat Document" r:id="rId2" imgW="8229600" imgH="3428872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40000" y="3731223"/>
                        <a:ext cx="6912000" cy="28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9E1BA7D-40E1-D3CC-0529-7E7496D668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2767906"/>
              </p:ext>
            </p:extLst>
          </p:nvPr>
        </p:nvGraphicFramePr>
        <p:xfrm>
          <a:off x="2640000" y="777100"/>
          <a:ext cx="6912000" cy="28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4" imgW="8229600" imgH="3428872" progId="Acrobat.Document.DC">
                  <p:embed/>
                </p:oleObj>
              </mc:Choice>
              <mc:Fallback>
                <p:oleObj name="Acrobat Document" r:id="rId4" imgW="8229600" imgH="3428872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40000" y="777100"/>
                        <a:ext cx="6912000" cy="28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0561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45EC7-DD93-62AC-6D44-8CBBBA65C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Would a </a:t>
            </a:r>
            <a:r>
              <a:rPr lang="de-DE" dirty="0" err="1"/>
              <a:t>shorter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time </a:t>
            </a:r>
            <a:r>
              <a:rPr lang="de-DE" dirty="0" err="1"/>
              <a:t>period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also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sufficient</a:t>
            </a:r>
            <a:r>
              <a:rPr lang="de-DE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588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8AB3B-1321-2AEA-9869-7D12F8E85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166"/>
            <a:ext cx="10515600" cy="585489"/>
          </a:xfrm>
        </p:spPr>
        <p:txBody>
          <a:bodyPr>
            <a:normAutofit/>
          </a:bodyPr>
          <a:lstStyle/>
          <a:p>
            <a:pPr algn="ctr"/>
            <a:r>
              <a:rPr lang="de-DE" sz="2000" b="1" dirty="0"/>
              <a:t>Evaluation </a:t>
            </a:r>
            <a:r>
              <a:rPr lang="de-DE" sz="2000" b="1" dirty="0" err="1"/>
              <a:t>with</a:t>
            </a:r>
            <a:r>
              <a:rPr lang="de-DE" sz="2000" b="1" dirty="0"/>
              <a:t> 1 </a:t>
            </a:r>
            <a:r>
              <a:rPr lang="de-DE" sz="2000" b="1" dirty="0" err="1"/>
              <a:t>year</a:t>
            </a:r>
            <a:r>
              <a:rPr lang="de-DE" sz="2000" b="1" dirty="0"/>
              <a:t> </a:t>
            </a:r>
            <a:r>
              <a:rPr lang="de-DE" sz="2000" b="1" dirty="0" err="1"/>
              <a:t>historical</a:t>
            </a:r>
            <a:r>
              <a:rPr lang="de-DE" sz="2000" b="1" dirty="0"/>
              <a:t> </a:t>
            </a:r>
            <a:r>
              <a:rPr lang="de-DE" sz="2000" b="1" dirty="0" err="1"/>
              <a:t>data</a:t>
            </a:r>
            <a:endParaRPr lang="en-US" sz="2000" b="1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E0E1D2D-6E01-E09A-70E8-77F070AFBD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3077592"/>
              </p:ext>
            </p:extLst>
          </p:nvPr>
        </p:nvGraphicFramePr>
        <p:xfrm>
          <a:off x="2640000" y="3978000"/>
          <a:ext cx="6912000" cy="28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8229441" imgH="3428834" progId="Acrobat.Document.DC">
                  <p:embed/>
                </p:oleObj>
              </mc:Choice>
              <mc:Fallback>
                <p:oleObj name="Acrobat Document" r:id="rId2" imgW="8229441" imgH="3428834" progId="Acrobat.Document.DC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AE0E1D2D-6E01-E09A-70E8-77F070AFBD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40000" y="3978000"/>
                        <a:ext cx="6912000" cy="28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AC330E40-CE11-E255-3FC8-6674B63C25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2396065"/>
              </p:ext>
            </p:extLst>
          </p:nvPr>
        </p:nvGraphicFramePr>
        <p:xfrm>
          <a:off x="2640000" y="839681"/>
          <a:ext cx="6912000" cy="28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4" imgW="8229441" imgH="3428834" progId="Acrobat.Document.DC">
                  <p:embed/>
                </p:oleObj>
              </mc:Choice>
              <mc:Fallback>
                <p:oleObj name="Acrobat Document" r:id="rId4" imgW="8229441" imgH="3428834" progId="Acrobat.Document.DC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AC330E40-CE11-E255-3FC8-6674B63C25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40000" y="839681"/>
                        <a:ext cx="6912000" cy="28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B5B78C2D-C559-C1D8-3C79-DE3B9BD94557}"/>
              </a:ext>
            </a:extLst>
          </p:cNvPr>
          <p:cNvSpPr txBox="1">
            <a:spLocks/>
          </p:cNvSpPr>
          <p:nvPr/>
        </p:nvSpPr>
        <p:spPr>
          <a:xfrm>
            <a:off x="838200" y="318359"/>
            <a:ext cx="10515600" cy="585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000" b="1" dirty="0"/>
              <a:t>MLP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884855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02162-C00D-27BA-8035-78C2A4D5E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General </a:t>
            </a:r>
            <a:r>
              <a:rPr lang="de-DE" dirty="0" err="1"/>
              <a:t>idea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C69AC-002E-1A92-5753-904AA07C8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dirty="0" err="1"/>
              <a:t>Build</a:t>
            </a:r>
            <a:r>
              <a:rPr lang="de-DE" dirty="0"/>
              <a:t> a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learning-based</a:t>
            </a:r>
            <a:r>
              <a:rPr lang="de-DE" dirty="0"/>
              <a:t> </a:t>
            </a:r>
            <a:r>
              <a:rPr lang="de-DE" dirty="0" err="1"/>
              <a:t>procedure</a:t>
            </a:r>
            <a:r>
              <a:rPr lang="de-DE" dirty="0"/>
              <a:t> to </a:t>
            </a:r>
            <a:r>
              <a:rPr lang="de-DE" dirty="0" err="1"/>
              <a:t>predict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close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an </a:t>
            </a:r>
            <a:r>
              <a:rPr lang="de-DE" dirty="0" err="1"/>
              <a:t>asset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day</a:t>
            </a:r>
            <a:r>
              <a:rPr lang="de-DE" dirty="0"/>
              <a:t> (</a:t>
            </a:r>
            <a:r>
              <a:rPr lang="de-DE" dirty="0" err="1"/>
              <a:t>regression</a:t>
            </a:r>
            <a:r>
              <a:rPr lang="de-DE" dirty="0"/>
              <a:t>). As an </a:t>
            </a:r>
            <a:r>
              <a:rPr lang="de-DE" dirty="0" err="1"/>
              <a:t>example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took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META </a:t>
            </a:r>
            <a:r>
              <a:rPr lang="de-DE" dirty="0" err="1"/>
              <a:t>share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Scenario: </a:t>
            </a:r>
          </a:p>
          <a:p>
            <a:pPr marL="0" indent="0">
              <a:buNone/>
            </a:pPr>
            <a:r>
              <a:rPr lang="de-DE" dirty="0" err="1"/>
              <a:t>Once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tradefaire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closed</a:t>
            </a:r>
            <a:r>
              <a:rPr lang="de-DE" dirty="0"/>
              <a:t> and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 (</a:t>
            </a:r>
            <a:r>
              <a:rPr lang="de-DE" dirty="0" err="1"/>
              <a:t>about</a:t>
            </a:r>
            <a:r>
              <a:rPr lang="de-DE" dirty="0"/>
              <a:t> 0:00 CET), </a:t>
            </a:r>
            <a:r>
              <a:rPr lang="de-DE" dirty="0" err="1"/>
              <a:t>train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all </a:t>
            </a:r>
            <a:r>
              <a:rPr lang="de-DE" dirty="0" err="1"/>
              <a:t>available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including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last </a:t>
            </a:r>
            <a:r>
              <a:rPr lang="de-DE" dirty="0" err="1"/>
              <a:t>trading</a:t>
            </a:r>
            <a:r>
              <a:rPr lang="de-DE" dirty="0"/>
              <a:t> </a:t>
            </a:r>
            <a:r>
              <a:rPr lang="de-DE" dirty="0" err="1"/>
              <a:t>day</a:t>
            </a:r>
            <a:r>
              <a:rPr lang="de-DE" dirty="0"/>
              <a:t>. </a:t>
            </a:r>
          </a:p>
          <a:p>
            <a:pPr marL="0" indent="0">
              <a:buNone/>
            </a:pPr>
            <a:r>
              <a:rPr lang="de-DE" dirty="0"/>
              <a:t>Act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once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tradfaire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reopened</a:t>
            </a:r>
            <a:r>
              <a:rPr lang="de-DE" dirty="0"/>
              <a:t>: </a:t>
            </a:r>
          </a:p>
          <a:p>
            <a:pPr marL="0" indent="0">
              <a:buNone/>
            </a:pPr>
            <a:r>
              <a:rPr lang="de-DE" dirty="0" err="1"/>
              <a:t>if</a:t>
            </a:r>
            <a:r>
              <a:rPr lang="de-DE" dirty="0"/>
              <a:t> an </a:t>
            </a:r>
            <a:r>
              <a:rPr lang="de-DE" dirty="0" err="1"/>
              <a:t>increase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predicted</a:t>
            </a:r>
            <a:r>
              <a:rPr lang="de-DE" dirty="0"/>
              <a:t> </a:t>
            </a:r>
            <a:r>
              <a:rPr lang="de-DE" dirty="0" err="1"/>
              <a:t>buy</a:t>
            </a:r>
            <a:r>
              <a:rPr lang="de-DE" dirty="0"/>
              <a:t>, </a:t>
            </a:r>
            <a:r>
              <a:rPr lang="de-DE" dirty="0" err="1"/>
              <a:t>if</a:t>
            </a:r>
            <a:r>
              <a:rPr lang="de-DE" dirty="0"/>
              <a:t> a </a:t>
            </a:r>
            <a:r>
              <a:rPr lang="de-DE" dirty="0" err="1"/>
              <a:t>decrease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predicted</a:t>
            </a:r>
            <a:r>
              <a:rPr lang="de-DE" dirty="0"/>
              <a:t> </a:t>
            </a:r>
            <a:r>
              <a:rPr lang="de-DE" dirty="0" err="1"/>
              <a:t>sell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asset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 err="1"/>
              <a:t>Prerequisite</a:t>
            </a:r>
            <a:r>
              <a:rPr lang="de-DE" b="1" dirty="0"/>
              <a:t>: </a:t>
            </a:r>
          </a:p>
          <a:p>
            <a:pPr marL="0" indent="0">
              <a:buNone/>
            </a:pPr>
            <a:r>
              <a:rPr lang="de-DE" dirty="0"/>
              <a:t>At </a:t>
            </a:r>
            <a:r>
              <a:rPr lang="de-DE" dirty="0" err="1"/>
              <a:t>best</a:t>
            </a:r>
            <a:r>
              <a:rPr lang="de-DE" dirty="0"/>
              <a:t>,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needs</a:t>
            </a:r>
            <a:r>
              <a:rPr lang="de-DE" dirty="0"/>
              <a:t> to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finished</a:t>
            </a:r>
            <a:r>
              <a:rPr lang="de-DE" dirty="0"/>
              <a:t> </a:t>
            </a:r>
            <a:r>
              <a:rPr lang="de-DE" dirty="0" err="1"/>
              <a:t>within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1 </a:t>
            </a:r>
            <a:r>
              <a:rPr lang="de-DE" dirty="0" err="1"/>
              <a:t>hour</a:t>
            </a:r>
            <a:r>
              <a:rPr lang="de-DE" dirty="0"/>
              <a:t> in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indices</a:t>
            </a:r>
            <a:r>
              <a:rPr lang="de-DE" dirty="0"/>
              <a:t> like </a:t>
            </a:r>
            <a:r>
              <a:rPr lang="de-DE" dirty="0" err="1"/>
              <a:t>the</a:t>
            </a:r>
            <a:r>
              <a:rPr lang="de-DE" dirty="0"/>
              <a:t> S&amp;P 500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DJI </a:t>
            </a:r>
            <a:r>
              <a:rPr lang="de-DE" dirty="0" err="1"/>
              <a:t>are</a:t>
            </a:r>
            <a:r>
              <a:rPr lang="de-DE" dirty="0"/>
              <a:t> not </a:t>
            </a:r>
            <a:r>
              <a:rPr lang="de-DE" dirty="0" err="1"/>
              <a:t>tradeable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3339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A3731D8-916A-5660-E203-4607BC7AA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166"/>
            <a:ext cx="10515600" cy="585489"/>
          </a:xfrm>
        </p:spPr>
        <p:txBody>
          <a:bodyPr>
            <a:normAutofit/>
          </a:bodyPr>
          <a:lstStyle/>
          <a:p>
            <a:pPr algn="ctr"/>
            <a:r>
              <a:rPr lang="de-DE" sz="2000" b="1" dirty="0"/>
              <a:t>Evaluation </a:t>
            </a:r>
            <a:r>
              <a:rPr lang="de-DE" sz="2000" b="1" dirty="0" err="1"/>
              <a:t>with</a:t>
            </a:r>
            <a:r>
              <a:rPr lang="de-DE" sz="2000" b="1" dirty="0"/>
              <a:t> 1 </a:t>
            </a:r>
            <a:r>
              <a:rPr lang="de-DE" sz="2000" b="1" dirty="0" err="1"/>
              <a:t>year</a:t>
            </a:r>
            <a:r>
              <a:rPr lang="de-DE" sz="2000" b="1" dirty="0"/>
              <a:t> </a:t>
            </a:r>
            <a:r>
              <a:rPr lang="de-DE" sz="2000" b="1" dirty="0" err="1"/>
              <a:t>historical</a:t>
            </a:r>
            <a:r>
              <a:rPr lang="de-DE" sz="2000" b="1" dirty="0"/>
              <a:t> </a:t>
            </a:r>
            <a:r>
              <a:rPr lang="de-DE" sz="2000" b="1" dirty="0" err="1"/>
              <a:t>data</a:t>
            </a:r>
            <a:endParaRPr lang="en-US" sz="2000" b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9F3943D-A5F8-6184-2AB2-8EEC5DC35455}"/>
              </a:ext>
            </a:extLst>
          </p:cNvPr>
          <p:cNvSpPr txBox="1">
            <a:spLocks/>
          </p:cNvSpPr>
          <p:nvPr/>
        </p:nvSpPr>
        <p:spPr>
          <a:xfrm>
            <a:off x="838200" y="318359"/>
            <a:ext cx="10515600" cy="585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000" b="1" dirty="0"/>
              <a:t>RNN</a:t>
            </a:r>
            <a:endParaRPr lang="en-US" sz="2000" b="1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4E0D0932-48B5-C3D5-B20C-BD361F6896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7626750"/>
              </p:ext>
            </p:extLst>
          </p:nvPr>
        </p:nvGraphicFramePr>
        <p:xfrm>
          <a:off x="2640000" y="3813380"/>
          <a:ext cx="6912000" cy="28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8229441" imgH="3428834" progId="Acrobat.Document.DC">
                  <p:embed/>
                </p:oleObj>
              </mc:Choice>
              <mc:Fallback>
                <p:oleObj name="Acrobat Document" r:id="rId2" imgW="8229441" imgH="3428834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40000" y="3813380"/>
                        <a:ext cx="6912000" cy="28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237A0548-130E-5C41-9167-A69C1AE01F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3172189"/>
              </p:ext>
            </p:extLst>
          </p:nvPr>
        </p:nvGraphicFramePr>
        <p:xfrm>
          <a:off x="2640000" y="846187"/>
          <a:ext cx="6912000" cy="28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4" imgW="8229441" imgH="3428834" progId="Acrobat.Document.DC">
                  <p:embed/>
                </p:oleObj>
              </mc:Choice>
              <mc:Fallback>
                <p:oleObj name="Acrobat Document" r:id="rId4" imgW="8229441" imgH="3428834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40000" y="846187"/>
                        <a:ext cx="6912000" cy="28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73876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F5007F0-8C93-2B34-4F3A-8FA80E43C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166"/>
            <a:ext cx="10515600" cy="585489"/>
          </a:xfrm>
        </p:spPr>
        <p:txBody>
          <a:bodyPr>
            <a:normAutofit/>
          </a:bodyPr>
          <a:lstStyle/>
          <a:p>
            <a:pPr algn="ctr"/>
            <a:r>
              <a:rPr lang="de-DE" sz="2000" b="1" dirty="0"/>
              <a:t>Evaluation </a:t>
            </a:r>
            <a:r>
              <a:rPr lang="de-DE" sz="2000" b="1" dirty="0" err="1"/>
              <a:t>with</a:t>
            </a:r>
            <a:r>
              <a:rPr lang="de-DE" sz="2000" b="1" dirty="0"/>
              <a:t> 1 </a:t>
            </a:r>
            <a:r>
              <a:rPr lang="de-DE" sz="2000" b="1" dirty="0" err="1"/>
              <a:t>year</a:t>
            </a:r>
            <a:r>
              <a:rPr lang="de-DE" sz="2000" b="1" dirty="0"/>
              <a:t> </a:t>
            </a:r>
            <a:r>
              <a:rPr lang="de-DE" sz="2000" b="1" dirty="0" err="1"/>
              <a:t>historical</a:t>
            </a:r>
            <a:r>
              <a:rPr lang="de-DE" sz="2000" b="1" dirty="0"/>
              <a:t> </a:t>
            </a:r>
            <a:r>
              <a:rPr lang="de-DE" sz="2000" b="1" dirty="0" err="1"/>
              <a:t>data</a:t>
            </a:r>
            <a:endParaRPr lang="en-US" sz="2000" b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1CF7471-3905-E79E-550E-B0E3650EB374}"/>
              </a:ext>
            </a:extLst>
          </p:cNvPr>
          <p:cNvSpPr txBox="1">
            <a:spLocks/>
          </p:cNvSpPr>
          <p:nvPr/>
        </p:nvSpPr>
        <p:spPr>
          <a:xfrm>
            <a:off x="838200" y="318359"/>
            <a:ext cx="10515600" cy="585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000" b="1" dirty="0"/>
              <a:t>LSTM</a:t>
            </a:r>
            <a:endParaRPr lang="en-US" sz="2000" b="1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FD782B8E-A025-0AD1-A75F-131C17CD5E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6402019"/>
              </p:ext>
            </p:extLst>
          </p:nvPr>
        </p:nvGraphicFramePr>
        <p:xfrm>
          <a:off x="2640000" y="3978000"/>
          <a:ext cx="6912000" cy="28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8229441" imgH="3428834" progId="Acrobat.Document.DC">
                  <p:embed/>
                </p:oleObj>
              </mc:Choice>
              <mc:Fallback>
                <p:oleObj name="Acrobat Document" r:id="rId2" imgW="8229441" imgH="3428834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40000" y="3978000"/>
                        <a:ext cx="6912000" cy="28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E1D0391-8460-466D-1DF2-06B81DBA16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6896304"/>
              </p:ext>
            </p:extLst>
          </p:nvPr>
        </p:nvGraphicFramePr>
        <p:xfrm>
          <a:off x="2640000" y="877942"/>
          <a:ext cx="6912000" cy="28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4" imgW="8229441" imgH="3428834" progId="Acrobat.Document.DC">
                  <p:embed/>
                </p:oleObj>
              </mc:Choice>
              <mc:Fallback>
                <p:oleObj name="Acrobat Document" r:id="rId4" imgW="8229441" imgH="3428834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40000" y="877942"/>
                        <a:ext cx="6912000" cy="28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32025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D7B7A3-1CA9-ED80-3091-B5743633A6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3996361-0FF6-A313-C749-CF5FB352A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166"/>
            <a:ext cx="10515600" cy="585489"/>
          </a:xfrm>
        </p:spPr>
        <p:txBody>
          <a:bodyPr>
            <a:normAutofit/>
          </a:bodyPr>
          <a:lstStyle/>
          <a:p>
            <a:pPr algn="ctr"/>
            <a:r>
              <a:rPr lang="de-DE" sz="2000" b="1" dirty="0"/>
              <a:t>Evaluation </a:t>
            </a:r>
            <a:r>
              <a:rPr lang="de-DE" sz="2000" b="1" dirty="0" err="1"/>
              <a:t>with</a:t>
            </a:r>
            <a:r>
              <a:rPr lang="de-DE" sz="2000" b="1" dirty="0"/>
              <a:t> 1 </a:t>
            </a:r>
            <a:r>
              <a:rPr lang="de-DE" sz="2000" b="1" dirty="0" err="1"/>
              <a:t>year</a:t>
            </a:r>
            <a:r>
              <a:rPr lang="de-DE" sz="2000" b="1" dirty="0"/>
              <a:t> </a:t>
            </a:r>
            <a:r>
              <a:rPr lang="de-DE" sz="2000" b="1" dirty="0" err="1"/>
              <a:t>historical</a:t>
            </a:r>
            <a:r>
              <a:rPr lang="de-DE" sz="2000" b="1" dirty="0"/>
              <a:t> </a:t>
            </a:r>
            <a:r>
              <a:rPr lang="de-DE" sz="2000" b="1" dirty="0" err="1"/>
              <a:t>data</a:t>
            </a:r>
            <a:endParaRPr lang="en-US" sz="2000" b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5D10BA5-778D-D9F3-E473-CDEF7065C808}"/>
              </a:ext>
            </a:extLst>
          </p:cNvPr>
          <p:cNvSpPr txBox="1">
            <a:spLocks/>
          </p:cNvSpPr>
          <p:nvPr/>
        </p:nvSpPr>
        <p:spPr>
          <a:xfrm>
            <a:off x="838200" y="318359"/>
            <a:ext cx="10515600" cy="585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000" b="1" dirty="0"/>
              <a:t>GRU</a:t>
            </a:r>
            <a:endParaRPr lang="en-US" sz="2000" b="1" dirty="0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AA40A37D-EC48-01DC-8575-6CCA7D6F61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6974092"/>
              </p:ext>
            </p:extLst>
          </p:nvPr>
        </p:nvGraphicFramePr>
        <p:xfrm>
          <a:off x="2640000" y="3978000"/>
          <a:ext cx="6912000" cy="28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8229441" imgH="3428834" progId="Acrobat.Document.DC">
                  <p:embed/>
                </p:oleObj>
              </mc:Choice>
              <mc:Fallback>
                <p:oleObj name="Acrobat Document" r:id="rId2" imgW="8229441" imgH="3428834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40000" y="3978000"/>
                        <a:ext cx="6912000" cy="28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84B35329-5FDC-CB1A-EAAE-DB3D82404F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0620934"/>
              </p:ext>
            </p:extLst>
          </p:nvPr>
        </p:nvGraphicFramePr>
        <p:xfrm>
          <a:off x="2640000" y="903848"/>
          <a:ext cx="6912000" cy="28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4" imgW="8229441" imgH="3428834" progId="Acrobat.Document.DC">
                  <p:embed/>
                </p:oleObj>
              </mc:Choice>
              <mc:Fallback>
                <p:oleObj name="Acrobat Document" r:id="rId4" imgW="8229441" imgH="3428834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40000" y="903848"/>
                        <a:ext cx="6912000" cy="28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19002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C147D1-0880-7C0C-1349-48A2AE03CE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5F54647-16E3-27B6-276C-476CDDEB5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166"/>
            <a:ext cx="10515600" cy="585489"/>
          </a:xfrm>
        </p:spPr>
        <p:txBody>
          <a:bodyPr>
            <a:normAutofit/>
          </a:bodyPr>
          <a:lstStyle/>
          <a:p>
            <a:pPr algn="ctr"/>
            <a:r>
              <a:rPr lang="de-DE" sz="2000" b="1" dirty="0"/>
              <a:t>Evaluation </a:t>
            </a:r>
            <a:r>
              <a:rPr lang="de-DE" sz="2000" b="1" dirty="0" err="1"/>
              <a:t>with</a:t>
            </a:r>
            <a:r>
              <a:rPr lang="de-DE" sz="2000" b="1" dirty="0"/>
              <a:t> 1 </a:t>
            </a:r>
            <a:r>
              <a:rPr lang="de-DE" sz="2000" b="1" dirty="0" err="1"/>
              <a:t>year</a:t>
            </a:r>
            <a:r>
              <a:rPr lang="de-DE" sz="2000" b="1" dirty="0"/>
              <a:t> </a:t>
            </a:r>
            <a:r>
              <a:rPr lang="de-DE" sz="2000" b="1" dirty="0" err="1"/>
              <a:t>historical</a:t>
            </a:r>
            <a:r>
              <a:rPr lang="de-DE" sz="2000" b="1" dirty="0"/>
              <a:t> </a:t>
            </a:r>
            <a:r>
              <a:rPr lang="de-DE" sz="2000" b="1" dirty="0" err="1"/>
              <a:t>data</a:t>
            </a:r>
            <a:endParaRPr lang="en-US" sz="2000" b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42F5BB7-26E8-0FB1-A71B-87B570C466F4}"/>
              </a:ext>
            </a:extLst>
          </p:cNvPr>
          <p:cNvSpPr txBox="1">
            <a:spLocks/>
          </p:cNvSpPr>
          <p:nvPr/>
        </p:nvSpPr>
        <p:spPr>
          <a:xfrm>
            <a:off x="838200" y="318359"/>
            <a:ext cx="10515600" cy="585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000" b="1" dirty="0"/>
              <a:t>CNN</a:t>
            </a:r>
            <a:endParaRPr lang="en-US" sz="2000" b="1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FB6DA588-9B73-C151-C0D4-EE722369AF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2997573"/>
              </p:ext>
            </p:extLst>
          </p:nvPr>
        </p:nvGraphicFramePr>
        <p:xfrm>
          <a:off x="2640000" y="3858818"/>
          <a:ext cx="6912000" cy="28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8229441" imgH="3428834" progId="Acrobat.Document.DC">
                  <p:embed/>
                </p:oleObj>
              </mc:Choice>
              <mc:Fallback>
                <p:oleObj name="Acrobat Document" r:id="rId2" imgW="8229441" imgH="3428834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40000" y="3858818"/>
                        <a:ext cx="6912000" cy="28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C81ABBC1-3874-D989-7022-5F1F1C11FD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1937709"/>
              </p:ext>
            </p:extLst>
          </p:nvPr>
        </p:nvGraphicFramePr>
        <p:xfrm>
          <a:off x="2640000" y="841745"/>
          <a:ext cx="6912000" cy="28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4" imgW="8229441" imgH="3428834" progId="Acrobat.Document.DC">
                  <p:embed/>
                </p:oleObj>
              </mc:Choice>
              <mc:Fallback>
                <p:oleObj name="Acrobat Document" r:id="rId4" imgW="8229441" imgH="3428834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40000" y="841745"/>
                        <a:ext cx="6912000" cy="28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48490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C504C-A912-EF61-7FC6-C3AC2D89F4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37E6D9E-AD39-4C7C-D2DA-A14B9A66E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166"/>
            <a:ext cx="10515600" cy="585489"/>
          </a:xfrm>
        </p:spPr>
        <p:txBody>
          <a:bodyPr>
            <a:normAutofit/>
          </a:bodyPr>
          <a:lstStyle/>
          <a:p>
            <a:pPr algn="ctr"/>
            <a:r>
              <a:rPr lang="de-DE" sz="2000" b="1" dirty="0"/>
              <a:t>Evaluation </a:t>
            </a:r>
            <a:r>
              <a:rPr lang="de-DE" sz="2000" b="1" dirty="0" err="1"/>
              <a:t>with</a:t>
            </a:r>
            <a:r>
              <a:rPr lang="de-DE" sz="2000" b="1" dirty="0"/>
              <a:t> 1 </a:t>
            </a:r>
            <a:r>
              <a:rPr lang="de-DE" sz="2000" b="1" dirty="0" err="1"/>
              <a:t>year</a:t>
            </a:r>
            <a:r>
              <a:rPr lang="de-DE" sz="2000" b="1" dirty="0"/>
              <a:t> </a:t>
            </a:r>
            <a:r>
              <a:rPr lang="de-DE" sz="2000" b="1" dirty="0" err="1"/>
              <a:t>historical</a:t>
            </a:r>
            <a:r>
              <a:rPr lang="de-DE" sz="2000" b="1" dirty="0"/>
              <a:t> </a:t>
            </a:r>
            <a:r>
              <a:rPr lang="de-DE" sz="2000" b="1" dirty="0" err="1"/>
              <a:t>data</a:t>
            </a:r>
            <a:endParaRPr lang="en-US" sz="2000" b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0921525-5834-D308-698D-4298BF2D7C0F}"/>
              </a:ext>
            </a:extLst>
          </p:cNvPr>
          <p:cNvSpPr txBox="1">
            <a:spLocks/>
          </p:cNvSpPr>
          <p:nvPr/>
        </p:nvSpPr>
        <p:spPr>
          <a:xfrm>
            <a:off x="838200" y="318359"/>
            <a:ext cx="10515600" cy="585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000" b="1" dirty="0"/>
              <a:t>Ensemble</a:t>
            </a:r>
            <a:endParaRPr lang="en-US" sz="2000" b="1" dirty="0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FD18D57A-AD76-E387-CCBD-5A7D0E46A3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5282480"/>
              </p:ext>
            </p:extLst>
          </p:nvPr>
        </p:nvGraphicFramePr>
        <p:xfrm>
          <a:off x="2640000" y="903848"/>
          <a:ext cx="6912000" cy="28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8229600" imgH="3428872" progId="Acrobat.Document.DC">
                  <p:embed/>
                </p:oleObj>
              </mc:Choice>
              <mc:Fallback>
                <p:oleObj name="Acrobat Document" r:id="rId2" imgW="8229600" imgH="3428872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40000" y="903848"/>
                        <a:ext cx="6912000" cy="28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A528D5F6-0A3C-B6E6-5A3E-089F0EF001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1307881"/>
              </p:ext>
            </p:extLst>
          </p:nvPr>
        </p:nvGraphicFramePr>
        <p:xfrm>
          <a:off x="2640000" y="3800192"/>
          <a:ext cx="6912000" cy="28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4" imgW="8229600" imgH="3428872" progId="Acrobat.Document.DC">
                  <p:embed/>
                </p:oleObj>
              </mc:Choice>
              <mc:Fallback>
                <p:oleObj name="Acrobat Document" r:id="rId4" imgW="8229600" imgH="3428872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40000" y="3800192"/>
                        <a:ext cx="6912000" cy="28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03326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CD61B3-8641-2748-6FAD-666EB545C2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29C6FE6-5EEE-593F-BD8D-757F05289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834"/>
            <a:ext cx="10515600" cy="585489"/>
          </a:xfrm>
        </p:spPr>
        <p:txBody>
          <a:bodyPr>
            <a:normAutofit fontScale="90000"/>
          </a:bodyPr>
          <a:lstStyle/>
          <a:p>
            <a:pPr algn="ctr"/>
            <a:r>
              <a:rPr lang="de-DE" sz="2000" b="1" dirty="0"/>
              <a:t>Table </a:t>
            </a:r>
            <a:r>
              <a:rPr lang="de-DE" sz="2000" b="1" dirty="0" err="1"/>
              <a:t>from</a:t>
            </a:r>
            <a:r>
              <a:rPr lang="de-DE" sz="2000" b="1" dirty="0"/>
              <a:t> </a:t>
            </a:r>
            <a:r>
              <a:rPr lang="de-DE" sz="2000" b="1" dirty="0" err="1"/>
              <a:t>data</a:t>
            </a:r>
            <a:r>
              <a:rPr lang="de-DE" sz="2000" b="1" dirty="0"/>
              <a:t> in plots_5years/results.txt </a:t>
            </a:r>
            <a:r>
              <a:rPr lang="de-DE" sz="2000" b="1" dirty="0" err="1"/>
              <a:t>comes</a:t>
            </a:r>
            <a:r>
              <a:rPr lang="de-DE" sz="2000" b="1" dirty="0"/>
              <a:t> </a:t>
            </a:r>
            <a:r>
              <a:rPr lang="de-DE" sz="2000" b="1" dirty="0" err="1"/>
              <a:t>here</a:t>
            </a:r>
            <a:br>
              <a:rPr lang="de-DE" sz="2000" b="1" dirty="0"/>
            </a:br>
            <a:r>
              <a:rPr lang="de-DE" sz="2000" b="1" dirty="0" err="1"/>
              <a:t>to</a:t>
            </a:r>
            <a:r>
              <a:rPr lang="de-DE" sz="2000" b="1" dirty="0"/>
              <a:t> </a:t>
            </a:r>
            <a:r>
              <a:rPr lang="de-DE" sz="2000" b="1" dirty="0" err="1"/>
              <a:t>compare</a:t>
            </a:r>
            <a:r>
              <a:rPr lang="de-DE" sz="2000" b="1" dirty="0"/>
              <a:t> </a:t>
            </a:r>
            <a:r>
              <a:rPr lang="de-DE" sz="2000" b="1" dirty="0" err="1"/>
              <a:t>prediction</a:t>
            </a:r>
            <a:r>
              <a:rPr lang="de-DE" sz="2000" b="1" dirty="0"/>
              <a:t> </a:t>
            </a:r>
            <a:r>
              <a:rPr lang="de-DE" sz="2000" b="1" dirty="0" err="1"/>
              <a:t>with</a:t>
            </a:r>
            <a:r>
              <a:rPr lang="de-DE" sz="2000" b="1" dirty="0"/>
              <a:t> real-</a:t>
            </a:r>
            <a:r>
              <a:rPr lang="de-DE" sz="2000" b="1" dirty="0" err="1"/>
              <a:t>world</a:t>
            </a:r>
            <a:r>
              <a:rPr lang="de-DE" sz="2000" b="1" dirty="0"/>
              <a:t> </a:t>
            </a:r>
            <a:r>
              <a:rPr lang="de-DE" sz="2000" b="1" dirty="0" err="1"/>
              <a:t>data</a:t>
            </a:r>
            <a:r>
              <a:rPr lang="de-DE" sz="2000" b="1" dirty="0"/>
              <a:t> </a:t>
            </a:r>
            <a:r>
              <a:rPr lang="de-DE" sz="2000" b="1" dirty="0" err="1"/>
              <a:t>from</a:t>
            </a:r>
            <a:r>
              <a:rPr lang="de-DE" sz="2000" b="1" dirty="0"/>
              <a:t> </a:t>
            </a:r>
            <a:r>
              <a:rPr lang="de-DE" sz="2000" b="1" dirty="0" err="1"/>
              <a:t>the</a:t>
            </a:r>
            <a:r>
              <a:rPr lang="de-DE" sz="2000" b="1" dirty="0"/>
              <a:t> real </a:t>
            </a:r>
            <a:r>
              <a:rPr lang="de-DE" sz="2000" b="1" dirty="0" err="1"/>
              <a:t>closes</a:t>
            </a:r>
            <a:endParaRPr lang="en-US" sz="2000" b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71ABB0C-19C5-C054-F506-4FFC45F262E5}"/>
              </a:ext>
            </a:extLst>
          </p:cNvPr>
          <p:cNvSpPr txBox="1">
            <a:spLocks/>
          </p:cNvSpPr>
          <p:nvPr/>
        </p:nvSpPr>
        <p:spPr>
          <a:xfrm>
            <a:off x="838200" y="318359"/>
            <a:ext cx="10515600" cy="585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54032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486627-FBB5-673F-EFDF-67DBF5D3D1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83AFE-E1AF-1412-E42A-054E30823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Extra: Sentiment </a:t>
            </a:r>
            <a:r>
              <a:rPr lang="de-DE" dirty="0" err="1"/>
              <a:t>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75E72-C861-3AF2-ABB4-605E65368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Access APIs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LLMs </a:t>
            </a:r>
            <a:r>
              <a:rPr lang="de-DE" dirty="0" err="1"/>
              <a:t>to</a:t>
            </a:r>
            <a:r>
              <a:rPr lang="de-DE" dirty="0"/>
              <a:t> do </a:t>
            </a:r>
            <a:r>
              <a:rPr lang="de-DE" dirty="0" err="1"/>
              <a:t>sentiment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on </a:t>
            </a:r>
            <a:r>
              <a:rPr lang="de-DE" dirty="0" err="1"/>
              <a:t>daily</a:t>
            </a:r>
            <a:r>
              <a:rPr lang="de-DE" dirty="0"/>
              <a:t> </a:t>
            </a:r>
            <a:r>
              <a:rPr lang="de-DE" dirty="0" err="1"/>
              <a:t>basis</a:t>
            </a:r>
            <a:endParaRPr lang="de-DE" dirty="0"/>
          </a:p>
          <a:p>
            <a:pPr lvl="1"/>
            <a:r>
              <a:rPr lang="de-DE" dirty="0"/>
              <a:t>Google Gemini („</a:t>
            </a:r>
            <a:r>
              <a:rPr lang="de-DE" dirty="0" err="1"/>
              <a:t>allrounder</a:t>
            </a:r>
            <a:r>
              <a:rPr lang="de-DE" dirty="0"/>
              <a:t>“)</a:t>
            </a:r>
          </a:p>
          <a:p>
            <a:pPr lvl="1"/>
            <a:r>
              <a:rPr lang="de-DE" dirty="0" err="1"/>
              <a:t>Perplexity</a:t>
            </a:r>
            <a:r>
              <a:rPr lang="de-DE" dirty="0"/>
              <a:t> (</a:t>
            </a:r>
            <a:r>
              <a:rPr lang="de-DE" dirty="0" err="1"/>
              <a:t>focused</a:t>
            </a:r>
            <a:r>
              <a:rPr lang="de-DE" dirty="0"/>
              <a:t> on real-time </a:t>
            </a:r>
            <a:r>
              <a:rPr lang="de-DE" dirty="0" err="1"/>
              <a:t>information</a:t>
            </a:r>
            <a:r>
              <a:rPr lang="de-DE" dirty="0"/>
              <a:t>)</a:t>
            </a:r>
          </a:p>
          <a:p>
            <a:r>
              <a:rPr lang="en-US" dirty="0"/>
              <a:t>Prompt: “Please give me an assessment of Meta shares (ISIN: US30303M1027) based on current news within the past 7 days, using at least 6 reputable financial sources. Use sentiment analysis and any major events impacting the stock. Rate on a scale of 1-100 (1 very poor, 100 very good). Return only a single int as the answer. ”</a:t>
            </a:r>
          </a:p>
          <a:p>
            <a:r>
              <a:rPr lang="en-US" dirty="0"/>
              <a:t>Returns .csv file</a:t>
            </a:r>
          </a:p>
          <a:p>
            <a:endParaRPr lang="en-US" dirty="0"/>
          </a:p>
          <a:p>
            <a:r>
              <a:rPr lang="en-US" dirty="0"/>
              <a:t>Could be integrated for future modelling, if enough data is available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E33749E-D573-F128-81F0-3D66D1C07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776" y="4520560"/>
            <a:ext cx="3924848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6901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8968EC-0DF5-454A-29F0-06E7F94B58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F05CF-EAAC-5EC6-9A1A-47B26BE9E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Outlook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2B12A-B674-8F51-3ADD-BF70D5C19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Code optimization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Move parts of code used more frequently into class</a:t>
            </a:r>
          </a:p>
          <a:p>
            <a:r>
              <a:rPr lang="en-US" dirty="0"/>
              <a:t>Generate a confidence measure of prediction by applying dropout when applying the trained model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222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E7107-B5C7-CEBB-B431-3903B1BBE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(multivariate </a:t>
            </a:r>
            <a:r>
              <a:rPr lang="de-DE" dirty="0" err="1"/>
              <a:t>analysis</a:t>
            </a:r>
            <a:r>
              <a:rPr lang="de-DE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EE4CD-AAEC-B41C-5317-A88841BBE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4648"/>
            <a:ext cx="3226806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List of features:</a:t>
            </a:r>
          </a:p>
          <a:p>
            <a:r>
              <a:rPr lang="en-US" dirty="0"/>
              <a:t>DATE</a:t>
            </a:r>
          </a:p>
          <a:p>
            <a:r>
              <a:rPr lang="en-US" dirty="0"/>
              <a:t>SPX_CLOSE</a:t>
            </a:r>
          </a:p>
          <a:p>
            <a:r>
              <a:rPr lang="en-US" dirty="0"/>
              <a:t>SPX_VOLUME</a:t>
            </a:r>
          </a:p>
          <a:p>
            <a:r>
              <a:rPr lang="en-US" dirty="0"/>
              <a:t>DJI_CLOSE </a:t>
            </a:r>
          </a:p>
          <a:p>
            <a:r>
              <a:rPr lang="en-US" dirty="0"/>
              <a:t>DJI_VOLUME</a:t>
            </a:r>
          </a:p>
          <a:p>
            <a:r>
              <a:rPr lang="en-US" dirty="0"/>
              <a:t>META_CLOSE</a:t>
            </a:r>
          </a:p>
          <a:p>
            <a:r>
              <a:rPr lang="en-US" dirty="0"/>
              <a:t>META_VOLUME</a:t>
            </a:r>
          </a:p>
          <a:p>
            <a:r>
              <a:rPr lang="en-US" dirty="0"/>
              <a:t>GPRD</a:t>
            </a:r>
          </a:p>
          <a:p>
            <a:r>
              <a:rPr lang="en-US" dirty="0"/>
              <a:t>FEARANDGREED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83BEA3-BD70-1118-140D-4BFAB3DFD7CE}"/>
              </a:ext>
            </a:extLst>
          </p:cNvPr>
          <p:cNvSpPr txBox="1"/>
          <p:nvPr/>
        </p:nvSpPr>
        <p:spPr>
          <a:xfrm>
            <a:off x="5069941" y="2369711"/>
            <a:ext cx="1426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SPX: </a:t>
            </a:r>
            <a:r>
              <a:rPr lang="en-US" dirty="0"/>
              <a:t>S&amp;P 500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E5535C-F831-10C4-F367-BD5367BA112E}"/>
              </a:ext>
            </a:extLst>
          </p:cNvPr>
          <p:cNvSpPr txBox="1"/>
          <p:nvPr/>
        </p:nvSpPr>
        <p:spPr>
          <a:xfrm>
            <a:off x="5069941" y="2739043"/>
            <a:ext cx="2512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DJI: Dow Jones Industrial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13D466-E9A7-6603-5E35-4A2A8AA63D16}"/>
              </a:ext>
            </a:extLst>
          </p:cNvPr>
          <p:cNvSpPr txBox="1"/>
          <p:nvPr/>
        </p:nvSpPr>
        <p:spPr>
          <a:xfrm>
            <a:off x="5069941" y="3108375"/>
            <a:ext cx="4044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GPRD: </a:t>
            </a:r>
            <a:r>
              <a:rPr lang="en-US" dirty="0"/>
              <a:t>Geopolitical Risk Index (GPR) Daily</a:t>
            </a:r>
            <a:endParaRPr lang="en-US" dirty="0">
              <a:hlinkClick r:id="rId2"/>
            </a:endParaRP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C897FF-E2B4-96C6-3DC0-9D625C1D3784}"/>
              </a:ext>
            </a:extLst>
          </p:cNvPr>
          <p:cNvSpPr txBox="1"/>
          <p:nvPr/>
        </p:nvSpPr>
        <p:spPr>
          <a:xfrm>
            <a:off x="5069940" y="3510608"/>
            <a:ext cx="617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FEARANDGREED: </a:t>
            </a:r>
            <a:r>
              <a:rPr lang="de-DE" dirty="0" err="1"/>
              <a:t>measures</a:t>
            </a:r>
            <a:r>
              <a:rPr lang="de-DE" dirty="0"/>
              <a:t> </a:t>
            </a:r>
            <a:r>
              <a:rPr lang="de-DE" dirty="0" err="1"/>
              <a:t>general</a:t>
            </a:r>
            <a:r>
              <a:rPr lang="de-DE" dirty="0"/>
              <a:t> </a:t>
            </a:r>
            <a:r>
              <a:rPr lang="de-DE" dirty="0" err="1"/>
              <a:t>mood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stock </a:t>
            </a:r>
            <a:r>
              <a:rPr lang="de-DE" dirty="0" err="1"/>
              <a:t>exchange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28FEE3-8162-776D-A4FB-95236B23ED93}"/>
              </a:ext>
            </a:extLst>
          </p:cNvPr>
          <p:cNvSpPr txBox="1"/>
          <p:nvPr/>
        </p:nvSpPr>
        <p:spPr>
          <a:xfrm>
            <a:off x="5160474" y="4895603"/>
            <a:ext cx="6292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Optionally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code also </a:t>
            </a:r>
            <a:r>
              <a:rPr lang="de-DE" dirty="0" err="1"/>
              <a:t>contains</a:t>
            </a:r>
            <a:r>
              <a:rPr lang="de-DE" dirty="0"/>
              <a:t>: </a:t>
            </a:r>
          </a:p>
          <a:p>
            <a:r>
              <a:rPr lang="en-US" dirty="0"/>
              <a:t>Moving average of values: 5 (week), 21 (month), 50 (traditionally) and 200 (long-term)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0A44A8-F517-7F6B-85CB-12C18DCFF51A}"/>
              </a:ext>
            </a:extLst>
          </p:cNvPr>
          <p:cNvSpPr txBox="1"/>
          <p:nvPr/>
        </p:nvSpPr>
        <p:spPr>
          <a:xfrm>
            <a:off x="838200" y="1538714"/>
            <a:ext cx="7562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Data was </a:t>
            </a:r>
            <a:r>
              <a:rPr lang="de-DE" dirty="0" err="1"/>
              <a:t>crawled</a:t>
            </a:r>
            <a:r>
              <a:rPr lang="de-DE" dirty="0"/>
              <a:t> from finance.yahoo.com </a:t>
            </a:r>
            <a:r>
              <a:rPr lang="de-DE" dirty="0" err="1"/>
              <a:t>using</a:t>
            </a:r>
            <a:r>
              <a:rPr lang="de-DE" dirty="0"/>
              <a:t> Python </a:t>
            </a:r>
            <a:r>
              <a:rPr lang="de-DE" dirty="0" err="1"/>
              <a:t>yfinance</a:t>
            </a:r>
            <a:r>
              <a:rPr lang="de-DE" dirty="0"/>
              <a:t> </a:t>
            </a:r>
            <a:r>
              <a:rPr lang="de-DE" dirty="0" err="1"/>
              <a:t>package</a:t>
            </a:r>
            <a:r>
              <a:rPr lang="de-DE" dirty="0"/>
              <a:t> (18.09.2020 – 17.09.2025)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725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DD7428-C6FE-949D-575D-CDBD0A49AC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E4F12-6683-EFAB-4898-4F36C9B8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7852"/>
            <a:ext cx="10515600" cy="1325563"/>
          </a:xfrm>
        </p:spPr>
        <p:txBody>
          <a:bodyPr/>
          <a:lstStyle/>
          <a:p>
            <a:r>
              <a:rPr lang="de-DE" dirty="0"/>
              <a:t>General </a:t>
            </a:r>
            <a:r>
              <a:rPr lang="de-DE" dirty="0" err="1"/>
              <a:t>structure</a:t>
            </a:r>
            <a:endParaRPr lang="en-US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AA9E7CCE-B29F-6DEF-8FFF-5FDC77EA3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05" y="1016777"/>
            <a:ext cx="11483790" cy="534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565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C3EF9-9C97-0FF0-9144-CCB6648BF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preprocessing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A4093-5375-D696-D626-64CED8356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Drop </a:t>
            </a:r>
            <a:r>
              <a:rPr lang="de-DE" dirty="0" err="1"/>
              <a:t>dublicate</a:t>
            </a:r>
            <a:r>
              <a:rPr lang="de-DE" dirty="0"/>
              <a:t> </a:t>
            </a:r>
            <a:r>
              <a:rPr lang="de-DE" dirty="0" err="1"/>
              <a:t>rows</a:t>
            </a:r>
            <a:endParaRPr lang="de-DE" dirty="0"/>
          </a:p>
          <a:p>
            <a:r>
              <a:rPr lang="de-DE" dirty="0" err="1"/>
              <a:t>Missing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filled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trading</a:t>
            </a:r>
            <a:r>
              <a:rPr lang="de-DE" dirty="0"/>
              <a:t> </a:t>
            </a:r>
            <a:r>
              <a:rPr lang="de-DE" dirty="0" err="1"/>
              <a:t>days</a:t>
            </a:r>
            <a:endParaRPr lang="de-DE" dirty="0"/>
          </a:p>
          <a:p>
            <a:r>
              <a:rPr lang="de-DE" dirty="0"/>
              <a:t>Remove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including</a:t>
            </a:r>
            <a:r>
              <a:rPr lang="de-DE" dirty="0"/>
              <a:t> </a:t>
            </a:r>
            <a:r>
              <a:rPr lang="de-DE" dirty="0" err="1"/>
              <a:t>NaN</a:t>
            </a:r>
            <a:r>
              <a:rPr lang="de-DE" dirty="0"/>
              <a:t> </a:t>
            </a:r>
            <a:r>
              <a:rPr lang="de-DE" dirty="0" err="1"/>
              <a:t>values</a:t>
            </a:r>
            <a:endParaRPr lang="de-DE" dirty="0"/>
          </a:p>
          <a:p>
            <a:r>
              <a:rPr lang="de-DE" dirty="0" err="1"/>
              <a:t>Lookback</a:t>
            </a:r>
            <a:r>
              <a:rPr lang="de-DE" dirty="0"/>
              <a:t> </a:t>
            </a:r>
            <a:r>
              <a:rPr lang="de-DE" dirty="0" err="1"/>
              <a:t>period</a:t>
            </a:r>
            <a:r>
              <a:rPr lang="de-DE" dirty="0"/>
              <a:t>: 60 </a:t>
            </a:r>
            <a:r>
              <a:rPr lang="de-DE" dirty="0" err="1"/>
              <a:t>days</a:t>
            </a:r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877C498-979A-6625-D3A6-2C773F8E9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769" y="3939810"/>
            <a:ext cx="9164329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918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791535-7B6E-4167-5B73-174121FBA9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E4EDE-6D9F-5293-9793-08077CA19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Applied </a:t>
            </a:r>
            <a:r>
              <a:rPr lang="de-DE" dirty="0" err="1"/>
              <a:t>models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D16B5-939D-DC19-E825-620C42CB6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First </a:t>
            </a:r>
            <a:r>
              <a:rPr lang="de-DE" dirty="0" err="1"/>
              <a:t>step</a:t>
            </a:r>
            <a:r>
              <a:rPr lang="de-DE" dirty="0"/>
              <a:t>: </a:t>
            </a:r>
            <a:r>
              <a:rPr lang="de-DE" dirty="0" err="1"/>
              <a:t>scale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MinMaxScaler</a:t>
            </a:r>
            <a:endParaRPr lang="de-DE" dirty="0"/>
          </a:p>
          <a:p>
            <a:r>
              <a:rPr lang="de-DE" dirty="0" err="1"/>
              <a:t>Multilayered</a:t>
            </a:r>
            <a:r>
              <a:rPr lang="de-DE" dirty="0"/>
              <a:t> </a:t>
            </a:r>
            <a:r>
              <a:rPr lang="de-DE" dirty="0" err="1"/>
              <a:t>Perceptron</a:t>
            </a:r>
            <a:r>
              <a:rPr lang="en-US" dirty="0"/>
              <a:t> (MLP)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889793-4CC2-AF16-C235-A3CF3A536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231" y="2878059"/>
            <a:ext cx="46101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663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380AE5-9CF6-9115-C087-C3E53612F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DD188-FD53-1ED7-8B4C-03C4E3597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Applied </a:t>
            </a:r>
            <a:r>
              <a:rPr lang="de-DE" dirty="0" err="1"/>
              <a:t>models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25E38-7077-840F-8516-F47A194A4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First </a:t>
            </a:r>
            <a:r>
              <a:rPr lang="de-DE" dirty="0" err="1"/>
              <a:t>step</a:t>
            </a:r>
            <a:r>
              <a:rPr lang="de-DE" dirty="0"/>
              <a:t>: </a:t>
            </a:r>
            <a:r>
              <a:rPr lang="de-DE" dirty="0" err="1"/>
              <a:t>scale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MinMaxScaler</a:t>
            </a:r>
            <a:endParaRPr lang="en-US" dirty="0"/>
          </a:p>
          <a:p>
            <a:r>
              <a:rPr lang="en-US" dirty="0"/>
              <a:t>Recurrent Neural Network (RNN)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492AD2-569C-0FDC-AE0F-C16A586FB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728" y="2818127"/>
            <a:ext cx="820102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584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8FB88-5A58-F47D-BDEB-3FF012B17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Applied </a:t>
            </a:r>
            <a:r>
              <a:rPr lang="de-DE" dirty="0" err="1"/>
              <a:t>models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43A68-DB92-9498-9A45-83099A72E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First </a:t>
            </a:r>
            <a:r>
              <a:rPr lang="de-DE" dirty="0" err="1"/>
              <a:t>step</a:t>
            </a:r>
            <a:r>
              <a:rPr lang="de-DE" dirty="0"/>
              <a:t>: </a:t>
            </a:r>
            <a:r>
              <a:rPr lang="de-DE" dirty="0" err="1"/>
              <a:t>scale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MinMaxScaler</a:t>
            </a:r>
            <a:endParaRPr lang="en-US" dirty="0"/>
          </a:p>
          <a:p>
            <a:r>
              <a:rPr lang="en-US" dirty="0"/>
              <a:t>Long short-term memory (LSTM)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526E35-E12E-41EB-9EBC-CA5768E42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961" y="2835236"/>
            <a:ext cx="749617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990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BCAC5F-589C-8B99-BA05-447D597934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D4BEC-D970-0934-0F21-640ECC6C5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Applied </a:t>
            </a:r>
            <a:r>
              <a:rPr lang="de-DE" dirty="0" err="1"/>
              <a:t>models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13A9E-7E0B-EAFB-B5D3-50658B3FD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First </a:t>
            </a:r>
            <a:r>
              <a:rPr lang="de-DE" dirty="0" err="1"/>
              <a:t>step</a:t>
            </a:r>
            <a:r>
              <a:rPr lang="de-DE" dirty="0"/>
              <a:t>: </a:t>
            </a:r>
            <a:r>
              <a:rPr lang="de-DE" dirty="0" err="1"/>
              <a:t>scale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MinMaxScaler</a:t>
            </a:r>
            <a:endParaRPr lang="de-DE" dirty="0"/>
          </a:p>
          <a:p>
            <a:r>
              <a:rPr lang="de-DE" dirty="0"/>
              <a:t>Gated </a:t>
            </a:r>
            <a:r>
              <a:rPr lang="de-DE" dirty="0" err="1"/>
              <a:t>Recurrent</a:t>
            </a:r>
            <a:r>
              <a:rPr lang="de-DE" dirty="0"/>
              <a:t> Unit </a:t>
            </a:r>
            <a:r>
              <a:rPr lang="en-US" dirty="0"/>
              <a:t>(GRU)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682AB0-6D3A-E06F-1316-4557DACC2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794" y="2845381"/>
            <a:ext cx="674370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081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639</Words>
  <Application>Microsoft Office PowerPoint</Application>
  <PresentationFormat>Widescreen</PresentationFormat>
  <Paragraphs>102</Paragraphs>
  <Slides>27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Wingdings</vt:lpstr>
      <vt:lpstr>Office Theme</vt:lpstr>
      <vt:lpstr>Acrobat Document</vt:lpstr>
      <vt:lpstr>Adobe Acrobat Document</vt:lpstr>
      <vt:lpstr>Backprophet</vt:lpstr>
      <vt:lpstr>General idea</vt:lpstr>
      <vt:lpstr>Our input data (multivariate analysis)</vt:lpstr>
      <vt:lpstr>General structure</vt:lpstr>
      <vt:lpstr>Data preprocessing</vt:lpstr>
      <vt:lpstr>Applied models </vt:lpstr>
      <vt:lpstr>Applied models </vt:lpstr>
      <vt:lpstr>Applied models </vt:lpstr>
      <vt:lpstr>Applied models </vt:lpstr>
      <vt:lpstr>Applied models </vt:lpstr>
      <vt:lpstr>Applied models </vt:lpstr>
      <vt:lpstr>Results after training on the entire data set</vt:lpstr>
      <vt:lpstr>Results after training on the entire data set</vt:lpstr>
      <vt:lpstr>Results after training on the entire data set</vt:lpstr>
      <vt:lpstr>Results after training on the entire data set</vt:lpstr>
      <vt:lpstr>Results after training on the entire data set</vt:lpstr>
      <vt:lpstr>Results after training on the entire data set</vt:lpstr>
      <vt:lpstr>Would a shorter training time period for training also be sufficient?</vt:lpstr>
      <vt:lpstr>Evaluation with 1 year historical data</vt:lpstr>
      <vt:lpstr>Evaluation with 1 year historical data</vt:lpstr>
      <vt:lpstr>Evaluation with 1 year historical data</vt:lpstr>
      <vt:lpstr>Evaluation with 1 year historical data</vt:lpstr>
      <vt:lpstr>Evaluation with 1 year historical data</vt:lpstr>
      <vt:lpstr>Evaluation with 1 year historical data</vt:lpstr>
      <vt:lpstr>Table from data in plots_5years/results.txt comes here to compare prediction with real-world data from the real closes</vt:lpstr>
      <vt:lpstr>Extra: Sentiment analysis</vt:lpstr>
      <vt:lpstr>Outlook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Ivo Glück</dc:creator>
  <cp:lastModifiedBy>Ivo Glück</cp:lastModifiedBy>
  <cp:revision>47</cp:revision>
  <dcterms:created xsi:type="dcterms:W3CDTF">2025-09-18T12:43:17Z</dcterms:created>
  <dcterms:modified xsi:type="dcterms:W3CDTF">2025-09-18T23:02:11Z</dcterms:modified>
</cp:coreProperties>
</file>