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2" r:id="rId5"/>
    <p:sldId id="261" r:id="rId6"/>
    <p:sldId id="274" r:id="rId7"/>
    <p:sldId id="285" r:id="rId8"/>
    <p:sldId id="286" r:id="rId9"/>
    <p:sldId id="284" r:id="rId10"/>
    <p:sldId id="275" r:id="rId11"/>
    <p:sldId id="262" r:id="rId12"/>
    <p:sldId id="273" r:id="rId13"/>
    <p:sldId id="276" r:id="rId14"/>
    <p:sldId id="277" r:id="rId15"/>
    <p:sldId id="258" r:id="rId16"/>
    <p:sldId id="270" r:id="rId17"/>
    <p:sldId id="287" r:id="rId18"/>
    <p:sldId id="271" r:id="rId19"/>
    <p:sldId id="268" r:id="rId20"/>
    <p:sldId id="269" r:id="rId21"/>
    <p:sldId id="267" r:id="rId22"/>
    <p:sldId id="283" r:id="rId23"/>
    <p:sldId id="259" r:id="rId24"/>
    <p:sldId id="263" r:id="rId25"/>
    <p:sldId id="264" r:id="rId26"/>
    <p:sldId id="265" r:id="rId27"/>
    <p:sldId id="266" r:id="rId28"/>
    <p:sldId id="272" r:id="rId29"/>
    <p:sldId id="278" r:id="rId30"/>
    <p:sldId id="280" r:id="rId31"/>
    <p:sldId id="281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7A58-A7A2-F022-2919-72AA0C6D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E36CE-10C4-FDC7-A9D5-7ED388E5B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16C6D-19BD-41AE-0470-3878A6BE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B2DD-56ED-B7A8-F1AC-231AF8ED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8195-F0B4-9D95-1DBE-58F7E926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C3D8-038B-41F9-0AC3-3A9C1C56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3F06-385A-B86D-B28F-0C7082CA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1214-D8E3-FF35-C880-77C01319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8394-DF44-B46A-6955-EE9E8524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89E8-10E8-3FFA-0CF8-9BC024F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B2436-C9EF-91D1-1C0A-6FAF97020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57EA7-B59B-C956-60EF-A7746021B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A5AD-199E-6786-6DF8-FC7E905E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1F56-9621-DC48-3DAD-3EBF12CE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8685-3D85-B216-DAF1-C75C10FA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A389-757F-5F95-6D07-E5FDBD62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B05E-9980-5D26-16C9-F6535B7C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8340-E58B-2B89-D801-E47659F3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D9CC-F52D-59C1-8AEA-ECE8170B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8C5F-5298-2821-229A-75EBEBBA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8BC-F253-A2EC-2523-1AF321E1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CD42-53A4-1195-FE55-9CE8C574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C0F2-B909-EEC4-DBBB-27DAF548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59C-738A-AD5E-2151-AC064093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78304-CBCB-53D7-98CF-09AB5199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E546-00D2-B78C-EE27-D9553783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97D7-FE68-BE04-6923-C17F41EE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943A-A370-9AE0-C451-F05E77B83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EBD2F-51A6-284C-A83C-E75F141D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DC374-BFF0-5B7C-000B-F58C941D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1C03-957F-163F-C9D0-266EAFC8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0BAD-46B1-606C-2D64-647301B1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088B-9315-314D-4434-C695DC68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3B1CA-F623-7035-6895-FA347A75C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1C68-1A5F-4CA7-9585-1FF67F7EB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4D8EA-63FB-81B5-654C-A2B220959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890AE-7A01-A9D7-8912-06C06E47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11CA2-6F5D-B3A6-5767-81960F41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421FA-650A-4ECB-0D7A-CB7E98F1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3867-52E9-E6FE-EB2D-2442FC2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F75A6-0CE5-5BD0-300C-6512132A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0CBEE-3EB1-A196-8308-E162B66A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A156C-8542-9E45-D03B-9E9BD486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BE03D-FEA2-2EA3-9F12-86F605B8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660E8-3DBC-D01E-1C24-143273D1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9D818-8ED2-7D22-B2B0-2983153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124C-9BC3-D9FD-CF38-6972A6A7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EED9-9355-74A1-36D4-BC2E5DA6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4B25A-943E-0863-ADA9-30F9709B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0D7D-DCDB-05E4-E61F-7B047C98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93546-8B11-E401-8BF1-2F8FE9B3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B3181-9216-CF9E-83AA-63D26EBE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2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7A4F-F686-ECB0-15C5-1C89B238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C0BE5-47ED-611F-DF51-5904D11E6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78099-C97E-4481-DCFD-601F373B9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8FE5-56CA-1221-B75E-278A0DC8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7659-B424-6313-EB52-BB8721AE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D58AE-0A32-4913-9E67-C1C97547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9BE3F-6CDE-891A-0558-4854C87D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F5226-D9D5-DD8E-7DA1-D2F4EE2D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5DF6-0100-1135-9CE1-A6BB26271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A0C6-144A-F963-1811-0C933B6CD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5F59-1814-BD09-B7BE-3350D3115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7752-41DA-40B8-9FE8-052DE1AB6C2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icyuncertainty.com/gpr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7FF7-A83C-FA3F-3038-538D6733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de-DE" dirty="0"/>
              <a:t>Backprophet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E0781-0EB9-5D27-081B-1FD8F0792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7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deep learning-based tool for stocks prediction</a:t>
            </a:r>
          </a:p>
          <a:p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800" dirty="0"/>
              <a:t>Presented by: Ivo Glück, Stephan Fremerey</a:t>
            </a:r>
          </a:p>
        </p:txBody>
      </p:sp>
    </p:spTree>
    <p:extLst>
      <p:ext uri="{BB962C8B-B14F-4D97-AF65-F5344CB8AC3E}">
        <p14:creationId xmlns:p14="http://schemas.microsoft.com/office/powerpoint/2010/main" val="186303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0AE5-9CF6-9115-C087-C3E53612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188-FD53-1ED7-8B4C-03C4E359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5E38-7077-840F-8516-F47A194A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Recurrent Neural Network (RNN)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2AD2-569C-0FDC-AE0F-C16A586F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28" y="2386327"/>
            <a:ext cx="8201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FB88-5A58-F47D-BDEB-3FF012B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3A68-DB92-9498-9A45-83099A72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short-term memory (LSTM)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26E35-E12E-41EB-9EBC-CA5768E4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428" y="2429669"/>
            <a:ext cx="7496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9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CAC5F-589C-8B99-BA05-447D59793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4BEC-D970-0934-0F21-640ECC6C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3A9E-7E0B-EAFB-B5D3-50658B3F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Gated </a:t>
            </a:r>
            <a:r>
              <a:rPr lang="de-DE" dirty="0" err="1"/>
              <a:t>Recurrent</a:t>
            </a:r>
            <a:r>
              <a:rPr lang="de-DE" dirty="0"/>
              <a:t> Unit </a:t>
            </a:r>
            <a:r>
              <a:rPr lang="en-US" dirty="0"/>
              <a:t>(GRU)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82AB0-6D3A-E06F-1316-4557DACC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61" y="2338387"/>
            <a:ext cx="67437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8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1B15-20D9-6028-5BAF-669BBDCD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6AD9-0A4A-10BA-4AC3-B6BDF04B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6549-20BF-5B2D-B668-2F52ABBC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 (CNN)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9667F-9092-00CA-870E-E0511818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94" y="2373449"/>
            <a:ext cx="10344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9D1DB-A17F-CB9E-FCD2-85C176465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696-B078-6CC2-5B72-6C8B51EB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43F7-FDB6-F71F-FD4D-2D6F8C0E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/>
              <a:t>Ensemble Model based on RNN, GRU and LSTM (3 top-performing models)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58381-8FAF-6BDA-B70F-B0FB0FC8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24" y="4834964"/>
            <a:ext cx="7400925" cy="98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C9C6B-E69F-E259-FEA3-F4060E25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24" y="2356113"/>
            <a:ext cx="4714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4F82BC-65F7-25A0-22A4-54A6E657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1FA4E7-5108-60C4-2FF6-5B83BE9702C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MLP</a:t>
            </a:r>
            <a:endParaRPr lang="en-US" sz="2000" b="1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36C2F0A-2468-B40A-E2BC-46266BF36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559799"/>
              </p:ext>
            </p:extLst>
          </p:nvPr>
        </p:nvGraphicFramePr>
        <p:xfrm>
          <a:off x="2640000" y="374096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74096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6A09FDB-32D2-40E0-D432-491D81155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70733"/>
              </p:ext>
            </p:extLst>
          </p:nvPr>
        </p:nvGraphicFramePr>
        <p:xfrm>
          <a:off x="2640000" y="86096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6096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97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D034F-2FBE-C40F-598A-2D4EB5A85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E2B83EC1-F7B4-5089-7A8C-53BC8368A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916124"/>
              </p:ext>
            </p:extLst>
          </p:nvPr>
        </p:nvGraphicFramePr>
        <p:xfrm>
          <a:off x="2640000" y="3821647"/>
          <a:ext cx="6911667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583680" imgH="2743200" progId="Acrobat.Document.DC">
                  <p:embed/>
                </p:oleObj>
              </mc:Choice>
              <mc:Fallback>
                <p:oleObj name="Acrobat Document" r:id="rId2" imgW="6583680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21647"/>
                        <a:ext cx="6911667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1ECB4053-1E98-81EA-2419-48AFA1328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609595"/>
              </p:ext>
            </p:extLst>
          </p:nvPr>
        </p:nvGraphicFramePr>
        <p:xfrm>
          <a:off x="2640333" y="866049"/>
          <a:ext cx="6911667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6583680" imgH="2743200" progId="Acrobat.Document.DC">
                  <p:embed/>
                </p:oleObj>
              </mc:Choice>
              <mc:Fallback>
                <p:oleObj name="Acrobat Document" r:id="rId4" imgW="6583680" imgH="2743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333" y="866049"/>
                        <a:ext cx="6911667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2EEA17A-473E-B720-0AC0-C8F61BF5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F8422-494A-FDDA-6345-7F9F217C7ED9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RNN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6370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0A7B-7E96-88C2-E991-0067A201F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54D0F61-787A-2B03-5659-68EBED5D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1E437-2AF6-426A-FE21-A95814EA7B9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RNN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473679A-8FA8-C3F7-2F61-C0A1641B5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00" y="382164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11DB8B0-59FC-9D20-8FE0-06C2ED5C3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2164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92D83D5-3A3A-6FF3-6304-1094FB997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00" y="90384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F1AFF81-4869-105F-677B-B7CF6A187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90384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887CC7-E9C0-9F05-D329-44A458896304}"/>
              </a:ext>
            </a:extLst>
          </p:cNvPr>
          <p:cNvSpPr txBox="1"/>
          <p:nvPr/>
        </p:nvSpPr>
        <p:spPr>
          <a:xfrm>
            <a:off x="443620" y="1403287"/>
            <a:ext cx="1348966" cy="646331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de-DE" dirty="0" err="1"/>
              <a:t>Incl</a:t>
            </a:r>
            <a:r>
              <a:rPr lang="en-US" dirty="0"/>
              <a:t>.</a:t>
            </a:r>
          </a:p>
          <a:p>
            <a:r>
              <a:rPr lang="en-US" dirty="0"/>
              <a:t>dropout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60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5BE5002-7504-F70D-DC0A-7CA2DEB5A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A69101-5A6D-C50D-43D5-8A4DACB2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4CBD5-CE3F-2905-2CDE-A461595FA522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LSTM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E79C9F-24AB-A52E-E1B8-0B41384DC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106406"/>
              </p:ext>
            </p:extLst>
          </p:nvPr>
        </p:nvGraphicFramePr>
        <p:xfrm>
          <a:off x="2640000" y="3826061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26061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3F1D803-8BC5-E141-9BA3-71736CB23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13795"/>
              </p:ext>
            </p:extLst>
          </p:nvPr>
        </p:nvGraphicFramePr>
        <p:xfrm>
          <a:off x="2640000" y="75369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75369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45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ADE09-2FA3-E0FF-73B7-64515CA00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E004B7A-84CD-D443-D7B6-9AAA1928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7861C-EFD2-4B76-9B8D-981F1BFB2EFF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GRU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98FB5C-697C-6866-0639-BE8E8FDDE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50289"/>
              </p:ext>
            </p:extLst>
          </p:nvPr>
        </p:nvGraphicFramePr>
        <p:xfrm>
          <a:off x="2640000" y="3606424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606424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F27E15-6F6C-257A-9204-9D5351E7B2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336673"/>
              </p:ext>
            </p:extLst>
          </p:nvPr>
        </p:nvGraphicFramePr>
        <p:xfrm>
          <a:off x="2640000" y="726424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726424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76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2162-C00D-27BA-8035-78C2A4D5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General </a:t>
            </a:r>
            <a:r>
              <a:rPr lang="de-DE" dirty="0" err="1"/>
              <a:t>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69AC-002E-1A92-5753-904AA07C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learning-based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to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asset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(</a:t>
            </a:r>
            <a:r>
              <a:rPr lang="de-DE" dirty="0" err="1"/>
              <a:t>regression</a:t>
            </a:r>
            <a:r>
              <a:rPr lang="de-DE" dirty="0"/>
              <a:t>). As an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META </a:t>
            </a:r>
            <a:r>
              <a:rPr lang="de-DE" dirty="0" err="1"/>
              <a:t>share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Scenario: </a:t>
            </a:r>
          </a:p>
          <a:p>
            <a:pPr marL="0" indent="0">
              <a:buNone/>
            </a:pP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tradefaire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(</a:t>
            </a:r>
            <a:r>
              <a:rPr lang="de-DE" dirty="0" err="1"/>
              <a:t>about</a:t>
            </a:r>
            <a:r>
              <a:rPr lang="de-DE" dirty="0"/>
              <a:t> 0:00 CET),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all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trading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Act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tradfaire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reopened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sell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asset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Prerequisite</a:t>
            </a:r>
            <a:r>
              <a:rPr lang="de-DE" b="1" dirty="0"/>
              <a:t>: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best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 </a:t>
            </a:r>
            <a:r>
              <a:rPr lang="de-DE" dirty="0" err="1"/>
              <a:t>hour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S&amp;P 500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DJI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tradeable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3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5F1F-2E23-CF81-D8F0-AE2ED9429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AC12A3-A3A3-20BE-F2FE-884265BF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6230F-28FA-4845-1B01-8065A79686C8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CNN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E27D62-BE20-43EC-F25C-9373E1589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06600"/>
              </p:ext>
            </p:extLst>
          </p:nvPr>
        </p:nvGraphicFramePr>
        <p:xfrm>
          <a:off x="2640000" y="3758494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758494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476AE1-BAA3-EC69-3569-0B7F2D2A7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222978"/>
              </p:ext>
            </p:extLst>
          </p:nvPr>
        </p:nvGraphicFramePr>
        <p:xfrm>
          <a:off x="2640000" y="75325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75325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44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679DB-A847-3238-B45B-ACCEAE21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8ABE42-CE39-AD67-6AE6-A3A8758F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10F49-FA95-4471-40FD-D51A31B6D16C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Ensemble (RNN + GRU + LSTM)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39BFA7-0F9C-A48B-DCDA-AEAAFBE38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611223"/>
              </p:ext>
            </p:extLst>
          </p:nvPr>
        </p:nvGraphicFramePr>
        <p:xfrm>
          <a:off x="2640000" y="3731223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731223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E1BA7D-40E1-D3CC-0529-7E7496D66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767906"/>
              </p:ext>
            </p:extLst>
          </p:nvPr>
        </p:nvGraphicFramePr>
        <p:xfrm>
          <a:off x="2640000" y="7771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7771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561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5EC7-DD93-62AC-6D44-8CBBBA65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Would a </a:t>
            </a:r>
            <a:r>
              <a:rPr lang="de-DE" dirty="0" err="1"/>
              <a:t>shorter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88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AB3B-1321-2AEA-9869-7D12F8E8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0E1D2D-6E01-E09A-70E8-77F070AFB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77592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E0E1D2D-6E01-E09A-70E8-77F070AFB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C330E40-CE11-E255-3FC8-6674B63C2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96065"/>
              </p:ext>
            </p:extLst>
          </p:nvPr>
        </p:nvGraphicFramePr>
        <p:xfrm>
          <a:off x="2640000" y="839681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C330E40-CE11-E255-3FC8-6674B63C2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39681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5B78C2D-C559-C1D8-3C79-DE3B9BD94557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MLP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4855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3731D8-916A-5660-E203-4607BC7A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F3943D-A5F8-6184-2AB2-8EEC5DC3545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RNN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0D0932-48B5-C3D5-B20C-BD361F689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26750"/>
              </p:ext>
            </p:extLst>
          </p:nvPr>
        </p:nvGraphicFramePr>
        <p:xfrm>
          <a:off x="2640000" y="381338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1338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37A0548-130E-5C41-9167-A69C1AE01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72189"/>
              </p:ext>
            </p:extLst>
          </p:nvPr>
        </p:nvGraphicFramePr>
        <p:xfrm>
          <a:off x="2640000" y="84618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4618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387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5007F0-8C93-2B34-4F3A-8FA80E43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CF7471-3905-E79E-550E-B0E3650EB374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LSTM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D782B8E-A025-0AD1-A75F-131C17CD5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02019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1D0391-8460-466D-1DF2-06B81DBA1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896304"/>
              </p:ext>
            </p:extLst>
          </p:nvPr>
        </p:nvGraphicFramePr>
        <p:xfrm>
          <a:off x="2640000" y="87794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7794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202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7B7A3-1CA9-ED80-3091-B5743633A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996361-0FF6-A313-C749-CF5FB352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D10BA5-778D-D9F3-E473-CDEF7065C808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GRU</a:t>
            </a:r>
            <a:endParaRPr lang="en-US" sz="2000" b="1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A40A37D-EC48-01DC-8575-6CCA7D6F6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74092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4B35329-5FDC-CB1A-EAAE-DB3D82404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20934"/>
              </p:ext>
            </p:extLst>
          </p:nvPr>
        </p:nvGraphicFramePr>
        <p:xfrm>
          <a:off x="2640000" y="90384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90384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900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147D1-0880-7C0C-1349-48A2AE03C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F54647-16E3-27B6-276C-476CDDEB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2F5BB7-26E8-0FB1-A71B-87B570C466F4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CNN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B6DA588-9B73-C151-C0D4-EE722369A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97573"/>
              </p:ext>
            </p:extLst>
          </p:nvPr>
        </p:nvGraphicFramePr>
        <p:xfrm>
          <a:off x="2640000" y="385881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5881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81ABBC1-3874-D989-7022-5F1F1C11F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37709"/>
              </p:ext>
            </p:extLst>
          </p:nvPr>
        </p:nvGraphicFramePr>
        <p:xfrm>
          <a:off x="2640000" y="841745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41745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849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C504C-A912-EF61-7FC6-C3AC2D89F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7E6D9E-AD39-4C7C-D2DA-A14B9A66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921525-5834-D308-698D-4298BF2D7C0F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Ensemble (RNN + GRU + LSTM)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D18D57A-AD76-E387-CCBD-5A7D0E46A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82480"/>
              </p:ext>
            </p:extLst>
          </p:nvPr>
        </p:nvGraphicFramePr>
        <p:xfrm>
          <a:off x="2640000" y="90384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90384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528D5F6-0A3C-B6E6-5A3E-089F0EF00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07881"/>
              </p:ext>
            </p:extLst>
          </p:nvPr>
        </p:nvGraphicFramePr>
        <p:xfrm>
          <a:off x="2640000" y="380019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380019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332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D61B3-8641-2748-6FAD-666EB545C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1ABB0C-19C5-C054-F506-4FFC45F262E5}"/>
              </a:ext>
            </a:extLst>
          </p:cNvPr>
          <p:cNvSpPr txBox="1">
            <a:spLocks/>
          </p:cNvSpPr>
          <p:nvPr/>
        </p:nvSpPr>
        <p:spPr>
          <a:xfrm>
            <a:off x="838200" y="-164241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E17F8CC-B671-B821-7EA8-0BA1A960A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19512"/>
              </p:ext>
            </p:extLst>
          </p:nvPr>
        </p:nvGraphicFramePr>
        <p:xfrm>
          <a:off x="2032000" y="1639357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080351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88865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19347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5592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Prediction</a:t>
                      </a:r>
                      <a:r>
                        <a:rPr lang="de-DE" dirty="0"/>
                        <a:t> [USD]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Actual [USD]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718.32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775.72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82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u="sng" dirty="0"/>
                        <a:t>768.19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4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755.71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6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2025-09-17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747.41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724.68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39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u="sng" dirty="0"/>
                        <a:t>766.21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5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751.32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88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2025-09-18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747.40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9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741.17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2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770.34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2025-09-19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739.54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13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2025-09-19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750.35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6905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6B5D2A3-4286-3B53-F754-36C3A0FB9242}"/>
              </a:ext>
            </a:extLst>
          </p:cNvPr>
          <p:cNvSpPr txBox="1">
            <a:spLocks/>
          </p:cNvSpPr>
          <p:nvPr/>
        </p:nvSpPr>
        <p:spPr>
          <a:xfrm>
            <a:off x="838200" y="-1174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Evaluation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685479-F44B-8807-B836-337DCE10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488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on META_CLOSE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7107-B5C7-CEBB-B431-3903B1BB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(multivariate </a:t>
            </a:r>
            <a:r>
              <a:rPr lang="de-DE" dirty="0" err="1"/>
              <a:t>analysis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E4CD-AAEC-B41C-5317-A88841BB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648"/>
            <a:ext cx="322680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List of features: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SPX_CLOSE</a:t>
            </a:r>
          </a:p>
          <a:p>
            <a:r>
              <a:rPr lang="en-US" dirty="0"/>
              <a:t>SPX_VOLUME</a:t>
            </a:r>
          </a:p>
          <a:p>
            <a:r>
              <a:rPr lang="en-US" dirty="0"/>
              <a:t>DJI_CLOSE </a:t>
            </a:r>
          </a:p>
          <a:p>
            <a:r>
              <a:rPr lang="en-US" dirty="0"/>
              <a:t>DJI_VOLUME</a:t>
            </a:r>
          </a:p>
          <a:p>
            <a:r>
              <a:rPr lang="en-US" dirty="0"/>
              <a:t>META_CLOSE</a:t>
            </a:r>
          </a:p>
          <a:p>
            <a:r>
              <a:rPr lang="en-US" dirty="0"/>
              <a:t>META_VOLUME</a:t>
            </a:r>
          </a:p>
          <a:p>
            <a:r>
              <a:rPr lang="en-US" dirty="0"/>
              <a:t>GPRD</a:t>
            </a:r>
          </a:p>
          <a:p>
            <a:r>
              <a:rPr lang="en-US" dirty="0"/>
              <a:t>FEARANDGREED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3BEA3-BD70-1118-140D-4BFAB3DFD7CE}"/>
              </a:ext>
            </a:extLst>
          </p:cNvPr>
          <p:cNvSpPr txBox="1"/>
          <p:nvPr/>
        </p:nvSpPr>
        <p:spPr>
          <a:xfrm>
            <a:off x="5069941" y="2369711"/>
            <a:ext cx="142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SPX: </a:t>
            </a:r>
            <a:r>
              <a:rPr lang="en-US" dirty="0"/>
              <a:t>S&amp;P 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5535C-F831-10C4-F367-BD5367BA112E}"/>
              </a:ext>
            </a:extLst>
          </p:cNvPr>
          <p:cNvSpPr txBox="1"/>
          <p:nvPr/>
        </p:nvSpPr>
        <p:spPr>
          <a:xfrm>
            <a:off x="5069941" y="2739043"/>
            <a:ext cx="25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DJI: Dow Jones Industrial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3D466-E9A7-6603-5E35-4A2A8AA63D16}"/>
              </a:ext>
            </a:extLst>
          </p:cNvPr>
          <p:cNvSpPr txBox="1"/>
          <p:nvPr/>
        </p:nvSpPr>
        <p:spPr>
          <a:xfrm>
            <a:off x="5069941" y="3108375"/>
            <a:ext cx="404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GPRD: </a:t>
            </a:r>
            <a:r>
              <a:rPr lang="en-US" dirty="0"/>
              <a:t>Geopolitical Risk Index (GPR) Daily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897FF-E2B4-96C6-3DC0-9D625C1D3784}"/>
              </a:ext>
            </a:extLst>
          </p:cNvPr>
          <p:cNvSpPr txBox="1"/>
          <p:nvPr/>
        </p:nvSpPr>
        <p:spPr>
          <a:xfrm>
            <a:off x="5069940" y="3510608"/>
            <a:ext cx="617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FEARANDGREED: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mood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exchange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8FEE3-8162-776D-A4FB-95236B23ED93}"/>
              </a:ext>
            </a:extLst>
          </p:cNvPr>
          <p:cNvSpPr txBox="1"/>
          <p:nvPr/>
        </p:nvSpPr>
        <p:spPr>
          <a:xfrm>
            <a:off x="5160474" y="4895603"/>
            <a:ext cx="629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Optionally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code also </a:t>
            </a:r>
            <a:r>
              <a:rPr lang="de-DE" dirty="0" err="1"/>
              <a:t>contains</a:t>
            </a:r>
            <a:r>
              <a:rPr lang="de-DE" dirty="0"/>
              <a:t>: </a:t>
            </a:r>
          </a:p>
          <a:p>
            <a:r>
              <a:rPr lang="en-US" dirty="0"/>
              <a:t>Moving average of values: 5 (week), 21 (month), 50 (traditionally) and 200 (long-term)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A44A8-F517-7F6B-85CB-12C18DCFF51A}"/>
              </a:ext>
            </a:extLst>
          </p:cNvPr>
          <p:cNvSpPr txBox="1"/>
          <p:nvPr/>
        </p:nvSpPr>
        <p:spPr>
          <a:xfrm>
            <a:off x="838200" y="1538714"/>
            <a:ext cx="756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was </a:t>
            </a:r>
            <a:r>
              <a:rPr lang="de-DE" dirty="0" err="1"/>
              <a:t>crawled</a:t>
            </a:r>
            <a:r>
              <a:rPr lang="de-DE" dirty="0"/>
              <a:t> from finance.yahoo.com </a:t>
            </a:r>
            <a:r>
              <a:rPr lang="de-DE" dirty="0" err="1"/>
              <a:t>using</a:t>
            </a:r>
            <a:r>
              <a:rPr lang="de-DE" dirty="0"/>
              <a:t> Python </a:t>
            </a:r>
            <a:r>
              <a:rPr lang="de-DE" dirty="0" err="1"/>
              <a:t>yfinance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(18.09.2020 – 17.09.2025)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25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86627-FBB5-673F-EFDF-67DBF5D3D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3AFE-E1AF-1412-E42A-054E3082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Extra: Sentiment </a:t>
            </a:r>
            <a:r>
              <a:rPr lang="de-DE" dirty="0" err="1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5E72-C861-3AF2-ABB4-605E6536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Access APIs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LLMs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on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basis</a:t>
            </a:r>
            <a:endParaRPr lang="de-DE" dirty="0"/>
          </a:p>
          <a:p>
            <a:pPr lvl="1"/>
            <a:r>
              <a:rPr lang="de-DE" dirty="0"/>
              <a:t>Google Gemini („</a:t>
            </a:r>
            <a:r>
              <a:rPr lang="de-DE" dirty="0" err="1"/>
              <a:t>allrounder</a:t>
            </a:r>
            <a:r>
              <a:rPr lang="de-DE" dirty="0"/>
              <a:t>“)</a:t>
            </a:r>
          </a:p>
          <a:p>
            <a:pPr lvl="1"/>
            <a:r>
              <a:rPr lang="de-DE" dirty="0" err="1"/>
              <a:t>Perplexity</a:t>
            </a:r>
            <a:r>
              <a:rPr lang="de-DE" dirty="0"/>
              <a:t> (</a:t>
            </a:r>
            <a:r>
              <a:rPr lang="de-DE" dirty="0" err="1"/>
              <a:t>focused</a:t>
            </a:r>
            <a:r>
              <a:rPr lang="de-DE" dirty="0"/>
              <a:t> on real-time </a:t>
            </a:r>
            <a:r>
              <a:rPr lang="de-DE" dirty="0" err="1"/>
              <a:t>information</a:t>
            </a:r>
            <a:r>
              <a:rPr lang="de-DE" dirty="0"/>
              <a:t>)</a:t>
            </a:r>
          </a:p>
          <a:p>
            <a:r>
              <a:rPr lang="en-US" dirty="0"/>
              <a:t>Prompt: “Please give me an assessment of Meta shares (ISIN: US30303M1027) based on current news within the past 7 days, using at least 6 reputable financial sources. Use sentiment analysis and any major events impacting the stock. Rate on a scale of 1-100 (1 very poor, 100 very good). Return only a single int as the answer. ”</a:t>
            </a:r>
          </a:p>
          <a:p>
            <a:r>
              <a:rPr lang="en-US" dirty="0"/>
              <a:t>Returns .csv file</a:t>
            </a:r>
          </a:p>
          <a:p>
            <a:endParaRPr lang="en-US" dirty="0"/>
          </a:p>
          <a:p>
            <a:r>
              <a:rPr lang="en-US" dirty="0"/>
              <a:t>Could be integrated for future modelling, if enough data is available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A063E2-A178-CBC5-CA93-AFB7CC5A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531" y="4522206"/>
            <a:ext cx="398200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0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968EC-0DF5-454A-29F0-06E7F94B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05CF-EAAC-5EC6-9A1A-47B26BE9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B12A-B674-8F51-3ADD-BF70D5C1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Which model would we take?</a:t>
            </a:r>
          </a:p>
          <a:p>
            <a:pPr lvl="1"/>
            <a:r>
              <a:rPr lang="en-US" dirty="0"/>
              <a:t>Based on current results: GRU</a:t>
            </a:r>
          </a:p>
          <a:p>
            <a:pPr lvl="1"/>
            <a:r>
              <a:rPr lang="en-US" dirty="0"/>
              <a:t>Simulations based on past data necessary, but not enough time</a:t>
            </a:r>
          </a:p>
          <a:p>
            <a:r>
              <a:rPr lang="en-US" dirty="0"/>
              <a:t>Was the project successful?</a:t>
            </a:r>
          </a:p>
          <a:p>
            <a:pPr lvl="1"/>
            <a:r>
              <a:rPr lang="en-US" dirty="0"/>
              <a:t>More evaluations and simulations (!) necessary</a:t>
            </a:r>
          </a:p>
          <a:p>
            <a:pPr lvl="1"/>
            <a:r>
              <a:rPr lang="en-US" dirty="0"/>
              <a:t>Trading costs important factor not yet considered</a:t>
            </a:r>
          </a:p>
          <a:p>
            <a:pPr lvl="1"/>
            <a:r>
              <a:rPr lang="en-US" dirty="0"/>
              <a:t>The future will show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22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31788-3579-B9E3-8FC4-F4966E84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C02B-C688-428B-7BDF-3CDA9990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7843-00D7-AE22-3D6B-1A32E9F4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Code optimization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Move parts of code used more frequently into class</a:t>
            </a:r>
          </a:p>
          <a:p>
            <a:r>
              <a:rPr lang="en-US" dirty="0"/>
              <a:t>Generate a confidence measure for prediction:</a:t>
            </a:r>
          </a:p>
          <a:p>
            <a:pPr lvl="1"/>
            <a:r>
              <a:rPr lang="en-US" dirty="0"/>
              <a:t>Apply trained model (inference) with dropout </a:t>
            </a:r>
            <a:r>
              <a:rPr lang="en-US" dirty="0">
                <a:sym typeface="Wingdings" panose="05000000000000000000" pitchFamily="2" charset="2"/>
              </a:rPr>
              <a:t> results differ slightly</a:t>
            </a:r>
            <a:endParaRPr lang="en-US" dirty="0"/>
          </a:p>
          <a:p>
            <a:pPr lvl="1"/>
            <a:r>
              <a:rPr lang="en-US" dirty="0"/>
              <a:t>Use different results to create confidence interval of model</a:t>
            </a:r>
          </a:p>
          <a:p>
            <a:r>
              <a:rPr lang="en-US" dirty="0"/>
              <a:t>Evaluate with existing models/algorithms (prophet, ETS, ARIMA)</a:t>
            </a:r>
          </a:p>
          <a:p>
            <a:r>
              <a:rPr lang="en-US" dirty="0"/>
              <a:t>Try shorter training periods, e.g. 180 days, 90 days or even less</a:t>
            </a:r>
          </a:p>
          <a:p>
            <a:r>
              <a:rPr lang="en-US" dirty="0"/>
              <a:t>Crawl data with increased time resolution, e.g. on hourly base</a:t>
            </a:r>
          </a:p>
          <a:p>
            <a:r>
              <a:rPr lang="en-US" dirty="0"/>
              <a:t>Evaluate performance of Transformers on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4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D7428-C6FE-949D-575D-CDBD0A49A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4F12-6683-EFAB-4898-4F36C9B8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852"/>
            <a:ext cx="10515600" cy="1325563"/>
          </a:xfrm>
        </p:spPr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architecture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A9E7CCE-B29F-6DEF-8FFF-5FDC77EA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5" y="1016777"/>
            <a:ext cx="11483790" cy="53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6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3EF9-9C97-0FF0-9144-CCB6648B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Datacrawler</a:t>
            </a:r>
            <a:r>
              <a:rPr lang="de-DE" dirty="0"/>
              <a:t> – Data </a:t>
            </a:r>
            <a:r>
              <a:rPr lang="de-DE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4093-5375-D696-D626-64CED8356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4185"/>
          </a:xfrm>
        </p:spPr>
        <p:txBody>
          <a:bodyPr/>
          <a:lstStyle/>
          <a:p>
            <a:r>
              <a:rPr lang="de-DE" dirty="0"/>
              <a:t>Drop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rows</a:t>
            </a:r>
            <a:endParaRPr lang="de-DE" dirty="0"/>
          </a:p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trading</a:t>
            </a:r>
            <a:r>
              <a:rPr lang="de-DE" dirty="0"/>
              <a:t> </a:t>
            </a:r>
            <a:r>
              <a:rPr lang="de-DE" dirty="0" err="1"/>
              <a:t>days</a:t>
            </a:r>
            <a:endParaRPr lang="de-DE" dirty="0"/>
          </a:p>
          <a:p>
            <a:r>
              <a:rPr lang="de-DE" dirty="0"/>
              <a:t>Remove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NaN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91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91535-7B6E-4167-5B73-174121FBA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4EDE-6D9F-5293-9793-08077CA1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– Data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16B5-939D-DC19-E825-620C42CB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de-DE" dirty="0"/>
          </a:p>
          <a:p>
            <a:r>
              <a:rPr lang="de-DE" dirty="0"/>
              <a:t>Second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lookback</a:t>
            </a:r>
            <a:endParaRPr lang="de-DE" dirty="0"/>
          </a:p>
          <a:p>
            <a:r>
              <a:rPr lang="de-DE" dirty="0"/>
              <a:t>Third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train</a:t>
            </a:r>
            <a:r>
              <a:rPr lang="de-DE" dirty="0"/>
              <a:t>/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(80/20)</a:t>
            </a:r>
          </a:p>
          <a:p>
            <a:pPr lvl="1"/>
            <a:r>
              <a:rPr lang="de-DE" dirty="0"/>
              <a:t>Rather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evaluation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production</a:t>
            </a:r>
            <a:r>
              <a:rPr lang="de-DE" dirty="0"/>
              <a:t>,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on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AD904-ADB7-E6A5-A549-E7D0684E8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C4F2-0314-9922-5BAD-300667D5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– Data </a:t>
            </a:r>
            <a:r>
              <a:rPr lang="de-DE" dirty="0" err="1"/>
              <a:t>preparation</a:t>
            </a:r>
            <a:r>
              <a:rPr lang="de-DE" dirty="0"/>
              <a:t> – </a:t>
            </a:r>
            <a:r>
              <a:rPr lang="de-DE" dirty="0" err="1"/>
              <a:t>lookback</a:t>
            </a:r>
            <a:r>
              <a:rPr lang="de-DE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787E-A02C-E9D2-7B37-23DEB56F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4185"/>
          </a:xfrm>
        </p:spPr>
        <p:txBody>
          <a:bodyPr/>
          <a:lstStyle/>
          <a:p>
            <a:r>
              <a:rPr lang="de-DE" dirty="0" err="1"/>
              <a:t>Lookback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: 60 </a:t>
            </a:r>
            <a:r>
              <a:rPr lang="de-DE" dirty="0" err="1"/>
              <a:t>days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911B43-FD17-ECAB-81AF-3C05A8148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02" y="2390414"/>
            <a:ext cx="916432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1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3FD55-CA52-19CB-0D6E-D2A3C088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9F7F77-F1B2-888D-9444-A6E2763E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271" y="0"/>
            <a:ext cx="8821882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96B12BB-B5D1-6B25-F963-841790AAB871}"/>
              </a:ext>
            </a:extLst>
          </p:cNvPr>
          <p:cNvSpPr/>
          <p:nvPr/>
        </p:nvSpPr>
        <p:spPr>
          <a:xfrm>
            <a:off x="3900478" y="-1"/>
            <a:ext cx="8034675" cy="64431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7F97779-D567-0862-9AA8-3C5C68726DD9}"/>
              </a:ext>
            </a:extLst>
          </p:cNvPr>
          <p:cNvSpPr/>
          <p:nvPr/>
        </p:nvSpPr>
        <p:spPr>
          <a:xfrm>
            <a:off x="7685077" y="6443133"/>
            <a:ext cx="821267" cy="2032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F3A64C6-6095-BE28-04A7-8FCBD05DEF55}"/>
              </a:ext>
            </a:extLst>
          </p:cNvPr>
          <p:cNvSpPr txBox="1"/>
          <p:nvPr/>
        </p:nvSpPr>
        <p:spPr>
          <a:xfrm>
            <a:off x="99437" y="878960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de-DE" sz="3200" b="1" dirty="0">
                <a:solidFill>
                  <a:srgbClr val="FF0000"/>
                </a:solidFill>
              </a:rPr>
              <a:t>(</a:t>
            </a:r>
            <a:r>
              <a:rPr lang="de-DE" sz="3200" b="1" dirty="0" err="1">
                <a:solidFill>
                  <a:srgbClr val="FF0000"/>
                </a:solidFill>
              </a:rPr>
              <a:t>lookback</a:t>
            </a:r>
            <a:r>
              <a:rPr lang="de-DE" sz="3200" b="1" dirty="0">
                <a:solidFill>
                  <a:srgbClr val="FF0000"/>
                </a:solidFill>
              </a:rPr>
              <a:t> </a:t>
            </a:r>
            <a:r>
              <a:rPr lang="de-DE" sz="3200" b="1" dirty="0" err="1">
                <a:solidFill>
                  <a:srgbClr val="FF0000"/>
                </a:solidFill>
              </a:rPr>
              <a:t>period</a:t>
            </a:r>
            <a:r>
              <a:rPr lang="de-DE" sz="3200" b="1" dirty="0">
                <a:solidFill>
                  <a:srgbClr val="FF0000"/>
                </a:solidFill>
              </a:rPr>
              <a:t>=60)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F7930C-879A-326A-3D03-C8F3A9EAA029}"/>
              </a:ext>
            </a:extLst>
          </p:cNvPr>
          <p:cNvSpPr txBox="1"/>
          <p:nvPr/>
        </p:nvSpPr>
        <p:spPr>
          <a:xfrm>
            <a:off x="5919914" y="6252345"/>
            <a:ext cx="1765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 dirty="0">
                <a:solidFill>
                  <a:srgbClr val="92D050"/>
                </a:solidFill>
              </a:rPr>
              <a:t>Y (</a:t>
            </a:r>
            <a:r>
              <a:rPr lang="de-DE" sz="3200" b="1" dirty="0" err="1">
                <a:solidFill>
                  <a:srgbClr val="92D050"/>
                </a:solidFill>
              </a:rPr>
              <a:t>target</a:t>
            </a:r>
            <a:r>
              <a:rPr lang="de-DE" sz="3200" b="1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540EB443-B20C-FE9F-3AD2-8F29F43EAE73}"/>
              </a:ext>
            </a:extLst>
          </p:cNvPr>
          <p:cNvSpPr/>
          <p:nvPr/>
        </p:nvSpPr>
        <p:spPr>
          <a:xfrm>
            <a:off x="1557453" y="2175933"/>
            <a:ext cx="1092200" cy="426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4E124A7-3105-C871-9C7A-F8A3B39B7AC4}"/>
              </a:ext>
            </a:extLst>
          </p:cNvPr>
          <p:cNvSpPr txBox="1"/>
          <p:nvPr/>
        </p:nvSpPr>
        <p:spPr>
          <a:xfrm>
            <a:off x="939856" y="3414825"/>
            <a:ext cx="2173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 dirty="0" err="1"/>
              <a:t>Iterate</a:t>
            </a:r>
            <a:r>
              <a:rPr lang="de-DE" sz="3200" b="1" dirty="0"/>
              <a:t> </a:t>
            </a:r>
            <a:r>
              <a:rPr lang="de-DE" sz="3200" b="1" dirty="0" err="1"/>
              <a:t>over</a:t>
            </a:r>
            <a:endParaRPr lang="de-DE" sz="3200" b="1" dirty="0"/>
          </a:p>
          <a:p>
            <a:pPr algn="ctr"/>
            <a:r>
              <a:rPr lang="de-DE" sz="3200" b="1" dirty="0" err="1"/>
              <a:t>whole</a:t>
            </a:r>
            <a:endParaRPr lang="de-DE" sz="3200" b="1" dirty="0"/>
          </a:p>
          <a:p>
            <a:pPr algn="ctr"/>
            <a:r>
              <a:rPr lang="de-DE" sz="3200" b="1" dirty="0" err="1"/>
              <a:t>scaled</a:t>
            </a:r>
            <a:r>
              <a:rPr lang="de-DE" sz="3200" b="1" dirty="0"/>
              <a:t> </a:t>
            </a:r>
            <a:r>
              <a:rPr lang="de-DE" sz="3200" b="1" dirty="0" err="1"/>
              <a:t>data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0284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0D9B4-32DE-E185-5A71-F64096419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BA7D-D311-DD3E-98A0-8C7675E2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2144-2CA0-9945-F3FD-4E790E73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Multilayered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en-US" dirty="0"/>
              <a:t> (MLP)</a:t>
            </a:r>
          </a:p>
          <a:p>
            <a:r>
              <a:rPr lang="en-US" dirty="0"/>
              <a:t>Simple basic version of model, especially if less time for training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7ACEC-095A-6294-EC82-5A51F743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98" y="2920393"/>
            <a:ext cx="4610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Breitbild</PresentationFormat>
  <Paragraphs>172</Paragraphs>
  <Slides>32</Slides>
  <Notes>0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Acrobat Document</vt:lpstr>
      <vt:lpstr>Backprophet</vt:lpstr>
      <vt:lpstr>General idea</vt:lpstr>
      <vt:lpstr>Our input data (multivariate analysis)</vt:lpstr>
      <vt:lpstr>General architecture</vt:lpstr>
      <vt:lpstr>Datacrawler – Data preprocessing</vt:lpstr>
      <vt:lpstr>Applied models – Data preparation </vt:lpstr>
      <vt:lpstr>Applied models – Data preparation – lookback  </vt:lpstr>
      <vt:lpstr>PowerPoint-Präsentation</vt:lpstr>
      <vt:lpstr>Applied models </vt:lpstr>
      <vt:lpstr>Applied models </vt:lpstr>
      <vt:lpstr>Applied models </vt:lpstr>
      <vt:lpstr>Applied models </vt:lpstr>
      <vt:lpstr>Applied models </vt:lpstr>
      <vt:lpstr>Applied models 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Would a shorter training time period for training also be sufficient?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PowerPoint-Präsentation</vt:lpstr>
      <vt:lpstr>Extra: Sentiment analysis</vt:lpstr>
      <vt:lpstr>Conclusion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Ivo Glück</dc:creator>
  <cp:lastModifiedBy>stephan.fremerey</cp:lastModifiedBy>
  <cp:revision>71</cp:revision>
  <dcterms:created xsi:type="dcterms:W3CDTF">2025-09-18T12:43:17Z</dcterms:created>
  <dcterms:modified xsi:type="dcterms:W3CDTF">2025-09-19T09:18:09Z</dcterms:modified>
</cp:coreProperties>
</file>