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fddf2831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fddf2831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fddf2831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fddf2831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fddf2831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fddf2831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fddf2831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fddf2831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fddf2831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fddf2831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fddf2831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fddf2831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fddf2831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fddf2831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fddf2831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fddf2831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fddf2831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fddf2831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fddf2831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fddf2831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B6D7A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29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6000"/>
              <a:t>REACTION OF PEOPLE DUE TO FAKE NEWS</a:t>
            </a:r>
            <a:endParaRPr sz="6000"/>
          </a:p>
        </p:txBody>
      </p:sp>
      <p:sp>
        <p:nvSpPr>
          <p:cNvPr id="55" name="Google Shape;55;p13"/>
          <p:cNvSpPr txBox="1"/>
          <p:nvPr/>
        </p:nvSpPr>
        <p:spPr>
          <a:xfrm>
            <a:off x="553900" y="3401575"/>
            <a:ext cx="7700700" cy="13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3000">
                <a:solidFill>
                  <a:schemeClr val="dk1"/>
                </a:solidFill>
              </a:rPr>
              <a:t>Results in Github: https://github.com/sfrias/fake4news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Thank you for your attention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0" y="0"/>
            <a:ext cx="9144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5200">
                <a:solidFill>
                  <a:schemeClr val="dk1"/>
                </a:solidFill>
              </a:rPr>
              <a:t>https://www.digitaltveurope.com/comment/sex-lies-and-broadband/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675800" y="2778250"/>
            <a:ext cx="7208400" cy="19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2400"/>
              <a:t>Albert Pardo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2400"/>
              <a:t>Juan Pablo Delzo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2400"/>
              <a:t>Josep Romero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2400"/>
              <a:t>Santiago Frias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2400"/>
              <a:t>Josep M. Torrents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Word Frequency of the Datathon DataSet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7938" y="1595888"/>
            <a:ext cx="4200525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most used words in data set related with fake news.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>
                <a:solidFill>
                  <a:schemeClr val="dk1"/>
                </a:solidFill>
              </a:rPr>
              <a:t>[('I', 10643),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>
                <a:solidFill>
                  <a:schemeClr val="dk1"/>
                </a:solidFill>
              </a:rPr>
              <a:t> ("'s", 6723),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>
                <a:solidFill>
                  <a:schemeClr val="dk1"/>
                </a:solidFill>
              </a:rPr>
              <a:t> ("n't", 6518),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>
                <a:solidFill>
                  <a:schemeClr val="dk1"/>
                </a:solidFill>
              </a:rPr>
              <a:t> ('would', 2911),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>
                <a:solidFill>
                  <a:schemeClr val="dk1"/>
                </a:solidFill>
              </a:rPr>
              <a:t> ('like', 2626),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>
                <a:solidFill>
                  <a:schemeClr val="dk1"/>
                </a:solidFill>
              </a:rPr>
              <a:t> ('people', 2407),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>
                <a:solidFill>
                  <a:schemeClr val="dk1"/>
                </a:solidFill>
              </a:rPr>
              <a:t> ('think', 1707),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>
                <a:solidFill>
                  <a:schemeClr val="dk1"/>
                </a:solidFill>
              </a:rPr>
              <a:t> ('get', 1699),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>
                <a:solidFill>
                  <a:schemeClr val="dk1"/>
                </a:solidFill>
              </a:rPr>
              <a:t> ("'re", 1579),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>
                <a:solidFill>
                  <a:schemeClr val="dk1"/>
                </a:solidFill>
              </a:rPr>
              <a:t> ("'m", 1576)]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next step find those words related with fake news</a:t>
            </a:r>
            <a:endParaRPr/>
          </a:p>
        </p:txBody>
      </p:sp>
      <p:sp>
        <p:nvSpPr>
          <p:cNvPr id="79" name="Google Shape;79;p17"/>
          <p:cNvSpPr txBox="1"/>
          <p:nvPr>
            <p:ph idx="4294967295" type="body"/>
          </p:nvPr>
        </p:nvSpPr>
        <p:spPr>
          <a:xfrm>
            <a:off x="311700" y="1152475"/>
            <a:ext cx="3126900" cy="39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100">
                <a:solidFill>
                  <a:schemeClr val="dk1"/>
                </a:solidFill>
              </a:rPr>
              <a:t>f</a:t>
            </a:r>
            <a:r>
              <a:rPr lang="ca" sz="1400">
                <a:solidFill>
                  <a:schemeClr val="dk1"/>
                </a:solidFill>
              </a:rPr>
              <a:t>alse  falso </a:t>
            </a:r>
            <a:r>
              <a:rPr lang="ca" sz="1400">
                <a:solidFill>
                  <a:srgbClr val="FF0000"/>
                </a:solidFill>
              </a:rPr>
              <a:t>red</a:t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400">
                <a:solidFill>
                  <a:schemeClr val="dk1"/>
                </a:solidFill>
              </a:rPr>
              <a:t>feigned fingido </a:t>
            </a:r>
            <a:r>
              <a:rPr lang="ca" sz="1400">
                <a:solidFill>
                  <a:srgbClr val="FF9900"/>
                </a:solidFill>
              </a:rPr>
              <a:t>yelow</a:t>
            </a:r>
            <a:endParaRPr sz="14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400">
                <a:solidFill>
                  <a:schemeClr val="dk1"/>
                </a:solidFill>
              </a:rPr>
              <a:t>fictitious </a:t>
            </a:r>
            <a:r>
              <a:rPr lang="ca" sz="1400">
                <a:solidFill>
                  <a:srgbClr val="FF9900"/>
                </a:solidFill>
              </a:rPr>
              <a:t>yellow</a:t>
            </a:r>
            <a:endParaRPr sz="14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400">
                <a:solidFill>
                  <a:schemeClr val="dk1"/>
                </a:solidFill>
              </a:rPr>
              <a:t>gossip   </a:t>
            </a:r>
            <a:r>
              <a:rPr lang="ca" sz="1400">
                <a:solidFill>
                  <a:srgbClr val="0000FF"/>
                </a:solidFill>
              </a:rPr>
              <a:t>blue</a:t>
            </a:r>
            <a:endParaRPr sz="1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400">
                <a:solidFill>
                  <a:schemeClr val="dk1"/>
                </a:solidFill>
              </a:rPr>
              <a:t>tattle </a:t>
            </a:r>
            <a:r>
              <a:rPr lang="ca" sz="1400">
                <a:solidFill>
                  <a:srgbClr val="4A86E8"/>
                </a:solidFill>
              </a:rPr>
              <a:t>blue</a:t>
            </a:r>
            <a:endParaRPr sz="14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400">
                <a:solidFill>
                  <a:schemeClr val="dk1"/>
                </a:solidFill>
              </a:rPr>
              <a:t>coloquial thing </a:t>
            </a:r>
            <a:r>
              <a:rPr lang="ca" sz="1400">
                <a:solidFill>
                  <a:srgbClr val="6AA84F"/>
                </a:solidFill>
              </a:rPr>
              <a:t>green</a:t>
            </a:r>
            <a:endParaRPr sz="14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400">
                <a:solidFill>
                  <a:schemeClr val="dk1"/>
                </a:solidFill>
              </a:rPr>
              <a:t>junk basura</a:t>
            </a:r>
            <a:r>
              <a:rPr lang="ca" sz="1400">
                <a:solidFill>
                  <a:srgbClr val="FF0000"/>
                </a:solidFill>
              </a:rPr>
              <a:t> red</a:t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400">
                <a:solidFill>
                  <a:schemeClr val="dk1"/>
                </a:solidFill>
              </a:rPr>
              <a:t>pseudo news  </a:t>
            </a:r>
            <a:r>
              <a:rPr lang="ca" sz="1400">
                <a:solidFill>
                  <a:srgbClr val="4A86E8"/>
                </a:solidFill>
              </a:rPr>
              <a:t>blue</a:t>
            </a:r>
            <a:endParaRPr sz="14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400">
                <a:solidFill>
                  <a:schemeClr val="dk1"/>
                </a:solidFill>
              </a:rPr>
              <a:t>bogus falso </a:t>
            </a:r>
            <a:r>
              <a:rPr lang="ca" sz="1400">
                <a:solidFill>
                  <a:srgbClr val="FF0000"/>
                </a:solidFill>
              </a:rPr>
              <a:t>red</a:t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400">
                <a:solidFill>
                  <a:schemeClr val="dk1"/>
                </a:solidFill>
              </a:rPr>
              <a:t>phony falso </a:t>
            </a:r>
            <a:r>
              <a:rPr lang="ca" sz="1400">
                <a:solidFill>
                  <a:srgbClr val="FF0000"/>
                </a:solidFill>
              </a:rPr>
              <a:t>red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400">
                <a:solidFill>
                  <a:schemeClr val="dk1"/>
                </a:solidFill>
              </a:rPr>
              <a:t>concocted confeccionado </a:t>
            </a:r>
            <a:r>
              <a:rPr lang="ca" sz="1400">
                <a:solidFill>
                  <a:srgbClr val="FF0000"/>
                </a:solidFill>
              </a:rPr>
              <a:t>red</a:t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400">
                <a:solidFill>
                  <a:schemeClr val="dk1"/>
                </a:solidFill>
              </a:rPr>
              <a:t>invented </a:t>
            </a:r>
            <a:r>
              <a:rPr lang="ca" sz="1400">
                <a:solidFill>
                  <a:srgbClr val="FF0000"/>
                </a:solidFill>
              </a:rPr>
              <a:t>red</a:t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400">
                <a:solidFill>
                  <a:schemeClr val="dk1"/>
                </a:solidFill>
              </a:rPr>
              <a:t>make-believe </a:t>
            </a:r>
            <a:r>
              <a:rPr lang="ca" sz="1400">
                <a:solidFill>
                  <a:srgbClr val="4A86E8"/>
                </a:solidFill>
              </a:rPr>
              <a:t>blue</a:t>
            </a:r>
            <a:endParaRPr sz="14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400">
                <a:solidFill>
                  <a:schemeClr val="dk1"/>
                </a:solidFill>
              </a:rPr>
              <a:t>sham falso </a:t>
            </a:r>
            <a:r>
              <a:rPr lang="ca" sz="1400">
                <a:solidFill>
                  <a:srgbClr val="FF0000"/>
                </a:solidFill>
              </a:rPr>
              <a:t>red</a:t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400">
                <a:solidFill>
                  <a:schemeClr val="dk1"/>
                </a:solidFill>
              </a:rPr>
              <a:t>soft-soap </a:t>
            </a:r>
            <a:r>
              <a:rPr lang="ca" sz="1400">
                <a:solidFill>
                  <a:srgbClr val="FF9900"/>
                </a:solidFill>
              </a:rPr>
              <a:t>yelow</a:t>
            </a:r>
            <a:endParaRPr sz="14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</p:txBody>
      </p:sp>
      <p:sp>
        <p:nvSpPr>
          <p:cNvPr id="80" name="Google Shape;80;p17"/>
          <p:cNvSpPr txBox="1"/>
          <p:nvPr>
            <p:ph idx="4294967295" type="body"/>
          </p:nvPr>
        </p:nvSpPr>
        <p:spPr>
          <a:xfrm>
            <a:off x="3743800" y="1017725"/>
            <a:ext cx="31269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400">
                <a:solidFill>
                  <a:schemeClr val="dk1"/>
                </a:solidFill>
              </a:rPr>
              <a:t>counterfeit falsificacion </a:t>
            </a:r>
            <a:r>
              <a:rPr lang="ca" sz="1400">
                <a:solidFill>
                  <a:srgbClr val="FF0000"/>
                </a:solidFill>
              </a:rPr>
              <a:t>red</a:t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400">
                <a:solidFill>
                  <a:schemeClr val="dk1"/>
                </a:solidFill>
              </a:rPr>
              <a:t>fabricated (ojo, hay que contextualizar) </a:t>
            </a:r>
            <a:r>
              <a:rPr lang="ca" sz="1400">
                <a:solidFill>
                  <a:srgbClr val="FF0000"/>
                </a:solidFill>
              </a:rPr>
              <a:t>red</a:t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400">
                <a:solidFill>
                  <a:schemeClr val="dk1"/>
                </a:solidFill>
              </a:rPr>
              <a:t>forged falsificado </a:t>
            </a:r>
            <a:r>
              <a:rPr lang="ca" sz="1400">
                <a:solidFill>
                  <a:srgbClr val="FF0000"/>
                </a:solidFill>
              </a:rPr>
              <a:t>red</a:t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400">
                <a:solidFill>
                  <a:schemeClr val="dk1"/>
                </a:solidFill>
              </a:rPr>
              <a:t>fraudulent </a:t>
            </a:r>
            <a:r>
              <a:rPr lang="ca" sz="1400">
                <a:solidFill>
                  <a:srgbClr val="FF0000"/>
                </a:solidFill>
              </a:rPr>
              <a:t>red</a:t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400">
                <a:solidFill>
                  <a:schemeClr val="dk1"/>
                </a:solidFill>
              </a:rPr>
              <a:t>mock  burlarse </a:t>
            </a:r>
            <a:r>
              <a:rPr lang="ca" sz="1400">
                <a:solidFill>
                  <a:srgbClr val="FF0000"/>
                </a:solidFill>
              </a:rPr>
              <a:t>red</a:t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400">
                <a:solidFill>
                  <a:schemeClr val="dk1"/>
                </a:solidFill>
              </a:rPr>
              <a:t>simulated </a:t>
            </a:r>
            <a:r>
              <a:rPr lang="ca" sz="1400">
                <a:solidFill>
                  <a:srgbClr val="FF9900"/>
                </a:solidFill>
              </a:rPr>
              <a:t>yellow</a:t>
            </a:r>
            <a:endParaRPr sz="14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400">
                <a:solidFill>
                  <a:schemeClr val="dk1"/>
                </a:solidFill>
              </a:rPr>
              <a:t>artificial </a:t>
            </a:r>
            <a:r>
              <a:rPr lang="ca" sz="1400">
                <a:solidFill>
                  <a:srgbClr val="FF9900"/>
                </a:solidFill>
              </a:rPr>
              <a:t>yelow</a:t>
            </a:r>
            <a:endParaRPr sz="14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400">
                <a:solidFill>
                  <a:schemeClr val="dk1"/>
                </a:solidFill>
              </a:rPr>
              <a:t>blamey </a:t>
            </a:r>
            <a:r>
              <a:rPr lang="ca" sz="1400">
                <a:solidFill>
                  <a:srgbClr val="FF0000"/>
                </a:solidFill>
              </a:rPr>
              <a:t>red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400">
                <a:solidFill>
                  <a:schemeClr val="dk1"/>
                </a:solidFill>
              </a:rPr>
              <a:t>authentic </a:t>
            </a:r>
            <a:r>
              <a:rPr lang="ca" sz="1400">
                <a:solidFill>
                  <a:srgbClr val="6AA84F"/>
                </a:solidFill>
              </a:rPr>
              <a:t>green</a:t>
            </a:r>
            <a:endParaRPr sz="14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400">
                <a:solidFill>
                  <a:schemeClr val="dk1"/>
                </a:solidFill>
              </a:rPr>
              <a:t>genuine </a:t>
            </a:r>
            <a:r>
              <a:rPr lang="ca" sz="1400">
                <a:solidFill>
                  <a:srgbClr val="6AA84F"/>
                </a:solidFill>
              </a:rPr>
              <a:t>green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400">
                <a:solidFill>
                  <a:schemeClr val="dk1"/>
                </a:solidFill>
              </a:rPr>
              <a:t>real </a:t>
            </a:r>
            <a:r>
              <a:rPr lang="ca" sz="1400">
                <a:solidFill>
                  <a:srgbClr val="6AA84F"/>
                </a:solidFill>
              </a:rPr>
              <a:t>green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400">
                <a:solidFill>
                  <a:schemeClr val="dk1"/>
                </a:solidFill>
              </a:rPr>
              <a:t>sincere </a:t>
            </a:r>
            <a:r>
              <a:rPr lang="ca" sz="1400">
                <a:solidFill>
                  <a:srgbClr val="6AA84F"/>
                </a:solidFill>
              </a:rPr>
              <a:t>green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400">
                <a:solidFill>
                  <a:schemeClr val="dk1"/>
                </a:solidFill>
              </a:rPr>
              <a:t>true </a:t>
            </a:r>
            <a:r>
              <a:rPr lang="ca" sz="1400">
                <a:solidFill>
                  <a:srgbClr val="6AA84F"/>
                </a:solidFill>
              </a:rPr>
              <a:t>green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400">
                <a:solidFill>
                  <a:schemeClr val="dk1"/>
                </a:solidFill>
              </a:rPr>
              <a:t>original  </a:t>
            </a:r>
            <a:r>
              <a:rPr lang="ca" sz="1400">
                <a:solidFill>
                  <a:srgbClr val="6AA84F"/>
                </a:solidFill>
              </a:rPr>
              <a:t>green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400">
                <a:solidFill>
                  <a:schemeClr val="dk1"/>
                </a:solidFill>
              </a:rPr>
              <a:t>truthful  </a:t>
            </a:r>
            <a:r>
              <a:rPr lang="ca" sz="1400">
                <a:solidFill>
                  <a:srgbClr val="6AA84F"/>
                </a:solidFill>
              </a:rPr>
              <a:t>green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BLOOD   WARNING</a:t>
            </a:r>
            <a:endParaRPr/>
          </a:p>
        </p:txBody>
      </p:sp>
      <p:sp>
        <p:nvSpPr>
          <p:cNvPr id="86" name="Google Shape;86;p18"/>
          <p:cNvSpPr/>
          <p:nvPr/>
        </p:nvSpPr>
        <p:spPr>
          <a:xfrm>
            <a:off x="4572000" y="852425"/>
            <a:ext cx="3888000" cy="38784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YELLOW</a:t>
            </a:r>
            <a:r>
              <a:rPr lang="ca"/>
              <a:t>   STAY FOCUS on the SUNLIGHT</a:t>
            </a:r>
            <a:endParaRPr/>
          </a:p>
        </p:txBody>
      </p:sp>
      <p:sp>
        <p:nvSpPr>
          <p:cNvPr id="92" name="Google Shape;92;p19"/>
          <p:cNvSpPr/>
          <p:nvPr/>
        </p:nvSpPr>
        <p:spPr>
          <a:xfrm>
            <a:off x="4572000" y="1017725"/>
            <a:ext cx="3888000" cy="3712800"/>
          </a:xfrm>
          <a:prstGeom prst="flowChartConnector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GREEN   from apes age LEAVES TREE REFUGE</a:t>
            </a:r>
            <a:endParaRPr/>
          </a:p>
        </p:txBody>
      </p:sp>
      <p:sp>
        <p:nvSpPr>
          <p:cNvPr id="98" name="Google Shape;98;p20"/>
          <p:cNvSpPr/>
          <p:nvPr/>
        </p:nvSpPr>
        <p:spPr>
          <a:xfrm>
            <a:off x="4572000" y="1017725"/>
            <a:ext cx="3888000" cy="37128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/>
          <p:nvPr/>
        </p:nvSpPr>
        <p:spPr>
          <a:xfrm>
            <a:off x="5569000" y="1971050"/>
            <a:ext cx="2891100" cy="27597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1"/>
          <p:cNvSpPr txBox="1"/>
          <p:nvPr/>
        </p:nvSpPr>
        <p:spPr>
          <a:xfrm>
            <a:off x="6495075" y="3285075"/>
            <a:ext cx="14766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3600"/>
              <a:t>False</a:t>
            </a:r>
            <a:endParaRPr sz="3600"/>
          </a:p>
        </p:txBody>
      </p:sp>
      <p:sp>
        <p:nvSpPr>
          <p:cNvPr id="105" name="Google Shape;105;p21"/>
          <p:cNvSpPr/>
          <p:nvPr/>
        </p:nvSpPr>
        <p:spPr>
          <a:xfrm>
            <a:off x="2790750" y="1883450"/>
            <a:ext cx="2440500" cy="2334000"/>
          </a:xfrm>
          <a:prstGeom prst="flowChartConnector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 txBox="1"/>
          <p:nvPr/>
        </p:nvSpPr>
        <p:spPr>
          <a:xfrm>
            <a:off x="3004650" y="2571750"/>
            <a:ext cx="20127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3600"/>
              <a:t>Fictitious</a:t>
            </a:r>
            <a:endParaRPr sz="3600"/>
          </a:p>
        </p:txBody>
      </p:sp>
      <p:sp>
        <p:nvSpPr>
          <p:cNvPr id="107" name="Google Shape;107;p21"/>
          <p:cNvSpPr/>
          <p:nvPr/>
        </p:nvSpPr>
        <p:spPr>
          <a:xfrm>
            <a:off x="179375" y="231525"/>
            <a:ext cx="2891100" cy="28470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1"/>
          <p:cNvSpPr txBox="1"/>
          <p:nvPr/>
        </p:nvSpPr>
        <p:spPr>
          <a:xfrm>
            <a:off x="778050" y="1284975"/>
            <a:ext cx="20127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3600"/>
              <a:t>Genuine</a:t>
            </a:r>
            <a:endParaRPr sz="3600"/>
          </a:p>
        </p:txBody>
      </p:sp>
      <p:sp>
        <p:nvSpPr>
          <p:cNvPr id="109" name="Google Shape;109;p21"/>
          <p:cNvSpPr/>
          <p:nvPr/>
        </p:nvSpPr>
        <p:spPr>
          <a:xfrm>
            <a:off x="867750" y="3412650"/>
            <a:ext cx="1833300" cy="17793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/>
          <p:nvPr/>
        </p:nvSpPr>
        <p:spPr>
          <a:xfrm>
            <a:off x="4424125" y="1207650"/>
            <a:ext cx="1476600" cy="13875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/>
          <p:nvPr/>
        </p:nvSpPr>
        <p:spPr>
          <a:xfrm>
            <a:off x="8059400" y="191750"/>
            <a:ext cx="1028400" cy="10158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/>
          <p:nvPr/>
        </p:nvSpPr>
        <p:spPr>
          <a:xfrm>
            <a:off x="4572000" y="3852300"/>
            <a:ext cx="1374300" cy="1291200"/>
          </a:xfrm>
          <a:prstGeom prst="flowChartConnector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/>
          <p:nvPr/>
        </p:nvSpPr>
        <p:spPr>
          <a:xfrm>
            <a:off x="2576850" y="0"/>
            <a:ext cx="1527900" cy="1520400"/>
          </a:xfrm>
          <a:prstGeom prst="flowChartConnector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/>
          <p:nvPr/>
        </p:nvSpPr>
        <p:spPr>
          <a:xfrm>
            <a:off x="5946300" y="131400"/>
            <a:ext cx="1699800" cy="15981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/>
          <p:nvPr/>
        </p:nvSpPr>
        <p:spPr>
          <a:xfrm>
            <a:off x="2844075" y="3737700"/>
            <a:ext cx="1584900" cy="15204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55525" y="2590700"/>
            <a:ext cx="1374300" cy="13875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