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8100000" cy="2540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1755648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3511296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5266944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7022592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8778240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0533888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2289535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4045184" algn="l" defTabSz="27093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3175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round/>
            </a:ln>
          </a:left>
          <a:right>
            <a:ln w="3175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3175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175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round/>
            </a:ln>
          </a:left>
          <a:right>
            <a:ln w="3175" cap="flat">
              <a:solidFill>
                <a:srgbClr val="000000"/>
              </a:solidFill>
              <a:prstDash val="solid"/>
              <a:round/>
            </a:ln>
          </a:right>
          <a:top>
            <a:ln w="3175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3175" cap="flat">
              <a:solidFill>
                <a:srgbClr val="000000"/>
              </a:solidFill>
              <a:prstDash val="solid"/>
              <a:round/>
            </a:ln>
          </a:insideH>
          <a:insideV>
            <a:ln w="317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/>
    <p:restoredTop sz="94696"/>
  </p:normalViewPr>
  <p:slideViewPr>
    <p:cSldViewPr snapToGrid="0" snapToObjects="1">
      <p:cViewPr varScale="1">
        <p:scale>
          <a:sx n="25" d="100"/>
          <a:sy n="25" d="100"/>
        </p:scale>
        <p:origin x="2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705555" latinLnBrk="0">
      <a:defRPr sz="900">
        <a:latin typeface="+mn-lt"/>
        <a:ea typeface="+mn-ea"/>
        <a:cs typeface="+mn-cs"/>
        <a:sym typeface="Helvetica"/>
      </a:defRPr>
    </a:lvl1pPr>
    <a:lvl2pPr indent="228600" defTabSz="705555" latinLnBrk="0">
      <a:defRPr sz="900">
        <a:latin typeface="+mn-lt"/>
        <a:ea typeface="+mn-ea"/>
        <a:cs typeface="+mn-cs"/>
        <a:sym typeface="Helvetica"/>
      </a:defRPr>
    </a:lvl2pPr>
    <a:lvl3pPr indent="457200" defTabSz="705555" latinLnBrk="0">
      <a:defRPr sz="900">
        <a:latin typeface="+mn-lt"/>
        <a:ea typeface="+mn-ea"/>
        <a:cs typeface="+mn-cs"/>
        <a:sym typeface="Helvetica"/>
      </a:defRPr>
    </a:lvl3pPr>
    <a:lvl4pPr indent="685800" defTabSz="705555" latinLnBrk="0">
      <a:defRPr sz="900">
        <a:latin typeface="+mn-lt"/>
        <a:ea typeface="+mn-ea"/>
        <a:cs typeface="+mn-cs"/>
        <a:sym typeface="Helvetica"/>
      </a:defRPr>
    </a:lvl4pPr>
    <a:lvl5pPr indent="914400" defTabSz="705555" latinLnBrk="0">
      <a:defRPr sz="900">
        <a:latin typeface="+mn-lt"/>
        <a:ea typeface="+mn-ea"/>
        <a:cs typeface="+mn-cs"/>
        <a:sym typeface="Helvetica"/>
      </a:defRPr>
    </a:lvl5pPr>
    <a:lvl6pPr indent="1143000" defTabSz="705555" latinLnBrk="0">
      <a:defRPr sz="900">
        <a:latin typeface="+mn-lt"/>
        <a:ea typeface="+mn-ea"/>
        <a:cs typeface="+mn-cs"/>
        <a:sym typeface="Helvetica"/>
      </a:defRPr>
    </a:lvl6pPr>
    <a:lvl7pPr indent="1371600" defTabSz="705555" latinLnBrk="0">
      <a:defRPr sz="900">
        <a:latin typeface="+mn-lt"/>
        <a:ea typeface="+mn-ea"/>
        <a:cs typeface="+mn-cs"/>
        <a:sym typeface="Helvetica"/>
      </a:defRPr>
    </a:lvl7pPr>
    <a:lvl8pPr indent="1600200" defTabSz="705555" latinLnBrk="0">
      <a:defRPr sz="900">
        <a:latin typeface="+mn-lt"/>
        <a:ea typeface="+mn-ea"/>
        <a:cs typeface="+mn-cs"/>
        <a:sym typeface="Helvetica"/>
      </a:defRPr>
    </a:lvl8pPr>
    <a:lvl9pPr indent="1828800" defTabSz="705555" latinLnBrk="0">
      <a:defRPr sz="9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8404260" y="6623903"/>
            <a:ext cx="21290170" cy="7771209"/>
          </a:xfrm>
          <a:prstGeom prst="rect">
            <a:avLst/>
          </a:prstGeom>
        </p:spPr>
        <p:txBody>
          <a:bodyPr anchor="b"/>
          <a:lstStyle>
            <a:lvl1pPr algn="ctr">
              <a:defRPr sz="20200" cap="all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351615" y="14652890"/>
            <a:ext cx="17395466" cy="40231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1pPr>
            <a:lvl2pPr marL="0" indent="150876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2pPr>
            <a:lvl3pPr marL="0" indent="301752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3pPr>
            <a:lvl4pPr marL="0" indent="4526279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4pPr>
            <a:lvl5pPr marL="0" indent="603504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088945" y="24374136"/>
            <a:ext cx="535297" cy="5531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0277" y="8501949"/>
            <a:ext cx="24447503" cy="1322916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26888507" y="2311688"/>
            <a:ext cx="5061868" cy="1941942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0279" y="2311688"/>
            <a:ext cx="19435117" cy="1941942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0277" y="8466666"/>
            <a:ext cx="24447503" cy="132644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5475759" y="4819856"/>
            <a:ext cx="24477471" cy="10565695"/>
          </a:xfrm>
          <a:prstGeom prst="rect">
            <a:avLst/>
          </a:prstGeom>
        </p:spPr>
        <p:txBody>
          <a:bodyPr anchor="b"/>
          <a:lstStyle>
            <a:lvl1pPr algn="r">
              <a:defRPr sz="20200" cap="all">
                <a:solidFill>
                  <a:srgbClr val="EFEDE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75759" y="15616031"/>
            <a:ext cx="24477471" cy="423453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1pPr>
            <a:lvl2pPr marL="0" indent="150876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2pPr>
            <a:lvl3pPr marL="0" indent="301752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3pPr>
            <a:lvl4pPr marL="0" indent="4526279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4pPr>
            <a:lvl5pPr marL="0" indent="603504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6000">
                <a:solidFill>
                  <a:srgbClr val="EFED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Freeform 6"/>
          <p:cNvSpPr/>
          <p:nvPr/>
        </p:nvSpPr>
        <p:spPr>
          <a:xfrm>
            <a:off x="24285091" y="6243155"/>
            <a:ext cx="8339155" cy="1632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Crop MarkFreeform 7"/>
          <p:cNvSpPr/>
          <p:nvPr/>
        </p:nvSpPr>
        <p:spPr>
          <a:xfrm>
            <a:off x="24285091" y="6243155"/>
            <a:ext cx="8339155" cy="1632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35277" tIns="35277" rIns="35277" bIns="35277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088945" y="24374136"/>
            <a:ext cx="535297" cy="5531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020277" y="8466668"/>
            <a:ext cx="11325384" cy="1326444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020277" y="8667519"/>
            <a:ext cx="11325384" cy="305152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1pPr>
            <a:lvl2pPr marL="0" indent="150876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2pPr>
            <a:lvl3pPr marL="0" indent="301752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3pPr>
            <a:lvl4pPr marL="0" indent="4526279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4pPr>
            <a:lvl5pPr marL="0" indent="603504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142395" y="8702792"/>
            <a:ext cx="11325384" cy="3051528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8000"/>
            </a:pPr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ackground ShapeRectangle 7"/>
          <p:cNvSpPr/>
          <p:nvPr/>
        </p:nvSpPr>
        <p:spPr>
          <a:xfrm>
            <a:off x="3527778" y="1392"/>
            <a:ext cx="13504333" cy="253986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371041" y="2539999"/>
            <a:ext cx="9817807" cy="7992165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57457" y="2540003"/>
            <a:ext cx="13271501" cy="19167594"/>
          </a:xfrm>
          <a:prstGeom prst="rect">
            <a:avLst/>
          </a:prstGeom>
        </p:spPr>
        <p:txBody>
          <a:bodyPr/>
          <a:lstStyle>
            <a:lvl1pPr marL="1280159" indent="-1280159">
              <a:defRPr sz="5000"/>
            </a:lvl1pPr>
            <a:lvl2pPr marL="1280159" indent="-1280159">
              <a:defRPr sz="5000"/>
            </a:lvl2pPr>
            <a:lvl3pPr marL="1432043" indent="-1432043">
              <a:defRPr sz="5000"/>
            </a:lvl3pPr>
            <a:lvl4pPr marL="1432043" indent="-1432043">
              <a:defRPr sz="5000"/>
            </a:lvl4pPr>
            <a:lvl5pPr marL="1624818" indent="-1624818"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71041" y="10579051"/>
            <a:ext cx="9817807" cy="11152062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pPr>
            <a:endParaRPr/>
          </a:p>
        </p:txBody>
      </p:sp>
      <p:sp>
        <p:nvSpPr>
          <p:cNvPr id="80" name="Rectangle 8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81" name="Divider BarRectangle 10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222518" y="24374136"/>
            <a:ext cx="535297" cy="5531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ackground ShapeRectangle 7"/>
          <p:cNvSpPr/>
          <p:nvPr/>
        </p:nvSpPr>
        <p:spPr>
          <a:xfrm>
            <a:off x="3527778" y="1392"/>
            <a:ext cx="13504333" cy="253986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5371041" y="2539999"/>
            <a:ext cx="9817807" cy="7992165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</a:lvl1pPr>
          </a:lstStyle>
          <a:p>
            <a:r>
              <a:t>Title Text</a:t>
            </a:r>
          </a:p>
        </p:txBody>
      </p:sp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17614194" y="5"/>
            <a:ext cx="16958030" cy="25399996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71041" y="10577658"/>
            <a:ext cx="9817807" cy="11153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1pPr>
            <a:lvl2pPr marL="0" indent="150876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2pPr>
            <a:lvl3pPr marL="0" indent="301752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3pPr>
            <a:lvl4pPr marL="0" indent="4526279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4pPr>
            <a:lvl5pPr marL="0" indent="6035040">
              <a:lnSpc>
                <a:spcPct val="113000"/>
              </a:lnSpc>
              <a:spcBef>
                <a:spcPts val="5000"/>
              </a:spcBef>
              <a:buSzTx/>
              <a:buFont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Rectangle 8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94" name="Divider BarRectangle 10"/>
          <p:cNvSpPr/>
          <p:nvPr/>
        </p:nvSpPr>
        <p:spPr>
          <a:xfrm>
            <a:off x="17032110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2222518" y="24374136"/>
            <a:ext cx="535297" cy="5531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745147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3" name="Side barRectangle 7"/>
          <p:cNvSpPr/>
          <p:nvPr/>
        </p:nvSpPr>
        <p:spPr>
          <a:xfrm>
            <a:off x="4745147" y="1392"/>
            <a:ext cx="582085" cy="25400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35277" tIns="35277" rIns="35277" bIns="35277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7020277" y="2539999"/>
            <a:ext cx="24447503" cy="55033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79999" y="5926666"/>
            <a:ext cx="27940001" cy="167628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177509" y="24374136"/>
            <a:ext cx="535297" cy="553156"/>
          </a:xfrm>
          <a:prstGeom prst="rect">
            <a:avLst/>
          </a:prstGeom>
          <a:ln w="3175">
            <a:miter lim="400000"/>
          </a:ln>
        </p:spPr>
        <p:txBody>
          <a:bodyPr wrap="none" lIns="35277" tIns="35277" rIns="35277" bIns="35277" anchor="ctr">
            <a:spAutoFit/>
          </a:bodyPr>
          <a:lstStyle>
            <a:lvl1pPr algn="r">
              <a:defRPr sz="32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328333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8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267358" marR="0" indent="-1267358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1pPr>
      <a:lvl2pPr marL="1267358" marR="0" indent="-1267358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2pPr>
      <a:lvl3pPr marL="1411740" marR="0" indent="-141174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3pPr>
      <a:lvl4pPr marL="1411740" marR="0" indent="-141174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4pPr>
      <a:lvl5pPr marL="1593250" marR="0" indent="-159325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5pPr>
      <a:lvl6pPr marL="1593250" marR="0" indent="-1593250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6pPr>
      <a:lvl7pPr marL="1828319" marR="0" indent="-1828319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7pPr>
      <a:lvl8pPr marL="1828319" marR="0" indent="-1828319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–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8pPr>
      <a:lvl9pPr marL="1828319" marR="0" indent="-1828319" algn="l" defTabSz="2328333" rtl="0" latinLnBrk="0">
        <a:lnSpc>
          <a:spcPct val="94000"/>
        </a:lnSpc>
        <a:spcBef>
          <a:spcPts val="3300"/>
        </a:spcBef>
        <a:spcAft>
          <a:spcPts val="0"/>
        </a:spcAft>
        <a:buClrTx/>
        <a:buSzPct val="100000"/>
        <a:buFont typeface="Helvetica Neue"/>
        <a:buChar char="■"/>
        <a:tabLst/>
        <a:defRPr sz="6600" b="0" i="0" u="none" strike="noStrike" cap="none" spc="0" baseline="0">
          <a:ln>
            <a:noFill/>
          </a:ln>
          <a:solidFill>
            <a:srgbClr val="191B0E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755648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3511296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5266944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7022592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8778240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0533888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2289535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4045184" algn="r" defTabSz="27093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7"/>
          <p:cNvSpPr/>
          <p:nvPr/>
        </p:nvSpPr>
        <p:spPr>
          <a:xfrm>
            <a:off x="25654000" y="2921000"/>
            <a:ext cx="11684000" cy="2197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64742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Rectangle 41"/>
          <p:cNvSpPr/>
          <p:nvPr/>
        </p:nvSpPr>
        <p:spPr>
          <a:xfrm>
            <a:off x="0" y="-1"/>
            <a:ext cx="38100000" cy="2540001"/>
          </a:xfrm>
          <a:prstGeom prst="rect">
            <a:avLst/>
          </a:prstGeom>
          <a:solidFill>
            <a:srgbClr val="262626"/>
          </a:solidFill>
          <a:ln w="63500">
            <a:solidFill>
              <a:srgbClr val="000000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Rectangle 6"/>
          <p:cNvSpPr/>
          <p:nvPr/>
        </p:nvSpPr>
        <p:spPr>
          <a:xfrm>
            <a:off x="13208000" y="2921000"/>
            <a:ext cx="11684000" cy="2197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64742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Rectangle 4"/>
          <p:cNvSpPr/>
          <p:nvPr/>
        </p:nvSpPr>
        <p:spPr>
          <a:xfrm>
            <a:off x="762000" y="2921000"/>
            <a:ext cx="11684000" cy="2197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464743"/>
            </a:solidFill>
          </a:ln>
        </p:spPr>
        <p:txBody>
          <a:bodyPr lIns="35277" tIns="35277" rIns="35277" bIns="3527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Title 1"/>
          <p:cNvSpPr txBox="1">
            <a:spLocks noGrp="1"/>
          </p:cNvSpPr>
          <p:nvPr>
            <p:ph type="ctrTitle"/>
          </p:nvPr>
        </p:nvSpPr>
        <p:spPr>
          <a:xfrm>
            <a:off x="1" y="94308"/>
            <a:ext cx="38100000" cy="13480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200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Early Detection of Lung Cancer using RNA Transcriptomes of Nasal Endothelial Cells</a:t>
            </a:r>
            <a:endParaRPr dirty="0"/>
          </a:p>
        </p:txBody>
      </p:sp>
      <p:sp>
        <p:nvSpPr>
          <p:cNvPr id="12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2665860" y="1590576"/>
            <a:ext cx="12768281" cy="95042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lang="en-US" dirty="0"/>
              <a:t>Sean Friedowitz (</a:t>
            </a: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sfriedo</a:t>
            </a:r>
            <a:r>
              <a:rPr lang="en-US" dirty="0"/>
              <a:t>), Kevin J Hou (</a:t>
            </a:r>
            <a:r>
              <a:rPr lang="en-US" dirty="0">
                <a:latin typeface="Courier" pitchFamily="2" charset="0"/>
              </a:rPr>
              <a:t>kjhou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8" name="Purpose"/>
          <p:cNvSpPr/>
          <p:nvPr/>
        </p:nvSpPr>
        <p:spPr>
          <a:xfrm>
            <a:off x="762000" y="2921000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 Purpose</a:t>
            </a:r>
          </a:p>
        </p:txBody>
      </p:sp>
      <p:sp>
        <p:nvSpPr>
          <p:cNvPr id="129" name="Model - Markov Decision Process"/>
          <p:cNvSpPr/>
          <p:nvPr/>
        </p:nvSpPr>
        <p:spPr>
          <a:xfrm>
            <a:off x="761999" y="11557000"/>
            <a:ext cx="11684001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Dataset</a:t>
            </a:r>
            <a:endParaRPr dirty="0"/>
          </a:p>
        </p:txBody>
      </p:sp>
      <p:sp>
        <p:nvSpPr>
          <p:cNvPr id="130" name="Results"/>
          <p:cNvSpPr/>
          <p:nvPr/>
        </p:nvSpPr>
        <p:spPr>
          <a:xfrm>
            <a:off x="25654000" y="2921000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 Results</a:t>
            </a:r>
          </a:p>
        </p:txBody>
      </p:sp>
      <p:sp>
        <p:nvSpPr>
          <p:cNvPr id="131" name="Meet the Players"/>
          <p:cNvSpPr/>
          <p:nvPr/>
        </p:nvSpPr>
        <p:spPr>
          <a:xfrm>
            <a:off x="13208000" y="2921000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Feature Selection</a:t>
            </a:r>
            <a:endParaRPr dirty="0"/>
          </a:p>
        </p:txBody>
      </p:sp>
      <p:sp>
        <p:nvSpPr>
          <p:cNvPr id="132" name="Conclusion and Next Steps"/>
          <p:cNvSpPr/>
          <p:nvPr/>
        </p:nvSpPr>
        <p:spPr>
          <a:xfrm>
            <a:off x="25654000" y="20639742"/>
            <a:ext cx="11684000" cy="1143001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Next Steps</a:t>
            </a:r>
            <a:endParaRPr dirty="0"/>
          </a:p>
        </p:txBody>
      </p:sp>
      <p:sp>
        <p:nvSpPr>
          <p:cNvPr id="133" name="Rectangle 116"/>
          <p:cNvSpPr txBox="1"/>
          <p:nvPr/>
        </p:nvSpPr>
        <p:spPr>
          <a:xfrm>
            <a:off x="1046480" y="4195925"/>
            <a:ext cx="11175248" cy="60016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Early Detection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Save lives fuck cancer, etc.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Nasal Cells – Non-invasive!</a:t>
            </a:r>
            <a:endParaRPr dirty="0"/>
          </a:p>
          <a:p>
            <a:pPr defTabSz="3511296">
              <a:defRPr sz="3600">
                <a:latin typeface="Roboto Thin"/>
                <a:ea typeface="Roboto Thin"/>
                <a:cs typeface="Roboto Thin"/>
                <a:sym typeface="Roboto Thin"/>
              </a:defRPr>
            </a:pPr>
            <a:endParaRPr dirty="0"/>
          </a:p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Genome Screening</a:t>
            </a:r>
            <a:endParaRPr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dirty="0"/>
              <a:t>Two Players: No Collusion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dirty="0"/>
              <a:t>Single-Round: No Scoring</a:t>
            </a:r>
          </a:p>
          <a:p>
            <a:pPr defTabSz="3511296"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endParaRPr dirty="0"/>
          </a:p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Overview of Work and Results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Best test error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Anything we learn from feature selection/different models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Comparison to published work</a:t>
            </a:r>
            <a:endParaRPr dirty="0"/>
          </a:p>
        </p:txBody>
      </p:sp>
      <p:sp>
        <p:nvSpPr>
          <p:cNvPr id="181" name="Rectangle 116"/>
          <p:cNvSpPr txBox="1"/>
          <p:nvPr/>
        </p:nvSpPr>
        <p:spPr>
          <a:xfrm>
            <a:off x="26640272" y="7166681"/>
            <a:ext cx="5019567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 algn="ctr"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lang="en-US" dirty="0"/>
              <a:t>Free text placeholder</a:t>
            </a:r>
            <a:endParaRPr dirty="0"/>
          </a:p>
        </p:txBody>
      </p:sp>
      <p:sp>
        <p:nvSpPr>
          <p:cNvPr id="183" name="Rectangle 116"/>
          <p:cNvSpPr txBox="1"/>
          <p:nvPr/>
        </p:nvSpPr>
        <p:spPr>
          <a:xfrm>
            <a:off x="13462000" y="8194994"/>
            <a:ext cx="5778500" cy="29546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Techniques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List the different feature selection techniques we tried,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Generate a table or other graphic illustrating run-time tradeoff (?), effectiveness</a:t>
            </a:r>
          </a:p>
        </p:txBody>
      </p:sp>
      <p:sp>
        <p:nvSpPr>
          <p:cNvPr id="249" name="Rectangle"/>
          <p:cNvSpPr/>
          <p:nvPr/>
        </p:nvSpPr>
        <p:spPr>
          <a:xfrm>
            <a:off x="19526249" y="4312450"/>
            <a:ext cx="5080001" cy="4749301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1">
                <a:lumOff val="-10784"/>
              </a:schemeClr>
            </a:solidFill>
          </a:ln>
        </p:spPr>
        <p:txBody>
          <a:bodyPr lIns="35277" tIns="35277" rIns="35277" bIns="35277" anchor="ctr"/>
          <a:lstStyle/>
          <a:p>
            <a:endParaRPr lang="en-US" dirty="0"/>
          </a:p>
        </p:txBody>
      </p:sp>
      <p:sp>
        <p:nvSpPr>
          <p:cNvPr id="250" name="Rectangle 116"/>
          <p:cNvSpPr txBox="1"/>
          <p:nvPr/>
        </p:nvSpPr>
        <p:spPr>
          <a:xfrm>
            <a:off x="25908000" y="4281855"/>
            <a:ext cx="10831841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>
              <a:defRPr u="none"/>
            </a:pPr>
            <a:r>
              <a:rPr lang="en-US" u="sng" dirty="0"/>
              <a:t>Section header only</a:t>
            </a:r>
            <a:endParaRPr u="sng" dirty="0"/>
          </a:p>
        </p:txBody>
      </p:sp>
      <p:sp>
        <p:nvSpPr>
          <p:cNvPr id="255" name="Rectangle 116"/>
          <p:cNvSpPr txBox="1"/>
          <p:nvPr/>
        </p:nvSpPr>
        <p:spPr>
          <a:xfrm>
            <a:off x="19822725" y="4584291"/>
            <a:ext cx="4783525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>
              <a:defRPr u="none"/>
            </a:pPr>
            <a:r>
              <a:rPr lang="en-US" u="sng" dirty="0"/>
              <a:t>Top Genes:</a:t>
            </a:r>
            <a:endParaRPr u="sng" dirty="0"/>
          </a:p>
        </p:txBody>
      </p:sp>
      <p:sp>
        <p:nvSpPr>
          <p:cNvPr id="256" name="Rectangle 116"/>
          <p:cNvSpPr txBox="1"/>
          <p:nvPr/>
        </p:nvSpPr>
        <p:spPr>
          <a:xfrm>
            <a:off x="13462000" y="16716226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Model 1 – e.g. Random Forest Classifier</a:t>
            </a:r>
            <a:endParaRPr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Motivation and performance for each</a:t>
            </a:r>
            <a:endParaRPr dirty="0"/>
          </a:p>
        </p:txBody>
      </p:sp>
      <p:sp>
        <p:nvSpPr>
          <p:cNvPr id="261" name="Rectangle 116"/>
          <p:cNvSpPr txBox="1"/>
          <p:nvPr/>
        </p:nvSpPr>
        <p:spPr>
          <a:xfrm>
            <a:off x="19822725" y="5363691"/>
            <a:ext cx="4707325" cy="32008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List Placeholder</a:t>
            </a:r>
            <a:r>
              <a:rPr dirty="0"/>
              <a:t> </a:t>
            </a:r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For lists/bullet points</a:t>
            </a:r>
            <a:endParaRPr dirty="0"/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H</a:t>
            </a:r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E</a:t>
            </a:r>
            <a:endParaRPr dirty="0"/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L</a:t>
            </a:r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L</a:t>
            </a:r>
          </a:p>
          <a:p>
            <a:pPr marL="347578" indent="-347578" defTabSz="3511296">
              <a:spcBef>
                <a:spcPts val="400"/>
              </a:spcBef>
              <a:buSzPct val="100000"/>
              <a:buAutoNum type="arabicPeriod"/>
              <a:defRPr sz="26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O</a:t>
            </a:r>
            <a:endParaRPr dirty="0"/>
          </a:p>
        </p:txBody>
      </p:sp>
      <p:sp>
        <p:nvSpPr>
          <p:cNvPr id="297" name="Conclusion and Next Steps">
            <a:extLst>
              <a:ext uri="{FF2B5EF4-FFF2-40B4-BE49-F238E27FC236}">
                <a16:creationId xmlns:a16="http://schemas.microsoft.com/office/drawing/2014/main" id="{2FD7E544-445A-544D-A671-79974DEF03B2}"/>
              </a:ext>
            </a:extLst>
          </p:cNvPr>
          <p:cNvSpPr/>
          <p:nvPr/>
        </p:nvSpPr>
        <p:spPr>
          <a:xfrm>
            <a:off x="25654000" y="10256370"/>
            <a:ext cx="11684000" cy="1143001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Discussion</a:t>
            </a:r>
            <a:endParaRPr dirty="0"/>
          </a:p>
        </p:txBody>
      </p:sp>
      <p:sp>
        <p:nvSpPr>
          <p:cNvPr id="298" name="Meet the Players">
            <a:extLst>
              <a:ext uri="{FF2B5EF4-FFF2-40B4-BE49-F238E27FC236}">
                <a16:creationId xmlns:a16="http://schemas.microsoft.com/office/drawing/2014/main" id="{93C164E8-A756-6B40-9020-5F82CDD6483A}"/>
              </a:ext>
            </a:extLst>
          </p:cNvPr>
          <p:cNvSpPr/>
          <p:nvPr/>
        </p:nvSpPr>
        <p:spPr>
          <a:xfrm>
            <a:off x="13208000" y="15158991"/>
            <a:ext cx="11684000" cy="1143000"/>
          </a:xfrm>
          <a:prstGeom prst="rect">
            <a:avLst/>
          </a:prstGeom>
          <a:solidFill>
            <a:srgbClr val="262626"/>
          </a:solidFill>
          <a:ln w="38100">
            <a:solidFill>
              <a:srgbClr val="46474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277" tIns="35277" rIns="35277" bIns="35277" anchor="ctr"/>
          <a:lstStyle>
            <a:lvl1pPr>
              <a:defRPr sz="5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 Models</a:t>
            </a:r>
            <a:endParaRPr dirty="0"/>
          </a:p>
        </p:txBody>
      </p:sp>
      <p:sp>
        <p:nvSpPr>
          <p:cNvPr id="299" name="Rectangle 116">
            <a:extLst>
              <a:ext uri="{FF2B5EF4-FFF2-40B4-BE49-F238E27FC236}">
                <a16:creationId xmlns:a16="http://schemas.microsoft.com/office/drawing/2014/main" id="{E1D52534-CE4F-EB49-A820-91D4FFF51B9E}"/>
              </a:ext>
            </a:extLst>
          </p:cNvPr>
          <p:cNvSpPr txBox="1"/>
          <p:nvPr/>
        </p:nvSpPr>
        <p:spPr>
          <a:xfrm>
            <a:off x="13462000" y="4300905"/>
            <a:ext cx="5778500" cy="29546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Motivation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Transcriptome space is enormous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Would be helpful to identify a subset that acts as a good predictor</a:t>
            </a:r>
          </a:p>
        </p:txBody>
      </p:sp>
      <p:sp>
        <p:nvSpPr>
          <p:cNvPr id="300" name="Rectangle 116">
            <a:extLst>
              <a:ext uri="{FF2B5EF4-FFF2-40B4-BE49-F238E27FC236}">
                <a16:creationId xmlns:a16="http://schemas.microsoft.com/office/drawing/2014/main" id="{F7ABC683-EB64-C643-BAD5-0653B33D9083}"/>
              </a:ext>
            </a:extLst>
          </p:cNvPr>
          <p:cNvSpPr txBox="1"/>
          <p:nvPr/>
        </p:nvSpPr>
        <p:spPr>
          <a:xfrm>
            <a:off x="1046480" y="13074921"/>
            <a:ext cx="6177280" cy="49859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3511296">
              <a:defRPr sz="3600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u="sng" dirty="0"/>
              <a:t>Nasal Airway Epithelial Cells</a:t>
            </a:r>
            <a:endParaRPr u="sng"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Size of data set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Clinical Features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Labels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endParaRPr dirty="0"/>
          </a:p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PCA Heat maps/initial testing?</a:t>
            </a:r>
            <a:endParaRPr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dirty="0"/>
              <a:t>Two Players: No Collusion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dirty="0"/>
              <a:t>Single-Round: No Scoring</a:t>
            </a:r>
          </a:p>
          <a:p>
            <a:pPr defTabSz="3511296"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endParaRPr dirty="0"/>
          </a:p>
        </p:txBody>
      </p:sp>
      <p:sp>
        <p:nvSpPr>
          <p:cNvPr id="343" name="Rectangle 116">
            <a:extLst>
              <a:ext uri="{FF2B5EF4-FFF2-40B4-BE49-F238E27FC236}">
                <a16:creationId xmlns:a16="http://schemas.microsoft.com/office/drawing/2014/main" id="{7B298209-419F-424D-A20F-C2971D594066}"/>
              </a:ext>
            </a:extLst>
          </p:cNvPr>
          <p:cNvSpPr txBox="1"/>
          <p:nvPr/>
        </p:nvSpPr>
        <p:spPr>
          <a:xfrm>
            <a:off x="13462000" y="19312145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Model 2 – e.g. Random Forest Classifier</a:t>
            </a:r>
            <a:endParaRPr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Motivation and performance for each</a:t>
            </a:r>
            <a:endParaRPr dirty="0"/>
          </a:p>
        </p:txBody>
      </p:sp>
      <p:sp>
        <p:nvSpPr>
          <p:cNvPr id="344" name="Rectangle 116">
            <a:extLst>
              <a:ext uri="{FF2B5EF4-FFF2-40B4-BE49-F238E27FC236}">
                <a16:creationId xmlns:a16="http://schemas.microsoft.com/office/drawing/2014/main" id="{7CC596B6-67B4-7B4D-AE4F-8E6BDFBD7C7A}"/>
              </a:ext>
            </a:extLst>
          </p:cNvPr>
          <p:cNvSpPr txBox="1"/>
          <p:nvPr/>
        </p:nvSpPr>
        <p:spPr>
          <a:xfrm>
            <a:off x="13462000" y="22244640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Model 3 – e.g. Random Forest Classifier</a:t>
            </a:r>
            <a:endParaRPr dirty="0"/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Motivation and performance for each</a:t>
            </a:r>
            <a:endParaRPr dirty="0"/>
          </a:p>
        </p:txBody>
      </p:sp>
      <p:sp>
        <p:nvSpPr>
          <p:cNvPr id="345" name="Rectangle 116">
            <a:extLst>
              <a:ext uri="{FF2B5EF4-FFF2-40B4-BE49-F238E27FC236}">
                <a16:creationId xmlns:a16="http://schemas.microsoft.com/office/drawing/2014/main" id="{979D73A8-D008-BD40-B4E2-F80B318BA2EB}"/>
              </a:ext>
            </a:extLst>
          </p:cNvPr>
          <p:cNvSpPr txBox="1"/>
          <p:nvPr/>
        </p:nvSpPr>
        <p:spPr>
          <a:xfrm>
            <a:off x="25908000" y="11780371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Feature Selection Results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6" name="Rectangle 116">
            <a:extLst>
              <a:ext uri="{FF2B5EF4-FFF2-40B4-BE49-F238E27FC236}">
                <a16:creationId xmlns:a16="http://schemas.microsoft.com/office/drawing/2014/main" id="{A07D2761-0E54-2744-983E-556BB4A5155B}"/>
              </a:ext>
            </a:extLst>
          </p:cNvPr>
          <p:cNvSpPr txBox="1"/>
          <p:nvPr/>
        </p:nvSpPr>
        <p:spPr>
          <a:xfrm>
            <a:off x="25907999" y="14955217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Any model insights that may come up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7" name="Rectangle 116">
            <a:extLst>
              <a:ext uri="{FF2B5EF4-FFF2-40B4-BE49-F238E27FC236}">
                <a16:creationId xmlns:a16="http://schemas.microsoft.com/office/drawing/2014/main" id="{4F1C1411-7EC6-1547-BF01-23F30CE59308}"/>
              </a:ext>
            </a:extLst>
          </p:cNvPr>
          <p:cNvSpPr txBox="1"/>
          <p:nvPr/>
        </p:nvSpPr>
        <p:spPr>
          <a:xfrm>
            <a:off x="25907999" y="18022206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Overall Training Error/Comparison to Paper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8" name="Rectangle 116">
            <a:extLst>
              <a:ext uri="{FF2B5EF4-FFF2-40B4-BE49-F238E27FC236}">
                <a16:creationId xmlns:a16="http://schemas.microsoft.com/office/drawing/2014/main" id="{BC7D7044-AE0C-FA44-8139-E6DAFFE2DFF5}"/>
              </a:ext>
            </a:extLst>
          </p:cNvPr>
          <p:cNvSpPr txBox="1"/>
          <p:nvPr/>
        </p:nvSpPr>
        <p:spPr>
          <a:xfrm>
            <a:off x="25907999" y="22128738"/>
            <a:ext cx="10831842" cy="1107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defTabSz="3511296">
              <a:defRPr sz="3600" u="sng"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en-US" dirty="0"/>
              <a:t>More dimensionality reduction?</a:t>
            </a:r>
          </a:p>
          <a:p>
            <a:pPr marL="360947" indent="-360947" defTabSz="3511296">
              <a:buSzPct val="100000"/>
              <a:buChar char="•"/>
              <a:defRPr sz="30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lang="en-US" dirty="0"/>
              <a:t>???</a:t>
            </a:r>
            <a:endParaRPr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5E9DA0E-A88B-0C4E-B341-628874F86301}"/>
              </a:ext>
            </a:extLst>
          </p:cNvPr>
          <p:cNvSpPr/>
          <p:nvPr/>
        </p:nvSpPr>
        <p:spPr>
          <a:xfrm>
            <a:off x="1046479" y="24316266"/>
            <a:ext cx="7845729" cy="4281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aseline="300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[1]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AEGIS Study Team, </a:t>
            </a:r>
            <a:r>
              <a:rPr lang="en-US" sz="1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 Natl Cancer Inst,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 2017, </a:t>
            </a:r>
            <a:r>
              <a:rPr lang="en-US" sz="1600" b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109 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(7), DOI: 10.1093/</a:t>
            </a:r>
            <a:r>
              <a:rPr lang="en-US" sz="1600" dirty="0" err="1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jnci</a:t>
            </a:r>
            <a:r>
              <a:rPr lang="en-US" sz="1600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/djw327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ctr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t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ctr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5277" tIns="35277" rIns="35277" bIns="35277" numCol="1" spcCol="38100" rtlCol="0" anchor="t">
        <a:spAutoFit/>
      </a:bodyPr>
      <a:lstStyle>
        <a:defPPr marL="0" marR="0" indent="0" algn="l" defTabSz="27093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267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Courier</vt:lpstr>
      <vt:lpstr>Helvetica</vt:lpstr>
      <vt:lpstr>Helvetica Neue</vt:lpstr>
      <vt:lpstr>Open Sans Light</vt:lpstr>
      <vt:lpstr>Roboto</vt:lpstr>
      <vt:lpstr>Roboto Light</vt:lpstr>
      <vt:lpstr>Roboto Regular</vt:lpstr>
      <vt:lpstr>Roboto Thin</vt:lpstr>
      <vt:lpstr>Crop</vt:lpstr>
      <vt:lpstr>Early Detection of Lung Cancer using RNA Transcriptomes of Nasal Endothelial Cells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Lung Cancer using RNA Transcriptomes of Nasal Endothelial Cells</dc:title>
  <cp:lastModifiedBy>Microsoft Office User</cp:lastModifiedBy>
  <cp:revision>29</cp:revision>
  <dcterms:modified xsi:type="dcterms:W3CDTF">2018-12-06T21:06:36Z</dcterms:modified>
</cp:coreProperties>
</file>