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8100000" cy="2540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709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1755648" algn="l" defTabSz="2709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3511296" algn="l" defTabSz="2709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5266944" algn="l" defTabSz="2709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7022592" algn="l" defTabSz="2709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8778240" algn="l" defTabSz="2709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0533888" algn="l" defTabSz="2709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2289535" algn="l" defTabSz="2709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4045184" algn="l" defTabSz="2709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AD8"/>
          </a:solidFill>
        </a:fill>
      </a:tcStyle>
    </a:wholeTbl>
    <a:band2H>
      <a:tcTxStyle/>
      <a:tcStyle>
        <a:tcBdr/>
        <a:fill>
          <a:solidFill>
            <a:srgbClr val="EDED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D6D1"/>
          </a:solidFill>
        </a:fill>
      </a:tcStyle>
    </a:wholeTbl>
    <a:band2H>
      <a:tcTxStyle/>
      <a:tcStyle>
        <a:tcBdr/>
        <a:fill>
          <a:solidFill>
            <a:srgbClr val="EDEC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D8DC"/>
          </a:solidFill>
        </a:fill>
      </a:tcStyle>
    </a:wholeTbl>
    <a:band2H>
      <a:tcTxStyle/>
      <a:tcStyle>
        <a:tcBdr/>
        <a:fill>
          <a:solidFill>
            <a:srgbClr val="FAEC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/>
    <p:restoredTop sz="94682"/>
  </p:normalViewPr>
  <p:slideViewPr>
    <p:cSldViewPr snapToGrid="0" snapToObjects="1">
      <p:cViewPr>
        <p:scale>
          <a:sx n="26" d="100"/>
          <a:sy n="26" d="100"/>
        </p:scale>
        <p:origin x="16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705555" latinLnBrk="0">
      <a:defRPr sz="900">
        <a:latin typeface="+mn-lt"/>
        <a:ea typeface="+mn-ea"/>
        <a:cs typeface="+mn-cs"/>
        <a:sym typeface="Helvetica"/>
      </a:defRPr>
    </a:lvl1pPr>
    <a:lvl2pPr indent="228600" defTabSz="705555" latinLnBrk="0">
      <a:defRPr sz="900">
        <a:latin typeface="+mn-lt"/>
        <a:ea typeface="+mn-ea"/>
        <a:cs typeface="+mn-cs"/>
        <a:sym typeface="Helvetica"/>
      </a:defRPr>
    </a:lvl2pPr>
    <a:lvl3pPr indent="457200" defTabSz="705555" latinLnBrk="0">
      <a:defRPr sz="900">
        <a:latin typeface="+mn-lt"/>
        <a:ea typeface="+mn-ea"/>
        <a:cs typeface="+mn-cs"/>
        <a:sym typeface="Helvetica"/>
      </a:defRPr>
    </a:lvl3pPr>
    <a:lvl4pPr indent="685800" defTabSz="705555" latinLnBrk="0">
      <a:defRPr sz="900">
        <a:latin typeface="+mn-lt"/>
        <a:ea typeface="+mn-ea"/>
        <a:cs typeface="+mn-cs"/>
        <a:sym typeface="Helvetica"/>
      </a:defRPr>
    </a:lvl4pPr>
    <a:lvl5pPr indent="914400" defTabSz="705555" latinLnBrk="0">
      <a:defRPr sz="900">
        <a:latin typeface="+mn-lt"/>
        <a:ea typeface="+mn-ea"/>
        <a:cs typeface="+mn-cs"/>
        <a:sym typeface="Helvetica"/>
      </a:defRPr>
    </a:lvl5pPr>
    <a:lvl6pPr indent="1143000" defTabSz="705555" latinLnBrk="0">
      <a:defRPr sz="900">
        <a:latin typeface="+mn-lt"/>
        <a:ea typeface="+mn-ea"/>
        <a:cs typeface="+mn-cs"/>
        <a:sym typeface="Helvetica"/>
      </a:defRPr>
    </a:lvl6pPr>
    <a:lvl7pPr indent="1371600" defTabSz="705555" latinLnBrk="0">
      <a:defRPr sz="900">
        <a:latin typeface="+mn-lt"/>
        <a:ea typeface="+mn-ea"/>
        <a:cs typeface="+mn-cs"/>
        <a:sym typeface="Helvetica"/>
      </a:defRPr>
    </a:lvl7pPr>
    <a:lvl8pPr indent="1600200" defTabSz="705555" latinLnBrk="0">
      <a:defRPr sz="900">
        <a:latin typeface="+mn-lt"/>
        <a:ea typeface="+mn-ea"/>
        <a:cs typeface="+mn-cs"/>
        <a:sym typeface="Helvetica"/>
      </a:defRPr>
    </a:lvl8pPr>
    <a:lvl9pPr indent="1828800" defTabSz="705555" latinLnBrk="0">
      <a:defRPr sz="900">
        <a:latin typeface="+mn-lt"/>
        <a:ea typeface="+mn-ea"/>
        <a:cs typeface="+mn-cs"/>
        <a:sym typeface="Helvetica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8404260" y="6623903"/>
            <a:ext cx="21290170" cy="7771209"/>
          </a:xfrm>
          <a:prstGeom prst="rect">
            <a:avLst/>
          </a:prstGeom>
        </p:spPr>
        <p:txBody>
          <a:bodyPr anchor="b"/>
          <a:lstStyle>
            <a:lvl1pPr algn="ctr">
              <a:defRPr sz="20200" cap="all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351615" y="14652890"/>
            <a:ext cx="17395466" cy="40231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6000"/>
            </a:lvl1pPr>
            <a:lvl2pPr marL="0" indent="150876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6000"/>
            </a:lvl2pPr>
            <a:lvl3pPr marL="0" indent="301752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6000"/>
            </a:lvl3pPr>
            <a:lvl4pPr marL="0" indent="4526279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6000"/>
            </a:lvl4pPr>
            <a:lvl5pPr marL="0" indent="603504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6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2088945" y="24374136"/>
            <a:ext cx="535297" cy="5531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020277" y="8501949"/>
            <a:ext cx="24447503" cy="1322916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26888507" y="2311688"/>
            <a:ext cx="5061868" cy="1941942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020279" y="2311688"/>
            <a:ext cx="19435117" cy="1941942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020277" y="8466666"/>
            <a:ext cx="24447503" cy="1326444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5475759" y="4819856"/>
            <a:ext cx="24477471" cy="10565695"/>
          </a:xfrm>
          <a:prstGeom prst="rect">
            <a:avLst/>
          </a:prstGeom>
        </p:spPr>
        <p:txBody>
          <a:bodyPr anchor="b"/>
          <a:lstStyle>
            <a:lvl1pPr algn="r">
              <a:defRPr sz="20200" cap="all">
                <a:solidFill>
                  <a:srgbClr val="EFEDE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475759" y="15616031"/>
            <a:ext cx="24477471" cy="4234534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6000">
                <a:solidFill>
                  <a:srgbClr val="EFEDE3"/>
                </a:solidFill>
              </a:defRPr>
            </a:lvl1pPr>
            <a:lvl2pPr marL="0" indent="150876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6000">
                <a:solidFill>
                  <a:srgbClr val="EFEDE3"/>
                </a:solidFill>
              </a:defRPr>
            </a:lvl2pPr>
            <a:lvl3pPr marL="0" indent="301752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6000">
                <a:solidFill>
                  <a:srgbClr val="EFEDE3"/>
                </a:solidFill>
              </a:defRPr>
            </a:lvl3pPr>
            <a:lvl4pPr marL="0" indent="4526279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6000">
                <a:solidFill>
                  <a:srgbClr val="EFEDE3"/>
                </a:solidFill>
              </a:defRPr>
            </a:lvl4pPr>
            <a:lvl5pPr marL="0" indent="603504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6000">
                <a:solidFill>
                  <a:srgbClr val="EFEDE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Freeform 6"/>
          <p:cNvSpPr/>
          <p:nvPr/>
        </p:nvSpPr>
        <p:spPr>
          <a:xfrm>
            <a:off x="24285091" y="6243155"/>
            <a:ext cx="8339155" cy="16327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24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9733"/>
                </a:lnTo>
                <a:lnTo>
                  <a:pt x="18924" y="19733"/>
                </a:lnTo>
                <a:lnTo>
                  <a:pt x="18924" y="0"/>
                </a:lnTo>
                <a:close/>
              </a:path>
            </a:pathLst>
          </a:custGeom>
          <a:solidFill>
            <a:srgbClr val="191B0E"/>
          </a:solidFill>
          <a:ln w="12700">
            <a:miter lim="400000"/>
          </a:ln>
        </p:spPr>
        <p:txBody>
          <a:bodyPr lIns="35277" tIns="35277" rIns="35277" bIns="35277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Crop MarkFreeform 7"/>
          <p:cNvSpPr/>
          <p:nvPr/>
        </p:nvSpPr>
        <p:spPr>
          <a:xfrm>
            <a:off x="24285091" y="6243155"/>
            <a:ext cx="8339155" cy="16327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24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9733"/>
                </a:lnTo>
                <a:lnTo>
                  <a:pt x="18924" y="19733"/>
                </a:lnTo>
                <a:lnTo>
                  <a:pt x="18924" y="0"/>
                </a:lnTo>
                <a:close/>
              </a:path>
            </a:pathLst>
          </a:custGeom>
          <a:solidFill>
            <a:srgbClr val="EFEDE3"/>
          </a:solidFill>
          <a:ln w="12700">
            <a:miter lim="400000"/>
          </a:ln>
        </p:spPr>
        <p:txBody>
          <a:bodyPr lIns="35277" tIns="35277" rIns="35277" bIns="35277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2088945" y="24374136"/>
            <a:ext cx="535297" cy="5531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EDE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020277" y="8466668"/>
            <a:ext cx="11325384" cy="1326444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020277" y="8667519"/>
            <a:ext cx="11325384" cy="305152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8000"/>
            </a:lvl1pPr>
            <a:lvl2pPr marL="0" indent="150876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8000"/>
            </a:lvl2pPr>
            <a:lvl3pPr marL="0" indent="301752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8000"/>
            </a:lvl3pPr>
            <a:lvl4pPr marL="0" indent="4526279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8000"/>
            </a:lvl4pPr>
            <a:lvl5pPr marL="0" indent="603504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8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142395" y="8702792"/>
            <a:ext cx="11325384" cy="3051528"/>
          </a:xfrm>
          <a:prstGeom prst="rect">
            <a:avLst/>
          </a:prstGeom>
          <a:ln w="12700"/>
        </p:spPr>
        <p:txBody>
          <a:bodyPr anchor="b"/>
          <a:lstStyle/>
          <a:p>
            <a:pPr marL="0" indent="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Background ShapeRectangle 7"/>
          <p:cNvSpPr/>
          <p:nvPr/>
        </p:nvSpPr>
        <p:spPr>
          <a:xfrm>
            <a:off x="3527778" y="1392"/>
            <a:ext cx="13504333" cy="253986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5277" tIns="35277" rIns="35277" bIns="35277"/>
          <a:lstStyle/>
          <a:p>
            <a:endParaRPr/>
          </a:p>
        </p:txBody>
      </p:sp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5371041" y="2539999"/>
            <a:ext cx="9817807" cy="7992165"/>
          </a:xfrm>
          <a:prstGeom prst="rect">
            <a:avLst/>
          </a:prstGeom>
        </p:spPr>
        <p:txBody>
          <a:bodyPr/>
          <a:lstStyle>
            <a:lvl1pPr>
              <a:lnSpc>
                <a:spcPct val="84000"/>
              </a:lnSpc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57457" y="2540003"/>
            <a:ext cx="13271501" cy="19167594"/>
          </a:xfrm>
          <a:prstGeom prst="rect">
            <a:avLst/>
          </a:prstGeom>
        </p:spPr>
        <p:txBody>
          <a:bodyPr/>
          <a:lstStyle>
            <a:lvl1pPr marL="1280159" indent="-1280159">
              <a:defRPr sz="5000"/>
            </a:lvl1pPr>
            <a:lvl2pPr marL="1280159" indent="-1280159">
              <a:defRPr sz="5000"/>
            </a:lvl2pPr>
            <a:lvl3pPr marL="1432043" indent="-1432043">
              <a:defRPr sz="5000"/>
            </a:lvl3pPr>
            <a:lvl4pPr marL="1432043" indent="-1432043">
              <a:defRPr sz="5000"/>
            </a:lvl4pPr>
            <a:lvl5pPr marL="1624818" indent="-1624818">
              <a:defRPr sz="5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371041" y="10579051"/>
            <a:ext cx="9817807" cy="11152062"/>
          </a:xfrm>
          <a:prstGeom prst="rect">
            <a:avLst/>
          </a:prstGeom>
          <a:ln w="12700"/>
        </p:spPr>
        <p:txBody>
          <a:bodyPr/>
          <a:lstStyle/>
          <a:p>
            <a:pPr marL="0" indent="0">
              <a:lnSpc>
                <a:spcPct val="113000"/>
              </a:lnSpc>
              <a:spcBef>
                <a:spcPts val="5000"/>
              </a:spcBef>
              <a:buSzTx/>
              <a:buFontTx/>
              <a:buNone/>
              <a:defRPr sz="5400"/>
            </a:pPr>
            <a:endParaRPr/>
          </a:p>
        </p:txBody>
      </p:sp>
      <p:sp>
        <p:nvSpPr>
          <p:cNvPr id="80" name="Rectangle 8"/>
          <p:cNvSpPr/>
          <p:nvPr/>
        </p:nvSpPr>
        <p:spPr>
          <a:xfrm>
            <a:off x="17032110" y="1392"/>
            <a:ext cx="582085" cy="25400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35277" tIns="35277" rIns="35277" bIns="35277"/>
          <a:lstStyle/>
          <a:p>
            <a:endParaRPr/>
          </a:p>
        </p:txBody>
      </p:sp>
      <p:sp>
        <p:nvSpPr>
          <p:cNvPr id="81" name="Divider BarRectangle 10"/>
          <p:cNvSpPr/>
          <p:nvPr/>
        </p:nvSpPr>
        <p:spPr>
          <a:xfrm>
            <a:off x="17032110" y="1392"/>
            <a:ext cx="582085" cy="25400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35277" tIns="35277" rIns="35277" bIns="35277"/>
          <a:lstStyle/>
          <a:p>
            <a:endParaRPr/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2222518" y="24374136"/>
            <a:ext cx="535297" cy="5531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ackground ShapeRectangle 7"/>
          <p:cNvSpPr/>
          <p:nvPr/>
        </p:nvSpPr>
        <p:spPr>
          <a:xfrm>
            <a:off x="3527778" y="1392"/>
            <a:ext cx="13504333" cy="253986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5277" tIns="35277" rIns="35277" bIns="35277"/>
          <a:lstStyle/>
          <a:p>
            <a:endParaRPr/>
          </a:p>
        </p:txBody>
      </p:sp>
      <p:sp>
        <p:nvSpPr>
          <p:cNvPr id="90" name="Title Text"/>
          <p:cNvSpPr txBox="1">
            <a:spLocks noGrp="1"/>
          </p:cNvSpPr>
          <p:nvPr>
            <p:ph type="title"/>
          </p:nvPr>
        </p:nvSpPr>
        <p:spPr>
          <a:xfrm>
            <a:off x="5371041" y="2539999"/>
            <a:ext cx="9817807" cy="7992165"/>
          </a:xfrm>
          <a:prstGeom prst="rect">
            <a:avLst/>
          </a:prstGeom>
        </p:spPr>
        <p:txBody>
          <a:bodyPr/>
          <a:lstStyle>
            <a:lvl1pPr>
              <a:lnSpc>
                <a:spcPct val="84000"/>
              </a:lnSpc>
            </a:lvl1pPr>
          </a:lstStyle>
          <a:p>
            <a:r>
              <a:t>Title Text</a:t>
            </a:r>
          </a:p>
        </p:txBody>
      </p:sp>
      <p:sp>
        <p:nvSpPr>
          <p:cNvPr id="91" name="Picture Placeholder 2"/>
          <p:cNvSpPr>
            <a:spLocks noGrp="1"/>
          </p:cNvSpPr>
          <p:nvPr>
            <p:ph type="pic" idx="13"/>
          </p:nvPr>
        </p:nvSpPr>
        <p:spPr>
          <a:xfrm>
            <a:off x="17614194" y="5"/>
            <a:ext cx="16958030" cy="25399996"/>
          </a:xfrm>
          <a:prstGeom prst="rect">
            <a:avLst/>
          </a:prstGeom>
          <a:ln w="12700"/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371041" y="10577658"/>
            <a:ext cx="9817807" cy="111534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000"/>
              </a:lnSpc>
              <a:spcBef>
                <a:spcPts val="5000"/>
              </a:spcBef>
              <a:buSzTx/>
              <a:buFontTx/>
              <a:buNone/>
              <a:defRPr sz="5400"/>
            </a:lvl1pPr>
            <a:lvl2pPr marL="0" indent="1508760">
              <a:lnSpc>
                <a:spcPct val="113000"/>
              </a:lnSpc>
              <a:spcBef>
                <a:spcPts val="5000"/>
              </a:spcBef>
              <a:buSzTx/>
              <a:buFontTx/>
              <a:buNone/>
              <a:defRPr sz="5400"/>
            </a:lvl2pPr>
            <a:lvl3pPr marL="0" indent="3017520">
              <a:lnSpc>
                <a:spcPct val="113000"/>
              </a:lnSpc>
              <a:spcBef>
                <a:spcPts val="5000"/>
              </a:spcBef>
              <a:buSzTx/>
              <a:buFontTx/>
              <a:buNone/>
              <a:defRPr sz="5400"/>
            </a:lvl3pPr>
            <a:lvl4pPr marL="0" indent="4526279">
              <a:lnSpc>
                <a:spcPct val="113000"/>
              </a:lnSpc>
              <a:spcBef>
                <a:spcPts val="5000"/>
              </a:spcBef>
              <a:buSzTx/>
              <a:buFontTx/>
              <a:buNone/>
              <a:defRPr sz="5400"/>
            </a:lvl4pPr>
            <a:lvl5pPr marL="0" indent="6035040">
              <a:lnSpc>
                <a:spcPct val="113000"/>
              </a:lnSpc>
              <a:spcBef>
                <a:spcPts val="5000"/>
              </a:spcBef>
              <a:buSzTx/>
              <a:buFont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Rectangle 8"/>
          <p:cNvSpPr/>
          <p:nvPr/>
        </p:nvSpPr>
        <p:spPr>
          <a:xfrm>
            <a:off x="17032110" y="1392"/>
            <a:ext cx="582085" cy="25400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35277" tIns="35277" rIns="35277" bIns="35277"/>
          <a:lstStyle/>
          <a:p>
            <a:endParaRPr/>
          </a:p>
        </p:txBody>
      </p:sp>
      <p:sp>
        <p:nvSpPr>
          <p:cNvPr id="94" name="Divider BarRectangle 10"/>
          <p:cNvSpPr/>
          <p:nvPr/>
        </p:nvSpPr>
        <p:spPr>
          <a:xfrm>
            <a:off x="17032110" y="1392"/>
            <a:ext cx="582085" cy="25400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35277" tIns="35277" rIns="35277" bIns="35277"/>
          <a:lstStyle/>
          <a:p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2222518" y="24374136"/>
            <a:ext cx="535297" cy="5531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4745147" y="1392"/>
            <a:ext cx="582085" cy="25400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35277" tIns="35277" rIns="35277" bIns="35277"/>
          <a:lstStyle/>
          <a:p>
            <a:endParaRPr/>
          </a:p>
        </p:txBody>
      </p:sp>
      <p:sp>
        <p:nvSpPr>
          <p:cNvPr id="3" name="Side barRectangle 7"/>
          <p:cNvSpPr/>
          <p:nvPr/>
        </p:nvSpPr>
        <p:spPr>
          <a:xfrm>
            <a:off x="4745147" y="1392"/>
            <a:ext cx="582085" cy="25400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35277" tIns="35277" rIns="35277" bIns="35277"/>
          <a:lstStyle/>
          <a:p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7020277" y="2539999"/>
            <a:ext cx="24447503" cy="55033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277" tIns="35277" rIns="35277" bIns="35277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79999" y="5926666"/>
            <a:ext cx="27940001" cy="167628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277" tIns="35277" rIns="35277" bIns="35277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1177509" y="24374136"/>
            <a:ext cx="535297" cy="553156"/>
          </a:xfrm>
          <a:prstGeom prst="rect">
            <a:avLst/>
          </a:prstGeom>
          <a:ln w="3175">
            <a:miter lim="400000"/>
          </a:ln>
        </p:spPr>
        <p:txBody>
          <a:bodyPr wrap="none" lIns="35277" tIns="35277" rIns="35277" bIns="35277" anchor="ctr">
            <a:spAutoFit/>
          </a:bodyPr>
          <a:lstStyle>
            <a:lvl1pPr algn="r">
              <a:defRPr sz="3200">
                <a:solidFill>
                  <a:srgbClr val="191B0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2328333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8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2328333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8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2328333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8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2328333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8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2328333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8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2328333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8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2328333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8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2328333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8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2328333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8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1267358" marR="0" indent="-1267358" algn="l" defTabSz="2328333" rtl="0" latinLnBrk="0">
        <a:lnSpc>
          <a:spcPct val="94000"/>
        </a:lnSpc>
        <a:spcBef>
          <a:spcPts val="3300"/>
        </a:spcBef>
        <a:spcAft>
          <a:spcPts val="0"/>
        </a:spcAft>
        <a:buClrTx/>
        <a:buSzPct val="100000"/>
        <a:buFont typeface="Helvetica Neue"/>
        <a:buChar char="■"/>
        <a:tabLst/>
        <a:defRPr sz="66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1pPr>
      <a:lvl2pPr marL="1267358" marR="0" indent="-1267358" algn="l" defTabSz="2328333" rtl="0" latinLnBrk="0">
        <a:lnSpc>
          <a:spcPct val="94000"/>
        </a:lnSpc>
        <a:spcBef>
          <a:spcPts val="3300"/>
        </a:spcBef>
        <a:spcAft>
          <a:spcPts val="0"/>
        </a:spcAft>
        <a:buClrTx/>
        <a:buSzPct val="100000"/>
        <a:buFont typeface="Helvetica Neue"/>
        <a:buChar char="–"/>
        <a:tabLst/>
        <a:defRPr sz="66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2pPr>
      <a:lvl3pPr marL="1411740" marR="0" indent="-1411740" algn="l" defTabSz="2328333" rtl="0" latinLnBrk="0">
        <a:lnSpc>
          <a:spcPct val="94000"/>
        </a:lnSpc>
        <a:spcBef>
          <a:spcPts val="3300"/>
        </a:spcBef>
        <a:spcAft>
          <a:spcPts val="0"/>
        </a:spcAft>
        <a:buClrTx/>
        <a:buSzPct val="100000"/>
        <a:buFont typeface="Helvetica Neue"/>
        <a:buChar char="■"/>
        <a:tabLst/>
        <a:defRPr sz="66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3pPr>
      <a:lvl4pPr marL="1411740" marR="0" indent="-1411740" algn="l" defTabSz="2328333" rtl="0" latinLnBrk="0">
        <a:lnSpc>
          <a:spcPct val="94000"/>
        </a:lnSpc>
        <a:spcBef>
          <a:spcPts val="3300"/>
        </a:spcBef>
        <a:spcAft>
          <a:spcPts val="0"/>
        </a:spcAft>
        <a:buClrTx/>
        <a:buSzPct val="100000"/>
        <a:buFont typeface="Helvetica Neue"/>
        <a:buChar char="–"/>
        <a:tabLst/>
        <a:defRPr sz="66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4pPr>
      <a:lvl5pPr marL="1593250" marR="0" indent="-1593250" algn="l" defTabSz="2328333" rtl="0" latinLnBrk="0">
        <a:lnSpc>
          <a:spcPct val="94000"/>
        </a:lnSpc>
        <a:spcBef>
          <a:spcPts val="3300"/>
        </a:spcBef>
        <a:spcAft>
          <a:spcPts val="0"/>
        </a:spcAft>
        <a:buClrTx/>
        <a:buSzPct val="100000"/>
        <a:buFont typeface="Helvetica Neue"/>
        <a:buChar char="■"/>
        <a:tabLst/>
        <a:defRPr sz="66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5pPr>
      <a:lvl6pPr marL="1593250" marR="0" indent="-1593250" algn="l" defTabSz="2328333" rtl="0" latinLnBrk="0">
        <a:lnSpc>
          <a:spcPct val="94000"/>
        </a:lnSpc>
        <a:spcBef>
          <a:spcPts val="3300"/>
        </a:spcBef>
        <a:spcAft>
          <a:spcPts val="0"/>
        </a:spcAft>
        <a:buClrTx/>
        <a:buSzPct val="100000"/>
        <a:buFont typeface="Helvetica Neue"/>
        <a:buChar char="–"/>
        <a:tabLst/>
        <a:defRPr sz="66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6pPr>
      <a:lvl7pPr marL="1828319" marR="0" indent="-1828319" algn="l" defTabSz="2328333" rtl="0" latinLnBrk="0">
        <a:lnSpc>
          <a:spcPct val="94000"/>
        </a:lnSpc>
        <a:spcBef>
          <a:spcPts val="3300"/>
        </a:spcBef>
        <a:spcAft>
          <a:spcPts val="0"/>
        </a:spcAft>
        <a:buClrTx/>
        <a:buSzPct val="100000"/>
        <a:buFont typeface="Helvetica Neue"/>
        <a:buChar char="■"/>
        <a:tabLst/>
        <a:defRPr sz="66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7pPr>
      <a:lvl8pPr marL="1828319" marR="0" indent="-1828319" algn="l" defTabSz="2328333" rtl="0" latinLnBrk="0">
        <a:lnSpc>
          <a:spcPct val="94000"/>
        </a:lnSpc>
        <a:spcBef>
          <a:spcPts val="3300"/>
        </a:spcBef>
        <a:spcAft>
          <a:spcPts val="0"/>
        </a:spcAft>
        <a:buClrTx/>
        <a:buSzPct val="100000"/>
        <a:buFont typeface="Helvetica Neue"/>
        <a:buChar char="–"/>
        <a:tabLst/>
        <a:defRPr sz="66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8pPr>
      <a:lvl9pPr marL="1828319" marR="0" indent="-1828319" algn="l" defTabSz="2328333" rtl="0" latinLnBrk="0">
        <a:lnSpc>
          <a:spcPct val="94000"/>
        </a:lnSpc>
        <a:spcBef>
          <a:spcPts val="3300"/>
        </a:spcBef>
        <a:spcAft>
          <a:spcPts val="0"/>
        </a:spcAft>
        <a:buClrTx/>
        <a:buSzPct val="100000"/>
        <a:buFont typeface="Helvetica Neue"/>
        <a:buChar char="■"/>
        <a:tabLst/>
        <a:defRPr sz="66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2709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1755648" algn="r" defTabSz="2709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3511296" algn="r" defTabSz="2709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5266944" algn="r" defTabSz="2709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7022592" algn="r" defTabSz="2709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8778240" algn="r" defTabSz="2709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0533888" algn="r" defTabSz="2709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2289535" algn="r" defTabSz="2709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4045184" algn="r" defTabSz="2709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www.ncbi.nlm.nih.gov/gd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7"/>
          <p:cNvSpPr/>
          <p:nvPr/>
        </p:nvSpPr>
        <p:spPr>
          <a:xfrm>
            <a:off x="25654000" y="2921000"/>
            <a:ext cx="11684000" cy="21971000"/>
          </a:xfrm>
          <a:prstGeom prst="rect">
            <a:avLst/>
          </a:prstGeom>
          <a:solidFill>
            <a:srgbClr val="FFFFFF"/>
          </a:solidFill>
          <a:ln w="38100">
            <a:solidFill>
              <a:srgbClr val="464742"/>
            </a:solidFill>
          </a:ln>
        </p:spPr>
        <p:txBody>
          <a:bodyPr lIns="35277" tIns="35277" rIns="35277" bIns="3527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Rectangle 41"/>
          <p:cNvSpPr/>
          <p:nvPr/>
        </p:nvSpPr>
        <p:spPr>
          <a:xfrm>
            <a:off x="0" y="-1"/>
            <a:ext cx="38100000" cy="2540001"/>
          </a:xfrm>
          <a:prstGeom prst="rect">
            <a:avLst/>
          </a:prstGeom>
          <a:solidFill>
            <a:srgbClr val="262626"/>
          </a:solidFill>
          <a:ln w="63500">
            <a:solidFill>
              <a:srgbClr val="000000"/>
            </a:solidFill>
          </a:ln>
        </p:spPr>
        <p:txBody>
          <a:bodyPr lIns="35277" tIns="35277" rIns="35277" bIns="3527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Rectangle 6"/>
          <p:cNvSpPr/>
          <p:nvPr/>
        </p:nvSpPr>
        <p:spPr>
          <a:xfrm>
            <a:off x="13208000" y="2921000"/>
            <a:ext cx="11684000" cy="21971000"/>
          </a:xfrm>
          <a:prstGeom prst="rect">
            <a:avLst/>
          </a:prstGeom>
          <a:solidFill>
            <a:srgbClr val="FFFFFF"/>
          </a:solidFill>
          <a:ln w="38100">
            <a:solidFill>
              <a:srgbClr val="464742"/>
            </a:solidFill>
          </a:ln>
        </p:spPr>
        <p:txBody>
          <a:bodyPr lIns="35277" tIns="35277" rIns="35277" bIns="3527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Rectangle 4"/>
          <p:cNvSpPr/>
          <p:nvPr/>
        </p:nvSpPr>
        <p:spPr>
          <a:xfrm>
            <a:off x="762000" y="2921000"/>
            <a:ext cx="11684000" cy="21971000"/>
          </a:xfrm>
          <a:prstGeom prst="rect">
            <a:avLst/>
          </a:prstGeom>
          <a:solidFill>
            <a:srgbClr val="FFFFFF"/>
          </a:solidFill>
          <a:ln w="38100">
            <a:solidFill>
              <a:srgbClr val="464743"/>
            </a:solidFill>
          </a:ln>
        </p:spPr>
        <p:txBody>
          <a:bodyPr lIns="35277" tIns="35277" rIns="35277" bIns="3527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26" name="Title 1"/>
          <p:cNvSpPr txBox="1">
            <a:spLocks noGrp="1"/>
          </p:cNvSpPr>
          <p:nvPr>
            <p:ph type="ctrTitle"/>
          </p:nvPr>
        </p:nvSpPr>
        <p:spPr>
          <a:xfrm>
            <a:off x="1" y="94308"/>
            <a:ext cx="38100000" cy="13480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200" cap="non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Early Detection of Lung Cancer using RNA Transcriptomes of Nasal Endothelial Cells</a:t>
            </a:r>
            <a:endParaRPr dirty="0"/>
          </a:p>
        </p:txBody>
      </p:sp>
      <p:sp>
        <p:nvSpPr>
          <p:cNvPr id="127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2665860" y="1590576"/>
            <a:ext cx="12768281" cy="95042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en-US" dirty="0"/>
              <a:t>Sean Friedowitz (</a:t>
            </a: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sfriedo</a:t>
            </a:r>
            <a:r>
              <a:rPr lang="en-US" dirty="0"/>
              <a:t>), Kevin J Hou (</a:t>
            </a:r>
            <a:r>
              <a:rPr lang="en-US" dirty="0">
                <a:latin typeface="Courier" pitchFamily="2" charset="0"/>
              </a:rPr>
              <a:t>kjhou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28" name="Purpose"/>
          <p:cNvSpPr/>
          <p:nvPr/>
        </p:nvSpPr>
        <p:spPr>
          <a:xfrm>
            <a:off x="762000" y="2921000"/>
            <a:ext cx="11684000" cy="1143000"/>
          </a:xfrm>
          <a:prstGeom prst="rect">
            <a:avLst/>
          </a:prstGeom>
          <a:solidFill>
            <a:srgbClr val="262626"/>
          </a:solidFill>
          <a:ln w="38100">
            <a:solidFill>
              <a:srgbClr val="464742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277" tIns="35277" rIns="35277" bIns="35277" anchor="ctr"/>
          <a:lstStyle>
            <a:lvl1pPr>
              <a:defRPr sz="5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 </a:t>
            </a:r>
            <a:r>
              <a:rPr lang="en-US" dirty="0"/>
              <a:t>Motivation</a:t>
            </a:r>
            <a:endParaRPr dirty="0"/>
          </a:p>
        </p:txBody>
      </p:sp>
      <p:sp>
        <p:nvSpPr>
          <p:cNvPr id="129" name="Model - Markov Decision Process"/>
          <p:cNvSpPr/>
          <p:nvPr/>
        </p:nvSpPr>
        <p:spPr>
          <a:xfrm>
            <a:off x="761999" y="12800225"/>
            <a:ext cx="11684001" cy="1143000"/>
          </a:xfrm>
          <a:prstGeom prst="rect">
            <a:avLst/>
          </a:prstGeom>
          <a:solidFill>
            <a:srgbClr val="262626"/>
          </a:solidFill>
          <a:ln w="38100">
            <a:solidFill>
              <a:srgbClr val="464742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277" tIns="35277" rIns="35277" bIns="35277" anchor="ctr"/>
          <a:lstStyle>
            <a:lvl1pPr>
              <a:defRPr sz="5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 Dataset</a:t>
            </a:r>
            <a:endParaRPr dirty="0"/>
          </a:p>
        </p:txBody>
      </p:sp>
      <p:sp>
        <p:nvSpPr>
          <p:cNvPr id="130" name="Results"/>
          <p:cNvSpPr/>
          <p:nvPr/>
        </p:nvSpPr>
        <p:spPr>
          <a:xfrm>
            <a:off x="25654000" y="2921000"/>
            <a:ext cx="11684000" cy="1143000"/>
          </a:xfrm>
          <a:prstGeom prst="rect">
            <a:avLst/>
          </a:prstGeom>
          <a:solidFill>
            <a:srgbClr val="262626"/>
          </a:solidFill>
          <a:ln w="38100">
            <a:solidFill>
              <a:srgbClr val="464742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277" tIns="35277" rIns="35277" bIns="35277" anchor="ctr"/>
          <a:lstStyle>
            <a:lvl1pPr>
              <a:defRPr sz="5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 Results</a:t>
            </a:r>
          </a:p>
        </p:txBody>
      </p:sp>
      <p:sp>
        <p:nvSpPr>
          <p:cNvPr id="131" name="Meet the Players"/>
          <p:cNvSpPr/>
          <p:nvPr/>
        </p:nvSpPr>
        <p:spPr>
          <a:xfrm>
            <a:off x="13208000" y="2921000"/>
            <a:ext cx="11684000" cy="1143000"/>
          </a:xfrm>
          <a:prstGeom prst="rect">
            <a:avLst/>
          </a:prstGeom>
          <a:solidFill>
            <a:srgbClr val="262626"/>
          </a:solidFill>
          <a:ln w="38100">
            <a:solidFill>
              <a:srgbClr val="464742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277" tIns="35277" rIns="35277" bIns="35277" anchor="ctr"/>
          <a:lstStyle>
            <a:lvl1pPr>
              <a:defRPr sz="5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 Feature Selection</a:t>
            </a:r>
            <a:endParaRPr dirty="0"/>
          </a:p>
        </p:txBody>
      </p:sp>
      <p:sp>
        <p:nvSpPr>
          <p:cNvPr id="132" name="Conclusion and Next Steps"/>
          <p:cNvSpPr/>
          <p:nvPr/>
        </p:nvSpPr>
        <p:spPr>
          <a:xfrm>
            <a:off x="25654000" y="20639742"/>
            <a:ext cx="11684000" cy="1143001"/>
          </a:xfrm>
          <a:prstGeom prst="rect">
            <a:avLst/>
          </a:prstGeom>
          <a:solidFill>
            <a:srgbClr val="262626"/>
          </a:solidFill>
          <a:ln w="38100">
            <a:solidFill>
              <a:srgbClr val="464742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277" tIns="35277" rIns="35277" bIns="35277" anchor="ctr"/>
          <a:lstStyle>
            <a:lvl1pPr>
              <a:defRPr sz="5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 Next Steps</a:t>
            </a:r>
            <a:endParaRPr dirty="0"/>
          </a:p>
        </p:txBody>
      </p:sp>
      <p:sp>
        <p:nvSpPr>
          <p:cNvPr id="133" name="Rectangle 116"/>
          <p:cNvSpPr txBox="1"/>
          <p:nvPr/>
        </p:nvSpPr>
        <p:spPr>
          <a:xfrm>
            <a:off x="1046479" y="4273148"/>
            <a:ext cx="11175248" cy="70173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pPr defTabSz="3511296">
              <a:defRPr sz="3600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u="sng" dirty="0"/>
              <a:t>Early Detection Saves Lives</a:t>
            </a:r>
            <a:endParaRPr u="sng" dirty="0"/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Lung Cancer is the second most-common type of cancer.</a:t>
            </a:r>
            <a:r>
              <a:rPr lang="en-US" baseline="30000" dirty="0"/>
              <a:t>[1]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About 500,000 new cases diagnosed annually in the U.S.</a:t>
            </a:r>
            <a:r>
              <a:rPr lang="en-US" baseline="30000" dirty="0"/>
              <a:t>[1]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When detected early, success rate of treatment is very high.</a:t>
            </a:r>
            <a:r>
              <a:rPr lang="en-US" baseline="30000" dirty="0"/>
              <a:t>[2]</a:t>
            </a:r>
            <a:endParaRPr baseline="30000" dirty="0"/>
          </a:p>
          <a:p>
            <a:pPr defTabSz="3511296">
              <a:defRPr sz="3600">
                <a:latin typeface="Roboto Thin"/>
                <a:ea typeface="Roboto Thin"/>
                <a:cs typeface="Roboto Thin"/>
                <a:sym typeface="Roboto Thin"/>
              </a:defRPr>
            </a:pPr>
            <a:endParaRPr sz="3600" dirty="0"/>
          </a:p>
          <a:p>
            <a:pPr defTabSz="3511296">
              <a:defRPr sz="3600" u="sng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dirty="0"/>
              <a:t>Genome Screening </a:t>
            </a:r>
            <a:r>
              <a:rPr lang="en-US" dirty="0">
                <a:sym typeface="Wingdings" pitchFamily="2" charset="2"/>
              </a:rPr>
              <a:t> Non-invasive Early Detection</a:t>
            </a:r>
            <a:endParaRPr dirty="0"/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NGS has enabled massively parallel sequencing of genomes.</a:t>
            </a:r>
            <a:r>
              <a:rPr lang="en-US" baseline="30000" dirty="0"/>
              <a:t>[3]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RNA transcriptome: expression levels of all mRNA in a cell.</a:t>
            </a:r>
          </a:p>
          <a:p>
            <a:pPr marL="360947" indent="-360947" defTabSz="3511296">
              <a:buSzPct val="100000"/>
              <a:buFontTx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b="1" dirty="0"/>
              <a:t>Idea: </a:t>
            </a:r>
            <a:r>
              <a:rPr lang="en-US" dirty="0"/>
              <a:t>Non-invasive screening using nasal epithelial cells.</a:t>
            </a:r>
            <a:r>
              <a:rPr lang="en-US" baseline="30000" dirty="0"/>
              <a:t>[4]</a:t>
            </a:r>
            <a:endParaRPr dirty="0"/>
          </a:p>
          <a:p>
            <a:pPr defTabSz="3511296"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endParaRPr sz="3600" dirty="0"/>
          </a:p>
          <a:p>
            <a:pPr defTabSz="3511296">
              <a:defRPr sz="3600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u="sng" dirty="0"/>
              <a:t>Goal: Build a Classifier that uses RNA Transcriptome</a:t>
            </a:r>
            <a:endParaRPr u="sng" dirty="0"/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Metrics: sensitivity more important than specificity.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Primary challenge – feature selection.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Test various models (logistic, weighted voting, SVM, ensemble).</a:t>
            </a:r>
          </a:p>
        </p:txBody>
      </p:sp>
      <p:sp>
        <p:nvSpPr>
          <p:cNvPr id="181" name="Rectangle 116"/>
          <p:cNvSpPr txBox="1"/>
          <p:nvPr/>
        </p:nvSpPr>
        <p:spPr>
          <a:xfrm>
            <a:off x="25907999" y="12403473"/>
            <a:ext cx="5019567" cy="6463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 algn="ctr" defTabSz="3511296">
              <a:defRPr sz="36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rPr lang="en-US" dirty="0"/>
              <a:t>Free text placeholder</a:t>
            </a:r>
            <a:endParaRPr dirty="0"/>
          </a:p>
        </p:txBody>
      </p:sp>
      <p:sp>
        <p:nvSpPr>
          <p:cNvPr id="183" name="Rectangle 116"/>
          <p:cNvSpPr txBox="1"/>
          <p:nvPr/>
        </p:nvSpPr>
        <p:spPr>
          <a:xfrm>
            <a:off x="13561816" y="8848293"/>
            <a:ext cx="10886101" cy="24929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pPr defTabSz="3511296">
              <a:defRPr sz="3600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u="sng" dirty="0"/>
              <a:t>Our Best Predictor: 53 Features (genes)</a:t>
            </a:r>
            <a:endParaRPr u="sng" dirty="0"/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No overlap with the predicter produced by AEGIS study!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Genes encode proteins which regulate cell proliferation, transcription factors, and non-coding RNA (ncRNA).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Some features have been previously linked to cancer:</a:t>
            </a:r>
          </a:p>
        </p:txBody>
      </p:sp>
      <p:sp>
        <p:nvSpPr>
          <p:cNvPr id="250" name="Rectangle 116"/>
          <p:cNvSpPr txBox="1"/>
          <p:nvPr/>
        </p:nvSpPr>
        <p:spPr>
          <a:xfrm>
            <a:off x="25908000" y="4281855"/>
            <a:ext cx="10831841" cy="6463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defTabSz="3511296">
              <a:defRPr sz="3600" u="sng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>
              <a:defRPr u="none"/>
            </a:pPr>
            <a:r>
              <a:rPr lang="en-US" u="sng" dirty="0"/>
              <a:t>Post-selection SVM</a:t>
            </a:r>
            <a:endParaRPr u="sng" dirty="0"/>
          </a:p>
        </p:txBody>
      </p:sp>
      <p:sp>
        <p:nvSpPr>
          <p:cNvPr id="256" name="Rectangle 116"/>
          <p:cNvSpPr txBox="1"/>
          <p:nvPr/>
        </p:nvSpPr>
        <p:spPr>
          <a:xfrm>
            <a:off x="13805327" y="16130330"/>
            <a:ext cx="4706730" cy="6463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pPr algn="ctr" defTabSz="3511296">
              <a:defRPr sz="3600" u="sng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dirty="0"/>
              <a:t>I. Weighted Voting</a:t>
            </a:r>
            <a:endParaRPr dirty="0"/>
          </a:p>
        </p:txBody>
      </p:sp>
      <p:sp>
        <p:nvSpPr>
          <p:cNvPr id="297" name="Conclusion and Next Steps">
            <a:extLst>
              <a:ext uri="{FF2B5EF4-FFF2-40B4-BE49-F238E27FC236}">
                <a16:creationId xmlns:a16="http://schemas.microsoft.com/office/drawing/2014/main" id="{2FD7E544-445A-544D-A671-79974DEF03B2}"/>
              </a:ext>
            </a:extLst>
          </p:cNvPr>
          <p:cNvSpPr/>
          <p:nvPr/>
        </p:nvSpPr>
        <p:spPr>
          <a:xfrm>
            <a:off x="25654000" y="10630536"/>
            <a:ext cx="11684000" cy="1143001"/>
          </a:xfrm>
          <a:prstGeom prst="rect">
            <a:avLst/>
          </a:prstGeom>
          <a:solidFill>
            <a:srgbClr val="262626"/>
          </a:solidFill>
          <a:ln w="38100">
            <a:solidFill>
              <a:srgbClr val="464742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277" tIns="35277" rIns="35277" bIns="35277" anchor="ctr"/>
          <a:lstStyle>
            <a:lvl1pPr>
              <a:defRPr sz="5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 Discussion</a:t>
            </a:r>
            <a:endParaRPr dirty="0"/>
          </a:p>
        </p:txBody>
      </p:sp>
      <p:sp>
        <p:nvSpPr>
          <p:cNvPr id="298" name="Meet the Players">
            <a:extLst>
              <a:ext uri="{FF2B5EF4-FFF2-40B4-BE49-F238E27FC236}">
                <a16:creationId xmlns:a16="http://schemas.microsoft.com/office/drawing/2014/main" id="{93C164E8-A756-6B40-9020-5F82CDD6483A}"/>
              </a:ext>
            </a:extLst>
          </p:cNvPr>
          <p:cNvSpPr/>
          <p:nvPr/>
        </p:nvSpPr>
        <p:spPr>
          <a:xfrm>
            <a:off x="13208000" y="14895963"/>
            <a:ext cx="11684000" cy="1143000"/>
          </a:xfrm>
          <a:prstGeom prst="rect">
            <a:avLst/>
          </a:prstGeom>
          <a:solidFill>
            <a:srgbClr val="262626"/>
          </a:solidFill>
          <a:ln w="38100">
            <a:solidFill>
              <a:srgbClr val="464742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277" tIns="35277" rIns="35277" bIns="35277" anchor="ctr"/>
          <a:lstStyle>
            <a:lvl1pPr>
              <a:defRPr sz="5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 Model Comparison</a:t>
            </a:r>
            <a:endParaRPr dirty="0"/>
          </a:p>
        </p:txBody>
      </p:sp>
      <p:sp>
        <p:nvSpPr>
          <p:cNvPr id="299" name="Rectangle 116">
            <a:extLst>
              <a:ext uri="{FF2B5EF4-FFF2-40B4-BE49-F238E27FC236}">
                <a16:creationId xmlns:a16="http://schemas.microsoft.com/office/drawing/2014/main" id="{E1D52534-CE4F-EB49-A820-91D4FFF51B9E}"/>
              </a:ext>
            </a:extLst>
          </p:cNvPr>
          <p:cNvSpPr txBox="1"/>
          <p:nvPr/>
        </p:nvSpPr>
        <p:spPr>
          <a:xfrm>
            <a:off x="13462000" y="4335094"/>
            <a:ext cx="5778500" cy="29546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defTabSz="3511296">
              <a:defRPr sz="3600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u="sng" dirty="0"/>
              <a:t>Selection Methodology</a:t>
            </a:r>
            <a:endParaRPr u="sng" dirty="0"/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Just a brief note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endParaRPr lang="en-US" dirty="0"/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Brief analysis of graph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endParaRPr lang="en-US" dirty="0"/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Which model is best?</a:t>
            </a:r>
          </a:p>
        </p:txBody>
      </p:sp>
      <p:sp>
        <p:nvSpPr>
          <p:cNvPr id="300" name="Rectangle 116">
            <a:extLst>
              <a:ext uri="{FF2B5EF4-FFF2-40B4-BE49-F238E27FC236}">
                <a16:creationId xmlns:a16="http://schemas.microsoft.com/office/drawing/2014/main" id="{F7ABC683-EB64-C643-BAD5-0653B33D9083}"/>
              </a:ext>
            </a:extLst>
          </p:cNvPr>
          <p:cNvSpPr txBox="1"/>
          <p:nvPr/>
        </p:nvSpPr>
        <p:spPr>
          <a:xfrm>
            <a:off x="1046479" y="14225030"/>
            <a:ext cx="11175248" cy="24929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pPr defTabSz="3511296">
              <a:defRPr sz="3600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u="sng" dirty="0"/>
              <a:t>AEGIS Epithelial Nasal Cell Dataset</a:t>
            </a:r>
            <a:r>
              <a:rPr lang="en-US" u="sng" baseline="30000" dirty="0"/>
              <a:t>[1]</a:t>
            </a:r>
            <a:endParaRPr u="sng" baseline="30000" dirty="0"/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From AEGIS clinical trials, which tracked at-risk cancer patients from 28 medical centers in the U.S., Canada, and Europe.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Patients were followed for up to one year, until diagnosis.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Data publicly available via NCBI Gene Expression Omnibus.</a:t>
            </a:r>
            <a:r>
              <a:rPr lang="en-US" baseline="30000" dirty="0"/>
              <a:t>[2]</a:t>
            </a:r>
          </a:p>
        </p:txBody>
      </p:sp>
      <p:sp>
        <p:nvSpPr>
          <p:cNvPr id="345" name="Rectangle 116">
            <a:extLst>
              <a:ext uri="{FF2B5EF4-FFF2-40B4-BE49-F238E27FC236}">
                <a16:creationId xmlns:a16="http://schemas.microsoft.com/office/drawing/2014/main" id="{979D73A8-D008-BD40-B4E2-F80B318BA2EB}"/>
              </a:ext>
            </a:extLst>
          </p:cNvPr>
          <p:cNvSpPr txBox="1"/>
          <p:nvPr/>
        </p:nvSpPr>
        <p:spPr>
          <a:xfrm>
            <a:off x="25908000" y="14882794"/>
            <a:ext cx="10831842" cy="11079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defTabSz="3511296">
              <a:defRPr sz="3600" u="sng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dirty="0"/>
              <a:t>Feature Selection Results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???</a:t>
            </a:r>
            <a:endParaRPr dirty="0"/>
          </a:p>
        </p:txBody>
      </p:sp>
      <p:sp>
        <p:nvSpPr>
          <p:cNvPr id="346" name="Rectangle 116">
            <a:extLst>
              <a:ext uri="{FF2B5EF4-FFF2-40B4-BE49-F238E27FC236}">
                <a16:creationId xmlns:a16="http://schemas.microsoft.com/office/drawing/2014/main" id="{A07D2761-0E54-2744-983E-556BB4A5155B}"/>
              </a:ext>
            </a:extLst>
          </p:cNvPr>
          <p:cNvSpPr txBox="1"/>
          <p:nvPr/>
        </p:nvSpPr>
        <p:spPr>
          <a:xfrm>
            <a:off x="25907999" y="16620726"/>
            <a:ext cx="10831842" cy="11079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defTabSz="3511296">
              <a:defRPr sz="3600" u="sng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dirty="0"/>
              <a:t>Any model insights that may come up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???</a:t>
            </a:r>
            <a:endParaRPr dirty="0"/>
          </a:p>
        </p:txBody>
      </p:sp>
      <p:sp>
        <p:nvSpPr>
          <p:cNvPr id="347" name="Rectangle 116">
            <a:extLst>
              <a:ext uri="{FF2B5EF4-FFF2-40B4-BE49-F238E27FC236}">
                <a16:creationId xmlns:a16="http://schemas.microsoft.com/office/drawing/2014/main" id="{4F1C1411-7EC6-1547-BF01-23F30CE59308}"/>
              </a:ext>
            </a:extLst>
          </p:cNvPr>
          <p:cNvSpPr txBox="1"/>
          <p:nvPr/>
        </p:nvSpPr>
        <p:spPr>
          <a:xfrm>
            <a:off x="25907999" y="18414090"/>
            <a:ext cx="10831842" cy="11079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defTabSz="3511296">
              <a:defRPr sz="3600" u="sng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dirty="0"/>
              <a:t>Overall Training Error/Comparison to Paper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???</a:t>
            </a:r>
            <a:endParaRPr dirty="0"/>
          </a:p>
        </p:txBody>
      </p:sp>
      <p:sp>
        <p:nvSpPr>
          <p:cNvPr id="348" name="Rectangle 116">
            <a:extLst>
              <a:ext uri="{FF2B5EF4-FFF2-40B4-BE49-F238E27FC236}">
                <a16:creationId xmlns:a16="http://schemas.microsoft.com/office/drawing/2014/main" id="{BC7D7044-AE0C-FA44-8139-E6DAFFE2DFF5}"/>
              </a:ext>
            </a:extLst>
          </p:cNvPr>
          <p:cNvSpPr txBox="1"/>
          <p:nvPr/>
        </p:nvSpPr>
        <p:spPr>
          <a:xfrm>
            <a:off x="25907999" y="22128738"/>
            <a:ext cx="10831842" cy="11079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defTabSz="3511296">
              <a:defRPr sz="3600" u="sng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dirty="0"/>
              <a:t>More dimensionality reduction?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???</a:t>
            </a:r>
            <a:endParaRPr dirty="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15E9DA0E-A88B-0C4E-B341-628874F86301}"/>
              </a:ext>
            </a:extLst>
          </p:cNvPr>
          <p:cNvSpPr/>
          <p:nvPr/>
        </p:nvSpPr>
        <p:spPr>
          <a:xfrm>
            <a:off x="914400" y="24041398"/>
            <a:ext cx="11447362" cy="71540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aseline="30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[1]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AEGIS Study Team, </a:t>
            </a:r>
            <a:r>
              <a:rPr lang="en-US" sz="1600" i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J Natl Cancer Inst,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 2017,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109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(7), DOI: 10.1093/</a:t>
            </a:r>
            <a:r>
              <a:rPr lang="en-US" sz="1600" dirty="0" err="1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jnci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/djw327</a:t>
            </a:r>
          </a:p>
          <a:p>
            <a:r>
              <a:rPr lang="en-US" sz="1600" baseline="30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[2]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National Center for Biotechnology Information, </a:t>
            </a:r>
            <a:r>
              <a:rPr lang="en-US" sz="1600" u="sng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  <a:hlinkClick r:id="rId2"/>
              </a:rPr>
              <a:t>https://www.ncbi.nlm.nih.gov/gds</a:t>
            </a:r>
            <a:endParaRPr lang="en-US" sz="1600" u="sng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r>
              <a:rPr lang="en-US" sz="1600" baseline="30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[3]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Affymetrix, </a:t>
            </a:r>
            <a:r>
              <a:rPr lang="en-US" sz="1600" u="sng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https://</a:t>
            </a:r>
            <a:r>
              <a:rPr lang="en-US" sz="1600" u="sng" dirty="0" err="1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www.affymetrix.com</a:t>
            </a:r>
            <a:r>
              <a:rPr lang="en-US" sz="1600" u="sng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/analysis/downloads/na36/</a:t>
            </a:r>
            <a:r>
              <a:rPr lang="en-US" sz="1600" u="sng" dirty="0" err="1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wtgene</a:t>
            </a:r>
            <a:r>
              <a:rPr lang="en-US" sz="1600" u="sng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/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2D7AB-BCB2-2D42-AB5C-2DD0EC8B2252}"/>
              </a:ext>
            </a:extLst>
          </p:cNvPr>
          <p:cNvSpPr/>
          <p:nvPr/>
        </p:nvSpPr>
        <p:spPr>
          <a:xfrm>
            <a:off x="914400" y="11537527"/>
            <a:ext cx="11307327" cy="124449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aseline="30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[1]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American Cancer Society, </a:t>
            </a:r>
            <a:r>
              <a:rPr lang="en-US" sz="1600" u="sng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https://www.cancer.org/cancer/non-small-cell-lung-cancer/</a:t>
            </a:r>
          </a:p>
          <a:p>
            <a:r>
              <a:rPr lang="en-US" sz="1600" baseline="30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[2]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American Cancer Society, </a:t>
            </a:r>
            <a:r>
              <a:rPr lang="en-US" sz="1600" u="sng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https://www.cancer.org/cancer/lung-cancer/prevention-and-early-</a:t>
            </a:r>
            <a:r>
              <a:rPr lang="en-US" sz="1600" u="sng" dirty="0" err="1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detection.html</a:t>
            </a:r>
            <a:endParaRPr lang="en-US" sz="1600" u="sng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r>
              <a:rPr lang="en-US" sz="1600" baseline="30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[3]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Z. Wang, M. Gerstein, and M. Snyder. </a:t>
            </a:r>
            <a:r>
              <a:rPr lang="en-US" sz="1600" i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Nature Review Genetics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, 2009,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10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, 57-63, DOI: 10.1038/nrg2484 </a:t>
            </a:r>
          </a:p>
          <a:p>
            <a:r>
              <a:rPr lang="en-US" sz="1600" baseline="30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[4]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AEGIS Study Team, </a:t>
            </a:r>
            <a:r>
              <a:rPr lang="en-US" sz="1600" i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J Natl Cancer Inst,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 2017,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109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(7), DOI: 10.1093/</a:t>
            </a:r>
            <a:r>
              <a:rPr lang="en-US" sz="1600" dirty="0" err="1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jnci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/djw327</a:t>
            </a:r>
          </a:p>
        </p:txBody>
      </p:sp>
      <p:sp>
        <p:nvSpPr>
          <p:cNvPr id="33" name="Rectangle">
            <a:extLst>
              <a:ext uri="{FF2B5EF4-FFF2-40B4-BE49-F238E27FC236}">
                <a16:creationId xmlns:a16="http://schemas.microsoft.com/office/drawing/2014/main" id="{A1B3A610-0F9B-BD4E-8C72-184014212640}"/>
              </a:ext>
            </a:extLst>
          </p:cNvPr>
          <p:cNvSpPr/>
          <p:nvPr/>
        </p:nvSpPr>
        <p:spPr>
          <a:xfrm>
            <a:off x="6705240" y="20234829"/>
            <a:ext cx="5400621" cy="3414705"/>
          </a:xfrm>
          <a:prstGeom prst="rect">
            <a:avLst/>
          </a:prstGeom>
          <a:solidFill>
            <a:srgbClr val="FFFFFF"/>
          </a:solidFill>
          <a:ln w="50800">
            <a:solidFill>
              <a:schemeClr val="accent1">
                <a:lumOff val="-10784"/>
              </a:schemeClr>
            </a:solidFill>
          </a:ln>
        </p:spPr>
        <p:txBody>
          <a:bodyPr lIns="35277" tIns="35277" rIns="35277" bIns="35277" anchor="ctr"/>
          <a:lstStyle/>
          <a:p>
            <a:endParaRPr lang="en-US" dirty="0"/>
          </a:p>
        </p:txBody>
      </p:sp>
      <p:sp>
        <p:nvSpPr>
          <p:cNvPr id="35" name="Rectangle 116">
            <a:extLst>
              <a:ext uri="{FF2B5EF4-FFF2-40B4-BE49-F238E27FC236}">
                <a16:creationId xmlns:a16="http://schemas.microsoft.com/office/drawing/2014/main" id="{B1CAB185-C0A6-4044-892F-D1E5AA5F8CE3}"/>
              </a:ext>
            </a:extLst>
          </p:cNvPr>
          <p:cNvSpPr txBox="1"/>
          <p:nvPr/>
        </p:nvSpPr>
        <p:spPr>
          <a:xfrm>
            <a:off x="6849979" y="20268805"/>
            <a:ext cx="5111145" cy="32829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pPr defTabSz="3511296">
              <a:spcBef>
                <a:spcPts val="400"/>
              </a:spcBef>
              <a:spcAft>
                <a:spcPts val="400"/>
              </a:spcAft>
              <a:buSzPct val="100000"/>
              <a:defRPr sz="26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sz="3000" u="sng" dirty="0">
                <a:latin typeface="Roboto" panose="02000000000000000000" pitchFamily="2" charset="0"/>
                <a:ea typeface="Roboto" panose="02000000000000000000" pitchFamily="2" charset="0"/>
              </a:rPr>
              <a:t>Dataset at a Glance</a:t>
            </a:r>
          </a:p>
          <a:p>
            <a:pPr defTabSz="3511296">
              <a:spcBef>
                <a:spcPts val="400"/>
              </a:spcBef>
              <a:spcAft>
                <a:spcPts val="400"/>
              </a:spcAft>
              <a:buSzPct val="100000"/>
              <a:defRPr sz="26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sz="2400" dirty="0"/>
              <a:t>- </a:t>
            </a:r>
            <a:r>
              <a:rPr lang="en-US" sz="2400" b="1" dirty="0"/>
              <a:t>487 Samples </a:t>
            </a:r>
            <a:r>
              <a:rPr lang="en-US" sz="2400" dirty="0"/>
              <a:t>from 28 Centers</a:t>
            </a:r>
          </a:p>
          <a:p>
            <a:pPr defTabSz="3511296">
              <a:spcBef>
                <a:spcPts val="400"/>
              </a:spcBef>
              <a:spcAft>
                <a:spcPts val="400"/>
              </a:spcAft>
              <a:buSzPct val="100000"/>
              <a:defRPr sz="26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sz="2400" dirty="0"/>
              <a:t>- 298 Patients diagnosed with cancer</a:t>
            </a:r>
          </a:p>
          <a:p>
            <a:pPr defTabSz="3511296">
              <a:spcBef>
                <a:spcPts val="400"/>
              </a:spcBef>
              <a:spcAft>
                <a:spcPts val="400"/>
              </a:spcAft>
              <a:buSzPct val="100000"/>
              <a:defRPr sz="26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sz="2400" dirty="0"/>
              <a:t>- 189 Patients without cancer</a:t>
            </a:r>
          </a:p>
          <a:p>
            <a:pPr defTabSz="3511296">
              <a:spcBef>
                <a:spcPts val="400"/>
              </a:spcBef>
              <a:spcAft>
                <a:spcPts val="400"/>
              </a:spcAft>
              <a:buSzPct val="100000"/>
              <a:defRPr sz="26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sz="2400" dirty="0"/>
              <a:t>- </a:t>
            </a:r>
            <a:r>
              <a:rPr lang="en-US" sz="2400" b="1" dirty="0">
                <a:solidFill>
                  <a:srgbClr val="C00000"/>
                </a:solidFill>
              </a:rPr>
              <a:t>Clinical Data </a:t>
            </a:r>
            <a:r>
              <a:rPr lang="en-US" sz="2400" dirty="0"/>
              <a:t>(age, smoking, etc.)</a:t>
            </a:r>
          </a:p>
          <a:p>
            <a:pPr defTabSz="3511296">
              <a:spcBef>
                <a:spcPts val="400"/>
              </a:spcBef>
              <a:spcAft>
                <a:spcPts val="400"/>
              </a:spcAft>
              <a:buSzPct val="100000"/>
              <a:defRPr sz="26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sz="2400" dirty="0"/>
              <a:t>- </a:t>
            </a:r>
            <a:r>
              <a:rPr lang="en-US" sz="2400" b="1" dirty="0">
                <a:solidFill>
                  <a:srgbClr val="0070C0"/>
                </a:solidFill>
              </a:rPr>
              <a:t>Expression levels for 32,321 genes</a:t>
            </a:r>
            <a:r>
              <a:rPr lang="en-US" sz="2400" dirty="0"/>
              <a:t>,     </a:t>
            </a:r>
            <a:r>
              <a:rPr lang="en-US" sz="2200" dirty="0">
                <a:solidFill>
                  <a:srgbClr val="FFFFFF"/>
                </a:solidFill>
              </a:rPr>
              <a:t>…</a:t>
            </a:r>
            <a:r>
              <a:rPr lang="en-US" sz="2400" dirty="0"/>
              <a:t>from Affymetrix Microarray</a:t>
            </a:r>
            <a:r>
              <a:rPr lang="en-US" sz="2400" baseline="30000" dirty="0"/>
              <a:t>[3]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6C3665-4972-6642-BD5C-115C6D752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388" y="16823471"/>
            <a:ext cx="9525000" cy="24765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A4681E-EAE3-3F41-A5D5-5C1427409806}"/>
              </a:ext>
            </a:extLst>
          </p:cNvPr>
          <p:cNvCxnSpPr>
            <a:cxnSpLocks/>
          </p:cNvCxnSpPr>
          <p:nvPr/>
        </p:nvCxnSpPr>
        <p:spPr>
          <a:xfrm>
            <a:off x="2483734" y="17464932"/>
            <a:ext cx="0" cy="1824648"/>
          </a:xfrm>
          <a:prstGeom prst="line">
            <a:avLst/>
          </a:prstGeom>
          <a:noFill/>
          <a:ln w="38100" cap="sq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E958D7-1AB4-D244-92D4-FA72A15AFE28}"/>
              </a:ext>
            </a:extLst>
          </p:cNvPr>
          <p:cNvCxnSpPr>
            <a:cxnSpLocks/>
          </p:cNvCxnSpPr>
          <p:nvPr/>
        </p:nvCxnSpPr>
        <p:spPr>
          <a:xfrm flipH="1">
            <a:off x="8750762" y="19476801"/>
            <a:ext cx="3396901" cy="0"/>
          </a:xfrm>
          <a:prstGeom prst="line">
            <a:avLst/>
          </a:prstGeom>
          <a:noFill/>
          <a:ln w="38100" cap="sq">
            <a:solidFill>
              <a:srgbClr val="0070C0"/>
            </a:solidFill>
            <a:prstDash val="solid"/>
            <a:round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5058A8-11C5-7D4D-97FC-9DAABAACB39B}"/>
              </a:ext>
            </a:extLst>
          </p:cNvPr>
          <p:cNvCxnSpPr>
            <a:cxnSpLocks/>
          </p:cNvCxnSpPr>
          <p:nvPr/>
        </p:nvCxnSpPr>
        <p:spPr>
          <a:xfrm flipH="1">
            <a:off x="4572303" y="19476801"/>
            <a:ext cx="4120585" cy="0"/>
          </a:xfrm>
          <a:prstGeom prst="line">
            <a:avLst/>
          </a:prstGeom>
          <a:noFill/>
          <a:ln w="38100" cap="sq">
            <a:solidFill>
              <a:srgbClr val="C00000"/>
            </a:solidFill>
            <a:prstDash val="solid"/>
            <a:round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Rectangle 116">
            <a:extLst>
              <a:ext uri="{FF2B5EF4-FFF2-40B4-BE49-F238E27FC236}">
                <a16:creationId xmlns:a16="http://schemas.microsoft.com/office/drawing/2014/main" id="{42C9563C-B508-854C-97D0-637BF50085A9}"/>
              </a:ext>
            </a:extLst>
          </p:cNvPr>
          <p:cNvSpPr txBox="1"/>
          <p:nvPr/>
        </p:nvSpPr>
        <p:spPr>
          <a:xfrm>
            <a:off x="5373810" y="19564036"/>
            <a:ext cx="2530084" cy="4924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 algn="ctr" defTabSz="3511296">
              <a:defRPr sz="36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rPr lang="en-US" sz="2600" dirty="0">
                <a:solidFill>
                  <a:srgbClr val="C00000"/>
                </a:solidFill>
              </a:rPr>
              <a:t>Clinical Data</a:t>
            </a:r>
            <a:endParaRPr sz="2600" dirty="0">
              <a:solidFill>
                <a:srgbClr val="C00000"/>
              </a:solidFill>
            </a:endParaRPr>
          </a:p>
        </p:txBody>
      </p:sp>
      <p:sp>
        <p:nvSpPr>
          <p:cNvPr id="50" name="Rectangle 116">
            <a:extLst>
              <a:ext uri="{FF2B5EF4-FFF2-40B4-BE49-F238E27FC236}">
                <a16:creationId xmlns:a16="http://schemas.microsoft.com/office/drawing/2014/main" id="{1B219A41-3333-244D-89FE-08D16E3C5E45}"/>
              </a:ext>
            </a:extLst>
          </p:cNvPr>
          <p:cNvSpPr txBox="1"/>
          <p:nvPr/>
        </p:nvSpPr>
        <p:spPr>
          <a:xfrm>
            <a:off x="9184170" y="19568160"/>
            <a:ext cx="2530084" cy="4924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 algn="ctr" defTabSz="3511296">
              <a:defRPr sz="36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rPr lang="en-US" sz="2600" dirty="0">
                <a:solidFill>
                  <a:srgbClr val="0070C0"/>
                </a:solidFill>
              </a:rPr>
              <a:t>32,321 Genes</a:t>
            </a:r>
            <a:endParaRPr sz="2600" dirty="0">
              <a:solidFill>
                <a:srgbClr val="0070C0"/>
              </a:solidFill>
            </a:endParaRPr>
          </a:p>
        </p:txBody>
      </p:sp>
      <p:sp>
        <p:nvSpPr>
          <p:cNvPr id="51" name="Rectangle 116">
            <a:extLst>
              <a:ext uri="{FF2B5EF4-FFF2-40B4-BE49-F238E27FC236}">
                <a16:creationId xmlns:a16="http://schemas.microsoft.com/office/drawing/2014/main" id="{4B94B5D0-524D-AC4F-81EF-A112DCF919FC}"/>
              </a:ext>
            </a:extLst>
          </p:cNvPr>
          <p:cNvSpPr txBox="1"/>
          <p:nvPr/>
        </p:nvSpPr>
        <p:spPr>
          <a:xfrm>
            <a:off x="366631" y="17663255"/>
            <a:ext cx="2530084" cy="129266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 algn="ctr" defTabSz="3511296">
              <a:defRPr sz="36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rPr lang="en-US" sz="2600" dirty="0"/>
              <a:t>487</a:t>
            </a:r>
          </a:p>
          <a:p>
            <a:r>
              <a:rPr lang="en-US" sz="2600" dirty="0"/>
              <a:t>Samples</a:t>
            </a:r>
          </a:p>
          <a:p>
            <a:r>
              <a:rPr lang="en-US" sz="2600" dirty="0"/>
              <a:t>(Patients)</a:t>
            </a:r>
          </a:p>
        </p:txBody>
      </p:sp>
      <p:sp>
        <p:nvSpPr>
          <p:cNvPr id="53" name="Rectangle 116">
            <a:extLst>
              <a:ext uri="{FF2B5EF4-FFF2-40B4-BE49-F238E27FC236}">
                <a16:creationId xmlns:a16="http://schemas.microsoft.com/office/drawing/2014/main" id="{19C833B7-343A-4E46-B708-CBF653C128C1}"/>
              </a:ext>
            </a:extLst>
          </p:cNvPr>
          <p:cNvSpPr txBox="1"/>
          <p:nvPr/>
        </p:nvSpPr>
        <p:spPr>
          <a:xfrm>
            <a:off x="1071479" y="20158889"/>
            <a:ext cx="5293622" cy="34163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pPr defTabSz="3511296">
              <a:defRPr sz="3600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u="sng" dirty="0"/>
              <a:t>Challenges</a:t>
            </a:r>
            <a:endParaRPr u="sng" dirty="0"/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Significantly more features than data points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Expect most of the gene expression levels </a:t>
            </a:r>
            <a:r>
              <a:rPr lang="en-US" b="1" dirty="0"/>
              <a:t>not</a:t>
            </a:r>
            <a:r>
              <a:rPr lang="en-US" dirty="0"/>
              <a:t> to be correlated with cancer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Need feature selection!</a:t>
            </a:r>
          </a:p>
        </p:txBody>
      </p:sp>
      <p:sp>
        <p:nvSpPr>
          <p:cNvPr id="54" name="Rectangle">
            <a:extLst>
              <a:ext uri="{FF2B5EF4-FFF2-40B4-BE49-F238E27FC236}">
                <a16:creationId xmlns:a16="http://schemas.microsoft.com/office/drawing/2014/main" id="{A21DDE71-0D79-1340-B508-1C060FEDE7A2}"/>
              </a:ext>
            </a:extLst>
          </p:cNvPr>
          <p:cNvSpPr/>
          <p:nvPr/>
        </p:nvSpPr>
        <p:spPr>
          <a:xfrm>
            <a:off x="28056646" y="5181656"/>
            <a:ext cx="6878708" cy="3926563"/>
          </a:xfrm>
          <a:prstGeom prst="rect">
            <a:avLst/>
          </a:prstGeom>
          <a:solidFill>
            <a:srgbClr val="FFFFFF"/>
          </a:solidFill>
          <a:ln w="50800">
            <a:solidFill>
              <a:schemeClr val="accent1">
                <a:lumOff val="-10784"/>
              </a:schemeClr>
            </a:solidFill>
          </a:ln>
        </p:spPr>
        <p:txBody>
          <a:bodyPr lIns="35277" tIns="35277" rIns="35277" bIns="35277" anchor="ctr"/>
          <a:lstStyle/>
          <a:p>
            <a:pPr algn="ctr"/>
            <a:r>
              <a:rPr lang="en-US" sz="3600" dirty="0"/>
              <a:t>Placeholder</a:t>
            </a:r>
          </a:p>
          <a:p>
            <a:pPr algn="ctr"/>
            <a:r>
              <a:rPr lang="en-US" sz="3600" dirty="0"/>
              <a:t>table of scoring metrics for clinical vs full model with final feature set</a:t>
            </a:r>
          </a:p>
        </p:txBody>
      </p:sp>
      <p:sp>
        <p:nvSpPr>
          <p:cNvPr id="55" name="Rectangle 116">
            <a:extLst>
              <a:ext uri="{FF2B5EF4-FFF2-40B4-BE49-F238E27FC236}">
                <a16:creationId xmlns:a16="http://schemas.microsoft.com/office/drawing/2014/main" id="{CAFCAF6B-9AFB-1B49-8316-0ADA27ED3885}"/>
              </a:ext>
            </a:extLst>
          </p:cNvPr>
          <p:cNvSpPr txBox="1"/>
          <p:nvPr/>
        </p:nvSpPr>
        <p:spPr>
          <a:xfrm>
            <a:off x="19584088" y="16130329"/>
            <a:ext cx="4706730" cy="6463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pPr algn="ctr" defTabSz="3511296">
              <a:defRPr sz="3600" u="sng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dirty="0"/>
              <a:t>II. Logistic Regression</a:t>
            </a:r>
            <a:endParaRPr dirty="0"/>
          </a:p>
        </p:txBody>
      </p:sp>
      <p:sp>
        <p:nvSpPr>
          <p:cNvPr id="56" name="Rectangle 116">
            <a:extLst>
              <a:ext uri="{FF2B5EF4-FFF2-40B4-BE49-F238E27FC236}">
                <a16:creationId xmlns:a16="http://schemas.microsoft.com/office/drawing/2014/main" id="{F2C25C80-975A-0D45-BF5F-243C2525EF41}"/>
              </a:ext>
            </a:extLst>
          </p:cNvPr>
          <p:cNvSpPr txBox="1"/>
          <p:nvPr/>
        </p:nvSpPr>
        <p:spPr>
          <a:xfrm>
            <a:off x="13805327" y="20506927"/>
            <a:ext cx="4706730" cy="6463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pPr algn="ctr" defTabSz="3511296">
              <a:defRPr sz="3600" u="sng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dirty="0"/>
              <a:t>III. SVM</a:t>
            </a:r>
            <a:endParaRPr dirty="0"/>
          </a:p>
        </p:txBody>
      </p:sp>
      <p:sp>
        <p:nvSpPr>
          <p:cNvPr id="57" name="Rectangle 116">
            <a:extLst>
              <a:ext uri="{FF2B5EF4-FFF2-40B4-BE49-F238E27FC236}">
                <a16:creationId xmlns:a16="http://schemas.microsoft.com/office/drawing/2014/main" id="{4E76EEB0-05FC-4E4F-8BB0-8CACBE8B02B2}"/>
              </a:ext>
            </a:extLst>
          </p:cNvPr>
          <p:cNvSpPr txBox="1"/>
          <p:nvPr/>
        </p:nvSpPr>
        <p:spPr>
          <a:xfrm>
            <a:off x="19584088" y="20506926"/>
            <a:ext cx="4706730" cy="6463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pPr algn="ctr" defTabSz="3511296">
              <a:defRPr sz="3600" u="sng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dirty="0"/>
              <a:t>IV. Random Forest</a:t>
            </a:r>
            <a:endParaRPr dirty="0"/>
          </a:p>
        </p:txBody>
      </p:sp>
      <p:sp>
        <p:nvSpPr>
          <p:cNvPr id="58" name="Rectangle">
            <a:extLst>
              <a:ext uri="{FF2B5EF4-FFF2-40B4-BE49-F238E27FC236}">
                <a16:creationId xmlns:a16="http://schemas.microsoft.com/office/drawing/2014/main" id="{CA3C60FB-9A4E-AC4F-A5FA-4B8F9D6D56EC}"/>
              </a:ext>
            </a:extLst>
          </p:cNvPr>
          <p:cNvSpPr/>
          <p:nvPr/>
        </p:nvSpPr>
        <p:spPr>
          <a:xfrm>
            <a:off x="18704615" y="4493194"/>
            <a:ext cx="5748062" cy="3926563"/>
          </a:xfrm>
          <a:prstGeom prst="rect">
            <a:avLst/>
          </a:prstGeom>
          <a:solidFill>
            <a:srgbClr val="FFFFFF"/>
          </a:solidFill>
          <a:ln w="50800">
            <a:solidFill>
              <a:schemeClr val="accent1">
                <a:lumOff val="-10784"/>
              </a:schemeClr>
            </a:solidFill>
          </a:ln>
        </p:spPr>
        <p:txBody>
          <a:bodyPr lIns="35277" tIns="35277" rIns="35277" bIns="35277" anchor="ctr"/>
          <a:lstStyle/>
          <a:p>
            <a:pPr algn="ctr"/>
            <a:r>
              <a:rPr lang="en-US" sz="3600" dirty="0"/>
              <a:t>Feature selection:</a:t>
            </a:r>
          </a:p>
          <a:p>
            <a:pPr algn="ctr"/>
            <a:r>
              <a:rPr lang="en-US" sz="3600" dirty="0"/>
              <a:t>Recall vs number of features</a:t>
            </a:r>
          </a:p>
          <a:p>
            <a:pPr algn="ctr"/>
            <a:r>
              <a:rPr lang="en-US" sz="3600" dirty="0"/>
              <a:t>Curve for each model on same graph</a:t>
            </a:r>
          </a:p>
        </p:txBody>
      </p:sp>
      <p:sp>
        <p:nvSpPr>
          <p:cNvPr id="59" name="Rectangle">
            <a:extLst>
              <a:ext uri="{FF2B5EF4-FFF2-40B4-BE49-F238E27FC236}">
                <a16:creationId xmlns:a16="http://schemas.microsoft.com/office/drawing/2014/main" id="{B7A3EC9F-772B-BA49-8B11-27DA552BC843}"/>
              </a:ext>
            </a:extLst>
          </p:cNvPr>
          <p:cNvSpPr/>
          <p:nvPr/>
        </p:nvSpPr>
        <p:spPr>
          <a:xfrm>
            <a:off x="13538631" y="16881230"/>
            <a:ext cx="5240122" cy="3250875"/>
          </a:xfrm>
          <a:prstGeom prst="rect">
            <a:avLst/>
          </a:prstGeom>
          <a:solidFill>
            <a:srgbClr val="FFFFFF"/>
          </a:solidFill>
          <a:ln w="50800">
            <a:solidFill>
              <a:schemeClr val="accent1">
                <a:lumOff val="-10784"/>
              </a:schemeClr>
            </a:solidFill>
          </a:ln>
        </p:spPr>
        <p:txBody>
          <a:bodyPr lIns="35277" tIns="35277" rIns="35277" bIns="35277" anchor="ctr"/>
          <a:lstStyle/>
          <a:p>
            <a:pPr algn="ctr"/>
            <a:r>
              <a:rPr lang="en-US" sz="3600" dirty="0"/>
              <a:t>ROC curve comparison between clinical and transcriptome classifier</a:t>
            </a:r>
          </a:p>
        </p:txBody>
      </p:sp>
      <p:sp>
        <p:nvSpPr>
          <p:cNvPr id="60" name="Rectangle">
            <a:extLst>
              <a:ext uri="{FF2B5EF4-FFF2-40B4-BE49-F238E27FC236}">
                <a16:creationId xmlns:a16="http://schemas.microsoft.com/office/drawing/2014/main" id="{BF535689-F7EC-564F-AB21-96ABA7A61938}"/>
              </a:ext>
            </a:extLst>
          </p:cNvPr>
          <p:cNvSpPr/>
          <p:nvPr/>
        </p:nvSpPr>
        <p:spPr>
          <a:xfrm>
            <a:off x="19317392" y="16887589"/>
            <a:ext cx="5240122" cy="3250875"/>
          </a:xfrm>
          <a:prstGeom prst="rect">
            <a:avLst/>
          </a:prstGeom>
          <a:solidFill>
            <a:srgbClr val="FFFFFF"/>
          </a:solidFill>
          <a:ln w="50800">
            <a:solidFill>
              <a:schemeClr val="accent1">
                <a:lumOff val="-10784"/>
              </a:schemeClr>
            </a:solidFill>
          </a:ln>
        </p:spPr>
        <p:txBody>
          <a:bodyPr lIns="35277" tIns="35277" rIns="35277" bIns="35277" anchor="ctr"/>
          <a:lstStyle/>
          <a:p>
            <a:pPr algn="ctr"/>
            <a:r>
              <a:rPr lang="en-US" sz="3600" dirty="0"/>
              <a:t>ROC curve comparison between clinical and transcriptome classifier</a:t>
            </a:r>
          </a:p>
        </p:txBody>
      </p:sp>
      <p:sp>
        <p:nvSpPr>
          <p:cNvPr id="61" name="Rectangle">
            <a:extLst>
              <a:ext uri="{FF2B5EF4-FFF2-40B4-BE49-F238E27FC236}">
                <a16:creationId xmlns:a16="http://schemas.microsoft.com/office/drawing/2014/main" id="{36450833-70EF-A54A-932D-689FB1FB698C}"/>
              </a:ext>
            </a:extLst>
          </p:cNvPr>
          <p:cNvSpPr/>
          <p:nvPr/>
        </p:nvSpPr>
        <p:spPr>
          <a:xfrm>
            <a:off x="13538631" y="21222987"/>
            <a:ext cx="5240122" cy="3250875"/>
          </a:xfrm>
          <a:prstGeom prst="rect">
            <a:avLst/>
          </a:prstGeom>
          <a:solidFill>
            <a:srgbClr val="FFFFFF"/>
          </a:solidFill>
          <a:ln w="50800">
            <a:solidFill>
              <a:schemeClr val="accent1">
                <a:lumOff val="-10784"/>
              </a:schemeClr>
            </a:solidFill>
          </a:ln>
        </p:spPr>
        <p:txBody>
          <a:bodyPr lIns="35277" tIns="35277" rIns="35277" bIns="35277" anchor="ctr"/>
          <a:lstStyle/>
          <a:p>
            <a:pPr algn="ctr"/>
            <a:r>
              <a:rPr lang="en-US" sz="3600" dirty="0"/>
              <a:t>ROC curve comparison between clinical and transcriptome classifier</a:t>
            </a:r>
          </a:p>
        </p:txBody>
      </p:sp>
      <p:sp>
        <p:nvSpPr>
          <p:cNvPr id="62" name="Rectangle">
            <a:extLst>
              <a:ext uri="{FF2B5EF4-FFF2-40B4-BE49-F238E27FC236}">
                <a16:creationId xmlns:a16="http://schemas.microsoft.com/office/drawing/2014/main" id="{2EFC1F94-0975-9D4F-84B5-ADA9F97B0A3E}"/>
              </a:ext>
            </a:extLst>
          </p:cNvPr>
          <p:cNvSpPr/>
          <p:nvPr/>
        </p:nvSpPr>
        <p:spPr>
          <a:xfrm>
            <a:off x="19317392" y="21229346"/>
            <a:ext cx="5240122" cy="3250875"/>
          </a:xfrm>
          <a:prstGeom prst="rect">
            <a:avLst/>
          </a:prstGeom>
          <a:solidFill>
            <a:srgbClr val="FFFFFF"/>
          </a:solidFill>
          <a:ln w="50800">
            <a:solidFill>
              <a:schemeClr val="accent1">
                <a:lumOff val="-10784"/>
              </a:schemeClr>
            </a:solidFill>
          </a:ln>
        </p:spPr>
        <p:txBody>
          <a:bodyPr lIns="35277" tIns="35277" rIns="35277" bIns="35277" anchor="ctr"/>
          <a:lstStyle/>
          <a:p>
            <a:pPr algn="ctr"/>
            <a:r>
              <a:rPr lang="en-US" sz="3600" dirty="0"/>
              <a:t>ROC curve comparison between clinical and transcriptome classifier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2E6BA48-ADC1-7244-B094-CBACD9E5764E}"/>
              </a:ext>
            </a:extLst>
          </p:cNvPr>
          <p:cNvSpPr/>
          <p:nvPr/>
        </p:nvSpPr>
        <p:spPr>
          <a:xfrm>
            <a:off x="13281184" y="13677955"/>
            <a:ext cx="11476889" cy="10841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aseline="30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[1]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Johnston, P.A. and Grandis, J.R. </a:t>
            </a:r>
            <a:r>
              <a:rPr lang="en-US" sz="1600" i="1" dirty="0" err="1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Mol</a:t>
            </a:r>
            <a:r>
              <a:rPr lang="en-US" sz="1600" i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Interv</a:t>
            </a:r>
            <a:r>
              <a:rPr lang="en-US" sz="1600" i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,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 2011,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11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(1), 18-26. DOI: 10.1124/mi.11.1.4</a:t>
            </a:r>
          </a:p>
          <a:p>
            <a:r>
              <a:rPr lang="en-US" sz="1600" baseline="30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[2]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Wang, X. et al. </a:t>
            </a:r>
            <a:r>
              <a:rPr lang="en-US" sz="1600" i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BMC Cancer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, 2016,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16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(383). DOI: 10.1186/s12885-016-2460-5</a:t>
            </a:r>
          </a:p>
          <a:p>
            <a:r>
              <a:rPr lang="en-US" sz="1600" baseline="30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[3]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Zhang, F. et al. </a:t>
            </a:r>
            <a:r>
              <a:rPr lang="en-US" sz="1600" i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Cell </a:t>
            </a:r>
            <a:r>
              <a:rPr lang="en-US" sz="1600" i="1" dirty="0" err="1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Prolif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, 2018,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51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 (1). DOI: 10.1111/cpr.12397</a:t>
            </a:r>
          </a:p>
          <a:p>
            <a:r>
              <a:rPr lang="en-US" sz="1600" baseline="30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[4]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Moldovan, G.-L., </a:t>
            </a:r>
            <a:r>
              <a:rPr lang="en-US" sz="1600" dirty="0" err="1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D’andrea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, A. D. </a:t>
            </a:r>
            <a:r>
              <a:rPr lang="en-US" sz="1600" i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Annual Review of Genetics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, 2009,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43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, 223-249, DOI: 10.1146/annurev-genet-102108-134222</a:t>
            </a:r>
            <a:endParaRPr lang="en-US" sz="1600" u="sng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5858B-A797-0542-AB61-D8737288F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000" y="11506127"/>
            <a:ext cx="11153494" cy="1586591"/>
          </a:xfrm>
          <a:prstGeom prst="rect">
            <a:avLst/>
          </a:prstGeom>
        </p:spPr>
      </p:pic>
      <p:sp>
        <p:nvSpPr>
          <p:cNvPr id="64" name="Rectangle 116">
            <a:extLst>
              <a:ext uri="{FF2B5EF4-FFF2-40B4-BE49-F238E27FC236}">
                <a16:creationId xmlns:a16="http://schemas.microsoft.com/office/drawing/2014/main" id="{E5C2D423-B2FA-AE42-953B-44118E9C03C3}"/>
              </a:ext>
            </a:extLst>
          </p:cNvPr>
          <p:cNvSpPr txBox="1"/>
          <p:nvPr/>
        </p:nvSpPr>
        <p:spPr>
          <a:xfrm>
            <a:off x="16495082" y="13052186"/>
            <a:ext cx="5019567" cy="46166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 algn="ctr" defTabSz="3511296">
              <a:defRPr sz="36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rPr lang="en-US" sz="2400" b="1" dirty="0"/>
              <a:t>Table 1 – Notable Genes in Predictor</a:t>
            </a:r>
            <a:endParaRPr sz="2400" b="1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FEDE3"/>
      </a:lt1>
      <a:dk2>
        <a:srgbClr val="A7A7A7"/>
      </a:dk2>
      <a:lt2>
        <a:srgbClr val="53535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35277" tIns="35277" rIns="35277" bIns="35277" numCol="1" spcCol="38100" rtlCol="0" anchor="ctr">
        <a:spAutoFit/>
      </a:bodyPr>
      <a:lstStyle>
        <a:defPPr marL="0" marR="0" indent="0" algn="l" defTabSz="27093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5277" tIns="35277" rIns="35277" bIns="35277" numCol="1" spcCol="38100" rtlCol="0" anchor="t">
        <a:spAutoFit/>
      </a:bodyPr>
      <a:lstStyle>
        <a:defPPr marL="0" marR="0" indent="0" algn="l" defTabSz="27093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35277" tIns="35277" rIns="35277" bIns="35277" numCol="1" spcCol="38100" rtlCol="0" anchor="ctr">
        <a:spAutoFit/>
      </a:bodyPr>
      <a:lstStyle>
        <a:defPPr marL="0" marR="0" indent="0" algn="l" defTabSz="27093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5277" tIns="35277" rIns="35277" bIns="35277" numCol="1" spcCol="38100" rtlCol="0" anchor="t">
        <a:spAutoFit/>
      </a:bodyPr>
      <a:lstStyle>
        <a:defPPr marL="0" marR="0" indent="0" algn="l" defTabSz="27093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747</Words>
  <Application>Microsoft Macintosh PowerPoint</Application>
  <PresentationFormat>Custom</PresentationFormat>
  <Paragraphs>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Calibri</vt:lpstr>
      <vt:lpstr>Courier</vt:lpstr>
      <vt:lpstr>Helvetica</vt:lpstr>
      <vt:lpstr>Helvetica Neue</vt:lpstr>
      <vt:lpstr>Open Sans Light</vt:lpstr>
      <vt:lpstr>Roboto</vt:lpstr>
      <vt:lpstr>Roboto Light</vt:lpstr>
      <vt:lpstr>Roboto Regular</vt:lpstr>
      <vt:lpstr>Roboto Thin</vt:lpstr>
      <vt:lpstr>Wingdings</vt:lpstr>
      <vt:lpstr>Crop</vt:lpstr>
      <vt:lpstr>Early Detection of Lung Cancer using RNA Transcriptomes of Nasal Endothelial Cells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Detection of Lung Cancer using RNA Transcriptomes of Nasal Endothelial Cells</dc:title>
  <cp:lastModifiedBy>Microsoft Office User</cp:lastModifiedBy>
  <cp:revision>189</cp:revision>
  <dcterms:modified xsi:type="dcterms:W3CDTF">2018-12-07T21:33:52Z</dcterms:modified>
</cp:coreProperties>
</file>