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8100000" cy="254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1755648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3511296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5266944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7022592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8778240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0533888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2289535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4045184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/>
    <p:restoredTop sz="94682"/>
  </p:normalViewPr>
  <p:slideViewPr>
    <p:cSldViewPr snapToGrid="0" snapToObjects="1">
      <p:cViewPr>
        <p:scale>
          <a:sx n="10" d="100"/>
          <a:sy n="10" d="100"/>
        </p:scale>
        <p:origin x="-2144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05555" latinLnBrk="0">
      <a:defRPr sz="900">
        <a:latin typeface="+mn-lt"/>
        <a:ea typeface="+mn-ea"/>
        <a:cs typeface="+mn-cs"/>
        <a:sym typeface="Helvetica"/>
      </a:defRPr>
    </a:lvl1pPr>
    <a:lvl2pPr indent="228600" defTabSz="705555" latinLnBrk="0">
      <a:defRPr sz="900">
        <a:latin typeface="+mn-lt"/>
        <a:ea typeface="+mn-ea"/>
        <a:cs typeface="+mn-cs"/>
        <a:sym typeface="Helvetica"/>
      </a:defRPr>
    </a:lvl2pPr>
    <a:lvl3pPr indent="457200" defTabSz="705555" latinLnBrk="0">
      <a:defRPr sz="900">
        <a:latin typeface="+mn-lt"/>
        <a:ea typeface="+mn-ea"/>
        <a:cs typeface="+mn-cs"/>
        <a:sym typeface="Helvetica"/>
      </a:defRPr>
    </a:lvl3pPr>
    <a:lvl4pPr indent="685800" defTabSz="705555" latinLnBrk="0">
      <a:defRPr sz="900">
        <a:latin typeface="+mn-lt"/>
        <a:ea typeface="+mn-ea"/>
        <a:cs typeface="+mn-cs"/>
        <a:sym typeface="Helvetica"/>
      </a:defRPr>
    </a:lvl4pPr>
    <a:lvl5pPr indent="914400" defTabSz="705555" latinLnBrk="0">
      <a:defRPr sz="900">
        <a:latin typeface="+mn-lt"/>
        <a:ea typeface="+mn-ea"/>
        <a:cs typeface="+mn-cs"/>
        <a:sym typeface="Helvetica"/>
      </a:defRPr>
    </a:lvl5pPr>
    <a:lvl6pPr indent="1143000" defTabSz="705555" latinLnBrk="0">
      <a:defRPr sz="900">
        <a:latin typeface="+mn-lt"/>
        <a:ea typeface="+mn-ea"/>
        <a:cs typeface="+mn-cs"/>
        <a:sym typeface="Helvetica"/>
      </a:defRPr>
    </a:lvl6pPr>
    <a:lvl7pPr indent="1371600" defTabSz="705555" latinLnBrk="0">
      <a:defRPr sz="900">
        <a:latin typeface="+mn-lt"/>
        <a:ea typeface="+mn-ea"/>
        <a:cs typeface="+mn-cs"/>
        <a:sym typeface="Helvetica"/>
      </a:defRPr>
    </a:lvl7pPr>
    <a:lvl8pPr indent="1600200" defTabSz="705555" latinLnBrk="0">
      <a:defRPr sz="900">
        <a:latin typeface="+mn-lt"/>
        <a:ea typeface="+mn-ea"/>
        <a:cs typeface="+mn-cs"/>
        <a:sym typeface="Helvetica"/>
      </a:defRPr>
    </a:lvl8pPr>
    <a:lvl9pPr indent="1828800" defTabSz="705555" latinLnBrk="0">
      <a:defRPr sz="9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8404260" y="6623903"/>
            <a:ext cx="21290170" cy="7771209"/>
          </a:xfrm>
          <a:prstGeom prst="rect">
            <a:avLst/>
          </a:prstGeom>
        </p:spPr>
        <p:txBody>
          <a:bodyPr anchor="b"/>
          <a:lstStyle>
            <a:lvl1pPr algn="ctr">
              <a:defRPr sz="20200" cap="all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51615" y="14652890"/>
            <a:ext cx="17395466" cy="40231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1pPr>
            <a:lvl2pPr marL="0" indent="150876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2pPr>
            <a:lvl3pPr marL="0" indent="301752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3pPr>
            <a:lvl4pPr marL="0" indent="4526279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4pPr>
            <a:lvl5pPr marL="0" indent="603504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088945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7" y="8501949"/>
            <a:ext cx="24447503" cy="132291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26888507" y="2311688"/>
            <a:ext cx="5061868" cy="1941942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9" y="2311688"/>
            <a:ext cx="19435117" cy="194194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7" y="8466666"/>
            <a:ext cx="24447503" cy="13264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5475759" y="4819856"/>
            <a:ext cx="24477471" cy="10565695"/>
          </a:xfrm>
          <a:prstGeom prst="rect">
            <a:avLst/>
          </a:prstGeom>
        </p:spPr>
        <p:txBody>
          <a:bodyPr anchor="b"/>
          <a:lstStyle>
            <a:lvl1pPr algn="r">
              <a:defRPr sz="20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75759" y="15616031"/>
            <a:ext cx="24477471" cy="423453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1pPr>
            <a:lvl2pPr marL="0" indent="150876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2pPr>
            <a:lvl3pPr marL="0" indent="301752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3pPr>
            <a:lvl4pPr marL="0" indent="4526279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4pPr>
            <a:lvl5pPr marL="0" indent="603504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Freeform 6"/>
          <p:cNvSpPr/>
          <p:nvPr/>
        </p:nvSpPr>
        <p:spPr>
          <a:xfrm>
            <a:off x="24285091" y="6243155"/>
            <a:ext cx="8339155" cy="1632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rop MarkFreeform 7"/>
          <p:cNvSpPr/>
          <p:nvPr/>
        </p:nvSpPr>
        <p:spPr>
          <a:xfrm>
            <a:off x="24285091" y="6243155"/>
            <a:ext cx="8339155" cy="1632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35277" tIns="35277" rIns="35277" bIns="35277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088945" y="24374136"/>
            <a:ext cx="535297" cy="5531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20277" y="8466668"/>
            <a:ext cx="11325384" cy="1326444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20277" y="8667519"/>
            <a:ext cx="11325384" cy="30515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1pPr>
            <a:lvl2pPr marL="0" indent="150876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2pPr>
            <a:lvl3pPr marL="0" indent="301752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3pPr>
            <a:lvl4pPr marL="0" indent="4526279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4pPr>
            <a:lvl5pPr marL="0" indent="603504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42395" y="8702792"/>
            <a:ext cx="11325384" cy="3051528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ackground ShapeRectangle 7"/>
          <p:cNvSpPr/>
          <p:nvPr/>
        </p:nvSpPr>
        <p:spPr>
          <a:xfrm>
            <a:off x="3527778" y="1392"/>
            <a:ext cx="13504333" cy="253986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371041" y="2539999"/>
            <a:ext cx="9817807" cy="7992165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57457" y="2540003"/>
            <a:ext cx="13271501" cy="19167594"/>
          </a:xfrm>
          <a:prstGeom prst="rect">
            <a:avLst/>
          </a:prstGeom>
        </p:spPr>
        <p:txBody>
          <a:bodyPr/>
          <a:lstStyle>
            <a:lvl1pPr marL="1280159" indent="-1280159">
              <a:defRPr sz="5000"/>
            </a:lvl1pPr>
            <a:lvl2pPr marL="1280159" indent="-1280159">
              <a:defRPr sz="5000"/>
            </a:lvl2pPr>
            <a:lvl3pPr marL="1432043" indent="-1432043">
              <a:defRPr sz="5000"/>
            </a:lvl3pPr>
            <a:lvl4pPr marL="1432043" indent="-1432043">
              <a:defRPr sz="5000"/>
            </a:lvl4pPr>
            <a:lvl5pPr marL="1624818" indent="-1624818"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71041" y="10579051"/>
            <a:ext cx="9817807" cy="11152062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pPr>
            <a:endParaRPr/>
          </a:p>
        </p:txBody>
      </p:sp>
      <p:sp>
        <p:nvSpPr>
          <p:cNvPr id="80" name="Rectangle 8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81" name="Divider BarRectangle 10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222518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ckground ShapeRectangle 7"/>
          <p:cNvSpPr/>
          <p:nvPr/>
        </p:nvSpPr>
        <p:spPr>
          <a:xfrm>
            <a:off x="3527778" y="1392"/>
            <a:ext cx="13504333" cy="253986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5371041" y="2539999"/>
            <a:ext cx="9817807" cy="7992165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17614194" y="5"/>
            <a:ext cx="16958030" cy="25399996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71041" y="10577658"/>
            <a:ext cx="9817807" cy="11153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1pPr>
            <a:lvl2pPr marL="0" indent="150876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2pPr>
            <a:lvl3pPr marL="0" indent="301752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3pPr>
            <a:lvl4pPr marL="0" indent="4526279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4pPr>
            <a:lvl5pPr marL="0" indent="603504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Rectangle 8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4" name="Divider BarRectangle 10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222518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745147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3" name="Side barRectangle 7"/>
          <p:cNvSpPr/>
          <p:nvPr/>
        </p:nvSpPr>
        <p:spPr>
          <a:xfrm>
            <a:off x="4745147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020277" y="2539999"/>
            <a:ext cx="24447503" cy="5503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79999" y="5926666"/>
            <a:ext cx="27940001" cy="167628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177509" y="24374136"/>
            <a:ext cx="535297" cy="553156"/>
          </a:xfrm>
          <a:prstGeom prst="rect">
            <a:avLst/>
          </a:prstGeom>
          <a:ln w="3175">
            <a:miter lim="400000"/>
          </a:ln>
        </p:spPr>
        <p:txBody>
          <a:bodyPr wrap="none" lIns="35277" tIns="35277" rIns="35277" bIns="35277" anchor="ctr">
            <a:spAutoFit/>
          </a:bodyPr>
          <a:lstStyle>
            <a:lvl1pPr algn="r">
              <a:defRPr sz="3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267358" marR="0" indent="-1267358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1pPr>
      <a:lvl2pPr marL="1267358" marR="0" indent="-1267358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2pPr>
      <a:lvl3pPr marL="1411740" marR="0" indent="-141174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3pPr>
      <a:lvl4pPr marL="1411740" marR="0" indent="-141174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4pPr>
      <a:lvl5pPr marL="1593250" marR="0" indent="-159325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5pPr>
      <a:lvl6pPr marL="1593250" marR="0" indent="-159325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6pPr>
      <a:lvl7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7pPr>
      <a:lvl8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8pPr>
      <a:lvl9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755648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3511296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5266944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7022592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8778240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0533888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2289535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4045184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ncbi.nlm.nih.gov/gd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/>
          <p:nvPr/>
        </p:nvSpPr>
        <p:spPr>
          <a:xfrm>
            <a:off x="25654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2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Rectangle 41"/>
          <p:cNvSpPr/>
          <p:nvPr/>
        </p:nvSpPr>
        <p:spPr>
          <a:xfrm>
            <a:off x="0" y="-1"/>
            <a:ext cx="38100000" cy="2540001"/>
          </a:xfrm>
          <a:prstGeom prst="rect">
            <a:avLst/>
          </a:prstGeom>
          <a:solidFill>
            <a:srgbClr val="262626"/>
          </a:solidFill>
          <a:ln w="63500">
            <a:solidFill>
              <a:srgbClr val="000000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Rectangle 6"/>
          <p:cNvSpPr/>
          <p:nvPr/>
        </p:nvSpPr>
        <p:spPr>
          <a:xfrm>
            <a:off x="13208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2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Rectangle 4"/>
          <p:cNvSpPr/>
          <p:nvPr/>
        </p:nvSpPr>
        <p:spPr>
          <a:xfrm>
            <a:off x="762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3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6" name="Title 1"/>
          <p:cNvSpPr txBox="1">
            <a:spLocks noGrp="1"/>
          </p:cNvSpPr>
          <p:nvPr>
            <p:ph type="ctrTitle"/>
          </p:nvPr>
        </p:nvSpPr>
        <p:spPr>
          <a:xfrm>
            <a:off x="1" y="94308"/>
            <a:ext cx="38100000" cy="13480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Early Detection of Lung Cancer using RNA Transcriptomes of Nasal Endothelial Cells</a:t>
            </a:r>
            <a:endParaRPr dirty="0"/>
          </a:p>
        </p:txBody>
      </p:sp>
      <p:sp>
        <p:nvSpPr>
          <p:cNvPr id="12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2665860" y="1590576"/>
            <a:ext cx="12768281" cy="95042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en-US" dirty="0"/>
              <a:t>Sean Friedowitz (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sfriedo</a:t>
            </a:r>
            <a:r>
              <a:rPr lang="en-US" dirty="0"/>
              <a:t>), Kevin J Hou (</a:t>
            </a:r>
            <a:r>
              <a:rPr lang="en-US" dirty="0">
                <a:latin typeface="Courier" pitchFamily="2" charset="0"/>
              </a:rPr>
              <a:t>kjhou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8" name="Purpose"/>
          <p:cNvSpPr/>
          <p:nvPr/>
        </p:nvSpPr>
        <p:spPr>
          <a:xfrm>
            <a:off x="762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 </a:t>
            </a:r>
            <a:r>
              <a:rPr lang="en-US" dirty="0"/>
              <a:t>Motivation</a:t>
            </a:r>
            <a:endParaRPr dirty="0"/>
          </a:p>
        </p:txBody>
      </p:sp>
      <p:sp>
        <p:nvSpPr>
          <p:cNvPr id="129" name="Model - Markov Decision Process"/>
          <p:cNvSpPr/>
          <p:nvPr/>
        </p:nvSpPr>
        <p:spPr>
          <a:xfrm>
            <a:off x="761999" y="12800225"/>
            <a:ext cx="11684001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Dataset</a:t>
            </a:r>
            <a:endParaRPr dirty="0"/>
          </a:p>
        </p:txBody>
      </p:sp>
      <p:sp>
        <p:nvSpPr>
          <p:cNvPr id="130" name="Results"/>
          <p:cNvSpPr/>
          <p:nvPr/>
        </p:nvSpPr>
        <p:spPr>
          <a:xfrm>
            <a:off x="25654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 Results</a:t>
            </a:r>
          </a:p>
        </p:txBody>
      </p:sp>
      <p:sp>
        <p:nvSpPr>
          <p:cNvPr id="131" name="Meet the Players"/>
          <p:cNvSpPr/>
          <p:nvPr/>
        </p:nvSpPr>
        <p:spPr>
          <a:xfrm>
            <a:off x="13208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Feature Selection</a:t>
            </a:r>
            <a:endParaRPr dirty="0"/>
          </a:p>
        </p:txBody>
      </p:sp>
      <p:sp>
        <p:nvSpPr>
          <p:cNvPr id="132" name="Conclusion and Next Steps"/>
          <p:cNvSpPr/>
          <p:nvPr/>
        </p:nvSpPr>
        <p:spPr>
          <a:xfrm>
            <a:off x="25654000" y="20639742"/>
            <a:ext cx="11684000" cy="1143001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Next Steps</a:t>
            </a:r>
            <a:endParaRPr dirty="0"/>
          </a:p>
        </p:txBody>
      </p:sp>
      <p:sp>
        <p:nvSpPr>
          <p:cNvPr id="133" name="Rectangle 116"/>
          <p:cNvSpPr txBox="1"/>
          <p:nvPr/>
        </p:nvSpPr>
        <p:spPr>
          <a:xfrm>
            <a:off x="1046479" y="4273148"/>
            <a:ext cx="11175248" cy="7017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Early Detection Saves Lives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Lung Cancer is the second most-common type of cancer.</a:t>
            </a:r>
            <a:r>
              <a:rPr lang="en-US" baseline="30000" dirty="0"/>
              <a:t>[1]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About 500,000 new cases diagnosed annually in the U.S.</a:t>
            </a:r>
            <a:r>
              <a:rPr lang="en-US" baseline="30000" dirty="0"/>
              <a:t>[1]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When detected early, success rate of treatment is very high.</a:t>
            </a:r>
            <a:r>
              <a:rPr lang="en-US" baseline="30000" dirty="0"/>
              <a:t>[2]</a:t>
            </a:r>
            <a:endParaRPr baseline="30000" dirty="0"/>
          </a:p>
          <a:p>
            <a:pPr defTabSz="3511296">
              <a:defRPr sz="3600">
                <a:latin typeface="Roboto Thin"/>
                <a:ea typeface="Roboto Thin"/>
                <a:cs typeface="Roboto Thin"/>
                <a:sym typeface="Roboto Thin"/>
              </a:defRPr>
            </a:pPr>
            <a:endParaRPr sz="3600" dirty="0"/>
          </a:p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Genome Screening </a:t>
            </a:r>
            <a:r>
              <a:rPr lang="en-US" dirty="0">
                <a:sym typeface="Wingdings" pitchFamily="2" charset="2"/>
              </a:rPr>
              <a:t> Non-invasive Early Detection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NGS has enabled massively parallel sequencing of genomes.</a:t>
            </a:r>
            <a:r>
              <a:rPr lang="en-US" baseline="30000" dirty="0"/>
              <a:t>[3]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RNA transcriptome: expression levels of all mRNA in a cell.</a:t>
            </a:r>
          </a:p>
          <a:p>
            <a:pPr marL="360947" indent="-360947" defTabSz="3511296">
              <a:buSzPct val="100000"/>
              <a:buFontTx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b="1" dirty="0"/>
              <a:t>Idea: </a:t>
            </a:r>
            <a:r>
              <a:rPr lang="en-US" dirty="0"/>
              <a:t>Non-invasive screening using nasal epithelial cells.</a:t>
            </a:r>
            <a:r>
              <a:rPr lang="en-US" baseline="30000" dirty="0"/>
              <a:t>[4]</a:t>
            </a:r>
            <a:endParaRPr dirty="0"/>
          </a:p>
          <a:p>
            <a:pPr defTabSz="3511296"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sz="3600" dirty="0"/>
          </a:p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Goal: Build a Classifier that uses RNA Transcriptome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Metrics: sensitivity more important than specificity.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Primary challenge – feature selection.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Test various models (logistic, weighted voting, SVM, ensemble).</a:t>
            </a:r>
          </a:p>
        </p:txBody>
      </p:sp>
      <p:sp>
        <p:nvSpPr>
          <p:cNvPr id="181" name="Rectangle 116"/>
          <p:cNvSpPr txBox="1"/>
          <p:nvPr/>
        </p:nvSpPr>
        <p:spPr>
          <a:xfrm>
            <a:off x="25907999" y="12403473"/>
            <a:ext cx="5019567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dirty="0"/>
              <a:t>Free text placeholder</a:t>
            </a:r>
            <a:endParaRPr dirty="0"/>
          </a:p>
        </p:txBody>
      </p:sp>
      <p:sp>
        <p:nvSpPr>
          <p:cNvPr id="183" name="Rectangle 116"/>
          <p:cNvSpPr txBox="1"/>
          <p:nvPr/>
        </p:nvSpPr>
        <p:spPr>
          <a:xfrm>
            <a:off x="19240500" y="8788219"/>
            <a:ext cx="5212177" cy="433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Best Features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No overlap with gene marker from original study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Many linkages to other types of cancer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Many transcription factors and other proteins responsible for cell proliferation</a:t>
            </a:r>
          </a:p>
        </p:txBody>
      </p:sp>
      <p:sp>
        <p:nvSpPr>
          <p:cNvPr id="249" name="Rectangle"/>
          <p:cNvSpPr/>
          <p:nvPr/>
        </p:nvSpPr>
        <p:spPr>
          <a:xfrm>
            <a:off x="13589367" y="8962966"/>
            <a:ext cx="5080001" cy="4115558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endParaRPr lang="en-US" dirty="0"/>
          </a:p>
        </p:txBody>
      </p:sp>
      <p:sp>
        <p:nvSpPr>
          <p:cNvPr id="250" name="Rectangle 116"/>
          <p:cNvSpPr txBox="1"/>
          <p:nvPr/>
        </p:nvSpPr>
        <p:spPr>
          <a:xfrm>
            <a:off x="25908000" y="4281855"/>
            <a:ext cx="10831841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>
              <a:defRPr u="none"/>
            </a:pPr>
            <a:r>
              <a:rPr lang="en-US" u="sng" dirty="0"/>
              <a:t>Post-selection SVM</a:t>
            </a:r>
            <a:endParaRPr u="sng" dirty="0"/>
          </a:p>
        </p:txBody>
      </p:sp>
      <p:sp>
        <p:nvSpPr>
          <p:cNvPr id="256" name="Rectangle 116"/>
          <p:cNvSpPr txBox="1"/>
          <p:nvPr/>
        </p:nvSpPr>
        <p:spPr>
          <a:xfrm>
            <a:off x="13805327" y="16130330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I. Weighted Voting</a:t>
            </a:r>
            <a:endParaRPr dirty="0"/>
          </a:p>
        </p:txBody>
      </p:sp>
      <p:sp>
        <p:nvSpPr>
          <p:cNvPr id="261" name="Rectangle 116"/>
          <p:cNvSpPr txBox="1"/>
          <p:nvPr/>
        </p:nvSpPr>
        <p:spPr>
          <a:xfrm>
            <a:off x="13775704" y="9053106"/>
            <a:ext cx="4707325" cy="37138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spcBef>
                <a:spcPts val="400"/>
              </a:spcBef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3000" u="sng" dirty="0">
                <a:latin typeface="Roboto" panose="02000000000000000000" pitchFamily="2" charset="0"/>
                <a:ea typeface="Roboto" panose="02000000000000000000" pitchFamily="2" charset="0"/>
              </a:rPr>
              <a:t>Notable Selected Genes: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List Placeholder</a:t>
            </a:r>
            <a:r>
              <a:rPr dirty="0"/>
              <a:t> 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For lists/bullet points</a:t>
            </a:r>
            <a:endParaRPr dirty="0"/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H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E</a:t>
            </a:r>
            <a:endParaRPr dirty="0"/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O</a:t>
            </a:r>
            <a:endParaRPr dirty="0"/>
          </a:p>
        </p:txBody>
      </p:sp>
      <p:sp>
        <p:nvSpPr>
          <p:cNvPr id="297" name="Conclusion and Next Steps">
            <a:extLst>
              <a:ext uri="{FF2B5EF4-FFF2-40B4-BE49-F238E27FC236}">
                <a16:creationId xmlns:a16="http://schemas.microsoft.com/office/drawing/2014/main" id="{2FD7E544-445A-544D-A671-79974DEF03B2}"/>
              </a:ext>
            </a:extLst>
          </p:cNvPr>
          <p:cNvSpPr/>
          <p:nvPr/>
        </p:nvSpPr>
        <p:spPr>
          <a:xfrm>
            <a:off x="25654000" y="10630536"/>
            <a:ext cx="11684000" cy="1143001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Discussion</a:t>
            </a:r>
            <a:endParaRPr dirty="0"/>
          </a:p>
        </p:txBody>
      </p:sp>
      <p:sp>
        <p:nvSpPr>
          <p:cNvPr id="298" name="Meet the Players">
            <a:extLst>
              <a:ext uri="{FF2B5EF4-FFF2-40B4-BE49-F238E27FC236}">
                <a16:creationId xmlns:a16="http://schemas.microsoft.com/office/drawing/2014/main" id="{93C164E8-A756-6B40-9020-5F82CDD6483A}"/>
              </a:ext>
            </a:extLst>
          </p:cNvPr>
          <p:cNvSpPr/>
          <p:nvPr/>
        </p:nvSpPr>
        <p:spPr>
          <a:xfrm>
            <a:off x="13208000" y="14655333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Model Comparison</a:t>
            </a:r>
            <a:endParaRPr dirty="0"/>
          </a:p>
        </p:txBody>
      </p:sp>
      <p:sp>
        <p:nvSpPr>
          <p:cNvPr id="299" name="Rectangle 116">
            <a:extLst>
              <a:ext uri="{FF2B5EF4-FFF2-40B4-BE49-F238E27FC236}">
                <a16:creationId xmlns:a16="http://schemas.microsoft.com/office/drawing/2014/main" id="{E1D52534-CE4F-EB49-A820-91D4FFF51B9E}"/>
              </a:ext>
            </a:extLst>
          </p:cNvPr>
          <p:cNvSpPr txBox="1"/>
          <p:nvPr/>
        </p:nvSpPr>
        <p:spPr>
          <a:xfrm>
            <a:off x="13462000" y="4335094"/>
            <a:ext cx="5778500" cy="2954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Selection Methodology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Just a brief note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lang="en-US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Brief analysis of graph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lang="en-US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Which model is best?</a:t>
            </a:r>
          </a:p>
        </p:txBody>
      </p:sp>
      <p:sp>
        <p:nvSpPr>
          <p:cNvPr id="300" name="Rectangle 116">
            <a:extLst>
              <a:ext uri="{FF2B5EF4-FFF2-40B4-BE49-F238E27FC236}">
                <a16:creationId xmlns:a16="http://schemas.microsoft.com/office/drawing/2014/main" id="{F7ABC683-EB64-C643-BAD5-0653B33D9083}"/>
              </a:ext>
            </a:extLst>
          </p:cNvPr>
          <p:cNvSpPr txBox="1"/>
          <p:nvPr/>
        </p:nvSpPr>
        <p:spPr>
          <a:xfrm>
            <a:off x="1046479" y="14225030"/>
            <a:ext cx="11175248" cy="2492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AEGIS Epithelial Nasal Cell Dataset</a:t>
            </a:r>
            <a:r>
              <a:rPr lang="en-US" u="sng" baseline="30000" dirty="0"/>
              <a:t>[1]</a:t>
            </a:r>
            <a:endParaRPr u="sng" baseline="30000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From AEGIS clinical trials, which tracked at-risk cancer patients from 28 medical centers in the U.S., Canada, and Europe.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Patients were followed for up to one year, until diagnosis.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Data publicly available via NCBI Gene Expression Omnibus.</a:t>
            </a:r>
            <a:r>
              <a:rPr lang="en-US" baseline="30000" dirty="0"/>
              <a:t>[2]</a:t>
            </a:r>
          </a:p>
        </p:txBody>
      </p:sp>
      <p:sp>
        <p:nvSpPr>
          <p:cNvPr id="345" name="Rectangle 116">
            <a:extLst>
              <a:ext uri="{FF2B5EF4-FFF2-40B4-BE49-F238E27FC236}">
                <a16:creationId xmlns:a16="http://schemas.microsoft.com/office/drawing/2014/main" id="{979D73A8-D008-BD40-B4E2-F80B318BA2EB}"/>
              </a:ext>
            </a:extLst>
          </p:cNvPr>
          <p:cNvSpPr txBox="1"/>
          <p:nvPr/>
        </p:nvSpPr>
        <p:spPr>
          <a:xfrm>
            <a:off x="25908000" y="14882794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Feature Selection Results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6" name="Rectangle 116">
            <a:extLst>
              <a:ext uri="{FF2B5EF4-FFF2-40B4-BE49-F238E27FC236}">
                <a16:creationId xmlns:a16="http://schemas.microsoft.com/office/drawing/2014/main" id="{A07D2761-0E54-2744-983E-556BB4A5155B}"/>
              </a:ext>
            </a:extLst>
          </p:cNvPr>
          <p:cNvSpPr txBox="1"/>
          <p:nvPr/>
        </p:nvSpPr>
        <p:spPr>
          <a:xfrm>
            <a:off x="25907999" y="16620726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Any model insights that may come up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7" name="Rectangle 116">
            <a:extLst>
              <a:ext uri="{FF2B5EF4-FFF2-40B4-BE49-F238E27FC236}">
                <a16:creationId xmlns:a16="http://schemas.microsoft.com/office/drawing/2014/main" id="{4F1C1411-7EC6-1547-BF01-23F30CE59308}"/>
              </a:ext>
            </a:extLst>
          </p:cNvPr>
          <p:cNvSpPr txBox="1"/>
          <p:nvPr/>
        </p:nvSpPr>
        <p:spPr>
          <a:xfrm>
            <a:off x="25907999" y="18414090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Overall Training Error/Comparison to Paper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8" name="Rectangle 116">
            <a:extLst>
              <a:ext uri="{FF2B5EF4-FFF2-40B4-BE49-F238E27FC236}">
                <a16:creationId xmlns:a16="http://schemas.microsoft.com/office/drawing/2014/main" id="{BC7D7044-AE0C-FA44-8139-E6DAFFE2DFF5}"/>
              </a:ext>
            </a:extLst>
          </p:cNvPr>
          <p:cNvSpPr txBox="1"/>
          <p:nvPr/>
        </p:nvSpPr>
        <p:spPr>
          <a:xfrm>
            <a:off x="25907999" y="22128738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More dimensionality reduction?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5E9DA0E-A88B-0C4E-B341-628874F86301}"/>
              </a:ext>
            </a:extLst>
          </p:cNvPr>
          <p:cNvSpPr/>
          <p:nvPr/>
        </p:nvSpPr>
        <p:spPr>
          <a:xfrm>
            <a:off x="914400" y="24041398"/>
            <a:ext cx="11447362" cy="7154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AEGIS Study Team,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 Natl Cancer Inst,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2017,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109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(7), DOI: 10.1093/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jnci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/djw327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[2]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National Center for Biotechnology Information,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https://www.ncbi.nlm.nih.gov/gds</a:t>
            </a:r>
            <a:endParaRPr lang="en-US" sz="16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[3]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Affymetrix,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www.affymetrix.com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/analysis/downloads/na36/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wtgene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2D7AB-BCB2-2D42-AB5C-2DD0EC8B2252}"/>
              </a:ext>
            </a:extLst>
          </p:cNvPr>
          <p:cNvSpPr/>
          <p:nvPr/>
        </p:nvSpPr>
        <p:spPr>
          <a:xfrm>
            <a:off x="914400" y="11537527"/>
            <a:ext cx="11307327" cy="12444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American Cancer Society,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https://www.cancer.org/cancer/non-small-cell-lung-cancer/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[2]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American Cancer Society,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https://www.cancer.org/cancer/lung-cancer/prevention-and-early-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detection.html</a:t>
            </a:r>
            <a:endParaRPr lang="en-US" sz="16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[3]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Z. Wang, M. Gerstein, and M. Snyder.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Nature Review Genetics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2009,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, 57-63, DOI: 10.1038/nrg2484 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[4]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AEGIS Study Team,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 Natl Cancer Inst,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2017,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109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(7), DOI: 10.1093/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jnci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/djw327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A1B3A610-0F9B-BD4E-8C72-184014212640}"/>
              </a:ext>
            </a:extLst>
          </p:cNvPr>
          <p:cNvSpPr/>
          <p:nvPr/>
        </p:nvSpPr>
        <p:spPr>
          <a:xfrm>
            <a:off x="6705240" y="20234829"/>
            <a:ext cx="5400621" cy="341470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endParaRPr lang="en-US" dirty="0"/>
          </a:p>
        </p:txBody>
      </p:sp>
      <p:sp>
        <p:nvSpPr>
          <p:cNvPr id="35" name="Rectangle 116">
            <a:extLst>
              <a:ext uri="{FF2B5EF4-FFF2-40B4-BE49-F238E27FC236}">
                <a16:creationId xmlns:a16="http://schemas.microsoft.com/office/drawing/2014/main" id="{B1CAB185-C0A6-4044-892F-D1E5AA5F8CE3}"/>
              </a:ext>
            </a:extLst>
          </p:cNvPr>
          <p:cNvSpPr txBox="1"/>
          <p:nvPr/>
        </p:nvSpPr>
        <p:spPr>
          <a:xfrm>
            <a:off x="6849979" y="20268805"/>
            <a:ext cx="5111145" cy="32829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3000" u="sng" dirty="0">
                <a:latin typeface="Roboto" panose="02000000000000000000" pitchFamily="2" charset="0"/>
                <a:ea typeface="Roboto" panose="02000000000000000000" pitchFamily="2" charset="0"/>
              </a:rPr>
              <a:t>Dataset at a Glance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</a:t>
            </a:r>
            <a:r>
              <a:rPr lang="en-US" sz="2400" b="1" dirty="0"/>
              <a:t>487 Samples </a:t>
            </a:r>
            <a:r>
              <a:rPr lang="en-US" sz="2400" dirty="0"/>
              <a:t>from 28 Centers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- 298 Patients diagnosed with cancer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- 189 Patients without cancer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</a:t>
            </a:r>
            <a:r>
              <a:rPr lang="en-US" sz="2400" b="1" dirty="0">
                <a:solidFill>
                  <a:srgbClr val="C00000"/>
                </a:solidFill>
              </a:rPr>
              <a:t>Clinical Data </a:t>
            </a:r>
            <a:r>
              <a:rPr lang="en-US" sz="2400" dirty="0"/>
              <a:t>(age, smoking, etc.)</a:t>
            </a:r>
          </a:p>
          <a:p>
            <a:pPr defTabSz="3511296">
              <a:spcBef>
                <a:spcPts val="400"/>
              </a:spcBef>
              <a:spcAft>
                <a:spcPts val="400"/>
              </a:spcAft>
              <a:buSzPct val="100000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sz="2400" dirty="0"/>
              <a:t>- </a:t>
            </a:r>
            <a:r>
              <a:rPr lang="en-US" sz="2400" b="1" dirty="0">
                <a:solidFill>
                  <a:srgbClr val="0070C0"/>
                </a:solidFill>
              </a:rPr>
              <a:t>Expression levels for 32,321 genes</a:t>
            </a:r>
            <a:r>
              <a:rPr lang="en-US" sz="2400" dirty="0"/>
              <a:t>,     </a:t>
            </a:r>
            <a:r>
              <a:rPr lang="en-US" sz="2200" dirty="0">
                <a:solidFill>
                  <a:srgbClr val="FFFFFF"/>
                </a:solidFill>
              </a:rPr>
              <a:t>…</a:t>
            </a:r>
            <a:r>
              <a:rPr lang="en-US" sz="2400" dirty="0"/>
              <a:t>from Affymetrix Microarray</a:t>
            </a:r>
            <a:r>
              <a:rPr lang="en-US" sz="2400" baseline="30000" dirty="0"/>
              <a:t>[3]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C3665-4972-6642-BD5C-115C6D75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16823471"/>
            <a:ext cx="9525000" cy="24765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A4681E-EAE3-3F41-A5D5-5C1427409806}"/>
              </a:ext>
            </a:extLst>
          </p:cNvPr>
          <p:cNvCxnSpPr>
            <a:cxnSpLocks/>
          </p:cNvCxnSpPr>
          <p:nvPr/>
        </p:nvCxnSpPr>
        <p:spPr>
          <a:xfrm>
            <a:off x="2483734" y="17464932"/>
            <a:ext cx="0" cy="1824648"/>
          </a:xfrm>
          <a:prstGeom prst="line">
            <a:avLst/>
          </a:prstGeom>
          <a:noFill/>
          <a:ln w="38100" cap="sq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E958D7-1AB4-D244-92D4-FA72A15AFE28}"/>
              </a:ext>
            </a:extLst>
          </p:cNvPr>
          <p:cNvCxnSpPr>
            <a:cxnSpLocks/>
          </p:cNvCxnSpPr>
          <p:nvPr/>
        </p:nvCxnSpPr>
        <p:spPr>
          <a:xfrm flipH="1">
            <a:off x="8750762" y="19476801"/>
            <a:ext cx="3396901" cy="0"/>
          </a:xfrm>
          <a:prstGeom prst="line">
            <a:avLst/>
          </a:prstGeom>
          <a:noFill/>
          <a:ln w="38100" cap="sq">
            <a:solidFill>
              <a:srgbClr val="0070C0"/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5058A8-11C5-7D4D-97FC-9DAABAACB39B}"/>
              </a:ext>
            </a:extLst>
          </p:cNvPr>
          <p:cNvCxnSpPr>
            <a:cxnSpLocks/>
          </p:cNvCxnSpPr>
          <p:nvPr/>
        </p:nvCxnSpPr>
        <p:spPr>
          <a:xfrm flipH="1">
            <a:off x="4572303" y="19476801"/>
            <a:ext cx="4120585" cy="0"/>
          </a:xfrm>
          <a:prstGeom prst="line">
            <a:avLst/>
          </a:prstGeom>
          <a:noFill/>
          <a:ln w="38100" cap="sq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116">
            <a:extLst>
              <a:ext uri="{FF2B5EF4-FFF2-40B4-BE49-F238E27FC236}">
                <a16:creationId xmlns:a16="http://schemas.microsoft.com/office/drawing/2014/main" id="{42C9563C-B508-854C-97D0-637BF50085A9}"/>
              </a:ext>
            </a:extLst>
          </p:cNvPr>
          <p:cNvSpPr txBox="1"/>
          <p:nvPr/>
        </p:nvSpPr>
        <p:spPr>
          <a:xfrm>
            <a:off x="5373810" y="19564036"/>
            <a:ext cx="2530084" cy="4924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600" dirty="0">
                <a:solidFill>
                  <a:srgbClr val="C00000"/>
                </a:solidFill>
              </a:rPr>
              <a:t>Clinical Data</a:t>
            </a:r>
            <a:endParaRPr sz="2600" dirty="0">
              <a:solidFill>
                <a:srgbClr val="C00000"/>
              </a:solidFill>
            </a:endParaRPr>
          </a:p>
        </p:txBody>
      </p:sp>
      <p:sp>
        <p:nvSpPr>
          <p:cNvPr id="50" name="Rectangle 116">
            <a:extLst>
              <a:ext uri="{FF2B5EF4-FFF2-40B4-BE49-F238E27FC236}">
                <a16:creationId xmlns:a16="http://schemas.microsoft.com/office/drawing/2014/main" id="{1B219A41-3333-244D-89FE-08D16E3C5E45}"/>
              </a:ext>
            </a:extLst>
          </p:cNvPr>
          <p:cNvSpPr txBox="1"/>
          <p:nvPr/>
        </p:nvSpPr>
        <p:spPr>
          <a:xfrm>
            <a:off x="9184170" y="19568160"/>
            <a:ext cx="2530084" cy="4924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600" dirty="0">
                <a:solidFill>
                  <a:srgbClr val="0070C0"/>
                </a:solidFill>
              </a:rPr>
              <a:t>32,321 Genes</a:t>
            </a:r>
            <a:endParaRPr sz="2600" dirty="0">
              <a:solidFill>
                <a:srgbClr val="0070C0"/>
              </a:solidFill>
            </a:endParaRPr>
          </a:p>
        </p:txBody>
      </p:sp>
      <p:sp>
        <p:nvSpPr>
          <p:cNvPr id="51" name="Rectangle 116">
            <a:extLst>
              <a:ext uri="{FF2B5EF4-FFF2-40B4-BE49-F238E27FC236}">
                <a16:creationId xmlns:a16="http://schemas.microsoft.com/office/drawing/2014/main" id="{4B94B5D0-524D-AC4F-81EF-A112DCF919FC}"/>
              </a:ext>
            </a:extLst>
          </p:cNvPr>
          <p:cNvSpPr txBox="1"/>
          <p:nvPr/>
        </p:nvSpPr>
        <p:spPr>
          <a:xfrm>
            <a:off x="366631" y="17663255"/>
            <a:ext cx="2530084" cy="12926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sz="2600" dirty="0"/>
              <a:t>487</a:t>
            </a:r>
          </a:p>
          <a:p>
            <a:r>
              <a:rPr lang="en-US" sz="2600" dirty="0"/>
              <a:t>Samples</a:t>
            </a:r>
          </a:p>
          <a:p>
            <a:r>
              <a:rPr lang="en-US" sz="2600" dirty="0"/>
              <a:t>(Patients)</a:t>
            </a:r>
          </a:p>
        </p:txBody>
      </p:sp>
      <p:sp>
        <p:nvSpPr>
          <p:cNvPr id="53" name="Rectangle 116">
            <a:extLst>
              <a:ext uri="{FF2B5EF4-FFF2-40B4-BE49-F238E27FC236}">
                <a16:creationId xmlns:a16="http://schemas.microsoft.com/office/drawing/2014/main" id="{19C833B7-343A-4E46-B708-CBF653C128C1}"/>
              </a:ext>
            </a:extLst>
          </p:cNvPr>
          <p:cNvSpPr txBox="1"/>
          <p:nvPr/>
        </p:nvSpPr>
        <p:spPr>
          <a:xfrm>
            <a:off x="1071479" y="20158889"/>
            <a:ext cx="5293622" cy="3416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Challenges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Significantly more features than data points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Expect most of the gene expression levels </a:t>
            </a:r>
            <a:r>
              <a:rPr lang="en-US" b="1" dirty="0"/>
              <a:t>not</a:t>
            </a:r>
            <a:r>
              <a:rPr lang="en-US" dirty="0"/>
              <a:t> to be correlated with cancer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Need feature selection!</a:t>
            </a:r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A21DDE71-0D79-1340-B508-1C060FEDE7A2}"/>
              </a:ext>
            </a:extLst>
          </p:cNvPr>
          <p:cNvSpPr/>
          <p:nvPr/>
        </p:nvSpPr>
        <p:spPr>
          <a:xfrm>
            <a:off x="28056646" y="5181656"/>
            <a:ext cx="6878708" cy="3926563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Placeholder</a:t>
            </a:r>
          </a:p>
          <a:p>
            <a:pPr algn="ctr"/>
            <a:r>
              <a:rPr lang="en-US" sz="3600" dirty="0"/>
              <a:t>table of scoring metrics for clinical vs full model with final feature set</a:t>
            </a:r>
          </a:p>
        </p:txBody>
      </p:sp>
      <p:sp>
        <p:nvSpPr>
          <p:cNvPr id="55" name="Rectangle 116">
            <a:extLst>
              <a:ext uri="{FF2B5EF4-FFF2-40B4-BE49-F238E27FC236}">
                <a16:creationId xmlns:a16="http://schemas.microsoft.com/office/drawing/2014/main" id="{CAFCAF6B-9AFB-1B49-8316-0ADA27ED3885}"/>
              </a:ext>
            </a:extLst>
          </p:cNvPr>
          <p:cNvSpPr txBox="1"/>
          <p:nvPr/>
        </p:nvSpPr>
        <p:spPr>
          <a:xfrm>
            <a:off x="19584088" y="16130329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II. Logistic Regression</a:t>
            </a:r>
            <a:endParaRPr dirty="0"/>
          </a:p>
        </p:txBody>
      </p:sp>
      <p:sp>
        <p:nvSpPr>
          <p:cNvPr id="56" name="Rectangle 116">
            <a:extLst>
              <a:ext uri="{FF2B5EF4-FFF2-40B4-BE49-F238E27FC236}">
                <a16:creationId xmlns:a16="http://schemas.microsoft.com/office/drawing/2014/main" id="{F2C25C80-975A-0D45-BF5F-243C2525EF41}"/>
              </a:ext>
            </a:extLst>
          </p:cNvPr>
          <p:cNvSpPr txBox="1"/>
          <p:nvPr/>
        </p:nvSpPr>
        <p:spPr>
          <a:xfrm>
            <a:off x="13805327" y="20506927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III. SVM</a:t>
            </a:r>
            <a:endParaRPr dirty="0"/>
          </a:p>
        </p:txBody>
      </p:sp>
      <p:sp>
        <p:nvSpPr>
          <p:cNvPr id="57" name="Rectangle 116">
            <a:extLst>
              <a:ext uri="{FF2B5EF4-FFF2-40B4-BE49-F238E27FC236}">
                <a16:creationId xmlns:a16="http://schemas.microsoft.com/office/drawing/2014/main" id="{4E76EEB0-05FC-4E4F-8BB0-8CACBE8B02B2}"/>
              </a:ext>
            </a:extLst>
          </p:cNvPr>
          <p:cNvSpPr txBox="1"/>
          <p:nvPr/>
        </p:nvSpPr>
        <p:spPr>
          <a:xfrm>
            <a:off x="19584088" y="20506926"/>
            <a:ext cx="4706730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IV. Random Forest</a:t>
            </a:r>
            <a:endParaRPr dirty="0"/>
          </a:p>
        </p:txBody>
      </p:sp>
      <p:sp>
        <p:nvSpPr>
          <p:cNvPr id="58" name="Rectangle">
            <a:extLst>
              <a:ext uri="{FF2B5EF4-FFF2-40B4-BE49-F238E27FC236}">
                <a16:creationId xmlns:a16="http://schemas.microsoft.com/office/drawing/2014/main" id="{CA3C60FB-9A4E-AC4F-A5FA-4B8F9D6D56EC}"/>
              </a:ext>
            </a:extLst>
          </p:cNvPr>
          <p:cNvSpPr/>
          <p:nvPr/>
        </p:nvSpPr>
        <p:spPr>
          <a:xfrm>
            <a:off x="18704615" y="4493194"/>
            <a:ext cx="5748062" cy="3926563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Feature selection:</a:t>
            </a:r>
          </a:p>
          <a:p>
            <a:pPr algn="ctr"/>
            <a:r>
              <a:rPr lang="en-US" sz="3600" dirty="0"/>
              <a:t>Recall vs number of features</a:t>
            </a:r>
          </a:p>
          <a:p>
            <a:pPr algn="ctr"/>
            <a:r>
              <a:rPr lang="en-US" sz="3600" dirty="0"/>
              <a:t>Curve for each model on same graph</a:t>
            </a:r>
          </a:p>
        </p:txBody>
      </p:sp>
      <p:sp>
        <p:nvSpPr>
          <p:cNvPr id="59" name="Rectangle">
            <a:extLst>
              <a:ext uri="{FF2B5EF4-FFF2-40B4-BE49-F238E27FC236}">
                <a16:creationId xmlns:a16="http://schemas.microsoft.com/office/drawing/2014/main" id="{B7A3EC9F-772B-BA49-8B11-27DA552BC843}"/>
              </a:ext>
            </a:extLst>
          </p:cNvPr>
          <p:cNvSpPr/>
          <p:nvPr/>
        </p:nvSpPr>
        <p:spPr>
          <a:xfrm>
            <a:off x="13538631" y="16881230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BF535689-F7EC-564F-AB21-96ABA7A61938}"/>
              </a:ext>
            </a:extLst>
          </p:cNvPr>
          <p:cNvSpPr/>
          <p:nvPr/>
        </p:nvSpPr>
        <p:spPr>
          <a:xfrm>
            <a:off x="19317392" y="16887589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1" name="Rectangle">
            <a:extLst>
              <a:ext uri="{FF2B5EF4-FFF2-40B4-BE49-F238E27FC236}">
                <a16:creationId xmlns:a16="http://schemas.microsoft.com/office/drawing/2014/main" id="{36450833-70EF-A54A-932D-689FB1FB698C}"/>
              </a:ext>
            </a:extLst>
          </p:cNvPr>
          <p:cNvSpPr/>
          <p:nvPr/>
        </p:nvSpPr>
        <p:spPr>
          <a:xfrm>
            <a:off x="13538631" y="21222987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2EFC1F94-0975-9D4F-84B5-ADA9F97B0A3E}"/>
              </a:ext>
            </a:extLst>
          </p:cNvPr>
          <p:cNvSpPr/>
          <p:nvPr/>
        </p:nvSpPr>
        <p:spPr>
          <a:xfrm>
            <a:off x="19317392" y="21229346"/>
            <a:ext cx="5240122" cy="3250875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pPr algn="ctr"/>
            <a:r>
              <a:rPr lang="en-US" sz="3600" dirty="0"/>
              <a:t>ROC curve comparison between clinical and transcriptome classifier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E6BA48-ADC1-7244-B094-CBACD9E5764E}"/>
              </a:ext>
            </a:extLst>
          </p:cNvPr>
          <p:cNvSpPr/>
          <p:nvPr/>
        </p:nvSpPr>
        <p:spPr>
          <a:xfrm>
            <a:off x="13538631" y="13697621"/>
            <a:ext cx="11447362" cy="7154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AEGIS Study Team,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 Natl Cancer Inst,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2017,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109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(7), DOI: 10.1093/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jnci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/djw327</a:t>
            </a: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[2]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National Center for Biotechnology Information,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https://www.ncbi.nlm.nih.gov/gds</a:t>
            </a:r>
            <a:endParaRPr lang="en-US" sz="1600" u="sng" dirty="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[3]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Affymetrix, 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https://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www.affymetrix.com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/analysis/downloads/na36/</a:t>
            </a:r>
            <a:r>
              <a:rPr lang="en-US" sz="1600" u="sng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wtgene</a:t>
            </a:r>
            <a:r>
              <a:rPr lang="en-US" sz="1600" u="sng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ctr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t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ctr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t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691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Calibri</vt:lpstr>
      <vt:lpstr>Courier</vt:lpstr>
      <vt:lpstr>Helvetica</vt:lpstr>
      <vt:lpstr>Helvetica Neue</vt:lpstr>
      <vt:lpstr>Open Sans Light</vt:lpstr>
      <vt:lpstr>Roboto</vt:lpstr>
      <vt:lpstr>Roboto Light</vt:lpstr>
      <vt:lpstr>Roboto Regular</vt:lpstr>
      <vt:lpstr>Roboto Thin</vt:lpstr>
      <vt:lpstr>Wingdings</vt:lpstr>
      <vt:lpstr>Crop</vt:lpstr>
      <vt:lpstr>Early Detection of Lung Cancer using RNA Transcriptomes of Nasal Endothelial Cells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Lung Cancer using RNA Transcriptomes of Nasal Endothelial Cells</dc:title>
  <cp:lastModifiedBy>Microsoft Office User</cp:lastModifiedBy>
  <cp:revision>164</cp:revision>
  <dcterms:modified xsi:type="dcterms:W3CDTF">2018-12-07T11:18:53Z</dcterms:modified>
</cp:coreProperties>
</file>