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92" r:id="rId3"/>
    <p:sldId id="262" r:id="rId4"/>
    <p:sldId id="261" r:id="rId5"/>
    <p:sldId id="263" r:id="rId6"/>
    <p:sldId id="264" r:id="rId7"/>
    <p:sldId id="265" r:id="rId8"/>
    <p:sldId id="295" r:id="rId9"/>
    <p:sldId id="267" r:id="rId10"/>
    <p:sldId id="268" r:id="rId11"/>
    <p:sldId id="266" r:id="rId12"/>
    <p:sldId id="296" r:id="rId13"/>
    <p:sldId id="297" r:id="rId14"/>
    <p:sldId id="290" r:id="rId15"/>
    <p:sldId id="291" r:id="rId16"/>
    <p:sldId id="300" r:id="rId17"/>
    <p:sldId id="298" r:id="rId18"/>
    <p:sldId id="299" r:id="rId19"/>
    <p:sldId id="293" r:id="rId20"/>
    <p:sldId id="301" r:id="rId21"/>
    <p:sldId id="304" r:id="rId22"/>
    <p:sldId id="294" r:id="rId23"/>
    <p:sldId id="302" r:id="rId24"/>
    <p:sldId id="305" r:id="rId25"/>
    <p:sldId id="303" r:id="rId26"/>
    <p:sldId id="269" r:id="rId27"/>
    <p:sldId id="270" r:id="rId28"/>
    <p:sldId id="272" r:id="rId29"/>
    <p:sldId id="271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7" r:id="rId43"/>
    <p:sldId id="288" r:id="rId44"/>
    <p:sldId id="28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88A0"/>
    <a:srgbClr val="F03F2B"/>
    <a:srgbClr val="344529"/>
    <a:srgbClr val="2B3922"/>
    <a:srgbClr val="FCF7F1"/>
    <a:srgbClr val="B8D233"/>
    <a:srgbClr val="5CC6D6"/>
    <a:srgbClr val="F8D22F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Learn industry best practices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SELF LEARNING and TEAM WORK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Learn FRAMEWORKS &amp; PROCESSES to CARRY OUT SOFTWARE PROJECTS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LinFactNeighborY="-964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9721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Learn industry best practices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SELF LEARNING and TEAM WORK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Learn FRAMEWORKS &amp; PROCESSES to CARRY OUT SOFTWARE PROJECTS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120001"/>
            <a:ext cx="4620339" cy="179890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Internship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1330" y="3280527"/>
            <a:ext cx="31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Opportunity @ </a:t>
            </a:r>
            <a:r>
              <a:rPr lang="en-US" dirty="0" err="1"/>
              <a:t>jFork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6" y="146427"/>
            <a:ext cx="7496731" cy="1562922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8E7F0F29-2BB0-CD5A-3DE4-BDC26EC8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1" y="6275073"/>
            <a:ext cx="8936846" cy="45720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</a:rPr>
              <a:t>Dr. </a:t>
            </a:r>
            <a:r>
              <a:rPr lang="en-US" sz="2400" b="1" dirty="0" err="1">
                <a:solidFill>
                  <a:srgbClr val="7030A0"/>
                </a:solidFill>
              </a:rPr>
              <a:t>S.R.Mangalwede</a:t>
            </a:r>
            <a:r>
              <a:rPr lang="en-US" sz="2400" b="1" dirty="0">
                <a:solidFill>
                  <a:srgbClr val="7030A0"/>
                </a:solidFill>
              </a:rPr>
              <a:t>, CEO, </a:t>
            </a:r>
            <a:r>
              <a:rPr lang="en-US" sz="2400" b="1" dirty="0" err="1">
                <a:solidFill>
                  <a:srgbClr val="7030A0"/>
                </a:solidFill>
              </a:rPr>
              <a:t>jFork</a:t>
            </a:r>
            <a:r>
              <a:rPr lang="en-US" sz="2400" b="1" dirty="0">
                <a:solidFill>
                  <a:srgbClr val="7030A0"/>
                </a:solidFill>
              </a:rPr>
              <a:t> TS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BigData</a:t>
            </a:r>
            <a:r>
              <a:rPr lang="en-US" sz="2000" b="1" dirty="0"/>
              <a:t> Platforms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79" y="920062"/>
            <a:ext cx="9802496" cy="53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5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997857"/>
            <a:ext cx="8311242" cy="532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157" y="369147"/>
            <a:ext cx="739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Analytics and Visualization through Tableau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131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6" y="369147"/>
            <a:ext cx="1027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MongoDB – NoSQL Databases – Dealing with unstructured data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48" y="1323938"/>
            <a:ext cx="7117146" cy="4840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55" y="4721288"/>
            <a:ext cx="1492960" cy="1513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769257"/>
            <a:ext cx="3135064" cy="36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5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MongoDB – NoSQL Databases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769257"/>
            <a:ext cx="3135064" cy="3674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8" y="1103585"/>
            <a:ext cx="6999890" cy="4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AI-ML Techniques using Python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7" y="885054"/>
            <a:ext cx="7739920" cy="492716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3986" y="1840402"/>
            <a:ext cx="3090041" cy="3393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166649" y="2638097"/>
            <a:ext cx="2238704" cy="23963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017986" y="3710152"/>
            <a:ext cx="1166648" cy="11771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303283" y="2280745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734207" y="3126639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43959" y="4080547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66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DevOps the software Development  Life Cycle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9" y="1069756"/>
            <a:ext cx="9279322" cy="51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6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Git – Distributed Version Control System</a:t>
            </a:r>
            <a:endParaRPr lang="en-IN" sz="2000" b="1" dirty="0"/>
          </a:p>
        </p:txBody>
      </p:sp>
      <p:pic>
        <p:nvPicPr>
          <p:cNvPr id="2050" name="Picture 2" descr="What Is Git | Explore A Distributed Version Control Tool | Edureka">
            <a:extLst>
              <a:ext uri="{FF2B5EF4-FFF2-40B4-BE49-F238E27FC236}">
                <a16:creationId xmlns:a16="http://schemas.microsoft.com/office/drawing/2014/main" id="{AB608278-7B21-5E8A-026C-75AC2EE8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01" y="842830"/>
            <a:ext cx="8568572" cy="566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0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365229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Compile and Build Tools – Maven/</a:t>
            </a:r>
            <a:r>
              <a:rPr lang="en-US" sz="2000" b="1" dirty="0" err="1"/>
              <a:t>Graddle</a:t>
            </a:r>
            <a:endParaRPr lang="en-IN" sz="2000" b="1" dirty="0"/>
          </a:p>
        </p:txBody>
      </p:sp>
      <p:pic>
        <p:nvPicPr>
          <p:cNvPr id="3074" name="Picture 2" descr="Add Maven support to an existing project | IntelliJ IDEA">
            <a:extLst>
              <a:ext uri="{FF2B5EF4-FFF2-40B4-BE49-F238E27FC236}">
                <a16:creationId xmlns:a16="http://schemas.microsoft.com/office/drawing/2014/main" id="{B0489F39-8864-855F-9321-08AA49A2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97" y="765339"/>
            <a:ext cx="64770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9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Testing Tool – Junit or Selenium</a:t>
            </a:r>
            <a:endParaRPr lang="en-IN" sz="2000" b="1" dirty="0"/>
          </a:p>
        </p:txBody>
      </p:sp>
      <p:pic>
        <p:nvPicPr>
          <p:cNvPr id="4098" name="Picture 2" descr="Selenium Framework | How to Build Selenium Framework | Types &amp; Tools">
            <a:extLst>
              <a:ext uri="{FF2B5EF4-FFF2-40B4-BE49-F238E27FC236}">
                <a16:creationId xmlns:a16="http://schemas.microsoft.com/office/drawing/2014/main" id="{DF9BDC0C-AB9A-D0D9-A7DF-02597161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53" y="2138766"/>
            <a:ext cx="5598859" cy="311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t's get started with Java Testing Framework : JUnit 5 | by Amol Jadhav |  Globant | Medium">
            <a:extLst>
              <a:ext uri="{FF2B5EF4-FFF2-40B4-BE49-F238E27FC236}">
                <a16:creationId xmlns:a16="http://schemas.microsoft.com/office/drawing/2014/main" id="{C91DC90D-EB20-DF66-6860-C25D78049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8" y="2495226"/>
            <a:ext cx="5095307" cy="15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9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Agile software development  – Use of Jira Tool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89" y="1023813"/>
            <a:ext cx="8847083" cy="51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248" y="3885786"/>
            <a:ext cx="8565076" cy="104356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Incorporated on 8/8/2022 with an aim to offer diverse set of services that include </a:t>
            </a:r>
            <a:r>
              <a:rPr lang="en-US" sz="2000" b="1" dirty="0">
                <a:solidFill>
                  <a:srgbClr val="FF0000"/>
                </a:solidFill>
              </a:rPr>
              <a:t>software development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rgbClr val="7030A0"/>
                </a:solidFill>
              </a:rPr>
              <a:t>internship, project guidance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rgbClr val="C00000"/>
                </a:solidFill>
              </a:rPr>
              <a:t>placement coaching and technology training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3021" y="1661939"/>
            <a:ext cx="31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About the Company </a:t>
            </a:r>
            <a:endParaRPr lang="en-IN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1" y="2294290"/>
            <a:ext cx="5885792" cy="12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</a:t>
            </a:r>
            <a:r>
              <a:rPr lang="en-US" sz="2000" b="1" dirty="0" err="1"/>
              <a:t>Devops</a:t>
            </a:r>
            <a:r>
              <a:rPr lang="en-US" sz="2000" b="1" dirty="0"/>
              <a:t> Automation Tool - Jenkins</a:t>
            </a:r>
            <a:endParaRPr lang="en-IN" sz="2000" b="1" dirty="0"/>
          </a:p>
        </p:txBody>
      </p:sp>
      <p:pic>
        <p:nvPicPr>
          <p:cNvPr id="5122" name="Picture 2" descr="How to make a basic CI-CD pipeline using Jenkins? | by Sumyak Jain | FAUN  Publication">
            <a:extLst>
              <a:ext uri="{FF2B5EF4-FFF2-40B4-BE49-F238E27FC236}">
                <a16:creationId xmlns:a16="http://schemas.microsoft.com/office/drawing/2014/main" id="{08B0370E-EEEE-3CFC-31AA-9B5D4D20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50" y="1297690"/>
            <a:ext cx="7654091" cy="50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4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970B8-226E-253A-9895-946E0D6D2AF9}"/>
              </a:ext>
            </a:extLst>
          </p:cNvPr>
          <p:cNvSpPr txBox="1"/>
          <p:nvPr/>
        </p:nvSpPr>
        <p:spPr>
          <a:xfrm>
            <a:off x="480448" y="402956"/>
            <a:ext cx="420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Internship 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B3D694-8FB9-1799-C2E9-CCA5DA5F3F38}"/>
              </a:ext>
            </a:extLst>
          </p:cNvPr>
          <p:cNvSpPr/>
          <p:nvPr/>
        </p:nvSpPr>
        <p:spPr>
          <a:xfrm>
            <a:off x="4076054" y="1162657"/>
            <a:ext cx="3208150" cy="12902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6831D4-29EA-3486-5A0D-F016E99394A1}"/>
              </a:ext>
            </a:extLst>
          </p:cNvPr>
          <p:cNvSpPr/>
          <p:nvPr/>
        </p:nvSpPr>
        <p:spPr>
          <a:xfrm>
            <a:off x="4076054" y="2895600"/>
            <a:ext cx="3208150" cy="12902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0DC455-5AB6-23CF-CFEF-90D9D20E9CA0}"/>
              </a:ext>
            </a:extLst>
          </p:cNvPr>
          <p:cNvSpPr/>
          <p:nvPr/>
        </p:nvSpPr>
        <p:spPr>
          <a:xfrm>
            <a:off x="650929" y="4850969"/>
            <a:ext cx="3208150" cy="12902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7B0C5-FC40-6F7C-E2A0-ABFF7F4D4A57}"/>
              </a:ext>
            </a:extLst>
          </p:cNvPr>
          <p:cNvSpPr/>
          <p:nvPr/>
        </p:nvSpPr>
        <p:spPr>
          <a:xfrm>
            <a:off x="4076054" y="4850969"/>
            <a:ext cx="3208150" cy="12902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CA0E4F-76BB-77B4-19B7-D466A9DE7307}"/>
              </a:ext>
            </a:extLst>
          </p:cNvPr>
          <p:cNvSpPr/>
          <p:nvPr/>
        </p:nvSpPr>
        <p:spPr>
          <a:xfrm>
            <a:off x="7501179" y="4850969"/>
            <a:ext cx="3208150" cy="12902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CA2366C-C0DB-09E4-CBD8-878ED92DBEB2}"/>
              </a:ext>
            </a:extLst>
          </p:cNvPr>
          <p:cNvSpPr/>
          <p:nvPr/>
        </p:nvSpPr>
        <p:spPr>
          <a:xfrm>
            <a:off x="5362414" y="2452891"/>
            <a:ext cx="733586" cy="44270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41B586B-0244-3F01-ECFF-AF44B62B0B87}"/>
              </a:ext>
            </a:extLst>
          </p:cNvPr>
          <p:cNvSpPr/>
          <p:nvPr/>
        </p:nvSpPr>
        <p:spPr>
          <a:xfrm>
            <a:off x="5313336" y="4167753"/>
            <a:ext cx="733586" cy="7917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679132-7F68-5465-FA3A-69DC9AF7340D}"/>
              </a:ext>
            </a:extLst>
          </p:cNvPr>
          <p:cNvSpPr/>
          <p:nvPr/>
        </p:nvSpPr>
        <p:spPr>
          <a:xfrm>
            <a:off x="1808135" y="3429000"/>
            <a:ext cx="733587" cy="14620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D919842-2965-9597-3DA6-2FCEC481D1CB}"/>
              </a:ext>
            </a:extLst>
          </p:cNvPr>
          <p:cNvSpPr/>
          <p:nvPr/>
        </p:nvSpPr>
        <p:spPr>
          <a:xfrm>
            <a:off x="8818536" y="3533614"/>
            <a:ext cx="733586" cy="13573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CDE1E62D-E5A0-65C8-7D0E-C861918158E4}"/>
              </a:ext>
            </a:extLst>
          </p:cNvPr>
          <p:cNvSpPr/>
          <p:nvPr/>
        </p:nvSpPr>
        <p:spPr>
          <a:xfrm>
            <a:off x="7284204" y="3144864"/>
            <a:ext cx="1735810" cy="79170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2DB0B1EE-B77D-E161-E537-82AD36D243AC}"/>
              </a:ext>
            </a:extLst>
          </p:cNvPr>
          <p:cNvSpPr/>
          <p:nvPr/>
        </p:nvSpPr>
        <p:spPr>
          <a:xfrm rot="10800000">
            <a:off x="2340244" y="3033147"/>
            <a:ext cx="1735810" cy="79170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B8547-1500-B76E-BEE2-79F1DB935D04}"/>
              </a:ext>
            </a:extLst>
          </p:cNvPr>
          <p:cNvSpPr txBox="1"/>
          <p:nvPr/>
        </p:nvSpPr>
        <p:spPr>
          <a:xfrm>
            <a:off x="4324027" y="1394125"/>
            <a:ext cx="282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Brushing up Language Features and Coding Skills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D2190-B6E8-5C50-20FE-3E80DB0BF2EF}"/>
              </a:ext>
            </a:extLst>
          </p:cNvPr>
          <p:cNvSpPr txBox="1"/>
          <p:nvPr/>
        </p:nvSpPr>
        <p:spPr>
          <a:xfrm>
            <a:off x="4200040" y="3011964"/>
            <a:ext cx="282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Exploring Design and Development 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CCEE7-D387-0978-9902-3B9B696F80AF}"/>
              </a:ext>
            </a:extLst>
          </p:cNvPr>
          <p:cNvSpPr txBox="1"/>
          <p:nvPr/>
        </p:nvSpPr>
        <p:spPr>
          <a:xfrm>
            <a:off x="4267201" y="4850969"/>
            <a:ext cx="282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with ML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Case Study and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A8081-E2C5-0A45-F91D-F0A32A244C24}"/>
              </a:ext>
            </a:extLst>
          </p:cNvPr>
          <p:cNvSpPr txBox="1"/>
          <p:nvPr/>
        </p:nvSpPr>
        <p:spPr>
          <a:xfrm>
            <a:off x="764582" y="5047856"/>
            <a:ext cx="282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HTML+CSS+JavaScript</a:t>
            </a:r>
            <a:endParaRPr lang="en-US" dirty="0"/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React JS -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5AB80-3A9C-6680-7296-2FAB3962D1F1}"/>
              </a:ext>
            </a:extLst>
          </p:cNvPr>
          <p:cNvSpPr txBox="1"/>
          <p:nvPr/>
        </p:nvSpPr>
        <p:spPr>
          <a:xfrm>
            <a:off x="7552839" y="5056380"/>
            <a:ext cx="282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IoT/</a:t>
            </a:r>
            <a:r>
              <a:rPr lang="en-US" dirty="0" err="1"/>
              <a:t>BigData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Case Study and  Project</a:t>
            </a:r>
          </a:p>
        </p:txBody>
      </p:sp>
    </p:spTree>
    <p:extLst>
      <p:ext uri="{BB962C8B-B14F-4D97-AF65-F5344CB8AC3E}">
        <p14:creationId xmlns:p14="http://schemas.microsoft.com/office/powerpoint/2010/main" val="6633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Live Projects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Predicting Loan Defaulter using ML Technique – For People’s Coop Society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Developing a App to automate the Chit-Fund Processes -  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Developing UI and Reports for a SAP module – For a Free Lancer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Invoice Digitization using OCR technique – </a:t>
            </a:r>
            <a:r>
              <a:rPr lang="en-US" sz="2000" b="1" dirty="0" err="1"/>
              <a:t>Poel</a:t>
            </a:r>
            <a:r>
              <a:rPr lang="en-US" sz="2000" b="1" dirty="0"/>
              <a:t> Software, Bangalore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Invoice Identification and Processing using Image processing and Deep Learning techniques – PEOL Software, Bangalore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Website Development for </a:t>
            </a:r>
            <a:r>
              <a:rPr lang="en-US" sz="2000" b="1" dirty="0" err="1"/>
              <a:t>jFork</a:t>
            </a:r>
            <a:r>
              <a:rPr lang="en-US" sz="2000" b="1" dirty="0"/>
              <a:t> TS, Belgaum using </a:t>
            </a:r>
            <a:r>
              <a:rPr lang="en-US" sz="2000" b="1" dirty="0" err="1"/>
              <a:t>ReactJS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1659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365228"/>
            <a:ext cx="113145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Future plans…</a:t>
            </a:r>
          </a:p>
          <a:p>
            <a:endParaRPr lang="en-US" sz="2000" b="1" dirty="0"/>
          </a:p>
          <a:p>
            <a:endParaRPr lang="en-US" sz="2800" b="1" dirty="0"/>
          </a:p>
          <a:p>
            <a:pPr marL="457200" indent="-457200">
              <a:buAutoNum type="arabicPeriod"/>
            </a:pPr>
            <a:r>
              <a:rPr lang="en-US" sz="2800" b="1" dirty="0"/>
              <a:t>Software Development for SME segment</a:t>
            </a:r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r>
              <a:rPr lang="en-US" sz="2800" b="1" dirty="0"/>
              <a:t>Placement Coaching and Placement Assistance</a:t>
            </a:r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r>
              <a:rPr lang="en-US" sz="2800" b="1" dirty="0"/>
              <a:t>Project Guidance</a:t>
            </a:r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r>
              <a:rPr lang="en-US" sz="2800" b="1" dirty="0"/>
              <a:t>Technology Training</a:t>
            </a:r>
          </a:p>
          <a:p>
            <a:pPr marL="457200" indent="-457200">
              <a:buAutoNum type="arabicPeriod"/>
            </a:pPr>
            <a:endParaRPr lang="en-US" sz="2800" b="1" dirty="0"/>
          </a:p>
          <a:p>
            <a:pPr marL="457200" indent="-457200">
              <a:buAutoNum type="arabicPeriod"/>
            </a:pPr>
            <a:r>
              <a:rPr lang="en-US" sz="2800" b="1" dirty="0"/>
              <a:t>To emerge as a leading Finishing School in the north Karnataka region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454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671" y="428178"/>
            <a:ext cx="11727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Your Role as an Intern</a:t>
            </a:r>
          </a:p>
          <a:p>
            <a:pPr marL="914400" indent="-914400">
              <a:buAutoNum type="arabicPeriod"/>
            </a:pPr>
            <a:r>
              <a:rPr lang="en-US" sz="4400" b="1" dirty="0">
                <a:solidFill>
                  <a:srgbClr val="FF0000"/>
                </a:solidFill>
              </a:rPr>
              <a:t>Attend all sessions</a:t>
            </a:r>
          </a:p>
          <a:p>
            <a:pPr marL="914400" indent="-914400">
              <a:buAutoNum type="arabicPeriod"/>
            </a:pPr>
            <a:r>
              <a:rPr lang="en-US" sz="4400" b="1" dirty="0">
                <a:solidFill>
                  <a:srgbClr val="FF0000"/>
                </a:solidFill>
                <a:highlight>
                  <a:srgbClr val="FFFF00"/>
                </a:highlight>
              </a:rPr>
              <a:t>Actively participate</a:t>
            </a:r>
            <a:r>
              <a:rPr lang="en-US" sz="4400" b="1" dirty="0">
                <a:solidFill>
                  <a:srgbClr val="FF0000"/>
                </a:solidFill>
              </a:rPr>
              <a:t> in learning</a:t>
            </a:r>
          </a:p>
          <a:p>
            <a:pPr marL="914400" indent="-914400">
              <a:buAutoNum type="arabicPeriod"/>
            </a:pPr>
            <a:endParaRPr lang="en-US" sz="4400" b="1" dirty="0">
              <a:solidFill>
                <a:srgbClr val="FF0000"/>
              </a:solidFill>
            </a:endParaRPr>
          </a:p>
          <a:p>
            <a:pPr marL="914400" indent="-914400">
              <a:buAutoNum type="arabicPeriod"/>
            </a:pPr>
            <a:r>
              <a:rPr lang="en-US" sz="4400" b="1" dirty="0">
                <a:solidFill>
                  <a:srgbClr val="FF0000"/>
                </a:solidFill>
                <a:highlight>
                  <a:srgbClr val="FFFF00"/>
                </a:highlight>
              </a:rPr>
              <a:t>Practice</a:t>
            </a:r>
            <a:r>
              <a:rPr lang="en-US" sz="4400" b="1" dirty="0">
                <a:solidFill>
                  <a:srgbClr val="FF0000"/>
                </a:solidFill>
              </a:rPr>
              <a:t> at home</a:t>
            </a:r>
          </a:p>
          <a:p>
            <a:pPr marL="914400" indent="-914400">
              <a:buAutoNum type="arabicPeriod"/>
            </a:pPr>
            <a:r>
              <a:rPr lang="en-US" sz="4400" b="1" dirty="0">
                <a:solidFill>
                  <a:srgbClr val="FF0000"/>
                </a:solidFill>
              </a:rPr>
              <a:t>Take </a:t>
            </a:r>
            <a:r>
              <a:rPr lang="en-US" sz="4400" b="1" dirty="0">
                <a:solidFill>
                  <a:srgbClr val="FF0000"/>
                </a:solidFill>
                <a:highlight>
                  <a:srgbClr val="FFFF00"/>
                </a:highlight>
              </a:rPr>
              <a:t>lead in a team</a:t>
            </a:r>
            <a:r>
              <a:rPr lang="en-US" sz="4400" b="1" dirty="0">
                <a:solidFill>
                  <a:srgbClr val="FF0000"/>
                </a:solidFill>
              </a:rPr>
              <a:t> &amp; contribute</a:t>
            </a:r>
          </a:p>
          <a:p>
            <a:pPr marL="914400" indent="-914400">
              <a:buAutoNum type="arabicPeriod"/>
            </a:pPr>
            <a:endParaRPr lang="en-US" sz="4400" b="1" dirty="0">
              <a:solidFill>
                <a:srgbClr val="FF0000"/>
              </a:solidFill>
            </a:endParaRPr>
          </a:p>
          <a:p>
            <a:pPr marL="914400" indent="-914400">
              <a:buAutoNum type="arabicPeriod"/>
            </a:pPr>
            <a:r>
              <a:rPr lang="en-US" sz="4400" b="1" dirty="0">
                <a:solidFill>
                  <a:srgbClr val="FF0000"/>
                </a:solidFill>
              </a:rPr>
              <a:t>Transform yourself into a true </a:t>
            </a:r>
            <a:r>
              <a:rPr lang="en-US" sz="4400" b="1" dirty="0">
                <a:solidFill>
                  <a:srgbClr val="FF0000"/>
                </a:solidFill>
                <a:highlight>
                  <a:srgbClr val="FFFF00"/>
                </a:highlight>
              </a:rPr>
              <a:t>Professional</a:t>
            </a:r>
            <a:r>
              <a:rPr lang="en-US" sz="4400" b="1" dirty="0">
                <a:solidFill>
                  <a:srgbClr val="FF0000"/>
                </a:solidFill>
              </a:rPr>
              <a:t> with desirable traits</a:t>
            </a:r>
          </a:p>
        </p:txBody>
      </p:sp>
    </p:spTree>
    <p:extLst>
      <p:ext uri="{BB962C8B-B14F-4D97-AF65-F5344CB8AC3E}">
        <p14:creationId xmlns:p14="http://schemas.microsoft.com/office/powerpoint/2010/main" val="1904487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010" y="1624511"/>
            <a:ext cx="7237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Thank You All…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r>
              <a:rPr lang="en-US" sz="4800" b="1" dirty="0">
                <a:solidFill>
                  <a:srgbClr val="FF0000"/>
                </a:solidFill>
              </a:rPr>
              <a:t>Any Questions ?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3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66" y="927235"/>
            <a:ext cx="8650013" cy="5326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 – I   GitHub – Version Control Tool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2509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 – I   GitHub – Version Control Tool</a:t>
            </a:r>
            <a:endParaRPr lang="en-IN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51" y="1478510"/>
            <a:ext cx="6903983" cy="41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0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commands and workflow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5350"/>
            <a:ext cx="7620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0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4877" y="453229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Management with </a:t>
            </a:r>
            <a:r>
              <a:rPr lang="en-US" sz="2000" b="1" dirty="0" err="1"/>
              <a:t>github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64" y="1105589"/>
            <a:ext cx="7151798" cy="44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4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 Light SemiCondensed" panose="020B0502040204020203" pitchFamily="34" charset="0"/>
              </a:rPr>
              <a:t>What is Internship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432957"/>
            <a:ext cx="10428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The position of a </a:t>
            </a:r>
            <a:r>
              <a:rPr lang="en-US" sz="3600" b="1" dirty="0">
                <a:solidFill>
                  <a:srgbClr val="FF0000"/>
                </a:solidFill>
              </a:rPr>
              <a:t>student or trainee </a:t>
            </a:r>
            <a:r>
              <a:rPr lang="en-US" sz="3600" b="1" dirty="0"/>
              <a:t>who works in an </a:t>
            </a:r>
            <a:r>
              <a:rPr lang="en-US" sz="3600" b="1" dirty="0">
                <a:solidFill>
                  <a:srgbClr val="7030A0"/>
                </a:solidFill>
              </a:rPr>
              <a:t>organization, sometimes without pay</a:t>
            </a:r>
            <a:r>
              <a:rPr lang="en-US" sz="3600" b="1" dirty="0"/>
              <a:t>, in order </a:t>
            </a:r>
            <a:r>
              <a:rPr lang="en-US" sz="3600" b="1" dirty="0">
                <a:solidFill>
                  <a:srgbClr val="C00000"/>
                </a:solidFill>
              </a:rPr>
              <a:t>to gain work experience </a:t>
            </a:r>
            <a:r>
              <a:rPr lang="en-US" sz="3600" b="1" dirty="0"/>
              <a:t>or satisfy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requirements for a qualification</a:t>
            </a:r>
            <a:r>
              <a:rPr lang="en-US" sz="3600" b="1" dirty="0"/>
              <a:t>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950555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22" y="421699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Git</a:t>
            </a:r>
            <a:r>
              <a:rPr lang="en-US" sz="2000" b="1" dirty="0"/>
              <a:t> </a:t>
            </a:r>
            <a:r>
              <a:rPr lang="en-US" sz="2000" b="1" dirty="0" err="1"/>
              <a:t>CommandLine</a:t>
            </a:r>
            <a:r>
              <a:rPr lang="en-US" sz="2000" b="1" dirty="0"/>
              <a:t> Version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89" y="978357"/>
            <a:ext cx="9427523" cy="5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0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Conflict Handling in </a:t>
            </a:r>
            <a:r>
              <a:rPr lang="en-US" sz="2000" b="1" dirty="0" err="1"/>
              <a:t>Git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30" y="769257"/>
            <a:ext cx="5160580" cy="57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73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899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 Version control systems – </a:t>
            </a:r>
            <a:r>
              <a:rPr lang="en-US" sz="2000" b="1" dirty="0" err="1"/>
              <a:t>bitBucket</a:t>
            </a:r>
            <a:r>
              <a:rPr lang="en-US" sz="2000" b="1" dirty="0"/>
              <a:t>  by </a:t>
            </a:r>
            <a:r>
              <a:rPr lang="en-US" sz="2000" b="1" dirty="0" err="1"/>
              <a:t>Atlasian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47" y="993063"/>
            <a:ext cx="92297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98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Conflict Handling in </a:t>
            </a:r>
            <a:r>
              <a:rPr lang="en-US" sz="2000" b="1" dirty="0" err="1"/>
              <a:t>Git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30" y="769257"/>
            <a:ext cx="5160580" cy="57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6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9" y="1069756"/>
            <a:ext cx="9279322" cy="51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49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34" y="926065"/>
            <a:ext cx="7714594" cy="52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4" y="1290637"/>
            <a:ext cx="8443530" cy="47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4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53" y="956442"/>
            <a:ext cx="9087609" cy="51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5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3" y="1074009"/>
            <a:ext cx="9516650" cy="49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43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1" y="949874"/>
            <a:ext cx="7998373" cy="52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Facets of Internship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79766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8" y="1069697"/>
            <a:ext cx="6705599" cy="52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35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263650"/>
            <a:ext cx="87376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2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1" y="1240221"/>
            <a:ext cx="8810004" cy="49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09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86" y="1295400"/>
            <a:ext cx="9028386" cy="50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1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95" y="442720"/>
            <a:ext cx="99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Role of </a:t>
            </a:r>
            <a:r>
              <a:rPr lang="en-US" sz="2000" b="1" dirty="0" err="1"/>
              <a:t>git</a:t>
            </a:r>
            <a:r>
              <a:rPr lang="en-US" sz="2000" b="1" dirty="0"/>
              <a:t> in </a:t>
            </a:r>
            <a:r>
              <a:rPr lang="en-US" sz="2000" b="1" dirty="0" err="1"/>
              <a:t>Devops</a:t>
            </a:r>
            <a:r>
              <a:rPr lang="en-US" sz="2000" b="1" dirty="0"/>
              <a:t> cycle – The Agile software Development approach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18" y="1195666"/>
            <a:ext cx="7770111" cy="50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267038"/>
            <a:ext cx="10058400" cy="1371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Objectives of  Internship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2" y="1702807"/>
            <a:ext cx="12230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</a:rPr>
              <a:t>Trial Run -  </a:t>
            </a:r>
            <a:r>
              <a:rPr lang="en-US" sz="3200" b="1" dirty="0"/>
              <a:t>Exposure to Job or Profession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>
                <a:solidFill>
                  <a:srgbClr val="C00000"/>
                </a:solidFill>
              </a:rPr>
              <a:t>Resume Building – </a:t>
            </a:r>
            <a:r>
              <a:rPr lang="en-US" sz="3200" b="1" dirty="0"/>
              <a:t>Make your resume appealing </a:t>
            </a:r>
          </a:p>
          <a:p>
            <a:pPr algn="just"/>
            <a:r>
              <a:rPr lang="en-US" sz="3200" b="1" dirty="0"/>
              <a:t>                                to Employer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>
                <a:solidFill>
                  <a:srgbClr val="F03F2B"/>
                </a:solidFill>
              </a:rPr>
              <a:t>Develop contacts – </a:t>
            </a:r>
            <a:r>
              <a:rPr lang="en-US" sz="3200" b="1" dirty="0"/>
              <a:t>Can help you get a job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>
                <a:solidFill>
                  <a:srgbClr val="3488A0"/>
                </a:solidFill>
              </a:rPr>
              <a:t>Potential Job – </a:t>
            </a:r>
            <a:r>
              <a:rPr lang="en-US" sz="3200" b="1" dirty="0"/>
              <a:t>If you demonstrate good work ethic </a:t>
            </a:r>
          </a:p>
          <a:p>
            <a:pPr algn="just"/>
            <a:r>
              <a:rPr lang="en-US" sz="3200" b="1" dirty="0"/>
              <a:t>                          the company may offer employment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70928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1" y="330061"/>
            <a:ext cx="6400799" cy="6531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Internship @ </a:t>
            </a:r>
            <a:r>
              <a:rPr lang="en-US" sz="2800" b="1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jFork</a:t>
            </a:r>
            <a:r>
              <a:rPr lang="en-US" sz="28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Technology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250" y="656633"/>
            <a:ext cx="109074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Programming skills and Coding Standards  - Functional and OOPs</a:t>
            </a: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rgbClr val="2E3722"/>
                </a:solidFill>
              </a:rPr>
              <a:t>Version control Tools – </a:t>
            </a:r>
            <a:r>
              <a:rPr lang="en-US" sz="2400" b="1" dirty="0" err="1">
                <a:solidFill>
                  <a:srgbClr val="2E3722"/>
                </a:solidFill>
              </a:rPr>
              <a:t>Git</a:t>
            </a:r>
            <a:r>
              <a:rPr lang="en-US" sz="2400" b="1" dirty="0">
                <a:solidFill>
                  <a:srgbClr val="2E3722"/>
                </a:solidFill>
              </a:rPr>
              <a:t> or </a:t>
            </a:r>
            <a:r>
              <a:rPr lang="en-US" sz="2400" b="1" dirty="0" err="1">
                <a:solidFill>
                  <a:srgbClr val="2E3722"/>
                </a:solidFill>
              </a:rPr>
              <a:t>BitBucket</a:t>
            </a:r>
            <a:endParaRPr lang="en-US" sz="2400" b="1" dirty="0">
              <a:solidFill>
                <a:srgbClr val="2E3722"/>
              </a:solidFill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IDEs – </a:t>
            </a:r>
            <a:r>
              <a:rPr lang="en-US" sz="2400" b="1" dirty="0" err="1">
                <a:solidFill>
                  <a:srgbClr val="2E3722"/>
                </a:solidFill>
                <a:highlight>
                  <a:srgbClr val="FFFF00"/>
                </a:highlight>
              </a:rPr>
              <a:t>intelliJ</a:t>
            </a: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, Eclipse, NetBeans, </a:t>
            </a:r>
            <a:r>
              <a:rPr lang="en-US" sz="2400" b="1" dirty="0" err="1">
                <a:solidFill>
                  <a:srgbClr val="2E3722"/>
                </a:solidFill>
                <a:highlight>
                  <a:srgbClr val="FFFF00"/>
                </a:highlight>
              </a:rPr>
              <a:t>VSCode</a:t>
            </a:r>
            <a:endParaRPr lang="en-US" sz="2400" b="1" dirty="0">
              <a:solidFill>
                <a:srgbClr val="2E3722"/>
              </a:solidFill>
              <a:highlight>
                <a:srgbClr val="FFFF00"/>
              </a:highlight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rgbClr val="2E3722"/>
                </a:solidFill>
              </a:rPr>
              <a:t>Build-Tools – Maven and </a:t>
            </a:r>
            <a:r>
              <a:rPr lang="en-US" sz="2400" b="1" dirty="0" err="1">
                <a:solidFill>
                  <a:srgbClr val="2E3722"/>
                </a:solidFill>
              </a:rPr>
              <a:t>Graddle</a:t>
            </a:r>
            <a:endParaRPr lang="en-US" sz="2400" b="1" dirty="0">
              <a:solidFill>
                <a:srgbClr val="2E3722"/>
              </a:solidFill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Design tools – UML and ER ( </a:t>
            </a:r>
            <a:r>
              <a:rPr lang="en-US" sz="2400" b="1" dirty="0" err="1">
                <a:solidFill>
                  <a:srgbClr val="2E3722"/>
                </a:solidFill>
                <a:highlight>
                  <a:srgbClr val="FFFF00"/>
                </a:highlight>
              </a:rPr>
              <a:t>Dia</a:t>
            </a: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, </a:t>
            </a:r>
            <a:r>
              <a:rPr lang="en-US" sz="2400" b="1" dirty="0" err="1">
                <a:solidFill>
                  <a:srgbClr val="2E3722"/>
                </a:solidFill>
                <a:highlight>
                  <a:srgbClr val="FFFF00"/>
                </a:highlight>
              </a:rPr>
              <a:t>StarUML</a:t>
            </a: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 )</a:t>
            </a: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rgbClr val="2E3722"/>
                </a:solidFill>
              </a:rPr>
              <a:t>Technologies – </a:t>
            </a:r>
            <a:r>
              <a:rPr lang="en-US" sz="2400" b="1" dirty="0" err="1">
                <a:solidFill>
                  <a:srgbClr val="2E3722"/>
                </a:solidFill>
              </a:rPr>
              <a:t>WebFramworks</a:t>
            </a:r>
            <a:r>
              <a:rPr lang="en-US" sz="2400" b="1" dirty="0">
                <a:solidFill>
                  <a:srgbClr val="2E3722"/>
                </a:solidFill>
              </a:rPr>
              <a:t>, Data Analytics with Python and 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rgbClr val="2E3722"/>
                </a:solidFill>
              </a:rPr>
              <a:t>     </a:t>
            </a: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ML, </a:t>
            </a:r>
            <a:r>
              <a:rPr lang="en-US" sz="2400" b="1" dirty="0" err="1">
                <a:solidFill>
                  <a:srgbClr val="2E3722"/>
                </a:solidFill>
                <a:highlight>
                  <a:srgbClr val="FFFF00"/>
                </a:highlight>
              </a:rPr>
              <a:t>IoT</a:t>
            </a: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, </a:t>
            </a:r>
            <a:r>
              <a:rPr lang="en-US" sz="2400" b="1" dirty="0" err="1">
                <a:solidFill>
                  <a:srgbClr val="2E3722"/>
                </a:solidFill>
                <a:highlight>
                  <a:srgbClr val="FFFF00"/>
                </a:highlight>
              </a:rPr>
              <a:t>BigData</a:t>
            </a:r>
            <a:r>
              <a:rPr lang="en-US" sz="2400" b="1" dirty="0">
                <a:solidFill>
                  <a:srgbClr val="2E3722"/>
                </a:solidFill>
                <a:highlight>
                  <a:srgbClr val="FFFF00"/>
                </a:highlight>
              </a:rPr>
              <a:t> – Spark and Hadoop, </a:t>
            </a:r>
            <a:r>
              <a:rPr lang="en-US" sz="2400" b="1" dirty="0" err="1">
                <a:solidFill>
                  <a:srgbClr val="2E3722"/>
                </a:solidFill>
                <a:highlight>
                  <a:srgbClr val="FFFF00"/>
                </a:highlight>
              </a:rPr>
              <a:t>tinkerCad</a:t>
            </a:r>
            <a:endParaRPr lang="en-US" sz="2400" b="1" dirty="0">
              <a:solidFill>
                <a:srgbClr val="2E3722"/>
              </a:solidFill>
              <a:highlight>
                <a:srgbClr val="FFFF00"/>
              </a:highlight>
            </a:endParaRPr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rgbClr val="2E3722"/>
                </a:solidFill>
              </a:rPr>
              <a:t>7. Case Study - Project</a:t>
            </a:r>
            <a:endParaRPr lang="en-IN" sz="2400" b="1" dirty="0">
              <a:solidFill>
                <a:srgbClr val="2E37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2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3156" y="451195"/>
            <a:ext cx="439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Shopping-Cart using </a:t>
            </a:r>
            <a:r>
              <a:rPr lang="en-US" sz="2000" b="1" dirty="0" err="1"/>
              <a:t>ReactJS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14" y="1071664"/>
            <a:ext cx="10157271" cy="5164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85C8BC-E192-E35E-5BBD-2471D1F2291A}"/>
              </a:ext>
            </a:extLst>
          </p:cNvPr>
          <p:cNvSpPr txBox="1"/>
          <p:nvPr/>
        </p:nvSpPr>
        <p:spPr>
          <a:xfrm>
            <a:off x="2043604" y="4903076"/>
            <a:ext cx="837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HTML  +  CSS  + JavaScript + ReactJS  -  Front-End Developer </a:t>
            </a:r>
          </a:p>
        </p:txBody>
      </p:sp>
      <p:pic>
        <p:nvPicPr>
          <p:cNvPr id="6148" name="Picture 4" descr="React.js for Beginners — Props and State Explained">
            <a:extLst>
              <a:ext uri="{FF2B5EF4-FFF2-40B4-BE49-F238E27FC236}">
                <a16:creationId xmlns:a16="http://schemas.microsoft.com/office/drawing/2014/main" id="{AED7FBCC-CE7B-CF21-9276-954C5026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72" y="3403472"/>
            <a:ext cx="230585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1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7" y="369147"/>
            <a:ext cx="542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Shopping-Cart 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5" y="172027"/>
            <a:ext cx="11350830" cy="6101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FD545-9A9B-C72A-A65F-49747C585918}"/>
              </a:ext>
            </a:extLst>
          </p:cNvPr>
          <p:cNvSpPr txBox="1"/>
          <p:nvPr/>
        </p:nvSpPr>
        <p:spPr>
          <a:xfrm>
            <a:off x="4184541" y="5295900"/>
            <a:ext cx="7471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NodeJS/</a:t>
            </a:r>
            <a:r>
              <a:rPr lang="en-US" b="1" dirty="0" err="1">
                <a:solidFill>
                  <a:srgbClr val="FF0000"/>
                </a:solidFill>
              </a:rPr>
              <a:t>SpringBoot</a:t>
            </a:r>
            <a:r>
              <a:rPr lang="en-US" b="1" dirty="0">
                <a:solidFill>
                  <a:srgbClr val="FF0000"/>
                </a:solidFill>
              </a:rPr>
              <a:t> – Back End Developer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         Full Stack Developer – ReactJS + NodeJS / Spring Boot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68FF00-47D2-2B15-9F38-B3B3B0E9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66" y="3722380"/>
            <a:ext cx="2634954" cy="16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pring Boot Tutorial">
            <a:extLst>
              <a:ext uri="{FF2B5EF4-FFF2-40B4-BE49-F238E27FC236}">
                <a16:creationId xmlns:a16="http://schemas.microsoft.com/office/drawing/2014/main" id="{FA4D7F37-3248-2BD7-5491-40C4C4FB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5" y="4528199"/>
            <a:ext cx="3069787" cy="16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7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156" y="369147"/>
            <a:ext cx="10116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IoT</a:t>
            </a:r>
            <a:r>
              <a:rPr lang="en-US" sz="2000" b="1" dirty="0"/>
              <a:t> App Development – Simulation using  </a:t>
            </a:r>
            <a:r>
              <a:rPr lang="en-US" sz="2000" b="1" dirty="0" err="1"/>
              <a:t>TinkerCad</a:t>
            </a:r>
            <a:r>
              <a:rPr lang="en-US" sz="2000" b="1" dirty="0"/>
              <a:t> and its Realization 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1" y="1514253"/>
            <a:ext cx="5926920" cy="4056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49" y="1917863"/>
            <a:ext cx="4332013" cy="32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7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681</Words>
  <Application>Microsoft Office PowerPoint</Application>
  <PresentationFormat>Widescreen</PresentationFormat>
  <Paragraphs>119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Rounded MT Bold</vt:lpstr>
      <vt:lpstr>Bahnschrift Light SemiCondensed</vt:lpstr>
      <vt:lpstr>Century Gothic</vt:lpstr>
      <vt:lpstr>Garamond</vt:lpstr>
      <vt:lpstr>SavonVTI</vt:lpstr>
      <vt:lpstr>Internship</vt:lpstr>
      <vt:lpstr>PowerPoint Presentation</vt:lpstr>
      <vt:lpstr>What is Internship</vt:lpstr>
      <vt:lpstr>Facets of Internship</vt:lpstr>
      <vt:lpstr>Objectives of  Internship</vt:lpstr>
      <vt:lpstr>Internship @ jFork Technology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2022-08-11T10:52:48Z</dcterms:created>
  <dcterms:modified xsi:type="dcterms:W3CDTF">2022-08-21T14:05:12Z</dcterms:modified>
</cp:coreProperties>
</file>