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37"/>
  </p:notesMasterIdLst>
  <p:sldIdLst>
    <p:sldId id="256" r:id="rId2"/>
    <p:sldId id="257" r:id="rId3"/>
    <p:sldId id="300" r:id="rId4"/>
    <p:sldId id="262" r:id="rId5"/>
    <p:sldId id="299" r:id="rId6"/>
    <p:sldId id="295" r:id="rId7"/>
    <p:sldId id="301" r:id="rId8"/>
    <p:sldId id="296" r:id="rId9"/>
    <p:sldId id="297" r:id="rId10"/>
    <p:sldId id="294" r:id="rId11"/>
    <p:sldId id="290" r:id="rId12"/>
    <p:sldId id="266" r:id="rId13"/>
    <p:sldId id="268" r:id="rId14"/>
    <p:sldId id="291" r:id="rId15"/>
    <p:sldId id="292" r:id="rId16"/>
    <p:sldId id="267" r:id="rId17"/>
    <p:sldId id="264" r:id="rId18"/>
    <p:sldId id="265" r:id="rId19"/>
    <p:sldId id="283" r:id="rId20"/>
    <p:sldId id="263" r:id="rId21"/>
    <p:sldId id="284" r:id="rId22"/>
    <p:sldId id="285" r:id="rId23"/>
    <p:sldId id="287" r:id="rId24"/>
    <p:sldId id="286" r:id="rId25"/>
    <p:sldId id="269" r:id="rId26"/>
    <p:sldId id="276" r:id="rId27"/>
    <p:sldId id="279" r:id="rId28"/>
    <p:sldId id="289" r:id="rId29"/>
    <p:sldId id="288" r:id="rId30"/>
    <p:sldId id="280" r:id="rId31"/>
    <p:sldId id="281" r:id="rId32"/>
    <p:sldId id="274" r:id="rId33"/>
    <p:sldId id="277" r:id="rId34"/>
    <p:sldId id="273" r:id="rId35"/>
    <p:sldId id="28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il Rodd" initials="SR" lastIdx="1" clrIdx="0">
    <p:extLst>
      <p:ext uri="{19B8F6BF-5375-455C-9EA6-DF929625EA0E}">
        <p15:presenceInfo xmlns:p15="http://schemas.microsoft.com/office/powerpoint/2012/main" userId="65d95f466ba3a5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99"/>
    <a:srgbClr val="FFFF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0424" autoAdjust="0"/>
  </p:normalViewPr>
  <p:slideViewPr>
    <p:cSldViewPr snapToGrid="0">
      <p:cViewPr>
        <p:scale>
          <a:sx n="75" d="100"/>
          <a:sy n="75" d="100"/>
        </p:scale>
        <p:origin x="78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DF1A28-A685-4C0A-B2D2-49CB9D702986}" type="datetimeFigureOut">
              <a:rPr lang="en-US" smtClean="0"/>
              <a:t>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755161-86A4-4409-8B58-A7A637CC76FF}" type="slidenum">
              <a:rPr lang="en-US" smtClean="0"/>
              <a:t>‹#›</a:t>
            </a:fld>
            <a:endParaRPr lang="en-US"/>
          </a:p>
        </p:txBody>
      </p:sp>
    </p:spTree>
    <p:extLst>
      <p:ext uri="{BB962C8B-B14F-4D97-AF65-F5344CB8AC3E}">
        <p14:creationId xmlns:p14="http://schemas.microsoft.com/office/powerpoint/2010/main" val="2294456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3EFE9A-596D-4269-BA22-D26D55DB1D79}" type="datetime1">
              <a:rPr lang="en-US" smtClean="0"/>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2774E2-5B04-444B-A8D1-38FEECA6A76D}" type="datetime1">
              <a:rPr lang="en-US" smtClean="0"/>
              <a:t>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EBEECA-6A86-45DB-AD84-C93652CD79E6}" type="datetime1">
              <a:rPr lang="en-US" smtClean="0"/>
              <a:t>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DE9C11-F463-40D2-A200-E49FB8BD3215}" type="datetime1">
              <a:rPr lang="en-US" smtClean="0"/>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C008F7-DD5A-4A7E-8CC2-CF7AFE93FB7D}" type="datetime1">
              <a:rPr lang="en-US" smtClean="0"/>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3F745B9-D80D-4887-92DD-E184FCE2F4F2}" type="datetime1">
              <a:rPr lang="en-US" smtClean="0"/>
              <a:t>1/1/2024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E821DCE4-E0B0-4DF1-99A4-678A73812005}" type="datetime1">
              <a:rPr lang="en-US" smtClean="0"/>
              <a:t>1/1/2024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1D427C60-99D1-428D-9381-000B6EAD35DC}" type="datetime1">
              <a:rPr lang="en-US" smtClean="0"/>
              <a:t>1/1/2024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A620432-5611-47DD-B7E4-6D2EF822F593}" type="datetime1">
              <a:rPr lang="en-US" smtClean="0"/>
              <a:t>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E66100B-09DF-42F1-99A8-BB1D7AA41CBF}" type="datetime1">
              <a:rPr lang="en-US" smtClean="0"/>
              <a:t>1/1/2024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122E020-1065-4E3C-81B7-E64895864265}" type="datetime1">
              <a:rPr lang="en-US" smtClean="0"/>
              <a:t>1/1/2024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8100000" scaled="1"/>
          <a:tileRect/>
        </a:gradFill>
        <a:effectLst/>
      </p:bgPr>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ED1E113-4F48-435C-8CE1-F69ADBA43349}" type="datetime1">
              <a:rPr lang="en-US" smtClean="0"/>
              <a:t>1/1/2024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simplilearn.com/reasons-why-big-data-career-needs-mongodb-certification-articl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404A-2F3C-04A5-4E54-BEE583C4A00D}"/>
              </a:ext>
            </a:extLst>
          </p:cNvPr>
          <p:cNvSpPr>
            <a:spLocks noGrp="1"/>
          </p:cNvSpPr>
          <p:nvPr>
            <p:ph type="ctrTitle"/>
          </p:nvPr>
        </p:nvSpPr>
        <p:spPr>
          <a:xfrm>
            <a:off x="203200" y="58056"/>
            <a:ext cx="8958385" cy="623269"/>
          </a:xfrm>
          <a:solidFill>
            <a:schemeClr val="accent5">
              <a:lumMod val="20000"/>
              <a:lumOff val="80000"/>
            </a:schemeClr>
          </a:solidFill>
          <a:ln w="19050">
            <a:solidFill>
              <a:srgbClr val="00FF99"/>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fontScale="90000"/>
          </a:bodyPr>
          <a:lstStyle/>
          <a:p>
            <a:pPr algn="ctr"/>
            <a:r>
              <a:rPr lang="en-US" sz="4000" b="1" dirty="0">
                <a:solidFill>
                  <a:srgbClr val="00B0F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DBMS LAB with Mini Project</a:t>
            </a:r>
          </a:p>
        </p:txBody>
      </p:sp>
      <p:sp>
        <p:nvSpPr>
          <p:cNvPr id="3" name="Subtitle 2">
            <a:extLst>
              <a:ext uri="{FF2B5EF4-FFF2-40B4-BE49-F238E27FC236}">
                <a16:creationId xmlns:a16="http://schemas.microsoft.com/office/drawing/2014/main" id="{1EF39FE0-BEDC-4EEF-780C-BCBDF5966B68}"/>
              </a:ext>
            </a:extLst>
          </p:cNvPr>
          <p:cNvSpPr>
            <a:spLocks noGrp="1"/>
          </p:cNvSpPr>
          <p:nvPr>
            <p:ph type="subTitle" idx="1"/>
          </p:nvPr>
        </p:nvSpPr>
        <p:spPr>
          <a:xfrm>
            <a:off x="203200" y="1213945"/>
            <a:ext cx="8783145" cy="4524703"/>
          </a:xfrm>
        </p:spPr>
        <p:txBody>
          <a:bodyPr>
            <a:normAutofit fontScale="85000" lnSpcReduction="20000"/>
          </a:bodyPr>
          <a:lstStyle/>
          <a:p>
            <a:pPr algn="ctr"/>
            <a:endParaRPr lang="en-US" sz="2800" dirty="0">
              <a:latin typeface="Arial" panose="020B0604020202020204" pitchFamily="34" charset="0"/>
              <a:cs typeface="Arial" panose="020B0604020202020204" pitchFamily="34" charset="0"/>
            </a:endParaRPr>
          </a:p>
          <a:p>
            <a:pPr algn="ctr"/>
            <a:endParaRPr lang="en-US" sz="2800" dirty="0">
              <a:latin typeface="Arial" panose="020B0604020202020204" pitchFamily="34" charset="0"/>
              <a:cs typeface="Arial" panose="020B0604020202020204" pitchFamily="34" charset="0"/>
            </a:endParaRPr>
          </a:p>
          <a:p>
            <a:pPr algn="ctr"/>
            <a:r>
              <a:rPr lang="en-US" sz="4800" b="1" dirty="0">
                <a:latin typeface="Arial" panose="020B0604020202020204" pitchFamily="34" charset="0"/>
                <a:cs typeface="Arial" panose="020B0604020202020204" pitchFamily="34" charset="0"/>
              </a:rPr>
              <a:t>Experiment – 3</a:t>
            </a:r>
          </a:p>
          <a:p>
            <a:pPr algn="ctr"/>
            <a:endParaRPr lang="en-US" sz="4800" b="1" dirty="0">
              <a:latin typeface="Arial" panose="020B0604020202020204" pitchFamily="34" charset="0"/>
              <a:cs typeface="Arial" panose="020B0604020202020204" pitchFamily="34" charset="0"/>
            </a:endParaRPr>
          </a:p>
          <a:p>
            <a:pPr algn="ctr"/>
            <a:r>
              <a:rPr lang="en-US" sz="4800" b="1" dirty="0">
                <a:latin typeface="Arial" panose="020B0604020202020204" pitchFamily="34" charset="0"/>
                <a:cs typeface="Arial" panose="020B0604020202020204" pitchFamily="34" charset="0"/>
              </a:rPr>
              <a:t>MOVIE Database</a:t>
            </a:r>
          </a:p>
          <a:p>
            <a:pPr algn="ctr"/>
            <a:endParaRPr lang="en-US" sz="2800" dirty="0">
              <a:latin typeface="Arial" panose="020B0604020202020204" pitchFamily="34" charset="0"/>
              <a:cs typeface="Arial" panose="020B0604020202020204" pitchFamily="34" charset="0"/>
            </a:endParaRPr>
          </a:p>
          <a:p>
            <a:pPr algn="ctr"/>
            <a:endParaRPr lang="en-US" sz="2800" dirty="0">
              <a:latin typeface="Arial" panose="020B0604020202020204" pitchFamily="34" charset="0"/>
              <a:cs typeface="Arial" panose="020B0604020202020204" pitchFamily="34" charset="0"/>
            </a:endParaRPr>
          </a:p>
          <a:p>
            <a:pPr algn="ctr"/>
            <a:endParaRPr lang="en-US" sz="2800" dirty="0">
              <a:latin typeface="Arial" panose="020B0604020202020204" pitchFamily="34" charset="0"/>
              <a:cs typeface="Arial" panose="020B0604020202020204" pitchFamily="34" charset="0"/>
            </a:endParaRPr>
          </a:p>
          <a:p>
            <a:pPr algn="ctr"/>
            <a:r>
              <a:rPr lang="en-US" sz="2800" dirty="0">
                <a:latin typeface="Arial" panose="020B0604020202020204" pitchFamily="34" charset="0"/>
                <a:cs typeface="Arial" panose="020B0604020202020204" pitchFamily="34" charset="0"/>
              </a:rPr>
              <a:t>Department of Computer Science and Engineering</a:t>
            </a:r>
          </a:p>
        </p:txBody>
      </p:sp>
      <p:pic>
        <p:nvPicPr>
          <p:cNvPr id="4" name="Picture 3">
            <a:extLst>
              <a:ext uri="{FF2B5EF4-FFF2-40B4-BE49-F238E27FC236}">
                <a16:creationId xmlns:a16="http://schemas.microsoft.com/office/drawing/2014/main" id="{AA59B22F-3522-79E6-31D5-16529A52DDC4}"/>
              </a:ext>
            </a:extLst>
          </p:cNvPr>
          <p:cNvPicPr>
            <a:picLocks noChangeAspect="1"/>
          </p:cNvPicPr>
          <p:nvPr/>
        </p:nvPicPr>
        <p:blipFill>
          <a:blip r:embed="rId2"/>
          <a:stretch>
            <a:fillRect/>
          </a:stretch>
        </p:blipFill>
        <p:spPr>
          <a:xfrm>
            <a:off x="9626172" y="1819062"/>
            <a:ext cx="2484985" cy="2484985"/>
          </a:xfrm>
          <a:prstGeom prst="rect">
            <a:avLst/>
          </a:prstGeom>
        </p:spPr>
      </p:pic>
      <p:sp>
        <p:nvSpPr>
          <p:cNvPr id="8" name="Slide Number Placeholder 7">
            <a:extLst>
              <a:ext uri="{FF2B5EF4-FFF2-40B4-BE49-F238E27FC236}">
                <a16:creationId xmlns:a16="http://schemas.microsoft.com/office/drawing/2014/main" id="{79F43B48-07AB-05B4-9729-F1F5306C57EF}"/>
              </a:ext>
            </a:extLst>
          </p:cNvPr>
          <p:cNvSpPr txBox="1">
            <a:spLocks/>
          </p:cNvSpPr>
          <p:nvPr/>
        </p:nvSpPr>
        <p:spPr>
          <a:xfrm>
            <a:off x="11625946" y="6356350"/>
            <a:ext cx="393976" cy="36512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lstStyle>
            <a:defPPr>
              <a:defRPr lang="en-US"/>
            </a:defPPr>
            <a:lvl1pPr marL="0" algn="r" defTabSz="457200" rtl="0" eaLnBrk="1" latinLnBrk="0" hangingPunct="1">
              <a:defRPr sz="1200" b="1"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4FAB73BC-B049-4115-A692-8D63A059BFB8}" type="slidenum">
              <a:rPr lang="en-US" sz="2000" smtClean="0">
                <a:latin typeface="Arial" panose="020B0604020202020204" pitchFamily="34" charset="0"/>
                <a:cs typeface="Arial" panose="020B0604020202020204" pitchFamily="34" charset="0"/>
              </a:rPr>
              <a:pPr algn="ctr"/>
              <a:t>1</a:t>
            </a:fld>
            <a:endParaRPr lang="en-US" sz="20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A411BD98-6EA6-B444-852E-C82EB1EB4B71}"/>
              </a:ext>
            </a:extLst>
          </p:cNvPr>
          <p:cNvPicPr>
            <a:picLocks noChangeAspect="1"/>
          </p:cNvPicPr>
          <p:nvPr/>
        </p:nvPicPr>
        <p:blipFill>
          <a:blip r:embed="rId3"/>
          <a:srcRect/>
          <a:stretch/>
        </p:blipFill>
        <p:spPr>
          <a:xfrm>
            <a:off x="10011112" y="89261"/>
            <a:ext cx="1561661" cy="156166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grpSp>
        <p:nvGrpSpPr>
          <p:cNvPr id="5" name="Group 4">
            <a:extLst>
              <a:ext uri="{FF2B5EF4-FFF2-40B4-BE49-F238E27FC236}">
                <a16:creationId xmlns:a16="http://schemas.microsoft.com/office/drawing/2014/main" id="{F1288B9C-6283-9FA3-C171-26B3F93AE76A}"/>
              </a:ext>
            </a:extLst>
          </p:cNvPr>
          <p:cNvGrpSpPr/>
          <p:nvPr/>
        </p:nvGrpSpPr>
        <p:grpSpPr>
          <a:xfrm>
            <a:off x="9474540" y="4532616"/>
            <a:ext cx="2545382" cy="1595164"/>
            <a:chOff x="9519251" y="4923345"/>
            <a:chExt cx="2545382" cy="1595164"/>
          </a:xfrm>
        </p:grpSpPr>
        <p:sp>
          <p:nvSpPr>
            <p:cNvPr id="7" name="Flowchart: Document 6">
              <a:extLst>
                <a:ext uri="{FF2B5EF4-FFF2-40B4-BE49-F238E27FC236}">
                  <a16:creationId xmlns:a16="http://schemas.microsoft.com/office/drawing/2014/main" id="{1ED6E9BE-2FE6-347C-2F6E-66CA2C2580DB}"/>
                </a:ext>
              </a:extLst>
            </p:cNvPr>
            <p:cNvSpPr/>
            <p:nvPr/>
          </p:nvSpPr>
          <p:spPr>
            <a:xfrm>
              <a:off x="9519251" y="4923345"/>
              <a:ext cx="2545382" cy="1595164"/>
            </a:xfrm>
            <a:prstGeom prst="flowChartDocumen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83BD44D-8F6B-633E-5DF3-FB61C62FD9FC}"/>
                </a:ext>
              </a:extLst>
            </p:cNvPr>
            <p:cNvSpPr txBox="1"/>
            <p:nvPr/>
          </p:nvSpPr>
          <p:spPr>
            <a:xfrm>
              <a:off x="9700156" y="4936795"/>
              <a:ext cx="2033752" cy="830997"/>
            </a:xfrm>
            <a:prstGeom prst="rect">
              <a:avLst/>
            </a:prstGeom>
            <a:noFill/>
          </p:spPr>
          <p:txBody>
            <a:bodyPr wrap="square" rtlCol="0">
              <a:spAutoFit/>
            </a:bodyPr>
            <a:lstStyle/>
            <a:p>
              <a:r>
                <a:rPr lang="en-US" sz="4800" b="1" dirty="0">
                  <a:solidFill>
                    <a:srgbClr val="7030A0"/>
                  </a:solidFill>
                  <a:effectLst>
                    <a:outerShdw blurRad="38100" dist="38100" dir="2700000" algn="tl">
                      <a:srgbClr val="000000">
                        <a:alpha val="43137"/>
                      </a:srgbClr>
                    </a:outerShdw>
                  </a:effectLst>
                  <a:latin typeface="Aptos" panose="020B0004020202020204" pitchFamily="34" charset="0"/>
                </a:rPr>
                <a:t>SGBIT</a:t>
              </a:r>
            </a:p>
          </p:txBody>
        </p:sp>
        <p:pic>
          <p:nvPicPr>
            <p:cNvPr id="10" name="Graphic 9" descr="Arrow Slight curve">
              <a:extLst>
                <a:ext uri="{FF2B5EF4-FFF2-40B4-BE49-F238E27FC236}">
                  <a16:creationId xmlns:a16="http://schemas.microsoft.com/office/drawing/2014/main" id="{27CEB686-0F37-3645-FD7A-BCFF4830F2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0946588">
              <a:off x="10562906" y="5240306"/>
              <a:ext cx="1406353" cy="1143694"/>
            </a:xfrm>
            <a:prstGeom prst="rect">
              <a:avLst/>
            </a:prstGeom>
          </p:spPr>
        </p:pic>
      </p:grpSp>
    </p:spTree>
    <p:extLst>
      <p:ext uri="{BB962C8B-B14F-4D97-AF65-F5344CB8AC3E}">
        <p14:creationId xmlns:p14="http://schemas.microsoft.com/office/powerpoint/2010/main" val="68093826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404A-2F3C-04A5-4E54-BEE583C4A00D}"/>
              </a:ext>
            </a:extLst>
          </p:cNvPr>
          <p:cNvSpPr>
            <a:spLocks noGrp="1"/>
          </p:cNvSpPr>
          <p:nvPr>
            <p:ph type="ctrTitle"/>
          </p:nvPr>
        </p:nvSpPr>
        <p:spPr>
          <a:xfrm>
            <a:off x="279433" y="0"/>
            <a:ext cx="8756542" cy="657890"/>
          </a:xfrm>
        </p:spPr>
        <p:txBody>
          <a:bodyPr>
            <a:normAutofit/>
          </a:bodyPr>
          <a:lstStyle/>
          <a:p>
            <a:r>
              <a:rPr lang="en-US" sz="4000" dirty="0">
                <a:solidFill>
                  <a:srgbClr val="7030A0"/>
                </a:solidFill>
                <a:latin typeface="Arial" panose="020B0604020202020204" pitchFamily="34" charset="0"/>
                <a:cs typeface="Arial" panose="020B0604020202020204" pitchFamily="34" charset="0"/>
              </a:rPr>
              <a:t>DML - Statement</a:t>
            </a:r>
          </a:p>
        </p:txBody>
      </p:sp>
      <p:sp>
        <p:nvSpPr>
          <p:cNvPr id="3" name="Subtitle 2">
            <a:extLst>
              <a:ext uri="{FF2B5EF4-FFF2-40B4-BE49-F238E27FC236}">
                <a16:creationId xmlns:a16="http://schemas.microsoft.com/office/drawing/2014/main" id="{1EF39FE0-BEDC-4EEF-780C-BCBDF5966B68}"/>
              </a:ext>
            </a:extLst>
          </p:cNvPr>
          <p:cNvSpPr>
            <a:spLocks noGrp="1"/>
          </p:cNvSpPr>
          <p:nvPr>
            <p:ph type="subTitle" idx="1"/>
          </p:nvPr>
        </p:nvSpPr>
        <p:spPr>
          <a:xfrm>
            <a:off x="743918" y="4534545"/>
            <a:ext cx="8508570" cy="2484985"/>
          </a:xfrm>
        </p:spPr>
        <p:txBody>
          <a:bodyPr>
            <a:normAutofit/>
          </a:bodyPr>
          <a:lstStyle/>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r>
              <a:rPr lang="en-US" sz="2800" dirty="0">
                <a:solidFill>
                  <a:srgbClr val="FF0000"/>
                </a:solidFill>
                <a:latin typeface="Arial" panose="020B0604020202020204" pitchFamily="34" charset="0"/>
                <a:cs typeface="Arial" panose="020B0604020202020204" pitchFamily="34" charset="0"/>
              </a:rPr>
              <a:t>Department of Computer Science and Engineering</a:t>
            </a:r>
          </a:p>
        </p:txBody>
      </p:sp>
      <p:pic>
        <p:nvPicPr>
          <p:cNvPr id="4" name="Picture 3">
            <a:extLst>
              <a:ext uri="{FF2B5EF4-FFF2-40B4-BE49-F238E27FC236}">
                <a16:creationId xmlns:a16="http://schemas.microsoft.com/office/drawing/2014/main" id="{AA59B22F-3522-79E6-31D5-16529A52DDC4}"/>
              </a:ext>
            </a:extLst>
          </p:cNvPr>
          <p:cNvPicPr>
            <a:picLocks noChangeAspect="1"/>
          </p:cNvPicPr>
          <p:nvPr/>
        </p:nvPicPr>
        <p:blipFill>
          <a:blip r:embed="rId2"/>
          <a:stretch>
            <a:fillRect/>
          </a:stretch>
        </p:blipFill>
        <p:spPr>
          <a:xfrm>
            <a:off x="9474540" y="2049560"/>
            <a:ext cx="2484985" cy="2484985"/>
          </a:xfrm>
          <a:prstGeom prst="rect">
            <a:avLst/>
          </a:prstGeom>
        </p:spPr>
      </p:pic>
      <p:sp>
        <p:nvSpPr>
          <p:cNvPr id="9" name="Slide Number Placeholder 7">
            <a:extLst>
              <a:ext uri="{FF2B5EF4-FFF2-40B4-BE49-F238E27FC236}">
                <a16:creationId xmlns:a16="http://schemas.microsoft.com/office/drawing/2014/main" id="{8632E136-C127-8B13-7821-723BCB5B03C4}"/>
              </a:ext>
            </a:extLst>
          </p:cNvPr>
          <p:cNvSpPr txBox="1">
            <a:spLocks/>
          </p:cNvSpPr>
          <p:nvPr/>
        </p:nvSpPr>
        <p:spPr>
          <a:xfrm>
            <a:off x="11625946" y="6356350"/>
            <a:ext cx="393976" cy="36512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lstStyle>
            <a:defPPr>
              <a:defRPr lang="en-US"/>
            </a:defPPr>
            <a:lvl1pPr marL="0" algn="r" defTabSz="457200" rtl="0" eaLnBrk="1" latinLnBrk="0" hangingPunct="1">
              <a:defRPr sz="1200" b="1"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4FAB73BC-B049-4115-A692-8D63A059BFB8}" type="slidenum">
              <a:rPr lang="en-US" sz="2000" smtClean="0">
                <a:latin typeface="Arial" panose="020B0604020202020204" pitchFamily="34" charset="0"/>
                <a:cs typeface="Arial" panose="020B0604020202020204" pitchFamily="34" charset="0"/>
              </a:rPr>
              <a:pPr algn="ctr"/>
              <a:t>10</a:t>
            </a:fld>
            <a:endParaRPr lang="en-US" sz="20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02F2E3F9-E8EE-D83B-3E08-497FEF8C6E4F}"/>
              </a:ext>
            </a:extLst>
          </p:cNvPr>
          <p:cNvSpPr txBox="1"/>
          <p:nvPr/>
        </p:nvSpPr>
        <p:spPr>
          <a:xfrm>
            <a:off x="0" y="559642"/>
            <a:ext cx="9478400" cy="4409669"/>
          </a:xfrm>
          <a:prstGeom prst="rect">
            <a:avLst/>
          </a:prstGeom>
          <a:noFill/>
        </p:spPr>
        <p:txBody>
          <a:bodyPr wrap="square">
            <a:spAutoFit/>
          </a:bodyPr>
          <a:lstStyle/>
          <a:p>
            <a:pPr marL="457200" indent="-457200" algn="just">
              <a:lnSpc>
                <a:spcPct val="200000"/>
              </a:lnSpc>
              <a:buAutoNum type="arabicPeriod" startAt="5"/>
            </a:pPr>
            <a:r>
              <a:rPr lang="en-IN" sz="2400" b="1" dirty="0">
                <a:solidFill>
                  <a:schemeClr val="accent3">
                    <a:lumMod val="20000"/>
                    <a:lumOff val="80000"/>
                  </a:schemeClr>
                </a:solidFill>
                <a:latin typeface="Arial" panose="020B0604020202020204" pitchFamily="34" charset="0"/>
                <a:cs typeface="Arial" panose="020B0604020202020204" pitchFamily="34" charset="0"/>
              </a:rPr>
              <a:t>CREATE VIEW of all Books and its number of copies that are currently available in Library</a:t>
            </a:r>
          </a:p>
          <a:p>
            <a:pPr marL="457200" indent="-457200" algn="just">
              <a:lnSpc>
                <a:spcPct val="200000"/>
              </a:lnSpc>
              <a:buAutoNum type="arabicPeriod" startAt="5"/>
            </a:pPr>
            <a:r>
              <a:rPr lang="en-IN" sz="2400" b="1" dirty="0">
                <a:solidFill>
                  <a:schemeClr val="accent2">
                    <a:lumMod val="20000"/>
                    <a:lumOff val="80000"/>
                  </a:schemeClr>
                </a:solidFill>
                <a:latin typeface="Arial" panose="020B0604020202020204" pitchFamily="34" charset="0"/>
                <a:cs typeface="Arial" panose="020B0604020202020204" pitchFamily="34" charset="0"/>
              </a:rPr>
              <a:t>CREATE VIEW BOOK_COPIES AS</a:t>
            </a:r>
          </a:p>
          <a:p>
            <a:pPr algn="just">
              <a:lnSpc>
                <a:spcPct val="200000"/>
              </a:lnSpc>
            </a:pPr>
            <a:r>
              <a:rPr lang="en-US" sz="2400" b="1" dirty="0">
                <a:solidFill>
                  <a:schemeClr val="accent2">
                    <a:lumMod val="20000"/>
                    <a:lumOff val="80000"/>
                  </a:schemeClr>
                </a:solidFill>
                <a:latin typeface="Arial" panose="020B0604020202020204" pitchFamily="34" charset="0"/>
                <a:cs typeface="Arial" panose="020B0604020202020204" pitchFamily="34" charset="0"/>
              </a:rPr>
              <a:t>    SELECT  </a:t>
            </a:r>
            <a:r>
              <a:rPr lang="en-US" sz="2400" b="1" dirty="0" err="1">
                <a:solidFill>
                  <a:schemeClr val="accent2">
                    <a:lumMod val="20000"/>
                    <a:lumOff val="80000"/>
                  </a:schemeClr>
                </a:solidFill>
                <a:latin typeface="Arial" panose="020B0604020202020204" pitchFamily="34" charset="0"/>
                <a:cs typeface="Arial" panose="020B0604020202020204" pitchFamily="34" charset="0"/>
              </a:rPr>
              <a:t>B.Book_id</a:t>
            </a:r>
            <a:r>
              <a:rPr lang="en-US" sz="2400" b="1" dirty="0">
                <a:solidFill>
                  <a:schemeClr val="accent2">
                    <a:lumMod val="20000"/>
                    <a:lumOff val="80000"/>
                  </a:schemeClr>
                </a:solidFill>
                <a:latin typeface="Arial" panose="020B0604020202020204" pitchFamily="34" charset="0"/>
                <a:cs typeface="Arial" panose="020B0604020202020204" pitchFamily="34" charset="0"/>
              </a:rPr>
              <a:t>, Title, </a:t>
            </a:r>
            <a:r>
              <a:rPr lang="en-US" sz="2400" b="1" dirty="0" err="1">
                <a:solidFill>
                  <a:schemeClr val="accent2">
                    <a:lumMod val="20000"/>
                    <a:lumOff val="80000"/>
                  </a:schemeClr>
                </a:solidFill>
                <a:latin typeface="Arial" panose="020B0604020202020204" pitchFamily="34" charset="0"/>
                <a:cs typeface="Arial" panose="020B0604020202020204" pitchFamily="34" charset="0"/>
              </a:rPr>
              <a:t>No_of_copies</a:t>
            </a:r>
            <a:endParaRPr lang="en-US" sz="2400" b="1" dirty="0">
              <a:solidFill>
                <a:schemeClr val="accent2">
                  <a:lumMod val="20000"/>
                  <a:lumOff val="80000"/>
                </a:schemeClr>
              </a:solidFill>
              <a:latin typeface="Arial" panose="020B0604020202020204" pitchFamily="34" charset="0"/>
              <a:cs typeface="Arial" panose="020B0604020202020204" pitchFamily="34" charset="0"/>
            </a:endParaRPr>
          </a:p>
          <a:p>
            <a:pPr algn="just">
              <a:lnSpc>
                <a:spcPct val="200000"/>
              </a:lnSpc>
            </a:pPr>
            <a:r>
              <a:rPr lang="en-US" sz="2400" b="1" dirty="0">
                <a:solidFill>
                  <a:schemeClr val="accent2">
                    <a:lumMod val="20000"/>
                    <a:lumOff val="80000"/>
                  </a:schemeClr>
                </a:solidFill>
                <a:latin typeface="Arial" panose="020B0604020202020204" pitchFamily="34" charset="0"/>
                <a:cs typeface="Arial" panose="020B0604020202020204" pitchFamily="34" charset="0"/>
              </a:rPr>
              <a:t>    FROM BOOK B, BOOK_COPIES BC</a:t>
            </a:r>
          </a:p>
          <a:p>
            <a:pPr algn="just">
              <a:lnSpc>
                <a:spcPct val="200000"/>
              </a:lnSpc>
            </a:pPr>
            <a:r>
              <a:rPr lang="en-US" sz="2400" b="1" dirty="0">
                <a:solidFill>
                  <a:schemeClr val="accent2">
                    <a:lumMod val="20000"/>
                    <a:lumOff val="80000"/>
                  </a:schemeClr>
                </a:solidFill>
                <a:latin typeface="Arial" panose="020B0604020202020204" pitchFamily="34" charset="0"/>
                <a:cs typeface="Arial" panose="020B0604020202020204" pitchFamily="34" charset="0"/>
              </a:rPr>
              <a:t>    where </a:t>
            </a:r>
            <a:r>
              <a:rPr lang="en-US" sz="2400" b="1" dirty="0" err="1">
                <a:solidFill>
                  <a:schemeClr val="accent2">
                    <a:lumMod val="20000"/>
                    <a:lumOff val="80000"/>
                  </a:schemeClr>
                </a:solidFill>
                <a:latin typeface="Arial" panose="020B0604020202020204" pitchFamily="34" charset="0"/>
                <a:cs typeface="Arial" panose="020B0604020202020204" pitchFamily="34" charset="0"/>
              </a:rPr>
              <a:t>B.Book_id</a:t>
            </a:r>
            <a:r>
              <a:rPr lang="en-US" sz="2400" b="1" dirty="0">
                <a:solidFill>
                  <a:schemeClr val="accent2">
                    <a:lumMod val="20000"/>
                    <a:lumOff val="80000"/>
                  </a:schemeClr>
                </a:solidFill>
                <a:latin typeface="Arial" panose="020B0604020202020204" pitchFamily="34" charset="0"/>
                <a:cs typeface="Arial" panose="020B0604020202020204" pitchFamily="34" charset="0"/>
              </a:rPr>
              <a:t>=</a:t>
            </a:r>
            <a:r>
              <a:rPr lang="en-US" sz="2400" b="1" dirty="0" err="1">
                <a:solidFill>
                  <a:schemeClr val="accent2">
                    <a:lumMod val="20000"/>
                    <a:lumOff val="80000"/>
                  </a:schemeClr>
                </a:solidFill>
                <a:latin typeface="Arial" panose="020B0604020202020204" pitchFamily="34" charset="0"/>
                <a:cs typeface="Arial" panose="020B0604020202020204" pitchFamily="34" charset="0"/>
              </a:rPr>
              <a:t>BC.Book_id</a:t>
            </a:r>
            <a:r>
              <a:rPr lang="en-US" sz="2400" b="1" dirty="0">
                <a:solidFill>
                  <a:schemeClr val="accent2">
                    <a:lumMod val="20000"/>
                    <a:lumOff val="80000"/>
                  </a:schemeClr>
                </a:solidFill>
                <a:latin typeface="Arial" panose="020B0604020202020204" pitchFamily="34" charset="0"/>
                <a:cs typeface="Arial" panose="020B0604020202020204" pitchFamily="34" charset="0"/>
              </a:rPr>
              <a:t>);</a:t>
            </a:r>
            <a:endParaRPr lang="en-IN" sz="2400" b="1" dirty="0">
              <a:solidFill>
                <a:schemeClr val="accent2">
                  <a:lumMod val="20000"/>
                  <a:lumOff val="80000"/>
                </a:schemeClr>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D57EC474-7D27-9B3D-6FDB-68708BEB252A}"/>
              </a:ext>
            </a:extLst>
          </p:cNvPr>
          <p:cNvPicPr>
            <a:picLocks noChangeAspect="1"/>
          </p:cNvPicPr>
          <p:nvPr/>
        </p:nvPicPr>
        <p:blipFill>
          <a:blip r:embed="rId3"/>
          <a:stretch>
            <a:fillRect/>
          </a:stretch>
        </p:blipFill>
        <p:spPr>
          <a:xfrm>
            <a:off x="10011112" y="36689"/>
            <a:ext cx="1561661" cy="1624071"/>
          </a:xfrm>
          <a:prstGeom prst="rect">
            <a:avLst/>
          </a:prstGeom>
        </p:spPr>
      </p:pic>
      <p:pic>
        <p:nvPicPr>
          <p:cNvPr id="12" name="Picture 11">
            <a:extLst>
              <a:ext uri="{FF2B5EF4-FFF2-40B4-BE49-F238E27FC236}">
                <a16:creationId xmlns:a16="http://schemas.microsoft.com/office/drawing/2014/main" id="{64CB1287-0324-E2EF-CF1A-1D8179184C36}"/>
              </a:ext>
            </a:extLst>
          </p:cNvPr>
          <p:cNvPicPr>
            <a:picLocks noChangeAspect="1"/>
          </p:cNvPicPr>
          <p:nvPr/>
        </p:nvPicPr>
        <p:blipFill>
          <a:blip r:embed="rId3"/>
          <a:stretch>
            <a:fillRect/>
          </a:stretch>
        </p:blipFill>
        <p:spPr>
          <a:xfrm>
            <a:off x="10011112" y="58056"/>
            <a:ext cx="1561661" cy="16240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5" name="Picture 4">
            <a:extLst>
              <a:ext uri="{FF2B5EF4-FFF2-40B4-BE49-F238E27FC236}">
                <a16:creationId xmlns:a16="http://schemas.microsoft.com/office/drawing/2014/main" id="{3DD15630-2746-6439-6897-95791BA12003}"/>
              </a:ext>
            </a:extLst>
          </p:cNvPr>
          <p:cNvPicPr>
            <a:picLocks noChangeAspect="1"/>
          </p:cNvPicPr>
          <p:nvPr/>
        </p:nvPicPr>
        <p:blipFill>
          <a:blip r:embed="rId4"/>
          <a:srcRect/>
          <a:stretch/>
        </p:blipFill>
        <p:spPr>
          <a:xfrm>
            <a:off x="10011112" y="89261"/>
            <a:ext cx="1561661" cy="156166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grpSp>
        <p:nvGrpSpPr>
          <p:cNvPr id="6" name="Group 5">
            <a:extLst>
              <a:ext uri="{FF2B5EF4-FFF2-40B4-BE49-F238E27FC236}">
                <a16:creationId xmlns:a16="http://schemas.microsoft.com/office/drawing/2014/main" id="{E2D5D977-F9B5-408C-8B77-3D98DE3EE173}"/>
              </a:ext>
            </a:extLst>
          </p:cNvPr>
          <p:cNvGrpSpPr/>
          <p:nvPr/>
        </p:nvGrpSpPr>
        <p:grpSpPr>
          <a:xfrm>
            <a:off x="9519251" y="4915399"/>
            <a:ext cx="2326385" cy="1440951"/>
            <a:chOff x="9519251" y="4923345"/>
            <a:chExt cx="2545382" cy="1595164"/>
          </a:xfrm>
        </p:grpSpPr>
        <p:sp>
          <p:nvSpPr>
            <p:cNvPr id="7" name="Flowchart: Document 6">
              <a:extLst>
                <a:ext uri="{FF2B5EF4-FFF2-40B4-BE49-F238E27FC236}">
                  <a16:creationId xmlns:a16="http://schemas.microsoft.com/office/drawing/2014/main" id="{23672E67-5F0B-2BA8-D700-AAE7D5541B3F}"/>
                </a:ext>
              </a:extLst>
            </p:cNvPr>
            <p:cNvSpPr/>
            <p:nvPr/>
          </p:nvSpPr>
          <p:spPr>
            <a:xfrm>
              <a:off x="9519251" y="4923345"/>
              <a:ext cx="2545382" cy="1595164"/>
            </a:xfrm>
            <a:prstGeom prst="flowChartDocumen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86DBBAF-FFE6-3E3C-3BBC-5D5EBF26747E}"/>
                </a:ext>
              </a:extLst>
            </p:cNvPr>
            <p:cNvSpPr txBox="1"/>
            <p:nvPr/>
          </p:nvSpPr>
          <p:spPr>
            <a:xfrm>
              <a:off x="9700156" y="4936795"/>
              <a:ext cx="2033752" cy="830997"/>
            </a:xfrm>
            <a:prstGeom prst="rect">
              <a:avLst/>
            </a:prstGeom>
            <a:noFill/>
          </p:spPr>
          <p:txBody>
            <a:bodyPr wrap="square" rtlCol="0">
              <a:spAutoFit/>
            </a:bodyPr>
            <a:lstStyle/>
            <a:p>
              <a:r>
                <a:rPr lang="en-US" sz="4800" b="1" dirty="0">
                  <a:solidFill>
                    <a:srgbClr val="7030A0"/>
                  </a:solidFill>
                  <a:effectLst>
                    <a:outerShdw blurRad="38100" dist="38100" dir="2700000" algn="tl">
                      <a:srgbClr val="000000">
                        <a:alpha val="43137"/>
                      </a:srgbClr>
                    </a:outerShdw>
                  </a:effectLst>
                  <a:latin typeface="Aptos" panose="020B0004020202020204" pitchFamily="34" charset="0"/>
                </a:rPr>
                <a:t>SGBIT</a:t>
              </a:r>
            </a:p>
          </p:txBody>
        </p:sp>
        <p:pic>
          <p:nvPicPr>
            <p:cNvPr id="13" name="Graphic 12" descr="Arrow Slight curve">
              <a:extLst>
                <a:ext uri="{FF2B5EF4-FFF2-40B4-BE49-F238E27FC236}">
                  <a16:creationId xmlns:a16="http://schemas.microsoft.com/office/drawing/2014/main" id="{CC53AC61-B24C-0A2B-DBF6-954A71CE770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0946588">
              <a:off x="10562906" y="5240306"/>
              <a:ext cx="1406353" cy="1143694"/>
            </a:xfrm>
            <a:prstGeom prst="rect">
              <a:avLst/>
            </a:prstGeom>
          </p:spPr>
        </p:pic>
      </p:grpSp>
    </p:spTree>
    <p:extLst>
      <p:ext uri="{BB962C8B-B14F-4D97-AF65-F5344CB8AC3E}">
        <p14:creationId xmlns:p14="http://schemas.microsoft.com/office/powerpoint/2010/main" val="2967081493"/>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404A-2F3C-04A5-4E54-BEE583C4A00D}"/>
              </a:ext>
            </a:extLst>
          </p:cNvPr>
          <p:cNvSpPr>
            <a:spLocks noGrp="1"/>
          </p:cNvSpPr>
          <p:nvPr>
            <p:ph type="ctrTitle"/>
          </p:nvPr>
        </p:nvSpPr>
        <p:spPr>
          <a:xfrm>
            <a:off x="279433" y="0"/>
            <a:ext cx="7315200" cy="657890"/>
          </a:xfrm>
        </p:spPr>
        <p:txBody>
          <a:bodyPr>
            <a:normAutofit/>
          </a:bodyPr>
          <a:lstStyle/>
          <a:p>
            <a:r>
              <a:rPr lang="en-US" sz="4000" dirty="0">
                <a:solidFill>
                  <a:srgbClr val="7030A0"/>
                </a:solidFill>
                <a:latin typeface="Arial" panose="020B0604020202020204" pitchFamily="34" charset="0"/>
                <a:cs typeface="Arial" panose="020B0604020202020204" pitchFamily="34" charset="0"/>
              </a:rPr>
              <a:t>Login with your credentials</a:t>
            </a:r>
          </a:p>
        </p:txBody>
      </p:sp>
      <p:sp>
        <p:nvSpPr>
          <p:cNvPr id="3" name="Subtitle 2">
            <a:extLst>
              <a:ext uri="{FF2B5EF4-FFF2-40B4-BE49-F238E27FC236}">
                <a16:creationId xmlns:a16="http://schemas.microsoft.com/office/drawing/2014/main" id="{1EF39FE0-BEDC-4EEF-780C-BCBDF5966B68}"/>
              </a:ext>
            </a:extLst>
          </p:cNvPr>
          <p:cNvSpPr>
            <a:spLocks noGrp="1"/>
          </p:cNvSpPr>
          <p:nvPr>
            <p:ph type="subTitle" idx="1"/>
          </p:nvPr>
        </p:nvSpPr>
        <p:spPr>
          <a:xfrm>
            <a:off x="0" y="4643585"/>
            <a:ext cx="8508570" cy="2484985"/>
          </a:xfrm>
        </p:spPr>
        <p:txBody>
          <a:bodyPr>
            <a:normAutofit/>
          </a:bodyPr>
          <a:lstStyle/>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r>
              <a:rPr lang="en-US" sz="2800" dirty="0">
                <a:solidFill>
                  <a:srgbClr val="FF0000"/>
                </a:solidFill>
                <a:latin typeface="Arial" panose="020B0604020202020204" pitchFamily="34" charset="0"/>
                <a:cs typeface="Arial" panose="020B0604020202020204" pitchFamily="34" charset="0"/>
              </a:rPr>
              <a:t>Department of Computer Science and Engineering</a:t>
            </a:r>
          </a:p>
        </p:txBody>
      </p:sp>
      <p:pic>
        <p:nvPicPr>
          <p:cNvPr id="4" name="Picture 3">
            <a:extLst>
              <a:ext uri="{FF2B5EF4-FFF2-40B4-BE49-F238E27FC236}">
                <a16:creationId xmlns:a16="http://schemas.microsoft.com/office/drawing/2014/main" id="{AA59B22F-3522-79E6-31D5-16529A52DDC4}"/>
              </a:ext>
            </a:extLst>
          </p:cNvPr>
          <p:cNvPicPr>
            <a:picLocks noChangeAspect="1"/>
          </p:cNvPicPr>
          <p:nvPr/>
        </p:nvPicPr>
        <p:blipFill>
          <a:blip r:embed="rId2"/>
          <a:stretch>
            <a:fillRect/>
          </a:stretch>
        </p:blipFill>
        <p:spPr>
          <a:xfrm>
            <a:off x="9474540" y="2049560"/>
            <a:ext cx="2484985" cy="2484985"/>
          </a:xfrm>
          <a:prstGeom prst="rect">
            <a:avLst/>
          </a:prstGeom>
        </p:spPr>
      </p:pic>
      <p:sp>
        <p:nvSpPr>
          <p:cNvPr id="11" name="Slide Number Placeholder 7">
            <a:extLst>
              <a:ext uri="{FF2B5EF4-FFF2-40B4-BE49-F238E27FC236}">
                <a16:creationId xmlns:a16="http://schemas.microsoft.com/office/drawing/2014/main" id="{EEBBE11F-04FB-D5B4-AEBF-29C95027BEB1}"/>
              </a:ext>
            </a:extLst>
          </p:cNvPr>
          <p:cNvSpPr txBox="1">
            <a:spLocks/>
          </p:cNvSpPr>
          <p:nvPr/>
        </p:nvSpPr>
        <p:spPr>
          <a:xfrm>
            <a:off x="11495314" y="6356350"/>
            <a:ext cx="524608" cy="36512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lstStyle>
            <a:defPPr>
              <a:defRPr lang="en-US"/>
            </a:defPPr>
            <a:lvl1pPr marL="0" algn="r" defTabSz="457200" rtl="0" eaLnBrk="1" latinLnBrk="0" hangingPunct="1">
              <a:defRPr sz="1200" b="1"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4FAB73BC-B049-4115-A692-8D63A059BFB8}" type="slidenum">
              <a:rPr lang="en-US" sz="2000" smtClean="0">
                <a:latin typeface="Arial" panose="020B0604020202020204" pitchFamily="34" charset="0"/>
                <a:cs typeface="Arial" panose="020B0604020202020204" pitchFamily="34" charset="0"/>
              </a:rPr>
              <a:pPr algn="ctr"/>
              <a:t>11</a:t>
            </a:fld>
            <a:endParaRPr lang="en-US" sz="20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0C3F4806-F102-892F-3F80-7697244FA0C9}"/>
              </a:ext>
            </a:extLst>
          </p:cNvPr>
          <p:cNvPicPr>
            <a:picLocks noChangeAspect="1"/>
          </p:cNvPicPr>
          <p:nvPr/>
        </p:nvPicPr>
        <p:blipFill>
          <a:blip r:embed="rId3"/>
          <a:stretch>
            <a:fillRect/>
          </a:stretch>
        </p:blipFill>
        <p:spPr>
          <a:xfrm>
            <a:off x="10011112" y="36689"/>
            <a:ext cx="1561661" cy="1624071"/>
          </a:xfrm>
          <a:prstGeom prst="rect">
            <a:avLst/>
          </a:prstGeom>
        </p:spPr>
      </p:pic>
      <p:pic>
        <p:nvPicPr>
          <p:cNvPr id="7" name="Picture 6">
            <a:extLst>
              <a:ext uri="{FF2B5EF4-FFF2-40B4-BE49-F238E27FC236}">
                <a16:creationId xmlns:a16="http://schemas.microsoft.com/office/drawing/2014/main" id="{B1FB9FC9-69F5-42D8-39CE-AB6F99EC744B}"/>
              </a:ext>
            </a:extLst>
          </p:cNvPr>
          <p:cNvPicPr>
            <a:picLocks noChangeAspect="1"/>
          </p:cNvPicPr>
          <p:nvPr/>
        </p:nvPicPr>
        <p:blipFill>
          <a:blip r:embed="rId3"/>
          <a:stretch>
            <a:fillRect/>
          </a:stretch>
        </p:blipFill>
        <p:spPr>
          <a:xfrm>
            <a:off x="9933653" y="0"/>
            <a:ext cx="1561661" cy="1624071"/>
          </a:xfrm>
          <a:prstGeom prst="rect">
            <a:avLst/>
          </a:prstGeom>
        </p:spPr>
      </p:pic>
      <p:pic>
        <p:nvPicPr>
          <p:cNvPr id="9" name="Picture 8">
            <a:extLst>
              <a:ext uri="{FF2B5EF4-FFF2-40B4-BE49-F238E27FC236}">
                <a16:creationId xmlns:a16="http://schemas.microsoft.com/office/drawing/2014/main" id="{D9CE6912-385F-0C7B-B137-030A4A764846}"/>
              </a:ext>
            </a:extLst>
          </p:cNvPr>
          <p:cNvPicPr>
            <a:picLocks noChangeAspect="1"/>
          </p:cNvPicPr>
          <p:nvPr/>
        </p:nvPicPr>
        <p:blipFill>
          <a:blip r:embed="rId3"/>
          <a:stretch>
            <a:fillRect/>
          </a:stretch>
        </p:blipFill>
        <p:spPr>
          <a:xfrm>
            <a:off x="10011112" y="58056"/>
            <a:ext cx="1561661" cy="16240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10" name="TextBox 9">
            <a:extLst>
              <a:ext uri="{FF2B5EF4-FFF2-40B4-BE49-F238E27FC236}">
                <a16:creationId xmlns:a16="http://schemas.microsoft.com/office/drawing/2014/main" id="{6DDF919A-6449-A86F-DCFE-F82A52B497D1}"/>
              </a:ext>
            </a:extLst>
          </p:cNvPr>
          <p:cNvSpPr txBox="1"/>
          <p:nvPr/>
        </p:nvSpPr>
        <p:spPr>
          <a:xfrm>
            <a:off x="279433" y="1291085"/>
            <a:ext cx="8721207" cy="4401205"/>
          </a:xfrm>
          <a:prstGeom prst="rect">
            <a:avLst/>
          </a:prstGeom>
          <a:noFill/>
        </p:spPr>
        <p:txBody>
          <a:bodyPr wrap="square">
            <a:spAutoFit/>
          </a:bodyPr>
          <a:lstStyle/>
          <a:p>
            <a:pPr algn="just"/>
            <a:r>
              <a:rPr lang="en-US" sz="4000" b="0" i="0" dirty="0">
                <a:solidFill>
                  <a:schemeClr val="accent3">
                    <a:lumMod val="20000"/>
                    <a:lumOff val="80000"/>
                  </a:schemeClr>
                </a:solidFill>
                <a:effectLst/>
                <a:latin typeface="Roboto" panose="02000000000000000000" pitchFamily="2" charset="0"/>
              </a:rPr>
              <a:t>Let us Proceed…..</a:t>
            </a:r>
          </a:p>
          <a:p>
            <a:pPr algn="just"/>
            <a:endParaRPr lang="en-US" sz="4000" dirty="0">
              <a:solidFill>
                <a:schemeClr val="accent3">
                  <a:lumMod val="20000"/>
                  <a:lumOff val="80000"/>
                </a:schemeClr>
              </a:solidFill>
              <a:latin typeface="Roboto" panose="02000000000000000000" pitchFamily="2" charset="0"/>
            </a:endParaRPr>
          </a:p>
          <a:p>
            <a:pPr algn="just"/>
            <a:endParaRPr lang="en-US" sz="4000" dirty="0">
              <a:solidFill>
                <a:schemeClr val="accent3">
                  <a:lumMod val="20000"/>
                  <a:lumOff val="80000"/>
                </a:schemeClr>
              </a:solidFill>
              <a:latin typeface="Roboto" panose="02000000000000000000" pitchFamily="2" charset="0"/>
            </a:endParaRPr>
          </a:p>
          <a:p>
            <a:pPr algn="just"/>
            <a:r>
              <a:rPr lang="en-US" sz="4000" dirty="0">
                <a:solidFill>
                  <a:schemeClr val="accent3">
                    <a:lumMod val="20000"/>
                    <a:lumOff val="80000"/>
                  </a:schemeClr>
                </a:solidFill>
                <a:latin typeface="Roboto" panose="02000000000000000000" pitchFamily="2" charset="0"/>
              </a:rPr>
              <a:t>SQL&gt; connect username as </a:t>
            </a:r>
            <a:r>
              <a:rPr lang="en-US" sz="4000" dirty="0" err="1">
                <a:solidFill>
                  <a:schemeClr val="accent3">
                    <a:lumMod val="20000"/>
                    <a:lumOff val="80000"/>
                  </a:schemeClr>
                </a:solidFill>
                <a:latin typeface="Roboto" panose="02000000000000000000" pitchFamily="2" charset="0"/>
              </a:rPr>
              <a:t>sysdba</a:t>
            </a:r>
            <a:r>
              <a:rPr lang="en-US" sz="4000" dirty="0">
                <a:solidFill>
                  <a:schemeClr val="accent3">
                    <a:lumMod val="20000"/>
                    <a:lumOff val="80000"/>
                  </a:schemeClr>
                </a:solidFill>
                <a:latin typeface="Roboto" panose="02000000000000000000" pitchFamily="2" charset="0"/>
              </a:rPr>
              <a:t>;</a:t>
            </a:r>
          </a:p>
          <a:p>
            <a:pPr algn="just"/>
            <a:r>
              <a:rPr lang="en-US" sz="4000" dirty="0">
                <a:solidFill>
                  <a:schemeClr val="accent3">
                    <a:lumMod val="20000"/>
                    <a:lumOff val="80000"/>
                  </a:schemeClr>
                </a:solidFill>
                <a:latin typeface="Roboto" panose="02000000000000000000" pitchFamily="2" charset="0"/>
              </a:rPr>
              <a:t>Password :</a:t>
            </a:r>
          </a:p>
          <a:p>
            <a:pPr algn="just"/>
            <a:r>
              <a:rPr lang="en-US" sz="4000" dirty="0">
                <a:solidFill>
                  <a:schemeClr val="accent3">
                    <a:lumMod val="20000"/>
                    <a:lumOff val="80000"/>
                  </a:schemeClr>
                </a:solidFill>
                <a:latin typeface="Roboto" panose="02000000000000000000" pitchFamily="2" charset="0"/>
              </a:rPr>
              <a:t>Connected..</a:t>
            </a:r>
          </a:p>
          <a:p>
            <a:pPr algn="just"/>
            <a:r>
              <a:rPr lang="en-US" sz="4000" dirty="0">
                <a:solidFill>
                  <a:schemeClr val="accent3">
                    <a:lumMod val="20000"/>
                    <a:lumOff val="80000"/>
                  </a:schemeClr>
                </a:solidFill>
                <a:latin typeface="Roboto" panose="02000000000000000000" pitchFamily="2" charset="0"/>
              </a:rPr>
              <a:t>SQL&gt;</a:t>
            </a:r>
          </a:p>
        </p:txBody>
      </p:sp>
      <p:pic>
        <p:nvPicPr>
          <p:cNvPr id="5" name="Picture 4">
            <a:extLst>
              <a:ext uri="{FF2B5EF4-FFF2-40B4-BE49-F238E27FC236}">
                <a16:creationId xmlns:a16="http://schemas.microsoft.com/office/drawing/2014/main" id="{4A76DAC1-5D71-4422-1436-7098E28C9FC0}"/>
              </a:ext>
            </a:extLst>
          </p:cNvPr>
          <p:cNvPicPr>
            <a:picLocks noChangeAspect="1"/>
          </p:cNvPicPr>
          <p:nvPr/>
        </p:nvPicPr>
        <p:blipFill>
          <a:blip r:embed="rId4"/>
          <a:srcRect/>
          <a:stretch/>
        </p:blipFill>
        <p:spPr>
          <a:xfrm>
            <a:off x="9933654" y="141833"/>
            <a:ext cx="1639120" cy="156166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grpSp>
        <p:nvGrpSpPr>
          <p:cNvPr id="8" name="Group 7">
            <a:extLst>
              <a:ext uri="{FF2B5EF4-FFF2-40B4-BE49-F238E27FC236}">
                <a16:creationId xmlns:a16="http://schemas.microsoft.com/office/drawing/2014/main" id="{D2E924B2-6C92-C935-7629-59726FED7313}"/>
              </a:ext>
            </a:extLst>
          </p:cNvPr>
          <p:cNvGrpSpPr/>
          <p:nvPr/>
        </p:nvGrpSpPr>
        <p:grpSpPr>
          <a:xfrm>
            <a:off x="9519251" y="4915399"/>
            <a:ext cx="2545382" cy="1595164"/>
            <a:chOff x="9519251" y="4923345"/>
            <a:chExt cx="2545382" cy="1595164"/>
          </a:xfrm>
        </p:grpSpPr>
        <p:sp>
          <p:nvSpPr>
            <p:cNvPr id="12" name="Flowchart: Document 11">
              <a:extLst>
                <a:ext uri="{FF2B5EF4-FFF2-40B4-BE49-F238E27FC236}">
                  <a16:creationId xmlns:a16="http://schemas.microsoft.com/office/drawing/2014/main" id="{08B74442-4DD0-513A-DFFC-73AA212D089F}"/>
                </a:ext>
              </a:extLst>
            </p:cNvPr>
            <p:cNvSpPr/>
            <p:nvPr/>
          </p:nvSpPr>
          <p:spPr>
            <a:xfrm>
              <a:off x="9519251" y="4923345"/>
              <a:ext cx="2545382" cy="1595164"/>
            </a:xfrm>
            <a:prstGeom prst="flowChartDocumen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3644092-F909-A3B8-6CB6-C5624BDD467A}"/>
                </a:ext>
              </a:extLst>
            </p:cNvPr>
            <p:cNvSpPr txBox="1"/>
            <p:nvPr/>
          </p:nvSpPr>
          <p:spPr>
            <a:xfrm>
              <a:off x="9700156" y="4936795"/>
              <a:ext cx="2033752" cy="830997"/>
            </a:xfrm>
            <a:prstGeom prst="rect">
              <a:avLst/>
            </a:prstGeom>
            <a:noFill/>
          </p:spPr>
          <p:txBody>
            <a:bodyPr wrap="square" rtlCol="0">
              <a:spAutoFit/>
            </a:bodyPr>
            <a:lstStyle/>
            <a:p>
              <a:r>
                <a:rPr lang="en-US" sz="4800" b="1" dirty="0">
                  <a:solidFill>
                    <a:srgbClr val="7030A0"/>
                  </a:solidFill>
                  <a:effectLst>
                    <a:outerShdw blurRad="38100" dist="38100" dir="2700000" algn="tl">
                      <a:srgbClr val="000000">
                        <a:alpha val="43137"/>
                      </a:srgbClr>
                    </a:outerShdw>
                  </a:effectLst>
                  <a:latin typeface="Aptos" panose="020B0004020202020204" pitchFamily="34" charset="0"/>
                </a:rPr>
                <a:t>SGBIT</a:t>
              </a:r>
            </a:p>
          </p:txBody>
        </p:sp>
        <p:pic>
          <p:nvPicPr>
            <p:cNvPr id="14" name="Graphic 13" descr="Arrow Slight curve">
              <a:extLst>
                <a:ext uri="{FF2B5EF4-FFF2-40B4-BE49-F238E27FC236}">
                  <a16:creationId xmlns:a16="http://schemas.microsoft.com/office/drawing/2014/main" id="{EE51EC2E-0C09-9D30-B2D7-A6CB19CC8BE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0946588">
              <a:off x="10562906" y="5240306"/>
              <a:ext cx="1406353" cy="1143694"/>
            </a:xfrm>
            <a:prstGeom prst="rect">
              <a:avLst/>
            </a:prstGeom>
          </p:spPr>
        </p:pic>
      </p:grpSp>
    </p:spTree>
    <p:extLst>
      <p:ext uri="{BB962C8B-B14F-4D97-AF65-F5344CB8AC3E}">
        <p14:creationId xmlns:p14="http://schemas.microsoft.com/office/powerpoint/2010/main" val="6480998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404A-2F3C-04A5-4E54-BEE583C4A00D}"/>
              </a:ext>
            </a:extLst>
          </p:cNvPr>
          <p:cNvSpPr>
            <a:spLocks noGrp="1"/>
          </p:cNvSpPr>
          <p:nvPr>
            <p:ph type="ctrTitle"/>
          </p:nvPr>
        </p:nvSpPr>
        <p:spPr>
          <a:xfrm>
            <a:off x="279433" y="0"/>
            <a:ext cx="7315200" cy="657890"/>
          </a:xfrm>
        </p:spPr>
        <p:txBody>
          <a:bodyPr>
            <a:normAutofit/>
          </a:bodyPr>
          <a:lstStyle/>
          <a:p>
            <a:r>
              <a:rPr lang="en-US" sz="4000" dirty="0">
                <a:solidFill>
                  <a:srgbClr val="7030A0"/>
                </a:solidFill>
                <a:latin typeface="Arial" panose="020B0604020202020204" pitchFamily="34" charset="0"/>
                <a:cs typeface="Arial" panose="020B0604020202020204" pitchFamily="34" charset="0"/>
              </a:rPr>
              <a:t>Full Stack Development</a:t>
            </a:r>
          </a:p>
        </p:txBody>
      </p:sp>
      <p:sp>
        <p:nvSpPr>
          <p:cNvPr id="3" name="Subtitle 2">
            <a:extLst>
              <a:ext uri="{FF2B5EF4-FFF2-40B4-BE49-F238E27FC236}">
                <a16:creationId xmlns:a16="http://schemas.microsoft.com/office/drawing/2014/main" id="{1EF39FE0-BEDC-4EEF-780C-BCBDF5966B68}"/>
              </a:ext>
            </a:extLst>
          </p:cNvPr>
          <p:cNvSpPr>
            <a:spLocks noGrp="1"/>
          </p:cNvSpPr>
          <p:nvPr>
            <p:ph type="subTitle" idx="1"/>
          </p:nvPr>
        </p:nvSpPr>
        <p:spPr>
          <a:xfrm>
            <a:off x="0" y="4643585"/>
            <a:ext cx="8508570" cy="2484985"/>
          </a:xfrm>
        </p:spPr>
        <p:txBody>
          <a:bodyPr>
            <a:normAutofit/>
          </a:bodyPr>
          <a:lstStyle/>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r>
              <a:rPr lang="en-US" sz="2800" dirty="0">
                <a:solidFill>
                  <a:srgbClr val="FF0000"/>
                </a:solidFill>
                <a:latin typeface="Arial" panose="020B0604020202020204" pitchFamily="34" charset="0"/>
                <a:cs typeface="Arial" panose="020B0604020202020204" pitchFamily="34" charset="0"/>
              </a:rPr>
              <a:t>Department of Computer Science and Engineering</a:t>
            </a:r>
          </a:p>
        </p:txBody>
      </p:sp>
      <p:pic>
        <p:nvPicPr>
          <p:cNvPr id="4" name="Picture 3">
            <a:extLst>
              <a:ext uri="{FF2B5EF4-FFF2-40B4-BE49-F238E27FC236}">
                <a16:creationId xmlns:a16="http://schemas.microsoft.com/office/drawing/2014/main" id="{AA59B22F-3522-79E6-31D5-16529A52DDC4}"/>
              </a:ext>
            </a:extLst>
          </p:cNvPr>
          <p:cNvPicPr>
            <a:picLocks noChangeAspect="1"/>
          </p:cNvPicPr>
          <p:nvPr/>
        </p:nvPicPr>
        <p:blipFill>
          <a:blip r:embed="rId2"/>
          <a:stretch>
            <a:fillRect/>
          </a:stretch>
        </p:blipFill>
        <p:spPr>
          <a:xfrm>
            <a:off x="9474540" y="2049560"/>
            <a:ext cx="2484985" cy="2484985"/>
          </a:xfrm>
          <a:prstGeom prst="rect">
            <a:avLst/>
          </a:prstGeom>
        </p:spPr>
      </p:pic>
      <p:sp>
        <p:nvSpPr>
          <p:cNvPr id="11" name="Slide Number Placeholder 7">
            <a:extLst>
              <a:ext uri="{FF2B5EF4-FFF2-40B4-BE49-F238E27FC236}">
                <a16:creationId xmlns:a16="http://schemas.microsoft.com/office/drawing/2014/main" id="{EEBBE11F-04FB-D5B4-AEBF-29C95027BEB1}"/>
              </a:ext>
            </a:extLst>
          </p:cNvPr>
          <p:cNvSpPr txBox="1">
            <a:spLocks/>
          </p:cNvSpPr>
          <p:nvPr/>
        </p:nvSpPr>
        <p:spPr>
          <a:xfrm>
            <a:off x="11495314" y="6356350"/>
            <a:ext cx="524608" cy="36512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lstStyle>
            <a:defPPr>
              <a:defRPr lang="en-US"/>
            </a:defPPr>
            <a:lvl1pPr marL="0" algn="r" defTabSz="457200" rtl="0" eaLnBrk="1" latinLnBrk="0" hangingPunct="1">
              <a:defRPr sz="1200" b="1"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4FAB73BC-B049-4115-A692-8D63A059BFB8}" type="slidenum">
              <a:rPr lang="en-US" sz="2000" smtClean="0">
                <a:latin typeface="Arial" panose="020B0604020202020204" pitchFamily="34" charset="0"/>
                <a:cs typeface="Arial" panose="020B0604020202020204" pitchFamily="34" charset="0"/>
              </a:rPr>
              <a:pPr algn="ctr"/>
              <a:t>12</a:t>
            </a:fld>
            <a:endParaRPr lang="en-US" sz="2000" dirty="0">
              <a:latin typeface="Arial" panose="020B0604020202020204" pitchFamily="34" charset="0"/>
              <a:cs typeface="Arial" panose="020B0604020202020204" pitchFamily="34" charset="0"/>
            </a:endParaRPr>
          </a:p>
        </p:txBody>
      </p:sp>
      <p:pic>
        <p:nvPicPr>
          <p:cNvPr id="5" name="Picture 2" descr="What is full stack web-development and it's advantage - QA With Experts">
            <a:extLst>
              <a:ext uri="{FF2B5EF4-FFF2-40B4-BE49-F238E27FC236}">
                <a16:creationId xmlns:a16="http://schemas.microsoft.com/office/drawing/2014/main" id="{78169980-34B3-CE04-E889-1880689939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16376"/>
            <a:ext cx="9020907" cy="502524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C3F4806-F102-892F-3F80-7697244FA0C9}"/>
              </a:ext>
            </a:extLst>
          </p:cNvPr>
          <p:cNvPicPr>
            <a:picLocks noChangeAspect="1"/>
          </p:cNvPicPr>
          <p:nvPr/>
        </p:nvPicPr>
        <p:blipFill>
          <a:blip r:embed="rId4"/>
          <a:stretch>
            <a:fillRect/>
          </a:stretch>
        </p:blipFill>
        <p:spPr>
          <a:xfrm>
            <a:off x="10011112" y="36689"/>
            <a:ext cx="1561661" cy="1624071"/>
          </a:xfrm>
          <a:prstGeom prst="rect">
            <a:avLst/>
          </a:prstGeom>
        </p:spPr>
      </p:pic>
      <p:pic>
        <p:nvPicPr>
          <p:cNvPr id="7" name="Picture 6">
            <a:extLst>
              <a:ext uri="{FF2B5EF4-FFF2-40B4-BE49-F238E27FC236}">
                <a16:creationId xmlns:a16="http://schemas.microsoft.com/office/drawing/2014/main" id="{B1FB9FC9-69F5-42D8-39CE-AB6F99EC744B}"/>
              </a:ext>
            </a:extLst>
          </p:cNvPr>
          <p:cNvPicPr>
            <a:picLocks noChangeAspect="1"/>
          </p:cNvPicPr>
          <p:nvPr/>
        </p:nvPicPr>
        <p:blipFill>
          <a:blip r:embed="rId4"/>
          <a:stretch>
            <a:fillRect/>
          </a:stretch>
        </p:blipFill>
        <p:spPr>
          <a:xfrm>
            <a:off x="9933653" y="0"/>
            <a:ext cx="1561661" cy="1624071"/>
          </a:xfrm>
          <a:prstGeom prst="rect">
            <a:avLst/>
          </a:prstGeom>
        </p:spPr>
      </p:pic>
      <p:pic>
        <p:nvPicPr>
          <p:cNvPr id="9" name="Picture 8">
            <a:extLst>
              <a:ext uri="{FF2B5EF4-FFF2-40B4-BE49-F238E27FC236}">
                <a16:creationId xmlns:a16="http://schemas.microsoft.com/office/drawing/2014/main" id="{D9CE6912-385F-0C7B-B137-030A4A764846}"/>
              </a:ext>
            </a:extLst>
          </p:cNvPr>
          <p:cNvPicPr>
            <a:picLocks noChangeAspect="1"/>
          </p:cNvPicPr>
          <p:nvPr/>
        </p:nvPicPr>
        <p:blipFill>
          <a:blip r:embed="rId4"/>
          <a:stretch>
            <a:fillRect/>
          </a:stretch>
        </p:blipFill>
        <p:spPr>
          <a:xfrm>
            <a:off x="10011112" y="58056"/>
            <a:ext cx="1561661" cy="16240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22776206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EF39FE0-BEDC-4EEF-780C-BCBDF5966B68}"/>
              </a:ext>
            </a:extLst>
          </p:cNvPr>
          <p:cNvSpPr>
            <a:spLocks noGrp="1"/>
          </p:cNvSpPr>
          <p:nvPr>
            <p:ph type="subTitle" idx="1"/>
          </p:nvPr>
        </p:nvSpPr>
        <p:spPr>
          <a:xfrm>
            <a:off x="0" y="4584176"/>
            <a:ext cx="8508570" cy="2484985"/>
          </a:xfrm>
        </p:spPr>
        <p:txBody>
          <a:bodyPr>
            <a:normAutofit/>
          </a:bodyPr>
          <a:lstStyle/>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r>
              <a:rPr lang="en-US" sz="2800" dirty="0">
                <a:solidFill>
                  <a:srgbClr val="FF0000"/>
                </a:solidFill>
                <a:latin typeface="Arial" panose="020B0604020202020204" pitchFamily="34" charset="0"/>
                <a:cs typeface="Arial" panose="020B0604020202020204" pitchFamily="34" charset="0"/>
              </a:rPr>
              <a:t>Department of Computer Science and Engineering</a:t>
            </a:r>
          </a:p>
        </p:txBody>
      </p:sp>
      <p:pic>
        <p:nvPicPr>
          <p:cNvPr id="4" name="Picture 3">
            <a:extLst>
              <a:ext uri="{FF2B5EF4-FFF2-40B4-BE49-F238E27FC236}">
                <a16:creationId xmlns:a16="http://schemas.microsoft.com/office/drawing/2014/main" id="{AA59B22F-3522-79E6-31D5-16529A52DDC4}"/>
              </a:ext>
            </a:extLst>
          </p:cNvPr>
          <p:cNvPicPr>
            <a:picLocks noChangeAspect="1"/>
          </p:cNvPicPr>
          <p:nvPr/>
        </p:nvPicPr>
        <p:blipFill>
          <a:blip r:embed="rId2"/>
          <a:stretch>
            <a:fillRect/>
          </a:stretch>
        </p:blipFill>
        <p:spPr>
          <a:xfrm>
            <a:off x="9474540" y="2049560"/>
            <a:ext cx="2484985" cy="2484985"/>
          </a:xfrm>
          <a:prstGeom prst="rect">
            <a:avLst/>
          </a:prstGeom>
        </p:spPr>
      </p:pic>
      <p:sp>
        <p:nvSpPr>
          <p:cNvPr id="6" name="AutoShape 2" descr="Taxonomy of image enhancement techniques">
            <a:extLst>
              <a:ext uri="{FF2B5EF4-FFF2-40B4-BE49-F238E27FC236}">
                <a16:creationId xmlns:a16="http://schemas.microsoft.com/office/drawing/2014/main" id="{855F9548-5DE1-7C3E-8804-2AE5DD5D26E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Slide Number Placeholder 7">
            <a:extLst>
              <a:ext uri="{FF2B5EF4-FFF2-40B4-BE49-F238E27FC236}">
                <a16:creationId xmlns:a16="http://schemas.microsoft.com/office/drawing/2014/main" id="{1E9A393F-EC59-B306-70AA-B6D39DB2D864}"/>
              </a:ext>
            </a:extLst>
          </p:cNvPr>
          <p:cNvSpPr txBox="1">
            <a:spLocks/>
          </p:cNvSpPr>
          <p:nvPr/>
        </p:nvSpPr>
        <p:spPr>
          <a:xfrm>
            <a:off x="11553371" y="6356350"/>
            <a:ext cx="466551" cy="36512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lstStyle>
            <a:defPPr>
              <a:defRPr lang="en-US"/>
            </a:defPPr>
            <a:lvl1pPr marL="0" algn="r" defTabSz="457200" rtl="0" eaLnBrk="1" latinLnBrk="0" hangingPunct="1">
              <a:defRPr sz="1200" b="1"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4FAB73BC-B049-4115-A692-8D63A059BFB8}" type="slidenum">
              <a:rPr lang="en-US" sz="2000" smtClean="0">
                <a:latin typeface="Arial" panose="020B0604020202020204" pitchFamily="34" charset="0"/>
                <a:cs typeface="Arial" panose="020B0604020202020204" pitchFamily="34" charset="0"/>
              </a:rPr>
              <a:pPr algn="ctr"/>
              <a:t>13</a:t>
            </a:fld>
            <a:endParaRPr lang="en-US" sz="2000" dirty="0">
              <a:latin typeface="Arial" panose="020B0604020202020204" pitchFamily="34" charset="0"/>
              <a:cs typeface="Arial" panose="020B0604020202020204" pitchFamily="34" charset="0"/>
            </a:endParaRPr>
          </a:p>
        </p:txBody>
      </p:sp>
      <p:pic>
        <p:nvPicPr>
          <p:cNvPr id="1026" name="Picture 2" descr="What is Full Stack Development ? - GeeksforGeeks">
            <a:extLst>
              <a:ext uri="{FF2B5EF4-FFF2-40B4-BE49-F238E27FC236}">
                <a16:creationId xmlns:a16="http://schemas.microsoft.com/office/drawing/2014/main" id="{29CB2940-2B9B-7BFC-23F5-DC3AB5CBF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75" y="959044"/>
            <a:ext cx="8508570" cy="4703202"/>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A4BA922E-8F29-9AC1-B039-08E3412FDB24}"/>
              </a:ext>
            </a:extLst>
          </p:cNvPr>
          <p:cNvSpPr>
            <a:spLocks noGrp="1"/>
          </p:cNvSpPr>
          <p:nvPr>
            <p:ph type="ctrTitle"/>
          </p:nvPr>
        </p:nvSpPr>
        <p:spPr>
          <a:xfrm>
            <a:off x="279433" y="0"/>
            <a:ext cx="7315200" cy="657890"/>
          </a:xfrm>
        </p:spPr>
        <p:txBody>
          <a:bodyPr>
            <a:normAutofit/>
          </a:bodyPr>
          <a:lstStyle/>
          <a:p>
            <a:r>
              <a:rPr lang="en-US" sz="4000" dirty="0">
                <a:solidFill>
                  <a:srgbClr val="7030A0"/>
                </a:solidFill>
                <a:latin typeface="Arial" panose="020B0604020202020204" pitchFamily="34" charset="0"/>
                <a:cs typeface="Arial" panose="020B0604020202020204" pitchFamily="34" charset="0"/>
              </a:rPr>
              <a:t>Full Stack Developer</a:t>
            </a:r>
          </a:p>
        </p:txBody>
      </p:sp>
      <p:pic>
        <p:nvPicPr>
          <p:cNvPr id="12" name="Picture 11">
            <a:extLst>
              <a:ext uri="{FF2B5EF4-FFF2-40B4-BE49-F238E27FC236}">
                <a16:creationId xmlns:a16="http://schemas.microsoft.com/office/drawing/2014/main" id="{7D758D07-8184-719D-F02D-B33F04AF3360}"/>
              </a:ext>
            </a:extLst>
          </p:cNvPr>
          <p:cNvPicPr>
            <a:picLocks noChangeAspect="1"/>
          </p:cNvPicPr>
          <p:nvPr/>
        </p:nvPicPr>
        <p:blipFill>
          <a:blip r:embed="rId4"/>
          <a:stretch>
            <a:fillRect/>
          </a:stretch>
        </p:blipFill>
        <p:spPr>
          <a:xfrm>
            <a:off x="10011112" y="36689"/>
            <a:ext cx="1561661" cy="1624071"/>
          </a:xfrm>
          <a:prstGeom prst="rect">
            <a:avLst/>
          </a:prstGeom>
        </p:spPr>
      </p:pic>
      <p:pic>
        <p:nvPicPr>
          <p:cNvPr id="13" name="Picture 12">
            <a:extLst>
              <a:ext uri="{FF2B5EF4-FFF2-40B4-BE49-F238E27FC236}">
                <a16:creationId xmlns:a16="http://schemas.microsoft.com/office/drawing/2014/main" id="{6A14A725-A4C9-2846-8DAB-09F66A668882}"/>
              </a:ext>
            </a:extLst>
          </p:cNvPr>
          <p:cNvPicPr>
            <a:picLocks noChangeAspect="1"/>
          </p:cNvPicPr>
          <p:nvPr/>
        </p:nvPicPr>
        <p:blipFill>
          <a:blip r:embed="rId4"/>
          <a:stretch>
            <a:fillRect/>
          </a:stretch>
        </p:blipFill>
        <p:spPr>
          <a:xfrm>
            <a:off x="10011112" y="58056"/>
            <a:ext cx="1561661" cy="16240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5" name="TextBox 4">
            <a:extLst>
              <a:ext uri="{FF2B5EF4-FFF2-40B4-BE49-F238E27FC236}">
                <a16:creationId xmlns:a16="http://schemas.microsoft.com/office/drawing/2014/main" id="{90A7EAF0-F238-61F5-54C1-3511B4541814}"/>
              </a:ext>
            </a:extLst>
          </p:cNvPr>
          <p:cNvSpPr txBox="1"/>
          <p:nvPr/>
        </p:nvSpPr>
        <p:spPr>
          <a:xfrm>
            <a:off x="3049292" y="3056450"/>
            <a:ext cx="6098582" cy="923330"/>
          </a:xfrm>
          <a:prstGeom prst="rect">
            <a:avLst/>
          </a:prstGeom>
          <a:noFill/>
        </p:spPr>
        <p:txBody>
          <a:bodyPr wrap="square">
            <a:spAutoFit/>
          </a:bodyPr>
          <a:lstStyle/>
          <a:p>
            <a:r>
              <a:rPr lang="en-US" b="0" i="0" dirty="0">
                <a:solidFill>
                  <a:srgbClr val="51565E"/>
                </a:solidFill>
                <a:effectLst/>
                <a:latin typeface="Roboto" panose="02000000000000000000" pitchFamily="2" charset="0"/>
              </a:rPr>
              <a:t>Full stack is a collection of tools, technologies, and programming languages required to develop and deploy projects</a:t>
            </a:r>
            <a:endParaRPr lang="en-US" dirty="0"/>
          </a:p>
        </p:txBody>
      </p:sp>
    </p:spTree>
    <p:extLst>
      <p:ext uri="{BB962C8B-B14F-4D97-AF65-F5344CB8AC3E}">
        <p14:creationId xmlns:p14="http://schemas.microsoft.com/office/powerpoint/2010/main" val="134056542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EF39FE0-BEDC-4EEF-780C-BCBDF5966B68}"/>
              </a:ext>
            </a:extLst>
          </p:cNvPr>
          <p:cNvSpPr>
            <a:spLocks noGrp="1"/>
          </p:cNvSpPr>
          <p:nvPr>
            <p:ph type="subTitle" idx="1"/>
          </p:nvPr>
        </p:nvSpPr>
        <p:spPr>
          <a:xfrm>
            <a:off x="0" y="4584176"/>
            <a:ext cx="8508570" cy="2484985"/>
          </a:xfrm>
        </p:spPr>
        <p:txBody>
          <a:bodyPr>
            <a:normAutofit/>
          </a:bodyPr>
          <a:lstStyle/>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r>
              <a:rPr lang="en-US" sz="2800" dirty="0">
                <a:solidFill>
                  <a:srgbClr val="FF0000"/>
                </a:solidFill>
                <a:latin typeface="Arial" panose="020B0604020202020204" pitchFamily="34" charset="0"/>
                <a:cs typeface="Arial" panose="020B0604020202020204" pitchFamily="34" charset="0"/>
              </a:rPr>
              <a:t>Department of Computer Science and Engineering</a:t>
            </a:r>
          </a:p>
        </p:txBody>
      </p:sp>
      <p:pic>
        <p:nvPicPr>
          <p:cNvPr id="4" name="Picture 3">
            <a:extLst>
              <a:ext uri="{FF2B5EF4-FFF2-40B4-BE49-F238E27FC236}">
                <a16:creationId xmlns:a16="http://schemas.microsoft.com/office/drawing/2014/main" id="{AA59B22F-3522-79E6-31D5-16529A52DDC4}"/>
              </a:ext>
            </a:extLst>
          </p:cNvPr>
          <p:cNvPicPr>
            <a:picLocks noChangeAspect="1"/>
          </p:cNvPicPr>
          <p:nvPr/>
        </p:nvPicPr>
        <p:blipFill>
          <a:blip r:embed="rId2"/>
          <a:stretch>
            <a:fillRect/>
          </a:stretch>
        </p:blipFill>
        <p:spPr>
          <a:xfrm>
            <a:off x="9474540" y="2049560"/>
            <a:ext cx="2484985" cy="2484985"/>
          </a:xfrm>
          <a:prstGeom prst="rect">
            <a:avLst/>
          </a:prstGeom>
        </p:spPr>
      </p:pic>
      <p:sp>
        <p:nvSpPr>
          <p:cNvPr id="6" name="AutoShape 2" descr="Taxonomy of image enhancement techniques">
            <a:extLst>
              <a:ext uri="{FF2B5EF4-FFF2-40B4-BE49-F238E27FC236}">
                <a16:creationId xmlns:a16="http://schemas.microsoft.com/office/drawing/2014/main" id="{855F9548-5DE1-7C3E-8804-2AE5DD5D26E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Slide Number Placeholder 7">
            <a:extLst>
              <a:ext uri="{FF2B5EF4-FFF2-40B4-BE49-F238E27FC236}">
                <a16:creationId xmlns:a16="http://schemas.microsoft.com/office/drawing/2014/main" id="{1E9A393F-EC59-B306-70AA-B6D39DB2D864}"/>
              </a:ext>
            </a:extLst>
          </p:cNvPr>
          <p:cNvSpPr txBox="1">
            <a:spLocks/>
          </p:cNvSpPr>
          <p:nvPr/>
        </p:nvSpPr>
        <p:spPr>
          <a:xfrm>
            <a:off x="11553371" y="6356350"/>
            <a:ext cx="466551" cy="36512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lstStyle>
            <a:defPPr>
              <a:defRPr lang="en-US"/>
            </a:defPPr>
            <a:lvl1pPr marL="0" algn="r" defTabSz="457200" rtl="0" eaLnBrk="1" latinLnBrk="0" hangingPunct="1">
              <a:defRPr sz="1200" b="1"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4FAB73BC-B049-4115-A692-8D63A059BFB8}" type="slidenum">
              <a:rPr lang="en-US" sz="2000" smtClean="0">
                <a:latin typeface="Arial" panose="020B0604020202020204" pitchFamily="34" charset="0"/>
                <a:cs typeface="Arial" panose="020B0604020202020204" pitchFamily="34" charset="0"/>
              </a:rPr>
              <a:pPr algn="ctr"/>
              <a:t>14</a:t>
            </a:fld>
            <a:endParaRPr lang="en-US" sz="2000" dirty="0">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id="{A4BA922E-8F29-9AC1-B039-08E3412FDB24}"/>
              </a:ext>
            </a:extLst>
          </p:cNvPr>
          <p:cNvSpPr>
            <a:spLocks noGrp="1"/>
          </p:cNvSpPr>
          <p:nvPr>
            <p:ph type="ctrTitle"/>
          </p:nvPr>
        </p:nvSpPr>
        <p:spPr>
          <a:xfrm>
            <a:off x="279433" y="0"/>
            <a:ext cx="7315200" cy="657890"/>
          </a:xfrm>
        </p:spPr>
        <p:txBody>
          <a:bodyPr>
            <a:normAutofit fontScale="90000"/>
          </a:bodyPr>
          <a:lstStyle/>
          <a:p>
            <a:r>
              <a:rPr lang="en-US" sz="4000" dirty="0">
                <a:solidFill>
                  <a:srgbClr val="7030A0"/>
                </a:solidFill>
                <a:latin typeface="Arial" panose="020B0604020202020204" pitchFamily="34" charset="0"/>
                <a:cs typeface="Arial" panose="020B0604020202020204" pitchFamily="34" charset="0"/>
              </a:rPr>
              <a:t>Popular Stacks : MEAN and MERN </a:t>
            </a:r>
          </a:p>
        </p:txBody>
      </p:sp>
      <p:pic>
        <p:nvPicPr>
          <p:cNvPr id="12" name="Picture 11">
            <a:extLst>
              <a:ext uri="{FF2B5EF4-FFF2-40B4-BE49-F238E27FC236}">
                <a16:creationId xmlns:a16="http://schemas.microsoft.com/office/drawing/2014/main" id="{7D758D07-8184-719D-F02D-B33F04AF3360}"/>
              </a:ext>
            </a:extLst>
          </p:cNvPr>
          <p:cNvPicPr>
            <a:picLocks noChangeAspect="1"/>
          </p:cNvPicPr>
          <p:nvPr/>
        </p:nvPicPr>
        <p:blipFill>
          <a:blip r:embed="rId3"/>
          <a:stretch>
            <a:fillRect/>
          </a:stretch>
        </p:blipFill>
        <p:spPr>
          <a:xfrm>
            <a:off x="10011112" y="36689"/>
            <a:ext cx="1561661" cy="1624071"/>
          </a:xfrm>
          <a:prstGeom prst="rect">
            <a:avLst/>
          </a:prstGeom>
        </p:spPr>
      </p:pic>
      <p:pic>
        <p:nvPicPr>
          <p:cNvPr id="13" name="Picture 12">
            <a:extLst>
              <a:ext uri="{FF2B5EF4-FFF2-40B4-BE49-F238E27FC236}">
                <a16:creationId xmlns:a16="http://schemas.microsoft.com/office/drawing/2014/main" id="{6A14A725-A4C9-2846-8DAB-09F66A668882}"/>
              </a:ext>
            </a:extLst>
          </p:cNvPr>
          <p:cNvPicPr>
            <a:picLocks noChangeAspect="1"/>
          </p:cNvPicPr>
          <p:nvPr/>
        </p:nvPicPr>
        <p:blipFill>
          <a:blip r:embed="rId3"/>
          <a:stretch>
            <a:fillRect/>
          </a:stretch>
        </p:blipFill>
        <p:spPr>
          <a:xfrm>
            <a:off x="10011112" y="58056"/>
            <a:ext cx="1561661" cy="16240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graphicFrame>
        <p:nvGraphicFramePr>
          <p:cNvPr id="2" name="Table 6">
            <a:extLst>
              <a:ext uri="{FF2B5EF4-FFF2-40B4-BE49-F238E27FC236}">
                <a16:creationId xmlns:a16="http://schemas.microsoft.com/office/drawing/2014/main" id="{6BD4D57A-783A-2BEB-9210-BF8992AA6507}"/>
              </a:ext>
            </a:extLst>
          </p:cNvPr>
          <p:cNvGraphicFramePr>
            <a:graphicFrameLocks noGrp="1"/>
          </p:cNvGraphicFramePr>
          <p:nvPr>
            <p:extLst>
              <p:ext uri="{D42A27DB-BD31-4B8C-83A1-F6EECF244321}">
                <p14:modId xmlns:p14="http://schemas.microsoft.com/office/powerpoint/2010/main" val="4212287769"/>
              </p:ext>
            </p:extLst>
          </p:nvPr>
        </p:nvGraphicFramePr>
        <p:xfrm>
          <a:off x="380570" y="1395652"/>
          <a:ext cx="8128000" cy="3749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97442336"/>
                    </a:ext>
                  </a:extLst>
                </a:gridCol>
                <a:gridCol w="4064000">
                  <a:extLst>
                    <a:ext uri="{9D8B030D-6E8A-4147-A177-3AD203B41FA5}">
                      <a16:colId xmlns:a16="http://schemas.microsoft.com/office/drawing/2014/main" val="283122072"/>
                    </a:ext>
                  </a:extLst>
                </a:gridCol>
              </a:tblGrid>
              <a:tr h="370840">
                <a:tc>
                  <a:txBody>
                    <a:bodyPr/>
                    <a:lstStyle/>
                    <a:p>
                      <a:pPr algn="l"/>
                      <a:r>
                        <a:rPr lang="en-US" sz="2400" b="0" i="0" kern="1200" dirty="0">
                          <a:solidFill>
                            <a:schemeClr val="lt1"/>
                          </a:solidFill>
                          <a:effectLst/>
                          <a:latin typeface="+mn-lt"/>
                          <a:ea typeface="+mn-ea"/>
                          <a:cs typeface="+mn-cs"/>
                        </a:rPr>
                        <a:t>MEAN stack includes the following:</a:t>
                      </a:r>
                    </a:p>
                    <a:p>
                      <a:pPr algn="l"/>
                      <a:endParaRPr lang="en-US" sz="2400" b="0" i="0" kern="1200" dirty="0">
                        <a:solidFill>
                          <a:schemeClr val="lt1"/>
                        </a:solidFill>
                        <a:effectLst/>
                        <a:latin typeface="+mn-lt"/>
                        <a:ea typeface="+mn-ea"/>
                        <a:cs typeface="+mn-cs"/>
                      </a:endParaRPr>
                    </a:p>
                    <a:p>
                      <a:pPr algn="l"/>
                      <a:r>
                        <a:rPr lang="en-US" sz="2400" b="0" i="0" kern="1200" dirty="0">
                          <a:solidFill>
                            <a:schemeClr val="lt1"/>
                          </a:solidFill>
                          <a:effectLst/>
                          <a:latin typeface="+mn-lt"/>
                          <a:ea typeface="+mn-ea"/>
                          <a:cs typeface="+mn-cs"/>
                        </a:rPr>
                        <a:t>Front-end framework: JavaScript and AngularJS</a:t>
                      </a:r>
                    </a:p>
                    <a:p>
                      <a:pPr algn="l"/>
                      <a:r>
                        <a:rPr lang="en-US" sz="2400" b="0" i="0" kern="1200" dirty="0">
                          <a:solidFill>
                            <a:schemeClr val="lt1"/>
                          </a:solidFill>
                          <a:effectLst/>
                          <a:latin typeface="+mn-lt"/>
                          <a:ea typeface="+mn-ea"/>
                          <a:cs typeface="+mn-cs"/>
                        </a:rPr>
                        <a:t>Database: MongoDB </a:t>
                      </a:r>
                    </a:p>
                    <a:p>
                      <a:pPr algn="l"/>
                      <a:r>
                        <a:rPr lang="en-US" sz="2400" b="0" i="0" kern="1200" dirty="0">
                          <a:solidFill>
                            <a:schemeClr val="lt1"/>
                          </a:solidFill>
                          <a:effectLst/>
                          <a:latin typeface="+mn-lt"/>
                          <a:ea typeface="+mn-ea"/>
                          <a:cs typeface="+mn-cs"/>
                        </a:rPr>
                        <a:t>Web-framework: Node.js</a:t>
                      </a:r>
                    </a:p>
                    <a:p>
                      <a:pPr algn="l"/>
                      <a:r>
                        <a:rPr lang="en-US" sz="2400" b="0" i="0" kern="1200" dirty="0">
                          <a:solidFill>
                            <a:schemeClr val="lt1"/>
                          </a:solidFill>
                          <a:effectLst/>
                          <a:latin typeface="+mn-lt"/>
                          <a:ea typeface="+mn-ea"/>
                          <a:cs typeface="+mn-cs"/>
                        </a:rPr>
                        <a:t>Back-end web framework: Express.js</a:t>
                      </a:r>
                    </a:p>
                    <a:p>
                      <a:pPr algn="l"/>
                      <a:endParaRPr lang="en-US" sz="2400" dirty="0"/>
                    </a:p>
                  </a:txBody>
                  <a:tcPr/>
                </a:tc>
                <a:tc>
                  <a:txBody>
                    <a:bodyPr/>
                    <a:lstStyle/>
                    <a:p>
                      <a:pPr algn="l"/>
                      <a:r>
                        <a:rPr lang="en-US" sz="2400" b="0" i="0" kern="1200" dirty="0">
                          <a:solidFill>
                            <a:schemeClr val="lt1"/>
                          </a:solidFill>
                          <a:effectLst/>
                          <a:latin typeface="+mn-lt"/>
                          <a:ea typeface="+mn-ea"/>
                          <a:cs typeface="+mn-cs"/>
                        </a:rPr>
                        <a:t>MERN stack, like MEAN stack, consists of JavaScript-based technologies. These are the main components of MERN stack: </a:t>
                      </a:r>
                    </a:p>
                    <a:p>
                      <a:pPr algn="l"/>
                      <a:r>
                        <a:rPr lang="en-US" sz="2400" b="0" i="0" kern="1200" dirty="0">
                          <a:solidFill>
                            <a:schemeClr val="lt1"/>
                          </a:solidFill>
                          <a:effectLst/>
                          <a:latin typeface="+mn-lt"/>
                          <a:ea typeface="+mn-ea"/>
                          <a:cs typeface="+mn-cs"/>
                        </a:rPr>
                        <a:t>Database: </a:t>
                      </a:r>
                      <a:r>
                        <a:rPr lang="en-US" sz="2400" b="0" i="0" u="none" strike="noStrike" kern="1200" dirty="0">
                          <a:solidFill>
                            <a:schemeClr val="accent3">
                              <a:lumMod val="20000"/>
                              <a:lumOff val="80000"/>
                            </a:schemeClr>
                          </a:solidFill>
                          <a:effectLst/>
                          <a:latin typeface="+mn-lt"/>
                          <a:ea typeface="+mn-ea"/>
                          <a:cs typeface="+mn-cs"/>
                          <a:hlinkClick r:id="rId4" tooltip="MongoDB">
                            <a:extLst>
                              <a:ext uri="{A12FA001-AC4F-418D-AE19-62706E023703}">
                                <ahyp:hlinkClr xmlns:ahyp="http://schemas.microsoft.com/office/drawing/2018/hyperlinkcolor" val="tx"/>
                              </a:ext>
                            </a:extLst>
                          </a:hlinkClick>
                        </a:rPr>
                        <a:t>MongoDB</a:t>
                      </a:r>
                      <a:endParaRPr lang="en-US" sz="2400" b="0" i="0" kern="1200" dirty="0">
                        <a:solidFill>
                          <a:schemeClr val="accent3">
                            <a:lumMod val="20000"/>
                            <a:lumOff val="80000"/>
                          </a:schemeClr>
                        </a:solidFill>
                        <a:effectLst/>
                        <a:latin typeface="+mn-lt"/>
                        <a:ea typeface="+mn-ea"/>
                        <a:cs typeface="+mn-cs"/>
                      </a:endParaRPr>
                    </a:p>
                    <a:p>
                      <a:pPr algn="l"/>
                      <a:r>
                        <a:rPr lang="en-US" sz="2400" b="0" i="0" kern="1200" dirty="0">
                          <a:solidFill>
                            <a:schemeClr val="lt1"/>
                          </a:solidFill>
                          <a:effectLst/>
                          <a:latin typeface="+mn-lt"/>
                          <a:ea typeface="+mn-ea"/>
                          <a:cs typeface="+mn-cs"/>
                        </a:rPr>
                        <a:t>Web Programming Framework: Express</a:t>
                      </a:r>
                    </a:p>
                    <a:p>
                      <a:pPr algn="l"/>
                      <a:r>
                        <a:rPr lang="en-US" sz="2400" b="0" i="0" kern="1200" dirty="0">
                          <a:solidFill>
                            <a:schemeClr val="lt1"/>
                          </a:solidFill>
                          <a:effectLst/>
                          <a:latin typeface="+mn-lt"/>
                          <a:ea typeface="+mn-ea"/>
                          <a:cs typeface="+mn-cs"/>
                        </a:rPr>
                        <a:t>Building UI: Node.js and React</a:t>
                      </a:r>
                    </a:p>
                    <a:p>
                      <a:pPr algn="l"/>
                      <a:endParaRPr lang="en-US" sz="2400" dirty="0"/>
                    </a:p>
                  </a:txBody>
                  <a:tcPr/>
                </a:tc>
                <a:extLst>
                  <a:ext uri="{0D108BD9-81ED-4DB2-BD59-A6C34878D82A}">
                    <a16:rowId xmlns:a16="http://schemas.microsoft.com/office/drawing/2014/main" val="1125084357"/>
                  </a:ext>
                </a:extLst>
              </a:tr>
            </a:tbl>
          </a:graphicData>
        </a:graphic>
      </p:graphicFrame>
    </p:spTree>
    <p:extLst>
      <p:ext uri="{BB962C8B-B14F-4D97-AF65-F5344CB8AC3E}">
        <p14:creationId xmlns:p14="http://schemas.microsoft.com/office/powerpoint/2010/main" val="299386260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EF39FE0-BEDC-4EEF-780C-BCBDF5966B68}"/>
              </a:ext>
            </a:extLst>
          </p:cNvPr>
          <p:cNvSpPr>
            <a:spLocks noGrp="1"/>
          </p:cNvSpPr>
          <p:nvPr>
            <p:ph type="subTitle" idx="1"/>
          </p:nvPr>
        </p:nvSpPr>
        <p:spPr>
          <a:xfrm>
            <a:off x="0" y="4584176"/>
            <a:ext cx="8508570" cy="2484985"/>
          </a:xfrm>
        </p:spPr>
        <p:txBody>
          <a:bodyPr>
            <a:normAutofit/>
          </a:bodyPr>
          <a:lstStyle/>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r>
              <a:rPr lang="en-US" sz="2800" dirty="0">
                <a:solidFill>
                  <a:srgbClr val="FF0000"/>
                </a:solidFill>
                <a:latin typeface="Arial" panose="020B0604020202020204" pitchFamily="34" charset="0"/>
                <a:cs typeface="Arial" panose="020B0604020202020204" pitchFamily="34" charset="0"/>
              </a:rPr>
              <a:t>Department of Computer Science and Engineering</a:t>
            </a:r>
          </a:p>
        </p:txBody>
      </p:sp>
      <p:pic>
        <p:nvPicPr>
          <p:cNvPr id="4" name="Picture 3">
            <a:extLst>
              <a:ext uri="{FF2B5EF4-FFF2-40B4-BE49-F238E27FC236}">
                <a16:creationId xmlns:a16="http://schemas.microsoft.com/office/drawing/2014/main" id="{AA59B22F-3522-79E6-31D5-16529A52DDC4}"/>
              </a:ext>
            </a:extLst>
          </p:cNvPr>
          <p:cNvPicPr>
            <a:picLocks noChangeAspect="1"/>
          </p:cNvPicPr>
          <p:nvPr/>
        </p:nvPicPr>
        <p:blipFill>
          <a:blip r:embed="rId2"/>
          <a:stretch>
            <a:fillRect/>
          </a:stretch>
        </p:blipFill>
        <p:spPr>
          <a:xfrm>
            <a:off x="9474540" y="2049560"/>
            <a:ext cx="2484985" cy="2484985"/>
          </a:xfrm>
          <a:prstGeom prst="rect">
            <a:avLst/>
          </a:prstGeom>
        </p:spPr>
      </p:pic>
      <p:sp>
        <p:nvSpPr>
          <p:cNvPr id="6" name="AutoShape 2" descr="Taxonomy of image enhancement techniques">
            <a:extLst>
              <a:ext uri="{FF2B5EF4-FFF2-40B4-BE49-F238E27FC236}">
                <a16:creationId xmlns:a16="http://schemas.microsoft.com/office/drawing/2014/main" id="{855F9548-5DE1-7C3E-8804-2AE5DD5D26E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Slide Number Placeholder 7">
            <a:extLst>
              <a:ext uri="{FF2B5EF4-FFF2-40B4-BE49-F238E27FC236}">
                <a16:creationId xmlns:a16="http://schemas.microsoft.com/office/drawing/2014/main" id="{1E9A393F-EC59-B306-70AA-B6D39DB2D864}"/>
              </a:ext>
            </a:extLst>
          </p:cNvPr>
          <p:cNvSpPr txBox="1">
            <a:spLocks/>
          </p:cNvSpPr>
          <p:nvPr/>
        </p:nvSpPr>
        <p:spPr>
          <a:xfrm>
            <a:off x="11553371" y="6356350"/>
            <a:ext cx="466551" cy="36512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lstStyle>
            <a:defPPr>
              <a:defRPr lang="en-US"/>
            </a:defPPr>
            <a:lvl1pPr marL="0" algn="r" defTabSz="457200" rtl="0" eaLnBrk="1" latinLnBrk="0" hangingPunct="1">
              <a:defRPr sz="1200" b="1"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4FAB73BC-B049-4115-A692-8D63A059BFB8}" type="slidenum">
              <a:rPr lang="en-US" sz="2000" smtClean="0">
                <a:latin typeface="Arial" panose="020B0604020202020204" pitchFamily="34" charset="0"/>
                <a:cs typeface="Arial" panose="020B0604020202020204" pitchFamily="34" charset="0"/>
              </a:rPr>
              <a:pPr algn="ctr"/>
              <a:t>15</a:t>
            </a:fld>
            <a:endParaRPr lang="en-US" sz="2000" dirty="0">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id="{A4BA922E-8F29-9AC1-B039-08E3412FDB24}"/>
              </a:ext>
            </a:extLst>
          </p:cNvPr>
          <p:cNvSpPr>
            <a:spLocks noGrp="1"/>
          </p:cNvSpPr>
          <p:nvPr>
            <p:ph type="ctrTitle"/>
          </p:nvPr>
        </p:nvSpPr>
        <p:spPr>
          <a:xfrm>
            <a:off x="279433" y="0"/>
            <a:ext cx="7315200" cy="657890"/>
          </a:xfrm>
        </p:spPr>
        <p:txBody>
          <a:bodyPr>
            <a:normAutofit/>
          </a:bodyPr>
          <a:lstStyle/>
          <a:p>
            <a:r>
              <a:rPr lang="en-US" sz="4000" dirty="0">
                <a:solidFill>
                  <a:srgbClr val="7030A0"/>
                </a:solidFill>
                <a:latin typeface="Arial" panose="020B0604020202020204" pitchFamily="34" charset="0"/>
                <a:cs typeface="Arial" panose="020B0604020202020204" pitchFamily="34" charset="0"/>
              </a:rPr>
              <a:t>Full Stack Developer : Salaries </a:t>
            </a:r>
          </a:p>
        </p:txBody>
      </p:sp>
      <p:pic>
        <p:nvPicPr>
          <p:cNvPr id="12" name="Picture 11">
            <a:extLst>
              <a:ext uri="{FF2B5EF4-FFF2-40B4-BE49-F238E27FC236}">
                <a16:creationId xmlns:a16="http://schemas.microsoft.com/office/drawing/2014/main" id="{7D758D07-8184-719D-F02D-B33F04AF3360}"/>
              </a:ext>
            </a:extLst>
          </p:cNvPr>
          <p:cNvPicPr>
            <a:picLocks noChangeAspect="1"/>
          </p:cNvPicPr>
          <p:nvPr/>
        </p:nvPicPr>
        <p:blipFill>
          <a:blip r:embed="rId3"/>
          <a:stretch>
            <a:fillRect/>
          </a:stretch>
        </p:blipFill>
        <p:spPr>
          <a:xfrm>
            <a:off x="10011112" y="36689"/>
            <a:ext cx="1561661" cy="1624071"/>
          </a:xfrm>
          <a:prstGeom prst="rect">
            <a:avLst/>
          </a:prstGeom>
        </p:spPr>
      </p:pic>
      <p:pic>
        <p:nvPicPr>
          <p:cNvPr id="13" name="Picture 12">
            <a:extLst>
              <a:ext uri="{FF2B5EF4-FFF2-40B4-BE49-F238E27FC236}">
                <a16:creationId xmlns:a16="http://schemas.microsoft.com/office/drawing/2014/main" id="{6A14A725-A4C9-2846-8DAB-09F66A668882}"/>
              </a:ext>
            </a:extLst>
          </p:cNvPr>
          <p:cNvPicPr>
            <a:picLocks noChangeAspect="1"/>
          </p:cNvPicPr>
          <p:nvPr/>
        </p:nvPicPr>
        <p:blipFill>
          <a:blip r:embed="rId3"/>
          <a:stretch>
            <a:fillRect/>
          </a:stretch>
        </p:blipFill>
        <p:spPr>
          <a:xfrm>
            <a:off x="10011112" y="58056"/>
            <a:ext cx="1561661" cy="16240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graphicFrame>
        <p:nvGraphicFramePr>
          <p:cNvPr id="2" name="Table 6">
            <a:extLst>
              <a:ext uri="{FF2B5EF4-FFF2-40B4-BE49-F238E27FC236}">
                <a16:creationId xmlns:a16="http://schemas.microsoft.com/office/drawing/2014/main" id="{6BD4D57A-783A-2BEB-9210-BF8992AA6507}"/>
              </a:ext>
            </a:extLst>
          </p:cNvPr>
          <p:cNvGraphicFramePr>
            <a:graphicFrameLocks noGrp="1"/>
          </p:cNvGraphicFramePr>
          <p:nvPr>
            <p:extLst>
              <p:ext uri="{D42A27DB-BD31-4B8C-83A1-F6EECF244321}">
                <p14:modId xmlns:p14="http://schemas.microsoft.com/office/powerpoint/2010/main" val="3210761118"/>
              </p:ext>
            </p:extLst>
          </p:nvPr>
        </p:nvGraphicFramePr>
        <p:xfrm>
          <a:off x="380570" y="1395652"/>
          <a:ext cx="8128000" cy="3444240"/>
        </p:xfrm>
        <a:graphic>
          <a:graphicData uri="http://schemas.openxmlformats.org/drawingml/2006/table">
            <a:tbl>
              <a:tblPr firstRow="1" bandRow="1">
                <a:tableStyleId>{5C22544A-7EE6-4342-B048-85BDC9FD1C3A}</a:tableStyleId>
              </a:tblPr>
              <a:tblGrid>
                <a:gridCol w="7167105">
                  <a:extLst>
                    <a:ext uri="{9D8B030D-6E8A-4147-A177-3AD203B41FA5}">
                      <a16:colId xmlns:a16="http://schemas.microsoft.com/office/drawing/2014/main" val="1197442336"/>
                    </a:ext>
                  </a:extLst>
                </a:gridCol>
                <a:gridCol w="960895">
                  <a:extLst>
                    <a:ext uri="{9D8B030D-6E8A-4147-A177-3AD203B41FA5}">
                      <a16:colId xmlns:a16="http://schemas.microsoft.com/office/drawing/2014/main" val="283122072"/>
                    </a:ext>
                  </a:extLst>
                </a:gridCol>
              </a:tblGrid>
              <a:tr h="370840">
                <a:tc>
                  <a:txBody>
                    <a:bodyPr/>
                    <a:lstStyle/>
                    <a:p>
                      <a:pPr algn="l"/>
                      <a:r>
                        <a:rPr lang="en-US" sz="2800" b="0" i="0" kern="1200" dirty="0">
                          <a:solidFill>
                            <a:schemeClr val="lt1"/>
                          </a:solidFill>
                          <a:effectLst/>
                          <a:latin typeface="Arial" panose="020B0604020202020204" pitchFamily="34" charset="0"/>
                          <a:ea typeface="+mn-ea"/>
                          <a:cs typeface="Arial" panose="020B0604020202020204" pitchFamily="34" charset="0"/>
                        </a:rPr>
                        <a:t>USA =  1,12000 $</a:t>
                      </a:r>
                    </a:p>
                    <a:p>
                      <a:pPr algn="l"/>
                      <a:endParaRPr lang="en-US" sz="2800" b="0" i="0" kern="1200" dirty="0">
                        <a:solidFill>
                          <a:schemeClr val="lt1"/>
                        </a:solidFill>
                        <a:effectLst/>
                        <a:latin typeface="Arial" panose="020B0604020202020204" pitchFamily="34" charset="0"/>
                        <a:ea typeface="+mn-ea"/>
                        <a:cs typeface="Arial" panose="020B0604020202020204" pitchFamily="34" charset="0"/>
                      </a:endParaRPr>
                    </a:p>
                    <a:p>
                      <a:pPr algn="l"/>
                      <a:r>
                        <a:rPr lang="en-US" sz="2800" b="0" i="0" kern="1200" dirty="0">
                          <a:solidFill>
                            <a:schemeClr val="lt1"/>
                          </a:solidFill>
                          <a:effectLst/>
                          <a:latin typeface="Arial" panose="020B0604020202020204" pitchFamily="34" charset="0"/>
                          <a:ea typeface="+mn-ea"/>
                          <a:cs typeface="Arial" panose="020B0604020202020204" pitchFamily="34" charset="0"/>
                        </a:rPr>
                        <a:t>Australia &amp; Canada – 1,10000$</a:t>
                      </a:r>
                    </a:p>
                    <a:p>
                      <a:pPr algn="l"/>
                      <a:endParaRPr lang="en-US" sz="2800" b="0" i="0" kern="1200" dirty="0">
                        <a:solidFill>
                          <a:schemeClr val="lt1"/>
                        </a:solidFill>
                        <a:effectLst/>
                        <a:latin typeface="Arial" panose="020B0604020202020204" pitchFamily="34" charset="0"/>
                        <a:ea typeface="+mn-ea"/>
                        <a:cs typeface="Arial" panose="020B0604020202020204" pitchFamily="34" charset="0"/>
                      </a:endParaRPr>
                    </a:p>
                    <a:p>
                      <a:pPr algn="l"/>
                      <a:r>
                        <a:rPr lang="en-US" sz="2800" b="0" i="0" kern="1200" dirty="0">
                          <a:solidFill>
                            <a:schemeClr val="lt1"/>
                          </a:solidFill>
                          <a:effectLst/>
                          <a:latin typeface="Arial" panose="020B0604020202020204" pitchFamily="34" charset="0"/>
                          <a:ea typeface="+mn-ea"/>
                          <a:cs typeface="Arial" panose="020B0604020202020204" pitchFamily="34" charset="0"/>
                        </a:rPr>
                        <a:t>Germany – 54,000 Euros</a:t>
                      </a:r>
                    </a:p>
                    <a:p>
                      <a:pPr algn="l"/>
                      <a:endParaRPr lang="en-US" sz="2800" b="0" i="0" kern="1200" dirty="0">
                        <a:solidFill>
                          <a:schemeClr val="lt1"/>
                        </a:solidFill>
                        <a:effectLst/>
                        <a:latin typeface="Arial" panose="020B0604020202020204" pitchFamily="34" charset="0"/>
                        <a:ea typeface="+mn-ea"/>
                        <a:cs typeface="Arial" panose="020B0604020202020204" pitchFamily="34" charset="0"/>
                      </a:endParaRPr>
                    </a:p>
                    <a:p>
                      <a:pPr algn="l"/>
                      <a:r>
                        <a:rPr lang="en-US" sz="2800" b="0" i="0" kern="1200" dirty="0">
                          <a:solidFill>
                            <a:schemeClr val="lt1"/>
                          </a:solidFill>
                          <a:effectLst/>
                          <a:latin typeface="Arial" panose="020B0604020202020204" pitchFamily="34" charset="0"/>
                          <a:ea typeface="+mn-ea"/>
                          <a:cs typeface="Arial" panose="020B0604020202020204" pitchFamily="34" charset="0"/>
                        </a:rPr>
                        <a:t>India – 8-10 lakh per </a:t>
                      </a:r>
                      <a:r>
                        <a:rPr lang="en-US" sz="2800" b="0" i="0" kern="1200" dirty="0" err="1">
                          <a:solidFill>
                            <a:schemeClr val="lt1"/>
                          </a:solidFill>
                          <a:effectLst/>
                          <a:latin typeface="Arial" panose="020B0604020202020204" pitchFamily="34" charset="0"/>
                          <a:ea typeface="+mn-ea"/>
                          <a:cs typeface="Arial" panose="020B0604020202020204" pitchFamily="34" charset="0"/>
                        </a:rPr>
                        <a:t>anum</a:t>
                      </a:r>
                      <a:endParaRPr lang="en-US" sz="2800" b="0" i="0" kern="1200" dirty="0">
                        <a:solidFill>
                          <a:schemeClr val="lt1"/>
                        </a:solidFill>
                        <a:effectLst/>
                        <a:latin typeface="Arial" panose="020B0604020202020204" pitchFamily="34" charset="0"/>
                        <a:ea typeface="+mn-ea"/>
                        <a:cs typeface="Arial" panose="020B0604020202020204" pitchFamily="34" charset="0"/>
                      </a:endParaRPr>
                    </a:p>
                    <a:p>
                      <a:pPr algn="l"/>
                      <a:endParaRPr lang="en-US" sz="2400" dirty="0"/>
                    </a:p>
                  </a:txBody>
                  <a:tcPr/>
                </a:tc>
                <a:tc>
                  <a:txBody>
                    <a:bodyPr/>
                    <a:lstStyle/>
                    <a:p>
                      <a:pPr algn="l"/>
                      <a:endParaRPr lang="en-US" sz="2400" dirty="0"/>
                    </a:p>
                  </a:txBody>
                  <a:tcPr/>
                </a:tc>
                <a:extLst>
                  <a:ext uri="{0D108BD9-81ED-4DB2-BD59-A6C34878D82A}">
                    <a16:rowId xmlns:a16="http://schemas.microsoft.com/office/drawing/2014/main" val="1125084357"/>
                  </a:ext>
                </a:extLst>
              </a:tr>
            </a:tbl>
          </a:graphicData>
        </a:graphic>
      </p:graphicFrame>
    </p:spTree>
    <p:extLst>
      <p:ext uri="{BB962C8B-B14F-4D97-AF65-F5344CB8AC3E}">
        <p14:creationId xmlns:p14="http://schemas.microsoft.com/office/powerpoint/2010/main" val="326498005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EF39FE0-BEDC-4EEF-780C-BCBDF5966B68}"/>
              </a:ext>
            </a:extLst>
          </p:cNvPr>
          <p:cNvSpPr>
            <a:spLocks noGrp="1"/>
          </p:cNvSpPr>
          <p:nvPr>
            <p:ph type="subTitle" idx="1"/>
          </p:nvPr>
        </p:nvSpPr>
        <p:spPr>
          <a:xfrm>
            <a:off x="743918" y="4534545"/>
            <a:ext cx="8508570" cy="2484985"/>
          </a:xfrm>
        </p:spPr>
        <p:txBody>
          <a:bodyPr>
            <a:normAutofit/>
          </a:bodyPr>
          <a:lstStyle/>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r>
              <a:rPr lang="en-US" sz="2800" dirty="0">
                <a:solidFill>
                  <a:srgbClr val="FF0000"/>
                </a:solidFill>
                <a:latin typeface="Arial" panose="020B0604020202020204" pitchFamily="34" charset="0"/>
                <a:cs typeface="Arial" panose="020B0604020202020204" pitchFamily="34" charset="0"/>
              </a:rPr>
              <a:t>Department of Computer Science and Engineering</a:t>
            </a:r>
          </a:p>
        </p:txBody>
      </p:sp>
      <p:pic>
        <p:nvPicPr>
          <p:cNvPr id="4" name="Picture 3">
            <a:extLst>
              <a:ext uri="{FF2B5EF4-FFF2-40B4-BE49-F238E27FC236}">
                <a16:creationId xmlns:a16="http://schemas.microsoft.com/office/drawing/2014/main" id="{AA59B22F-3522-79E6-31D5-16529A52DDC4}"/>
              </a:ext>
            </a:extLst>
          </p:cNvPr>
          <p:cNvPicPr>
            <a:picLocks noChangeAspect="1"/>
          </p:cNvPicPr>
          <p:nvPr/>
        </p:nvPicPr>
        <p:blipFill>
          <a:blip r:embed="rId2"/>
          <a:stretch>
            <a:fillRect/>
          </a:stretch>
        </p:blipFill>
        <p:spPr>
          <a:xfrm>
            <a:off x="9474540" y="2049560"/>
            <a:ext cx="2484985" cy="2484985"/>
          </a:xfrm>
          <a:prstGeom prst="rect">
            <a:avLst/>
          </a:prstGeom>
        </p:spPr>
      </p:pic>
      <p:sp>
        <p:nvSpPr>
          <p:cNvPr id="8" name="Slide Number Placeholder 7">
            <a:extLst>
              <a:ext uri="{FF2B5EF4-FFF2-40B4-BE49-F238E27FC236}">
                <a16:creationId xmlns:a16="http://schemas.microsoft.com/office/drawing/2014/main" id="{99456E32-4B52-B16B-CBB2-C831FFD1D104}"/>
              </a:ext>
            </a:extLst>
          </p:cNvPr>
          <p:cNvSpPr txBox="1">
            <a:spLocks/>
          </p:cNvSpPr>
          <p:nvPr/>
        </p:nvSpPr>
        <p:spPr>
          <a:xfrm>
            <a:off x="11448082" y="6356350"/>
            <a:ext cx="571840" cy="36512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lstStyle>
            <a:defPPr>
              <a:defRPr lang="en-US"/>
            </a:defPPr>
            <a:lvl1pPr marL="0" algn="r" defTabSz="457200" rtl="0" eaLnBrk="1" latinLnBrk="0" hangingPunct="1">
              <a:defRPr sz="1200" b="1"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4FAB73BC-B049-4115-A692-8D63A059BFB8}" type="slidenum">
              <a:rPr lang="en-US" sz="2000" smtClean="0">
                <a:latin typeface="Arial" panose="020B0604020202020204" pitchFamily="34" charset="0"/>
                <a:cs typeface="Arial" panose="020B0604020202020204" pitchFamily="34" charset="0"/>
              </a:rPr>
              <a:pPr algn="ctr"/>
              <a:t>16</a:t>
            </a:fld>
            <a:endParaRPr lang="en-US" sz="2000"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EA415018-C9ED-A5D6-D437-449F7E6E9CB2}"/>
              </a:ext>
            </a:extLst>
          </p:cNvPr>
          <p:cNvPicPr>
            <a:picLocks noChangeAspect="1"/>
          </p:cNvPicPr>
          <p:nvPr/>
        </p:nvPicPr>
        <p:blipFill>
          <a:blip r:embed="rId3"/>
          <a:stretch>
            <a:fillRect/>
          </a:stretch>
        </p:blipFill>
        <p:spPr>
          <a:xfrm>
            <a:off x="232474" y="918013"/>
            <a:ext cx="8700511" cy="5068376"/>
          </a:xfrm>
          <a:prstGeom prst="rect">
            <a:avLst/>
          </a:prstGeom>
        </p:spPr>
      </p:pic>
      <p:sp>
        <p:nvSpPr>
          <p:cNvPr id="11" name="Title 1">
            <a:extLst>
              <a:ext uri="{FF2B5EF4-FFF2-40B4-BE49-F238E27FC236}">
                <a16:creationId xmlns:a16="http://schemas.microsoft.com/office/drawing/2014/main" id="{775AFD4E-89F3-D658-FF6F-C7D7F670E561}"/>
              </a:ext>
            </a:extLst>
          </p:cNvPr>
          <p:cNvSpPr>
            <a:spLocks noGrp="1"/>
          </p:cNvSpPr>
          <p:nvPr>
            <p:ph type="ctrTitle"/>
          </p:nvPr>
        </p:nvSpPr>
        <p:spPr>
          <a:xfrm>
            <a:off x="279433" y="0"/>
            <a:ext cx="8143598" cy="657890"/>
          </a:xfrm>
        </p:spPr>
        <p:txBody>
          <a:bodyPr>
            <a:normAutofit/>
          </a:bodyPr>
          <a:lstStyle/>
          <a:p>
            <a:r>
              <a:rPr lang="en-US" sz="4000" dirty="0">
                <a:solidFill>
                  <a:srgbClr val="7030A0"/>
                </a:solidFill>
                <a:latin typeface="Arial" panose="020B0604020202020204" pitchFamily="34" charset="0"/>
                <a:cs typeface="Arial" panose="020B0604020202020204" pitchFamily="34" charset="0"/>
              </a:rPr>
              <a:t>Full Stack Development - Roadmap</a:t>
            </a:r>
          </a:p>
        </p:txBody>
      </p:sp>
      <p:pic>
        <p:nvPicPr>
          <p:cNvPr id="12" name="Picture 11">
            <a:extLst>
              <a:ext uri="{FF2B5EF4-FFF2-40B4-BE49-F238E27FC236}">
                <a16:creationId xmlns:a16="http://schemas.microsoft.com/office/drawing/2014/main" id="{1DB22188-CA3F-EDF5-80D9-CC736E6BFF23}"/>
              </a:ext>
            </a:extLst>
          </p:cNvPr>
          <p:cNvPicPr>
            <a:picLocks noChangeAspect="1"/>
          </p:cNvPicPr>
          <p:nvPr/>
        </p:nvPicPr>
        <p:blipFill>
          <a:blip r:embed="rId4"/>
          <a:stretch>
            <a:fillRect/>
          </a:stretch>
        </p:blipFill>
        <p:spPr>
          <a:xfrm>
            <a:off x="10011112" y="0"/>
            <a:ext cx="1561661" cy="1624071"/>
          </a:xfrm>
          <a:prstGeom prst="rect">
            <a:avLst/>
          </a:prstGeom>
        </p:spPr>
      </p:pic>
      <p:pic>
        <p:nvPicPr>
          <p:cNvPr id="13" name="Picture 12">
            <a:extLst>
              <a:ext uri="{FF2B5EF4-FFF2-40B4-BE49-F238E27FC236}">
                <a16:creationId xmlns:a16="http://schemas.microsoft.com/office/drawing/2014/main" id="{F40FDBC7-9054-C4E5-DCD1-DC6F08D8DB83}"/>
              </a:ext>
            </a:extLst>
          </p:cNvPr>
          <p:cNvPicPr>
            <a:picLocks noChangeAspect="1"/>
          </p:cNvPicPr>
          <p:nvPr/>
        </p:nvPicPr>
        <p:blipFill>
          <a:blip r:embed="rId4"/>
          <a:stretch>
            <a:fillRect/>
          </a:stretch>
        </p:blipFill>
        <p:spPr>
          <a:xfrm>
            <a:off x="10011112" y="58056"/>
            <a:ext cx="1561661" cy="16240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22151281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404A-2F3C-04A5-4E54-BEE583C4A00D}"/>
              </a:ext>
            </a:extLst>
          </p:cNvPr>
          <p:cNvSpPr>
            <a:spLocks noGrp="1"/>
          </p:cNvSpPr>
          <p:nvPr>
            <p:ph type="ctrTitle"/>
          </p:nvPr>
        </p:nvSpPr>
        <p:spPr>
          <a:xfrm>
            <a:off x="279432" y="0"/>
            <a:ext cx="9195107" cy="657890"/>
          </a:xfrm>
        </p:spPr>
        <p:txBody>
          <a:bodyPr>
            <a:normAutofit/>
          </a:bodyPr>
          <a:lstStyle/>
          <a:p>
            <a:r>
              <a:rPr lang="en-US" sz="4000" dirty="0">
                <a:solidFill>
                  <a:srgbClr val="7030A0"/>
                </a:solidFill>
                <a:latin typeface="Arial" panose="020B0604020202020204" pitchFamily="34" charset="0"/>
                <a:cs typeface="Arial" panose="020B0604020202020204" pitchFamily="34" charset="0"/>
              </a:rPr>
              <a:t>Development Process – Agile Approach</a:t>
            </a:r>
          </a:p>
        </p:txBody>
      </p:sp>
      <p:sp>
        <p:nvSpPr>
          <p:cNvPr id="3" name="Subtitle 2">
            <a:extLst>
              <a:ext uri="{FF2B5EF4-FFF2-40B4-BE49-F238E27FC236}">
                <a16:creationId xmlns:a16="http://schemas.microsoft.com/office/drawing/2014/main" id="{1EF39FE0-BEDC-4EEF-780C-BCBDF5966B68}"/>
              </a:ext>
            </a:extLst>
          </p:cNvPr>
          <p:cNvSpPr>
            <a:spLocks noGrp="1"/>
          </p:cNvSpPr>
          <p:nvPr>
            <p:ph type="subTitle" idx="1"/>
          </p:nvPr>
        </p:nvSpPr>
        <p:spPr>
          <a:xfrm>
            <a:off x="0" y="4598690"/>
            <a:ext cx="8508570" cy="2484985"/>
          </a:xfrm>
        </p:spPr>
        <p:txBody>
          <a:bodyPr>
            <a:normAutofit/>
          </a:bodyPr>
          <a:lstStyle/>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r>
              <a:rPr lang="en-US" sz="2800" dirty="0">
                <a:solidFill>
                  <a:srgbClr val="FF0000"/>
                </a:solidFill>
                <a:latin typeface="Arial" panose="020B0604020202020204" pitchFamily="34" charset="0"/>
                <a:cs typeface="Arial" panose="020B0604020202020204" pitchFamily="34" charset="0"/>
              </a:rPr>
              <a:t>Department of Computer Science and Engineering</a:t>
            </a:r>
          </a:p>
        </p:txBody>
      </p:sp>
      <p:pic>
        <p:nvPicPr>
          <p:cNvPr id="4" name="Picture 3">
            <a:extLst>
              <a:ext uri="{FF2B5EF4-FFF2-40B4-BE49-F238E27FC236}">
                <a16:creationId xmlns:a16="http://schemas.microsoft.com/office/drawing/2014/main" id="{AA59B22F-3522-79E6-31D5-16529A52DDC4}"/>
              </a:ext>
            </a:extLst>
          </p:cNvPr>
          <p:cNvPicPr>
            <a:picLocks noChangeAspect="1"/>
          </p:cNvPicPr>
          <p:nvPr/>
        </p:nvPicPr>
        <p:blipFill>
          <a:blip r:embed="rId2"/>
          <a:stretch>
            <a:fillRect/>
          </a:stretch>
        </p:blipFill>
        <p:spPr>
          <a:xfrm>
            <a:off x="9474540" y="2049560"/>
            <a:ext cx="2484985" cy="2484985"/>
          </a:xfrm>
          <a:prstGeom prst="rect">
            <a:avLst/>
          </a:prstGeom>
        </p:spPr>
      </p:pic>
      <p:sp>
        <p:nvSpPr>
          <p:cNvPr id="10" name="Slide Number Placeholder 7">
            <a:extLst>
              <a:ext uri="{FF2B5EF4-FFF2-40B4-BE49-F238E27FC236}">
                <a16:creationId xmlns:a16="http://schemas.microsoft.com/office/drawing/2014/main" id="{CC97B740-A380-EA38-002A-FC57C40A9685}"/>
              </a:ext>
            </a:extLst>
          </p:cNvPr>
          <p:cNvSpPr txBox="1">
            <a:spLocks/>
          </p:cNvSpPr>
          <p:nvPr/>
        </p:nvSpPr>
        <p:spPr>
          <a:xfrm>
            <a:off x="11625946" y="6356350"/>
            <a:ext cx="393976" cy="36512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lstStyle>
            <a:defPPr>
              <a:defRPr lang="en-US"/>
            </a:defPPr>
            <a:lvl1pPr marL="0" algn="r" defTabSz="457200" rtl="0" eaLnBrk="1" latinLnBrk="0" hangingPunct="1">
              <a:defRPr sz="1200" b="1"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4FAB73BC-B049-4115-A692-8D63A059BFB8}" type="slidenum">
              <a:rPr lang="en-US" sz="2000" smtClean="0">
                <a:latin typeface="Arial" panose="020B0604020202020204" pitchFamily="34" charset="0"/>
                <a:cs typeface="Arial" panose="020B0604020202020204" pitchFamily="34" charset="0"/>
              </a:rPr>
              <a:pPr algn="ctr"/>
              <a:t>17</a:t>
            </a:fld>
            <a:endParaRPr lang="en-US" sz="20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64A1D15-05AC-10CC-E787-0EE392B4BF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58071"/>
            <a:ext cx="9279322" cy="5141858"/>
          </a:xfrm>
          <a:prstGeom prst="rect">
            <a:avLst/>
          </a:prstGeom>
        </p:spPr>
      </p:pic>
      <p:pic>
        <p:nvPicPr>
          <p:cNvPr id="8" name="Picture 7">
            <a:extLst>
              <a:ext uri="{FF2B5EF4-FFF2-40B4-BE49-F238E27FC236}">
                <a16:creationId xmlns:a16="http://schemas.microsoft.com/office/drawing/2014/main" id="{A7B7C9E9-5AEB-FD52-0225-9F5414F4D863}"/>
              </a:ext>
            </a:extLst>
          </p:cNvPr>
          <p:cNvPicPr>
            <a:picLocks noChangeAspect="1"/>
          </p:cNvPicPr>
          <p:nvPr/>
        </p:nvPicPr>
        <p:blipFill>
          <a:blip r:embed="rId4"/>
          <a:stretch>
            <a:fillRect/>
          </a:stretch>
        </p:blipFill>
        <p:spPr>
          <a:xfrm>
            <a:off x="10011112" y="36689"/>
            <a:ext cx="1561661" cy="1624071"/>
          </a:xfrm>
          <a:prstGeom prst="rect">
            <a:avLst/>
          </a:prstGeom>
        </p:spPr>
      </p:pic>
      <p:pic>
        <p:nvPicPr>
          <p:cNvPr id="9" name="Picture 8">
            <a:extLst>
              <a:ext uri="{FF2B5EF4-FFF2-40B4-BE49-F238E27FC236}">
                <a16:creationId xmlns:a16="http://schemas.microsoft.com/office/drawing/2014/main" id="{2B512A91-568F-DDBA-B2E0-3AC6EC4D2EEE}"/>
              </a:ext>
            </a:extLst>
          </p:cNvPr>
          <p:cNvPicPr>
            <a:picLocks noChangeAspect="1"/>
          </p:cNvPicPr>
          <p:nvPr/>
        </p:nvPicPr>
        <p:blipFill>
          <a:blip r:embed="rId4"/>
          <a:stretch>
            <a:fillRect/>
          </a:stretch>
        </p:blipFill>
        <p:spPr>
          <a:xfrm>
            <a:off x="10011112" y="58056"/>
            <a:ext cx="1561661" cy="16240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32662695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404A-2F3C-04A5-4E54-BEE583C4A00D}"/>
              </a:ext>
            </a:extLst>
          </p:cNvPr>
          <p:cNvSpPr>
            <a:spLocks noGrp="1"/>
          </p:cNvSpPr>
          <p:nvPr>
            <p:ph type="ctrTitle"/>
          </p:nvPr>
        </p:nvSpPr>
        <p:spPr>
          <a:xfrm>
            <a:off x="279432" y="0"/>
            <a:ext cx="9148149" cy="657890"/>
          </a:xfrm>
        </p:spPr>
        <p:txBody>
          <a:bodyPr>
            <a:normAutofit/>
          </a:bodyPr>
          <a:lstStyle/>
          <a:p>
            <a:r>
              <a:rPr lang="en-US" sz="4000" dirty="0">
                <a:solidFill>
                  <a:srgbClr val="7030A0"/>
                </a:solidFill>
                <a:latin typeface="Arial" panose="020B0604020202020204" pitchFamily="34" charset="0"/>
                <a:cs typeface="Arial" panose="020B0604020202020204" pitchFamily="34" charset="0"/>
              </a:rPr>
              <a:t>Version Control Tool – git and </a:t>
            </a:r>
            <a:r>
              <a:rPr lang="en-US" sz="4000" dirty="0" err="1">
                <a:solidFill>
                  <a:srgbClr val="7030A0"/>
                </a:solidFill>
                <a:latin typeface="Arial" panose="020B0604020202020204" pitchFamily="34" charset="0"/>
                <a:cs typeface="Arial" panose="020B0604020202020204" pitchFamily="34" charset="0"/>
              </a:rPr>
              <a:t>github</a:t>
            </a:r>
            <a:endParaRPr lang="en-US" sz="4000" dirty="0">
              <a:solidFill>
                <a:srgbClr val="7030A0"/>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EF39FE0-BEDC-4EEF-780C-BCBDF5966B68}"/>
              </a:ext>
            </a:extLst>
          </p:cNvPr>
          <p:cNvSpPr>
            <a:spLocks noGrp="1"/>
          </p:cNvSpPr>
          <p:nvPr>
            <p:ph type="subTitle" idx="1"/>
          </p:nvPr>
        </p:nvSpPr>
        <p:spPr>
          <a:xfrm>
            <a:off x="0" y="4619710"/>
            <a:ext cx="8508570" cy="2484985"/>
          </a:xfrm>
        </p:spPr>
        <p:txBody>
          <a:bodyPr>
            <a:normAutofit/>
          </a:bodyPr>
          <a:lstStyle/>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r>
              <a:rPr lang="en-US" sz="2800" dirty="0">
                <a:solidFill>
                  <a:srgbClr val="FF0000"/>
                </a:solidFill>
                <a:latin typeface="Arial" panose="020B0604020202020204" pitchFamily="34" charset="0"/>
                <a:cs typeface="Arial" panose="020B0604020202020204" pitchFamily="34" charset="0"/>
              </a:rPr>
              <a:t>Department of Computer Science and Engineering</a:t>
            </a:r>
          </a:p>
        </p:txBody>
      </p:sp>
      <p:sp>
        <p:nvSpPr>
          <p:cNvPr id="6" name="AutoShape 4" descr="2: A three-dimensional RGB matrix. Each layer of the matrix is a two-... |  Download Scientific Diagram">
            <a:extLst>
              <a:ext uri="{FF2B5EF4-FFF2-40B4-BE49-F238E27FC236}">
                <a16:creationId xmlns:a16="http://schemas.microsoft.com/office/drawing/2014/main" id="{BCCA0073-3324-E7E5-D76D-924CDA7F36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Slide Number Placeholder 7">
            <a:extLst>
              <a:ext uri="{FF2B5EF4-FFF2-40B4-BE49-F238E27FC236}">
                <a16:creationId xmlns:a16="http://schemas.microsoft.com/office/drawing/2014/main" id="{DA2FFFCD-E206-2CDF-995B-E2DCC6E0714D}"/>
              </a:ext>
            </a:extLst>
          </p:cNvPr>
          <p:cNvSpPr txBox="1">
            <a:spLocks/>
          </p:cNvSpPr>
          <p:nvPr/>
        </p:nvSpPr>
        <p:spPr>
          <a:xfrm>
            <a:off x="11625946" y="6356350"/>
            <a:ext cx="393976" cy="36512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lstStyle>
            <a:defPPr>
              <a:defRPr lang="en-US"/>
            </a:defPPr>
            <a:lvl1pPr marL="0" algn="r" defTabSz="457200" rtl="0" eaLnBrk="1" latinLnBrk="0" hangingPunct="1">
              <a:defRPr sz="1200" b="1"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4FAB73BC-B049-4115-A692-8D63A059BFB8}" type="slidenum">
              <a:rPr lang="en-US" sz="2000" smtClean="0">
                <a:latin typeface="Arial" panose="020B0604020202020204" pitchFamily="34" charset="0"/>
                <a:cs typeface="Arial" panose="020B0604020202020204" pitchFamily="34" charset="0"/>
              </a:rPr>
              <a:pPr algn="ctr"/>
              <a:t>18</a:t>
            </a:fld>
            <a:endParaRPr lang="en-US"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CEF631C-9253-F5E5-B0D3-C19077D04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285" y="657890"/>
            <a:ext cx="7620000" cy="5505450"/>
          </a:xfrm>
          <a:prstGeom prst="rect">
            <a:avLst/>
          </a:prstGeom>
        </p:spPr>
      </p:pic>
      <p:pic>
        <p:nvPicPr>
          <p:cNvPr id="7" name="Picture 6">
            <a:extLst>
              <a:ext uri="{FF2B5EF4-FFF2-40B4-BE49-F238E27FC236}">
                <a16:creationId xmlns:a16="http://schemas.microsoft.com/office/drawing/2014/main" id="{89AB59FE-1ADB-160E-683B-0ED4B99DC3E7}"/>
              </a:ext>
            </a:extLst>
          </p:cNvPr>
          <p:cNvPicPr>
            <a:picLocks noChangeAspect="1"/>
          </p:cNvPicPr>
          <p:nvPr/>
        </p:nvPicPr>
        <p:blipFill>
          <a:blip r:embed="rId3"/>
          <a:stretch>
            <a:fillRect/>
          </a:stretch>
        </p:blipFill>
        <p:spPr>
          <a:xfrm>
            <a:off x="10011112" y="36689"/>
            <a:ext cx="1561661" cy="1624071"/>
          </a:xfrm>
          <a:prstGeom prst="rect">
            <a:avLst/>
          </a:prstGeom>
        </p:spPr>
      </p:pic>
      <p:pic>
        <p:nvPicPr>
          <p:cNvPr id="8" name="Picture 7">
            <a:extLst>
              <a:ext uri="{FF2B5EF4-FFF2-40B4-BE49-F238E27FC236}">
                <a16:creationId xmlns:a16="http://schemas.microsoft.com/office/drawing/2014/main" id="{CCF5640F-C1DA-0A59-5377-352AB3B38BE0}"/>
              </a:ext>
            </a:extLst>
          </p:cNvPr>
          <p:cNvPicPr>
            <a:picLocks noChangeAspect="1"/>
          </p:cNvPicPr>
          <p:nvPr/>
        </p:nvPicPr>
        <p:blipFill>
          <a:blip r:embed="rId4"/>
          <a:stretch>
            <a:fillRect/>
          </a:stretch>
        </p:blipFill>
        <p:spPr>
          <a:xfrm>
            <a:off x="9427581" y="2084676"/>
            <a:ext cx="2484985" cy="2484985"/>
          </a:xfrm>
          <a:prstGeom prst="rect">
            <a:avLst/>
          </a:prstGeom>
        </p:spPr>
      </p:pic>
      <p:pic>
        <p:nvPicPr>
          <p:cNvPr id="10" name="Picture 9">
            <a:extLst>
              <a:ext uri="{FF2B5EF4-FFF2-40B4-BE49-F238E27FC236}">
                <a16:creationId xmlns:a16="http://schemas.microsoft.com/office/drawing/2014/main" id="{034547A7-41EB-4D75-23AC-4E363FE08866}"/>
              </a:ext>
            </a:extLst>
          </p:cNvPr>
          <p:cNvPicPr>
            <a:picLocks noChangeAspect="1"/>
          </p:cNvPicPr>
          <p:nvPr/>
        </p:nvPicPr>
        <p:blipFill>
          <a:blip r:embed="rId3"/>
          <a:stretch>
            <a:fillRect/>
          </a:stretch>
        </p:blipFill>
        <p:spPr>
          <a:xfrm>
            <a:off x="10011112" y="58056"/>
            <a:ext cx="1561661" cy="16240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174949548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EF39FE0-BEDC-4EEF-780C-BCBDF5966B68}"/>
              </a:ext>
            </a:extLst>
          </p:cNvPr>
          <p:cNvSpPr>
            <a:spLocks noGrp="1"/>
          </p:cNvSpPr>
          <p:nvPr>
            <p:ph type="subTitle" idx="1"/>
          </p:nvPr>
        </p:nvSpPr>
        <p:spPr>
          <a:xfrm>
            <a:off x="-54244" y="4569661"/>
            <a:ext cx="8508570" cy="2484985"/>
          </a:xfrm>
        </p:spPr>
        <p:txBody>
          <a:bodyPr>
            <a:normAutofit/>
          </a:bodyPr>
          <a:lstStyle/>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r>
              <a:rPr lang="en-US" sz="2800" dirty="0">
                <a:solidFill>
                  <a:srgbClr val="FF0000"/>
                </a:solidFill>
                <a:latin typeface="Arial" panose="020B0604020202020204" pitchFamily="34" charset="0"/>
                <a:cs typeface="Arial" panose="020B0604020202020204" pitchFamily="34" charset="0"/>
              </a:rPr>
              <a:t>Department of Computer Science and Engineering</a:t>
            </a:r>
          </a:p>
        </p:txBody>
      </p:sp>
      <p:pic>
        <p:nvPicPr>
          <p:cNvPr id="4" name="Picture 3">
            <a:extLst>
              <a:ext uri="{FF2B5EF4-FFF2-40B4-BE49-F238E27FC236}">
                <a16:creationId xmlns:a16="http://schemas.microsoft.com/office/drawing/2014/main" id="{AA59B22F-3522-79E6-31D5-16529A52DDC4}"/>
              </a:ext>
            </a:extLst>
          </p:cNvPr>
          <p:cNvPicPr>
            <a:picLocks noChangeAspect="1"/>
          </p:cNvPicPr>
          <p:nvPr/>
        </p:nvPicPr>
        <p:blipFill>
          <a:blip r:embed="rId2"/>
          <a:stretch>
            <a:fillRect/>
          </a:stretch>
        </p:blipFill>
        <p:spPr>
          <a:xfrm>
            <a:off x="9427581" y="2084676"/>
            <a:ext cx="2484985" cy="2484985"/>
          </a:xfrm>
          <a:prstGeom prst="rect">
            <a:avLst/>
          </a:prstGeom>
        </p:spPr>
      </p:pic>
      <p:sp>
        <p:nvSpPr>
          <p:cNvPr id="11" name="Slide Number Placeholder 7">
            <a:extLst>
              <a:ext uri="{FF2B5EF4-FFF2-40B4-BE49-F238E27FC236}">
                <a16:creationId xmlns:a16="http://schemas.microsoft.com/office/drawing/2014/main" id="{5D629D45-9A60-D9C9-CB45-0CEA7038F69C}"/>
              </a:ext>
            </a:extLst>
          </p:cNvPr>
          <p:cNvSpPr txBox="1">
            <a:spLocks/>
          </p:cNvSpPr>
          <p:nvPr/>
        </p:nvSpPr>
        <p:spPr>
          <a:xfrm>
            <a:off x="11625946" y="6356350"/>
            <a:ext cx="393976" cy="36512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lstStyle>
            <a:defPPr>
              <a:defRPr lang="en-US"/>
            </a:defPPr>
            <a:lvl1pPr marL="0" algn="r" defTabSz="457200" rtl="0" eaLnBrk="1" latinLnBrk="0" hangingPunct="1">
              <a:defRPr sz="1200" b="1"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4FAB73BC-B049-4115-A692-8D63A059BFB8}" type="slidenum">
              <a:rPr lang="en-US" sz="2000" smtClean="0">
                <a:latin typeface="Arial" panose="020B0604020202020204" pitchFamily="34" charset="0"/>
                <a:cs typeface="Arial" panose="020B0604020202020204" pitchFamily="34" charset="0"/>
              </a:rPr>
              <a:pPr algn="ctr"/>
              <a:t>19</a:t>
            </a:fld>
            <a:endParaRPr lang="en-US" sz="200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C063C8CD-8A02-47F3-3997-6E538CF09D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629" y="936130"/>
            <a:ext cx="7803697" cy="4985740"/>
          </a:xfrm>
          <a:prstGeom prst="rect">
            <a:avLst/>
          </a:prstGeom>
        </p:spPr>
      </p:pic>
      <p:sp>
        <p:nvSpPr>
          <p:cNvPr id="5" name="Title 1">
            <a:extLst>
              <a:ext uri="{FF2B5EF4-FFF2-40B4-BE49-F238E27FC236}">
                <a16:creationId xmlns:a16="http://schemas.microsoft.com/office/drawing/2014/main" id="{BDE0B87A-DABF-2565-7162-289F7DC9ABF9}"/>
              </a:ext>
            </a:extLst>
          </p:cNvPr>
          <p:cNvSpPr>
            <a:spLocks noGrp="1"/>
          </p:cNvSpPr>
          <p:nvPr>
            <p:ph type="ctrTitle"/>
          </p:nvPr>
        </p:nvSpPr>
        <p:spPr>
          <a:xfrm>
            <a:off x="279432" y="0"/>
            <a:ext cx="9148149" cy="657890"/>
          </a:xfrm>
        </p:spPr>
        <p:txBody>
          <a:bodyPr>
            <a:normAutofit/>
          </a:bodyPr>
          <a:lstStyle/>
          <a:p>
            <a:r>
              <a:rPr lang="en-US" sz="4000" dirty="0">
                <a:solidFill>
                  <a:srgbClr val="7030A0"/>
                </a:solidFill>
                <a:latin typeface="Arial" panose="020B0604020202020204" pitchFamily="34" charset="0"/>
                <a:cs typeface="Arial" panose="020B0604020202020204" pitchFamily="34" charset="0"/>
              </a:rPr>
              <a:t>Build Tool – Maven</a:t>
            </a:r>
          </a:p>
        </p:txBody>
      </p:sp>
      <p:pic>
        <p:nvPicPr>
          <p:cNvPr id="6" name="Picture 5">
            <a:extLst>
              <a:ext uri="{FF2B5EF4-FFF2-40B4-BE49-F238E27FC236}">
                <a16:creationId xmlns:a16="http://schemas.microsoft.com/office/drawing/2014/main" id="{3B23BA68-3F2C-E82C-9270-3AAAF8B73AD3}"/>
              </a:ext>
            </a:extLst>
          </p:cNvPr>
          <p:cNvPicPr>
            <a:picLocks noChangeAspect="1"/>
          </p:cNvPicPr>
          <p:nvPr/>
        </p:nvPicPr>
        <p:blipFill>
          <a:blip r:embed="rId4"/>
          <a:stretch>
            <a:fillRect/>
          </a:stretch>
        </p:blipFill>
        <p:spPr>
          <a:xfrm>
            <a:off x="10011112" y="36689"/>
            <a:ext cx="1561661" cy="1624071"/>
          </a:xfrm>
          <a:prstGeom prst="rect">
            <a:avLst/>
          </a:prstGeom>
        </p:spPr>
      </p:pic>
      <p:pic>
        <p:nvPicPr>
          <p:cNvPr id="7" name="Picture 6">
            <a:extLst>
              <a:ext uri="{FF2B5EF4-FFF2-40B4-BE49-F238E27FC236}">
                <a16:creationId xmlns:a16="http://schemas.microsoft.com/office/drawing/2014/main" id="{E7EF1940-17FC-EE0E-C7E2-C25607623FAB}"/>
              </a:ext>
            </a:extLst>
          </p:cNvPr>
          <p:cNvPicPr>
            <a:picLocks noChangeAspect="1"/>
          </p:cNvPicPr>
          <p:nvPr/>
        </p:nvPicPr>
        <p:blipFill>
          <a:blip r:embed="rId4"/>
          <a:stretch>
            <a:fillRect/>
          </a:stretch>
        </p:blipFill>
        <p:spPr>
          <a:xfrm>
            <a:off x="10011112" y="58056"/>
            <a:ext cx="1561661" cy="16240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32991678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404A-2F3C-04A5-4E54-BEE583C4A00D}"/>
              </a:ext>
            </a:extLst>
          </p:cNvPr>
          <p:cNvSpPr>
            <a:spLocks noGrp="1"/>
          </p:cNvSpPr>
          <p:nvPr>
            <p:ph type="ctrTitle"/>
          </p:nvPr>
        </p:nvSpPr>
        <p:spPr>
          <a:xfrm>
            <a:off x="426202" y="771364"/>
            <a:ext cx="7315200" cy="1041796"/>
          </a:xfrm>
        </p:spPr>
        <p:txBody>
          <a:bodyPr>
            <a:normAutofit/>
          </a:bodyPr>
          <a:lstStyle/>
          <a:p>
            <a:r>
              <a:rPr lang="en-US" sz="4000" dirty="0">
                <a:latin typeface="Arial" panose="020B0604020202020204" pitchFamily="34" charset="0"/>
                <a:cs typeface="Arial" panose="020B0604020202020204" pitchFamily="34" charset="0"/>
              </a:rPr>
              <a:t>Create Movie Database </a:t>
            </a:r>
          </a:p>
        </p:txBody>
      </p:sp>
      <p:sp>
        <p:nvSpPr>
          <p:cNvPr id="3" name="Subtitle 2">
            <a:extLst>
              <a:ext uri="{FF2B5EF4-FFF2-40B4-BE49-F238E27FC236}">
                <a16:creationId xmlns:a16="http://schemas.microsoft.com/office/drawing/2014/main" id="{1EF39FE0-BEDC-4EEF-780C-BCBDF5966B68}"/>
              </a:ext>
            </a:extLst>
          </p:cNvPr>
          <p:cNvSpPr>
            <a:spLocks noGrp="1"/>
          </p:cNvSpPr>
          <p:nvPr>
            <p:ph type="subTitle" idx="1"/>
          </p:nvPr>
        </p:nvSpPr>
        <p:spPr>
          <a:xfrm>
            <a:off x="-665963" y="4653611"/>
            <a:ext cx="9794465" cy="2484985"/>
          </a:xfrm>
          <a:effectLst>
            <a:glow rad="139700">
              <a:schemeClr val="accent4">
                <a:satMod val="175000"/>
                <a:alpha val="40000"/>
              </a:schemeClr>
            </a:glow>
          </a:effectLst>
        </p:spPr>
        <p:txBody>
          <a:bodyPr>
            <a:normAutofit/>
          </a:bodyPr>
          <a:lstStyle/>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r>
              <a:rPr lang="en-US" sz="2800" dirty="0">
                <a:solidFill>
                  <a:srgbClr val="FF0000"/>
                </a:solidFill>
                <a:latin typeface="Arial" panose="020B0604020202020204" pitchFamily="34" charset="0"/>
                <a:cs typeface="Arial" panose="020B0604020202020204" pitchFamily="34" charset="0"/>
              </a:rPr>
              <a:t>Department of Computer Science and Engineering</a:t>
            </a:r>
          </a:p>
        </p:txBody>
      </p:sp>
      <p:pic>
        <p:nvPicPr>
          <p:cNvPr id="4" name="Picture 3">
            <a:extLst>
              <a:ext uri="{FF2B5EF4-FFF2-40B4-BE49-F238E27FC236}">
                <a16:creationId xmlns:a16="http://schemas.microsoft.com/office/drawing/2014/main" id="{AA59B22F-3522-79E6-31D5-16529A52DDC4}"/>
              </a:ext>
            </a:extLst>
          </p:cNvPr>
          <p:cNvPicPr>
            <a:picLocks noChangeAspect="1"/>
          </p:cNvPicPr>
          <p:nvPr/>
        </p:nvPicPr>
        <p:blipFill>
          <a:blip r:embed="rId2"/>
          <a:stretch>
            <a:fillRect/>
          </a:stretch>
        </p:blipFill>
        <p:spPr>
          <a:xfrm>
            <a:off x="9534937" y="1765177"/>
            <a:ext cx="2484985" cy="2484985"/>
          </a:xfrm>
          <a:prstGeom prst="rect">
            <a:avLst/>
          </a:prstGeom>
        </p:spPr>
      </p:pic>
      <p:sp>
        <p:nvSpPr>
          <p:cNvPr id="5" name="TextBox 4">
            <a:extLst>
              <a:ext uri="{FF2B5EF4-FFF2-40B4-BE49-F238E27FC236}">
                <a16:creationId xmlns:a16="http://schemas.microsoft.com/office/drawing/2014/main" id="{AF5DD6B4-70F0-6C6B-4155-6D9FD546AC00}"/>
              </a:ext>
            </a:extLst>
          </p:cNvPr>
          <p:cNvSpPr txBox="1"/>
          <p:nvPr/>
        </p:nvSpPr>
        <p:spPr>
          <a:xfrm>
            <a:off x="532556" y="2555264"/>
            <a:ext cx="8105613" cy="1938992"/>
          </a:xfrm>
          <a:prstGeom prst="rect">
            <a:avLst/>
          </a:prstGeom>
          <a:noFill/>
        </p:spPr>
        <p:txBody>
          <a:bodyPr wrap="square" rtlCol="0">
            <a:spAutoFit/>
          </a:bodyPr>
          <a:lstStyle/>
          <a:p>
            <a:pPr marL="342900" indent="-342900">
              <a:buAutoNum type="arabicPeriod"/>
            </a:pPr>
            <a:r>
              <a:rPr lang="en-US" sz="4000" dirty="0">
                <a:solidFill>
                  <a:schemeClr val="accent2">
                    <a:lumMod val="20000"/>
                    <a:lumOff val="80000"/>
                  </a:schemeClr>
                </a:solidFill>
                <a:latin typeface="Arial" panose="020B0604020202020204" pitchFamily="34" charset="0"/>
                <a:cs typeface="Arial" panose="020B0604020202020204" pitchFamily="34" charset="0"/>
              </a:rPr>
              <a:t>Demonstrate working of SQL queries</a:t>
            </a:r>
          </a:p>
          <a:p>
            <a:endParaRPr lang="en-US" sz="4000" dirty="0">
              <a:solidFill>
                <a:srgbClr val="FFFF00"/>
              </a:solidFill>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8FEF87AA-0F56-F1AE-6E0D-B4F8AB4D5BA1}"/>
              </a:ext>
            </a:extLst>
          </p:cNvPr>
          <p:cNvSpPr txBox="1">
            <a:spLocks/>
          </p:cNvSpPr>
          <p:nvPr/>
        </p:nvSpPr>
        <p:spPr>
          <a:xfrm>
            <a:off x="248437" y="-316927"/>
            <a:ext cx="7315200" cy="104179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900" kern="1200" spc="-100" baseline="0">
                <a:solidFill>
                  <a:srgbClr val="FFFFFF"/>
                </a:solidFill>
                <a:latin typeface="+mj-lt"/>
                <a:ea typeface="+mj-ea"/>
                <a:cs typeface="+mj-cs"/>
              </a:defRPr>
            </a:lvl1pPr>
          </a:lstStyle>
          <a:p>
            <a:r>
              <a:rPr lang="en-US" sz="4000" dirty="0">
                <a:solidFill>
                  <a:srgbClr val="FF0000"/>
                </a:solidFill>
                <a:latin typeface="Arial" panose="020B0604020202020204" pitchFamily="34" charset="0"/>
                <a:cs typeface="Arial" panose="020B0604020202020204" pitchFamily="34" charset="0"/>
              </a:rPr>
              <a:t>Aim of the Experiment</a:t>
            </a:r>
          </a:p>
        </p:txBody>
      </p:sp>
      <p:sp>
        <p:nvSpPr>
          <p:cNvPr id="9" name="Slide Number Placeholder 7">
            <a:extLst>
              <a:ext uri="{FF2B5EF4-FFF2-40B4-BE49-F238E27FC236}">
                <a16:creationId xmlns:a16="http://schemas.microsoft.com/office/drawing/2014/main" id="{F0C87896-DC30-1003-20EA-0F3C693B8A59}"/>
              </a:ext>
            </a:extLst>
          </p:cNvPr>
          <p:cNvSpPr txBox="1">
            <a:spLocks/>
          </p:cNvSpPr>
          <p:nvPr/>
        </p:nvSpPr>
        <p:spPr>
          <a:xfrm>
            <a:off x="11625946" y="6356350"/>
            <a:ext cx="393976" cy="36512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lstStyle>
            <a:defPPr>
              <a:defRPr lang="en-US"/>
            </a:defPPr>
            <a:lvl1pPr marL="0" algn="r" defTabSz="457200" rtl="0" eaLnBrk="1" latinLnBrk="0" hangingPunct="1">
              <a:defRPr sz="1200" b="1"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4FAB73BC-B049-4115-A692-8D63A059BFB8}" type="slidenum">
              <a:rPr lang="en-US" sz="2000" smtClean="0">
                <a:latin typeface="Arial" panose="020B0604020202020204" pitchFamily="34" charset="0"/>
                <a:cs typeface="Arial" panose="020B0604020202020204" pitchFamily="34" charset="0"/>
              </a:rPr>
              <a:pPr algn="ctr"/>
              <a:t>2</a:t>
            </a:fld>
            <a:endParaRPr lang="en-US" sz="20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5FC9AB21-8E42-235A-3BF7-64C9CB204ED4}"/>
              </a:ext>
            </a:extLst>
          </p:cNvPr>
          <p:cNvPicPr>
            <a:picLocks noChangeAspect="1"/>
          </p:cNvPicPr>
          <p:nvPr/>
        </p:nvPicPr>
        <p:blipFill>
          <a:blip r:embed="rId3"/>
          <a:stretch>
            <a:fillRect/>
          </a:stretch>
        </p:blipFill>
        <p:spPr>
          <a:xfrm>
            <a:off x="10011112" y="36689"/>
            <a:ext cx="1561661" cy="1624071"/>
          </a:xfrm>
          <a:prstGeom prst="rect">
            <a:avLst/>
          </a:prstGeom>
        </p:spPr>
      </p:pic>
      <p:pic>
        <p:nvPicPr>
          <p:cNvPr id="8" name="Picture 7">
            <a:extLst>
              <a:ext uri="{FF2B5EF4-FFF2-40B4-BE49-F238E27FC236}">
                <a16:creationId xmlns:a16="http://schemas.microsoft.com/office/drawing/2014/main" id="{8174CBEB-54F9-A6BC-0206-0393ED220B2D}"/>
              </a:ext>
            </a:extLst>
          </p:cNvPr>
          <p:cNvPicPr>
            <a:picLocks noChangeAspect="1"/>
          </p:cNvPicPr>
          <p:nvPr/>
        </p:nvPicPr>
        <p:blipFill>
          <a:blip r:embed="rId3"/>
          <a:stretch>
            <a:fillRect/>
          </a:stretch>
        </p:blipFill>
        <p:spPr>
          <a:xfrm>
            <a:off x="10011112" y="58056"/>
            <a:ext cx="1561661" cy="16240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10" name="Picture 9">
            <a:extLst>
              <a:ext uri="{FF2B5EF4-FFF2-40B4-BE49-F238E27FC236}">
                <a16:creationId xmlns:a16="http://schemas.microsoft.com/office/drawing/2014/main" id="{527A2BDE-5265-2FDC-93DE-D8EFCDBA1611}"/>
              </a:ext>
            </a:extLst>
          </p:cNvPr>
          <p:cNvPicPr>
            <a:picLocks noChangeAspect="1"/>
          </p:cNvPicPr>
          <p:nvPr/>
        </p:nvPicPr>
        <p:blipFill>
          <a:blip r:embed="rId4"/>
          <a:srcRect/>
          <a:stretch/>
        </p:blipFill>
        <p:spPr>
          <a:xfrm>
            <a:off x="10011112" y="89261"/>
            <a:ext cx="1561661" cy="156166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grpSp>
        <p:nvGrpSpPr>
          <p:cNvPr id="13" name="Group 12">
            <a:extLst>
              <a:ext uri="{FF2B5EF4-FFF2-40B4-BE49-F238E27FC236}">
                <a16:creationId xmlns:a16="http://schemas.microsoft.com/office/drawing/2014/main" id="{B582F170-A3D5-15C2-1D93-6940C88D3B4E}"/>
              </a:ext>
            </a:extLst>
          </p:cNvPr>
          <p:cNvGrpSpPr/>
          <p:nvPr/>
        </p:nvGrpSpPr>
        <p:grpSpPr>
          <a:xfrm>
            <a:off x="9519251" y="4915399"/>
            <a:ext cx="2545382" cy="1595164"/>
            <a:chOff x="9519251" y="4923345"/>
            <a:chExt cx="2545382" cy="1595164"/>
          </a:xfrm>
        </p:grpSpPr>
        <p:sp>
          <p:nvSpPr>
            <p:cNvPr id="14" name="Flowchart: Document 13">
              <a:extLst>
                <a:ext uri="{FF2B5EF4-FFF2-40B4-BE49-F238E27FC236}">
                  <a16:creationId xmlns:a16="http://schemas.microsoft.com/office/drawing/2014/main" id="{7DA34618-6FB2-6B91-992E-7FFCFD050A1C}"/>
                </a:ext>
              </a:extLst>
            </p:cNvPr>
            <p:cNvSpPr/>
            <p:nvPr/>
          </p:nvSpPr>
          <p:spPr>
            <a:xfrm>
              <a:off x="9519251" y="4923345"/>
              <a:ext cx="2545382" cy="1595164"/>
            </a:xfrm>
            <a:prstGeom prst="flowChartDocumen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DF82189-3EF6-5191-DA02-8449922F73AD}"/>
                </a:ext>
              </a:extLst>
            </p:cNvPr>
            <p:cNvSpPr txBox="1"/>
            <p:nvPr/>
          </p:nvSpPr>
          <p:spPr>
            <a:xfrm>
              <a:off x="9700156" y="4936795"/>
              <a:ext cx="2033752" cy="830997"/>
            </a:xfrm>
            <a:prstGeom prst="rect">
              <a:avLst/>
            </a:prstGeom>
            <a:noFill/>
          </p:spPr>
          <p:txBody>
            <a:bodyPr wrap="square" rtlCol="0">
              <a:spAutoFit/>
            </a:bodyPr>
            <a:lstStyle/>
            <a:p>
              <a:r>
                <a:rPr lang="en-US" sz="4800" b="1" dirty="0">
                  <a:solidFill>
                    <a:srgbClr val="7030A0"/>
                  </a:solidFill>
                  <a:effectLst>
                    <a:outerShdw blurRad="38100" dist="38100" dir="2700000" algn="tl">
                      <a:srgbClr val="000000">
                        <a:alpha val="43137"/>
                      </a:srgbClr>
                    </a:outerShdw>
                  </a:effectLst>
                  <a:latin typeface="Aptos" panose="020B0004020202020204" pitchFamily="34" charset="0"/>
                </a:rPr>
                <a:t>SGBIT</a:t>
              </a:r>
            </a:p>
          </p:txBody>
        </p:sp>
        <p:pic>
          <p:nvPicPr>
            <p:cNvPr id="16" name="Graphic 15" descr="Arrow Slight curve">
              <a:extLst>
                <a:ext uri="{FF2B5EF4-FFF2-40B4-BE49-F238E27FC236}">
                  <a16:creationId xmlns:a16="http://schemas.microsoft.com/office/drawing/2014/main" id="{B1C3D43A-D32B-2154-94FB-DB891538C63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0946588">
              <a:off x="10562906" y="5240306"/>
              <a:ext cx="1406353" cy="1143694"/>
            </a:xfrm>
            <a:prstGeom prst="rect">
              <a:avLst/>
            </a:prstGeom>
          </p:spPr>
        </p:pic>
      </p:grpSp>
    </p:spTree>
    <p:extLst>
      <p:ext uri="{BB962C8B-B14F-4D97-AF65-F5344CB8AC3E}">
        <p14:creationId xmlns:p14="http://schemas.microsoft.com/office/powerpoint/2010/main" val="278630232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EF39FE0-BEDC-4EEF-780C-BCBDF5966B68}"/>
              </a:ext>
            </a:extLst>
          </p:cNvPr>
          <p:cNvSpPr>
            <a:spLocks noGrp="1"/>
          </p:cNvSpPr>
          <p:nvPr>
            <p:ph type="subTitle" idx="1"/>
          </p:nvPr>
        </p:nvSpPr>
        <p:spPr>
          <a:xfrm>
            <a:off x="-54244" y="4569661"/>
            <a:ext cx="8508570" cy="2484985"/>
          </a:xfrm>
        </p:spPr>
        <p:txBody>
          <a:bodyPr>
            <a:normAutofit/>
          </a:bodyPr>
          <a:lstStyle/>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r>
              <a:rPr lang="en-US" sz="2800" dirty="0">
                <a:solidFill>
                  <a:srgbClr val="FF0000"/>
                </a:solidFill>
                <a:latin typeface="Arial" panose="020B0604020202020204" pitchFamily="34" charset="0"/>
                <a:cs typeface="Arial" panose="020B0604020202020204" pitchFamily="34" charset="0"/>
              </a:rPr>
              <a:t>Department of Computer Science and Engineering</a:t>
            </a:r>
          </a:p>
        </p:txBody>
      </p:sp>
      <p:pic>
        <p:nvPicPr>
          <p:cNvPr id="4" name="Picture 3">
            <a:extLst>
              <a:ext uri="{FF2B5EF4-FFF2-40B4-BE49-F238E27FC236}">
                <a16:creationId xmlns:a16="http://schemas.microsoft.com/office/drawing/2014/main" id="{AA59B22F-3522-79E6-31D5-16529A52DDC4}"/>
              </a:ext>
            </a:extLst>
          </p:cNvPr>
          <p:cNvPicPr>
            <a:picLocks noChangeAspect="1"/>
          </p:cNvPicPr>
          <p:nvPr/>
        </p:nvPicPr>
        <p:blipFill>
          <a:blip r:embed="rId2"/>
          <a:stretch>
            <a:fillRect/>
          </a:stretch>
        </p:blipFill>
        <p:spPr>
          <a:xfrm>
            <a:off x="9474540" y="2049560"/>
            <a:ext cx="2484985" cy="2484985"/>
          </a:xfrm>
          <a:prstGeom prst="rect">
            <a:avLst/>
          </a:prstGeom>
        </p:spPr>
      </p:pic>
      <p:sp>
        <p:nvSpPr>
          <p:cNvPr id="11" name="Slide Number Placeholder 7">
            <a:extLst>
              <a:ext uri="{FF2B5EF4-FFF2-40B4-BE49-F238E27FC236}">
                <a16:creationId xmlns:a16="http://schemas.microsoft.com/office/drawing/2014/main" id="{5D629D45-9A60-D9C9-CB45-0CEA7038F69C}"/>
              </a:ext>
            </a:extLst>
          </p:cNvPr>
          <p:cNvSpPr txBox="1">
            <a:spLocks/>
          </p:cNvSpPr>
          <p:nvPr/>
        </p:nvSpPr>
        <p:spPr>
          <a:xfrm>
            <a:off x="11625946" y="6356350"/>
            <a:ext cx="393976" cy="36512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lstStyle>
            <a:defPPr>
              <a:defRPr lang="en-US"/>
            </a:defPPr>
            <a:lvl1pPr marL="0" algn="r" defTabSz="457200" rtl="0" eaLnBrk="1" latinLnBrk="0" hangingPunct="1">
              <a:defRPr sz="1200" b="1"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4FAB73BC-B049-4115-A692-8D63A059BFB8}" type="slidenum">
              <a:rPr lang="en-US" sz="2000" smtClean="0">
                <a:latin typeface="Arial" panose="020B0604020202020204" pitchFamily="34" charset="0"/>
                <a:cs typeface="Arial" panose="020B0604020202020204" pitchFamily="34" charset="0"/>
              </a:rPr>
              <a:pPr algn="ctr"/>
              <a:t>20</a:t>
            </a:fld>
            <a:endParaRPr lang="en-US" sz="2000" dirty="0">
              <a:latin typeface="Arial" panose="020B0604020202020204" pitchFamily="34" charset="0"/>
              <a:cs typeface="Arial" panose="020B0604020202020204" pitchFamily="34" charset="0"/>
            </a:endParaRPr>
          </a:p>
        </p:txBody>
      </p:sp>
      <p:pic>
        <p:nvPicPr>
          <p:cNvPr id="9" name="Picture 2" descr="Good things come in small packages - what is Selenium WebDriver">
            <a:extLst>
              <a:ext uri="{FF2B5EF4-FFF2-40B4-BE49-F238E27FC236}">
                <a16:creationId xmlns:a16="http://schemas.microsoft.com/office/drawing/2014/main" id="{C26CA0D2-FE29-6015-ECE6-0553AF7D17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524" y="829733"/>
            <a:ext cx="8508570" cy="5198534"/>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5AED27AE-2325-2839-03BB-BC57ECEA1901}"/>
              </a:ext>
            </a:extLst>
          </p:cNvPr>
          <p:cNvSpPr>
            <a:spLocks noGrp="1"/>
          </p:cNvSpPr>
          <p:nvPr>
            <p:ph type="ctrTitle"/>
          </p:nvPr>
        </p:nvSpPr>
        <p:spPr>
          <a:xfrm>
            <a:off x="279432" y="0"/>
            <a:ext cx="9148149" cy="657890"/>
          </a:xfrm>
        </p:spPr>
        <p:txBody>
          <a:bodyPr>
            <a:normAutofit/>
          </a:bodyPr>
          <a:lstStyle/>
          <a:p>
            <a:r>
              <a:rPr lang="en-US" sz="4000" dirty="0">
                <a:solidFill>
                  <a:srgbClr val="7030A0"/>
                </a:solidFill>
                <a:latin typeface="Arial" panose="020B0604020202020204" pitchFamily="34" charset="0"/>
                <a:cs typeface="Arial" panose="020B0604020202020204" pitchFamily="34" charset="0"/>
              </a:rPr>
              <a:t>Testing Tool – Selenium</a:t>
            </a:r>
          </a:p>
        </p:txBody>
      </p:sp>
      <p:pic>
        <p:nvPicPr>
          <p:cNvPr id="13" name="Picture 12">
            <a:extLst>
              <a:ext uri="{FF2B5EF4-FFF2-40B4-BE49-F238E27FC236}">
                <a16:creationId xmlns:a16="http://schemas.microsoft.com/office/drawing/2014/main" id="{CA3D2AAF-39FA-1901-45C1-21AEF1023921}"/>
              </a:ext>
            </a:extLst>
          </p:cNvPr>
          <p:cNvPicPr>
            <a:picLocks noChangeAspect="1"/>
          </p:cNvPicPr>
          <p:nvPr/>
        </p:nvPicPr>
        <p:blipFill>
          <a:blip r:embed="rId4"/>
          <a:stretch>
            <a:fillRect/>
          </a:stretch>
        </p:blipFill>
        <p:spPr>
          <a:xfrm>
            <a:off x="10011112" y="36689"/>
            <a:ext cx="1561661" cy="1624071"/>
          </a:xfrm>
          <a:prstGeom prst="rect">
            <a:avLst/>
          </a:prstGeom>
        </p:spPr>
      </p:pic>
      <p:pic>
        <p:nvPicPr>
          <p:cNvPr id="14" name="Picture 13">
            <a:extLst>
              <a:ext uri="{FF2B5EF4-FFF2-40B4-BE49-F238E27FC236}">
                <a16:creationId xmlns:a16="http://schemas.microsoft.com/office/drawing/2014/main" id="{B314C6AE-A679-A82E-7EAE-EF56190D2AF9}"/>
              </a:ext>
            </a:extLst>
          </p:cNvPr>
          <p:cNvPicPr>
            <a:picLocks noChangeAspect="1"/>
          </p:cNvPicPr>
          <p:nvPr/>
        </p:nvPicPr>
        <p:blipFill>
          <a:blip r:embed="rId4"/>
          <a:stretch>
            <a:fillRect/>
          </a:stretch>
        </p:blipFill>
        <p:spPr>
          <a:xfrm>
            <a:off x="10064285" y="17697"/>
            <a:ext cx="1561661" cy="1624071"/>
          </a:xfrm>
          <a:prstGeom prst="rect">
            <a:avLst/>
          </a:prstGeom>
        </p:spPr>
      </p:pic>
      <p:pic>
        <p:nvPicPr>
          <p:cNvPr id="15" name="Picture 14">
            <a:extLst>
              <a:ext uri="{FF2B5EF4-FFF2-40B4-BE49-F238E27FC236}">
                <a16:creationId xmlns:a16="http://schemas.microsoft.com/office/drawing/2014/main" id="{781EA471-EB65-49AD-41B6-245994D4C133}"/>
              </a:ext>
            </a:extLst>
          </p:cNvPr>
          <p:cNvPicPr>
            <a:picLocks noChangeAspect="1"/>
          </p:cNvPicPr>
          <p:nvPr/>
        </p:nvPicPr>
        <p:blipFill>
          <a:blip r:embed="rId4"/>
          <a:stretch>
            <a:fillRect/>
          </a:stretch>
        </p:blipFill>
        <p:spPr>
          <a:xfrm>
            <a:off x="10011112" y="58056"/>
            <a:ext cx="1561661" cy="16240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24422327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EF39FE0-BEDC-4EEF-780C-BCBDF5966B68}"/>
              </a:ext>
            </a:extLst>
          </p:cNvPr>
          <p:cNvSpPr>
            <a:spLocks noGrp="1"/>
          </p:cNvSpPr>
          <p:nvPr>
            <p:ph type="subTitle" idx="1"/>
          </p:nvPr>
        </p:nvSpPr>
        <p:spPr>
          <a:xfrm>
            <a:off x="-54244" y="4569661"/>
            <a:ext cx="8508570" cy="2484985"/>
          </a:xfrm>
        </p:spPr>
        <p:txBody>
          <a:bodyPr>
            <a:normAutofit/>
          </a:bodyPr>
          <a:lstStyle/>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r>
              <a:rPr lang="en-US" sz="2800" dirty="0">
                <a:solidFill>
                  <a:srgbClr val="FF0000"/>
                </a:solidFill>
                <a:latin typeface="Arial" panose="020B0604020202020204" pitchFamily="34" charset="0"/>
                <a:cs typeface="Arial" panose="020B0604020202020204" pitchFamily="34" charset="0"/>
              </a:rPr>
              <a:t>Department of Computer Science and Engineering</a:t>
            </a:r>
          </a:p>
        </p:txBody>
      </p:sp>
      <p:pic>
        <p:nvPicPr>
          <p:cNvPr id="4" name="Picture 3">
            <a:extLst>
              <a:ext uri="{FF2B5EF4-FFF2-40B4-BE49-F238E27FC236}">
                <a16:creationId xmlns:a16="http://schemas.microsoft.com/office/drawing/2014/main" id="{AA59B22F-3522-79E6-31D5-16529A52DDC4}"/>
              </a:ext>
            </a:extLst>
          </p:cNvPr>
          <p:cNvPicPr>
            <a:picLocks noChangeAspect="1"/>
          </p:cNvPicPr>
          <p:nvPr/>
        </p:nvPicPr>
        <p:blipFill>
          <a:blip r:embed="rId2"/>
          <a:stretch>
            <a:fillRect/>
          </a:stretch>
        </p:blipFill>
        <p:spPr>
          <a:xfrm>
            <a:off x="9474540" y="2049560"/>
            <a:ext cx="2484985" cy="2484985"/>
          </a:xfrm>
          <a:prstGeom prst="rect">
            <a:avLst/>
          </a:prstGeom>
        </p:spPr>
      </p:pic>
      <p:sp>
        <p:nvSpPr>
          <p:cNvPr id="11" name="Slide Number Placeholder 7">
            <a:extLst>
              <a:ext uri="{FF2B5EF4-FFF2-40B4-BE49-F238E27FC236}">
                <a16:creationId xmlns:a16="http://schemas.microsoft.com/office/drawing/2014/main" id="{5D629D45-9A60-D9C9-CB45-0CEA7038F69C}"/>
              </a:ext>
            </a:extLst>
          </p:cNvPr>
          <p:cNvSpPr txBox="1">
            <a:spLocks/>
          </p:cNvSpPr>
          <p:nvPr/>
        </p:nvSpPr>
        <p:spPr>
          <a:xfrm>
            <a:off x="11625946" y="6356350"/>
            <a:ext cx="393976" cy="36512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lstStyle>
            <a:defPPr>
              <a:defRPr lang="en-US"/>
            </a:defPPr>
            <a:lvl1pPr marL="0" algn="r" defTabSz="457200" rtl="0" eaLnBrk="1" latinLnBrk="0" hangingPunct="1">
              <a:defRPr sz="1200" b="1"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4FAB73BC-B049-4115-A692-8D63A059BFB8}" type="slidenum">
              <a:rPr lang="en-US" sz="2000" smtClean="0">
                <a:latin typeface="Arial" panose="020B0604020202020204" pitchFamily="34" charset="0"/>
                <a:cs typeface="Arial" panose="020B0604020202020204" pitchFamily="34" charset="0"/>
              </a:rPr>
              <a:pPr algn="ctr"/>
              <a:t>21</a:t>
            </a:fld>
            <a:endParaRPr lang="en-US" sz="2000" dirty="0">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5AED27AE-2325-2839-03BB-BC57ECEA1901}"/>
              </a:ext>
            </a:extLst>
          </p:cNvPr>
          <p:cNvSpPr>
            <a:spLocks noGrp="1"/>
          </p:cNvSpPr>
          <p:nvPr>
            <p:ph type="ctrTitle"/>
          </p:nvPr>
        </p:nvSpPr>
        <p:spPr>
          <a:xfrm>
            <a:off x="279432" y="0"/>
            <a:ext cx="9148149" cy="657890"/>
          </a:xfrm>
        </p:spPr>
        <p:txBody>
          <a:bodyPr>
            <a:normAutofit/>
          </a:bodyPr>
          <a:lstStyle/>
          <a:p>
            <a:r>
              <a:rPr lang="en-US" sz="4000" dirty="0">
                <a:solidFill>
                  <a:srgbClr val="7030A0"/>
                </a:solidFill>
                <a:latin typeface="Arial" panose="020B0604020202020204" pitchFamily="34" charset="0"/>
                <a:cs typeface="Arial" panose="020B0604020202020204" pitchFamily="34" charset="0"/>
              </a:rPr>
              <a:t>Technologies and Frameworks</a:t>
            </a:r>
          </a:p>
        </p:txBody>
      </p:sp>
      <p:pic>
        <p:nvPicPr>
          <p:cNvPr id="13" name="Picture 12">
            <a:extLst>
              <a:ext uri="{FF2B5EF4-FFF2-40B4-BE49-F238E27FC236}">
                <a16:creationId xmlns:a16="http://schemas.microsoft.com/office/drawing/2014/main" id="{CA3D2AAF-39FA-1901-45C1-21AEF1023921}"/>
              </a:ext>
            </a:extLst>
          </p:cNvPr>
          <p:cNvPicPr>
            <a:picLocks noChangeAspect="1"/>
          </p:cNvPicPr>
          <p:nvPr/>
        </p:nvPicPr>
        <p:blipFill>
          <a:blip r:embed="rId3"/>
          <a:stretch>
            <a:fillRect/>
          </a:stretch>
        </p:blipFill>
        <p:spPr>
          <a:xfrm>
            <a:off x="10011112" y="36689"/>
            <a:ext cx="1561661" cy="1624071"/>
          </a:xfrm>
          <a:prstGeom prst="rect">
            <a:avLst/>
          </a:prstGeom>
        </p:spPr>
      </p:pic>
      <p:pic>
        <p:nvPicPr>
          <p:cNvPr id="14" name="Picture 13">
            <a:extLst>
              <a:ext uri="{FF2B5EF4-FFF2-40B4-BE49-F238E27FC236}">
                <a16:creationId xmlns:a16="http://schemas.microsoft.com/office/drawing/2014/main" id="{B314C6AE-A679-A82E-7EAE-EF56190D2AF9}"/>
              </a:ext>
            </a:extLst>
          </p:cNvPr>
          <p:cNvPicPr>
            <a:picLocks noChangeAspect="1"/>
          </p:cNvPicPr>
          <p:nvPr/>
        </p:nvPicPr>
        <p:blipFill>
          <a:blip r:embed="rId3"/>
          <a:stretch>
            <a:fillRect/>
          </a:stretch>
        </p:blipFill>
        <p:spPr>
          <a:xfrm>
            <a:off x="10064285" y="17697"/>
            <a:ext cx="1561661" cy="1624071"/>
          </a:xfrm>
          <a:prstGeom prst="rect">
            <a:avLst/>
          </a:prstGeom>
        </p:spPr>
      </p:pic>
      <p:pic>
        <p:nvPicPr>
          <p:cNvPr id="15" name="Picture 14">
            <a:extLst>
              <a:ext uri="{FF2B5EF4-FFF2-40B4-BE49-F238E27FC236}">
                <a16:creationId xmlns:a16="http://schemas.microsoft.com/office/drawing/2014/main" id="{781EA471-EB65-49AD-41B6-245994D4C133}"/>
              </a:ext>
            </a:extLst>
          </p:cNvPr>
          <p:cNvPicPr>
            <a:picLocks noChangeAspect="1"/>
          </p:cNvPicPr>
          <p:nvPr/>
        </p:nvPicPr>
        <p:blipFill>
          <a:blip r:embed="rId3"/>
          <a:stretch>
            <a:fillRect/>
          </a:stretch>
        </p:blipFill>
        <p:spPr>
          <a:xfrm>
            <a:off x="10011112" y="58056"/>
            <a:ext cx="1561661" cy="16240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2" name="Picture 1">
            <a:extLst>
              <a:ext uri="{FF2B5EF4-FFF2-40B4-BE49-F238E27FC236}">
                <a16:creationId xmlns:a16="http://schemas.microsoft.com/office/drawing/2014/main" id="{483FC7DB-2D31-894F-2CBE-B7290E1290C1}"/>
              </a:ext>
            </a:extLst>
          </p:cNvPr>
          <p:cNvPicPr>
            <a:picLocks noChangeAspect="1"/>
          </p:cNvPicPr>
          <p:nvPr/>
        </p:nvPicPr>
        <p:blipFill>
          <a:blip r:embed="rId4"/>
          <a:stretch>
            <a:fillRect/>
          </a:stretch>
        </p:blipFill>
        <p:spPr>
          <a:xfrm>
            <a:off x="433952" y="1641768"/>
            <a:ext cx="5139625" cy="3546341"/>
          </a:xfrm>
          <a:prstGeom prst="rect">
            <a:avLst/>
          </a:prstGeom>
        </p:spPr>
      </p:pic>
      <p:pic>
        <p:nvPicPr>
          <p:cNvPr id="2052" name="Picture 4" descr="Express Authentication and Security | by Daniel Wagener | Medium">
            <a:extLst>
              <a:ext uri="{FF2B5EF4-FFF2-40B4-BE49-F238E27FC236}">
                <a16:creationId xmlns:a16="http://schemas.microsoft.com/office/drawing/2014/main" id="{A4D8337C-80B1-DE6B-60B6-2861E84260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9533" y="1614526"/>
            <a:ext cx="3138462" cy="172830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igrating from Bootstrap to Tailwind CSS (part 1)">
            <a:extLst>
              <a:ext uri="{FF2B5EF4-FFF2-40B4-BE49-F238E27FC236}">
                <a16:creationId xmlns:a16="http://schemas.microsoft.com/office/drawing/2014/main" id="{284BCCB7-363C-06B1-F3E2-D541A81AF29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9533" y="3585784"/>
            <a:ext cx="3138462" cy="1657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1390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EF39FE0-BEDC-4EEF-780C-BCBDF5966B68}"/>
              </a:ext>
            </a:extLst>
          </p:cNvPr>
          <p:cNvSpPr>
            <a:spLocks noGrp="1"/>
          </p:cNvSpPr>
          <p:nvPr>
            <p:ph type="subTitle" idx="1"/>
          </p:nvPr>
        </p:nvSpPr>
        <p:spPr>
          <a:xfrm>
            <a:off x="-54244" y="4569661"/>
            <a:ext cx="8508570" cy="2484985"/>
          </a:xfrm>
        </p:spPr>
        <p:txBody>
          <a:bodyPr>
            <a:normAutofit/>
          </a:bodyPr>
          <a:lstStyle/>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r>
              <a:rPr lang="en-US" sz="2800" dirty="0">
                <a:solidFill>
                  <a:srgbClr val="FF0000"/>
                </a:solidFill>
                <a:latin typeface="Arial" panose="020B0604020202020204" pitchFamily="34" charset="0"/>
                <a:cs typeface="Arial" panose="020B0604020202020204" pitchFamily="34" charset="0"/>
              </a:rPr>
              <a:t>Department of Computer Science and Engineering</a:t>
            </a:r>
          </a:p>
        </p:txBody>
      </p:sp>
      <p:pic>
        <p:nvPicPr>
          <p:cNvPr id="4" name="Picture 3">
            <a:extLst>
              <a:ext uri="{FF2B5EF4-FFF2-40B4-BE49-F238E27FC236}">
                <a16:creationId xmlns:a16="http://schemas.microsoft.com/office/drawing/2014/main" id="{AA59B22F-3522-79E6-31D5-16529A52DDC4}"/>
              </a:ext>
            </a:extLst>
          </p:cNvPr>
          <p:cNvPicPr>
            <a:picLocks noChangeAspect="1"/>
          </p:cNvPicPr>
          <p:nvPr/>
        </p:nvPicPr>
        <p:blipFill>
          <a:blip r:embed="rId2"/>
          <a:stretch>
            <a:fillRect/>
          </a:stretch>
        </p:blipFill>
        <p:spPr>
          <a:xfrm>
            <a:off x="9474540" y="2049560"/>
            <a:ext cx="2484985" cy="2484985"/>
          </a:xfrm>
          <a:prstGeom prst="rect">
            <a:avLst/>
          </a:prstGeom>
        </p:spPr>
      </p:pic>
      <p:sp>
        <p:nvSpPr>
          <p:cNvPr id="11" name="Slide Number Placeholder 7">
            <a:extLst>
              <a:ext uri="{FF2B5EF4-FFF2-40B4-BE49-F238E27FC236}">
                <a16:creationId xmlns:a16="http://schemas.microsoft.com/office/drawing/2014/main" id="{5D629D45-9A60-D9C9-CB45-0CEA7038F69C}"/>
              </a:ext>
            </a:extLst>
          </p:cNvPr>
          <p:cNvSpPr txBox="1">
            <a:spLocks/>
          </p:cNvSpPr>
          <p:nvPr/>
        </p:nvSpPr>
        <p:spPr>
          <a:xfrm>
            <a:off x="11625946" y="6356350"/>
            <a:ext cx="393976" cy="36512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lstStyle>
            <a:defPPr>
              <a:defRPr lang="en-US"/>
            </a:defPPr>
            <a:lvl1pPr marL="0" algn="r" defTabSz="457200" rtl="0" eaLnBrk="1" latinLnBrk="0" hangingPunct="1">
              <a:defRPr sz="1200" b="1"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4FAB73BC-B049-4115-A692-8D63A059BFB8}" type="slidenum">
              <a:rPr lang="en-US" sz="2000" smtClean="0">
                <a:latin typeface="Arial" panose="020B0604020202020204" pitchFamily="34" charset="0"/>
                <a:cs typeface="Arial" panose="020B0604020202020204" pitchFamily="34" charset="0"/>
              </a:rPr>
              <a:pPr algn="ctr"/>
              <a:t>22</a:t>
            </a:fld>
            <a:endParaRPr lang="en-US" sz="2000" dirty="0">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5AED27AE-2325-2839-03BB-BC57ECEA1901}"/>
              </a:ext>
            </a:extLst>
          </p:cNvPr>
          <p:cNvSpPr>
            <a:spLocks noGrp="1"/>
          </p:cNvSpPr>
          <p:nvPr>
            <p:ph type="ctrTitle"/>
          </p:nvPr>
        </p:nvSpPr>
        <p:spPr>
          <a:xfrm>
            <a:off x="279432" y="0"/>
            <a:ext cx="9148149" cy="657890"/>
          </a:xfrm>
        </p:spPr>
        <p:txBody>
          <a:bodyPr>
            <a:normAutofit/>
          </a:bodyPr>
          <a:lstStyle/>
          <a:p>
            <a:r>
              <a:rPr lang="en-US" sz="4000" dirty="0">
                <a:solidFill>
                  <a:srgbClr val="7030A0"/>
                </a:solidFill>
                <a:latin typeface="Arial" panose="020B0604020202020204" pitchFamily="34" charset="0"/>
                <a:cs typeface="Arial" panose="020B0604020202020204" pitchFamily="34" charset="0"/>
              </a:rPr>
              <a:t>Technologies and Frameworks</a:t>
            </a:r>
          </a:p>
        </p:txBody>
      </p:sp>
      <p:pic>
        <p:nvPicPr>
          <p:cNvPr id="13" name="Picture 12">
            <a:extLst>
              <a:ext uri="{FF2B5EF4-FFF2-40B4-BE49-F238E27FC236}">
                <a16:creationId xmlns:a16="http://schemas.microsoft.com/office/drawing/2014/main" id="{CA3D2AAF-39FA-1901-45C1-21AEF1023921}"/>
              </a:ext>
            </a:extLst>
          </p:cNvPr>
          <p:cNvPicPr>
            <a:picLocks noChangeAspect="1"/>
          </p:cNvPicPr>
          <p:nvPr/>
        </p:nvPicPr>
        <p:blipFill>
          <a:blip r:embed="rId3"/>
          <a:stretch>
            <a:fillRect/>
          </a:stretch>
        </p:blipFill>
        <p:spPr>
          <a:xfrm>
            <a:off x="10011112" y="36689"/>
            <a:ext cx="1561661" cy="1624071"/>
          </a:xfrm>
          <a:prstGeom prst="rect">
            <a:avLst/>
          </a:prstGeom>
        </p:spPr>
      </p:pic>
      <p:pic>
        <p:nvPicPr>
          <p:cNvPr id="14" name="Picture 13">
            <a:extLst>
              <a:ext uri="{FF2B5EF4-FFF2-40B4-BE49-F238E27FC236}">
                <a16:creationId xmlns:a16="http://schemas.microsoft.com/office/drawing/2014/main" id="{B314C6AE-A679-A82E-7EAE-EF56190D2AF9}"/>
              </a:ext>
            </a:extLst>
          </p:cNvPr>
          <p:cNvPicPr>
            <a:picLocks noChangeAspect="1"/>
          </p:cNvPicPr>
          <p:nvPr/>
        </p:nvPicPr>
        <p:blipFill>
          <a:blip r:embed="rId3"/>
          <a:stretch>
            <a:fillRect/>
          </a:stretch>
        </p:blipFill>
        <p:spPr>
          <a:xfrm>
            <a:off x="10064285" y="17697"/>
            <a:ext cx="1561661" cy="1624071"/>
          </a:xfrm>
          <a:prstGeom prst="rect">
            <a:avLst/>
          </a:prstGeom>
        </p:spPr>
      </p:pic>
      <p:pic>
        <p:nvPicPr>
          <p:cNvPr id="15" name="Picture 14">
            <a:extLst>
              <a:ext uri="{FF2B5EF4-FFF2-40B4-BE49-F238E27FC236}">
                <a16:creationId xmlns:a16="http://schemas.microsoft.com/office/drawing/2014/main" id="{781EA471-EB65-49AD-41B6-245994D4C133}"/>
              </a:ext>
            </a:extLst>
          </p:cNvPr>
          <p:cNvPicPr>
            <a:picLocks noChangeAspect="1"/>
          </p:cNvPicPr>
          <p:nvPr/>
        </p:nvPicPr>
        <p:blipFill>
          <a:blip r:embed="rId3"/>
          <a:stretch>
            <a:fillRect/>
          </a:stretch>
        </p:blipFill>
        <p:spPr>
          <a:xfrm>
            <a:off x="10011112" y="58056"/>
            <a:ext cx="1561661" cy="16240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5" name="Picture 4">
            <a:extLst>
              <a:ext uri="{FF2B5EF4-FFF2-40B4-BE49-F238E27FC236}">
                <a16:creationId xmlns:a16="http://schemas.microsoft.com/office/drawing/2014/main" id="{56693A58-CBAE-DEDB-46E4-7883275A3872}"/>
              </a:ext>
            </a:extLst>
          </p:cNvPr>
          <p:cNvPicPr>
            <a:picLocks noChangeAspect="1"/>
          </p:cNvPicPr>
          <p:nvPr/>
        </p:nvPicPr>
        <p:blipFill>
          <a:blip r:embed="rId4"/>
          <a:stretch>
            <a:fillRect/>
          </a:stretch>
        </p:blipFill>
        <p:spPr>
          <a:xfrm>
            <a:off x="514406" y="870091"/>
            <a:ext cx="8221485" cy="5000584"/>
          </a:xfrm>
          <a:prstGeom prst="rect">
            <a:avLst/>
          </a:prstGeom>
        </p:spPr>
      </p:pic>
    </p:spTree>
    <p:extLst>
      <p:ext uri="{BB962C8B-B14F-4D97-AF65-F5344CB8AC3E}">
        <p14:creationId xmlns:p14="http://schemas.microsoft.com/office/powerpoint/2010/main" val="12098072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EF39FE0-BEDC-4EEF-780C-BCBDF5966B68}"/>
              </a:ext>
            </a:extLst>
          </p:cNvPr>
          <p:cNvSpPr>
            <a:spLocks noGrp="1"/>
          </p:cNvSpPr>
          <p:nvPr>
            <p:ph type="subTitle" idx="1"/>
          </p:nvPr>
        </p:nvSpPr>
        <p:spPr>
          <a:xfrm>
            <a:off x="-54244" y="4569661"/>
            <a:ext cx="8508570" cy="2484985"/>
          </a:xfrm>
        </p:spPr>
        <p:txBody>
          <a:bodyPr>
            <a:normAutofit/>
          </a:bodyPr>
          <a:lstStyle/>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r>
              <a:rPr lang="en-US" sz="2800" dirty="0">
                <a:solidFill>
                  <a:srgbClr val="FF0000"/>
                </a:solidFill>
                <a:latin typeface="Arial" panose="020B0604020202020204" pitchFamily="34" charset="0"/>
                <a:cs typeface="Arial" panose="020B0604020202020204" pitchFamily="34" charset="0"/>
              </a:rPr>
              <a:t>Department of Computer Science and Engineering</a:t>
            </a:r>
          </a:p>
        </p:txBody>
      </p:sp>
      <p:pic>
        <p:nvPicPr>
          <p:cNvPr id="4" name="Picture 3">
            <a:extLst>
              <a:ext uri="{FF2B5EF4-FFF2-40B4-BE49-F238E27FC236}">
                <a16:creationId xmlns:a16="http://schemas.microsoft.com/office/drawing/2014/main" id="{AA59B22F-3522-79E6-31D5-16529A52DDC4}"/>
              </a:ext>
            </a:extLst>
          </p:cNvPr>
          <p:cNvPicPr>
            <a:picLocks noChangeAspect="1"/>
          </p:cNvPicPr>
          <p:nvPr/>
        </p:nvPicPr>
        <p:blipFill>
          <a:blip r:embed="rId2"/>
          <a:stretch>
            <a:fillRect/>
          </a:stretch>
        </p:blipFill>
        <p:spPr>
          <a:xfrm>
            <a:off x="9474540" y="2049560"/>
            <a:ext cx="2484985" cy="2484985"/>
          </a:xfrm>
          <a:prstGeom prst="rect">
            <a:avLst/>
          </a:prstGeom>
        </p:spPr>
      </p:pic>
      <p:sp>
        <p:nvSpPr>
          <p:cNvPr id="11" name="Slide Number Placeholder 7">
            <a:extLst>
              <a:ext uri="{FF2B5EF4-FFF2-40B4-BE49-F238E27FC236}">
                <a16:creationId xmlns:a16="http://schemas.microsoft.com/office/drawing/2014/main" id="{5D629D45-9A60-D9C9-CB45-0CEA7038F69C}"/>
              </a:ext>
            </a:extLst>
          </p:cNvPr>
          <p:cNvSpPr txBox="1">
            <a:spLocks/>
          </p:cNvSpPr>
          <p:nvPr/>
        </p:nvSpPr>
        <p:spPr>
          <a:xfrm>
            <a:off x="11625946" y="6356350"/>
            <a:ext cx="393976" cy="36512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lstStyle>
            <a:defPPr>
              <a:defRPr lang="en-US"/>
            </a:defPPr>
            <a:lvl1pPr marL="0" algn="r" defTabSz="457200" rtl="0" eaLnBrk="1" latinLnBrk="0" hangingPunct="1">
              <a:defRPr sz="1200" b="1"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4FAB73BC-B049-4115-A692-8D63A059BFB8}" type="slidenum">
              <a:rPr lang="en-US" sz="2000" smtClean="0">
                <a:latin typeface="Arial" panose="020B0604020202020204" pitchFamily="34" charset="0"/>
                <a:cs typeface="Arial" panose="020B0604020202020204" pitchFamily="34" charset="0"/>
              </a:rPr>
              <a:pPr algn="ctr"/>
              <a:t>23</a:t>
            </a:fld>
            <a:endParaRPr lang="en-US" sz="2000" dirty="0">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5AED27AE-2325-2839-03BB-BC57ECEA1901}"/>
              </a:ext>
            </a:extLst>
          </p:cNvPr>
          <p:cNvSpPr>
            <a:spLocks noGrp="1"/>
          </p:cNvSpPr>
          <p:nvPr>
            <p:ph type="ctrTitle"/>
          </p:nvPr>
        </p:nvSpPr>
        <p:spPr>
          <a:xfrm>
            <a:off x="138916" y="105752"/>
            <a:ext cx="9288666" cy="552137"/>
          </a:xfrm>
        </p:spPr>
        <p:txBody>
          <a:bodyPr>
            <a:normAutofit fontScale="90000"/>
          </a:bodyPr>
          <a:lstStyle/>
          <a:p>
            <a:r>
              <a:rPr lang="en-US" sz="4000" dirty="0">
                <a:solidFill>
                  <a:srgbClr val="7030A0"/>
                </a:solidFill>
                <a:latin typeface="Arial" panose="020B0604020202020204" pitchFamily="34" charset="0"/>
                <a:cs typeface="Arial" panose="020B0604020202020204" pitchFamily="34" charset="0"/>
              </a:rPr>
              <a:t>Other backend frameworks</a:t>
            </a:r>
          </a:p>
        </p:txBody>
      </p:sp>
      <p:pic>
        <p:nvPicPr>
          <p:cNvPr id="13" name="Picture 12">
            <a:extLst>
              <a:ext uri="{FF2B5EF4-FFF2-40B4-BE49-F238E27FC236}">
                <a16:creationId xmlns:a16="http://schemas.microsoft.com/office/drawing/2014/main" id="{CA3D2AAF-39FA-1901-45C1-21AEF1023921}"/>
              </a:ext>
            </a:extLst>
          </p:cNvPr>
          <p:cNvPicPr>
            <a:picLocks noChangeAspect="1"/>
          </p:cNvPicPr>
          <p:nvPr/>
        </p:nvPicPr>
        <p:blipFill>
          <a:blip r:embed="rId3"/>
          <a:stretch>
            <a:fillRect/>
          </a:stretch>
        </p:blipFill>
        <p:spPr>
          <a:xfrm>
            <a:off x="10011112" y="36689"/>
            <a:ext cx="1561661" cy="1624071"/>
          </a:xfrm>
          <a:prstGeom prst="rect">
            <a:avLst/>
          </a:prstGeom>
        </p:spPr>
      </p:pic>
      <p:pic>
        <p:nvPicPr>
          <p:cNvPr id="14" name="Picture 13">
            <a:extLst>
              <a:ext uri="{FF2B5EF4-FFF2-40B4-BE49-F238E27FC236}">
                <a16:creationId xmlns:a16="http://schemas.microsoft.com/office/drawing/2014/main" id="{B314C6AE-A679-A82E-7EAE-EF56190D2AF9}"/>
              </a:ext>
            </a:extLst>
          </p:cNvPr>
          <p:cNvPicPr>
            <a:picLocks noChangeAspect="1"/>
          </p:cNvPicPr>
          <p:nvPr/>
        </p:nvPicPr>
        <p:blipFill>
          <a:blip r:embed="rId3"/>
          <a:stretch>
            <a:fillRect/>
          </a:stretch>
        </p:blipFill>
        <p:spPr>
          <a:xfrm>
            <a:off x="10064285" y="17697"/>
            <a:ext cx="1561661" cy="1624071"/>
          </a:xfrm>
          <a:prstGeom prst="rect">
            <a:avLst/>
          </a:prstGeom>
        </p:spPr>
      </p:pic>
      <p:pic>
        <p:nvPicPr>
          <p:cNvPr id="15" name="Picture 14">
            <a:extLst>
              <a:ext uri="{FF2B5EF4-FFF2-40B4-BE49-F238E27FC236}">
                <a16:creationId xmlns:a16="http://schemas.microsoft.com/office/drawing/2014/main" id="{781EA471-EB65-49AD-41B6-245994D4C133}"/>
              </a:ext>
            </a:extLst>
          </p:cNvPr>
          <p:cNvPicPr>
            <a:picLocks noChangeAspect="1"/>
          </p:cNvPicPr>
          <p:nvPr/>
        </p:nvPicPr>
        <p:blipFill>
          <a:blip r:embed="rId3"/>
          <a:stretch>
            <a:fillRect/>
          </a:stretch>
        </p:blipFill>
        <p:spPr>
          <a:xfrm>
            <a:off x="10011112" y="58056"/>
            <a:ext cx="1561661" cy="16240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5124" name="Picture 4" descr="Testing Spring Boot application with examples — N47">
            <a:extLst>
              <a:ext uri="{FF2B5EF4-FFF2-40B4-BE49-F238E27FC236}">
                <a16:creationId xmlns:a16="http://schemas.microsoft.com/office/drawing/2014/main" id="{E36DF785-2035-321C-7413-1A268EC034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475" y="1049653"/>
            <a:ext cx="857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795091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EF39FE0-BEDC-4EEF-780C-BCBDF5966B68}"/>
              </a:ext>
            </a:extLst>
          </p:cNvPr>
          <p:cNvSpPr>
            <a:spLocks noGrp="1"/>
          </p:cNvSpPr>
          <p:nvPr>
            <p:ph type="subTitle" idx="1"/>
          </p:nvPr>
        </p:nvSpPr>
        <p:spPr>
          <a:xfrm>
            <a:off x="-54244" y="4569661"/>
            <a:ext cx="8508570" cy="2484985"/>
          </a:xfrm>
        </p:spPr>
        <p:txBody>
          <a:bodyPr>
            <a:normAutofit/>
          </a:bodyPr>
          <a:lstStyle/>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r>
              <a:rPr lang="en-US" sz="2800" dirty="0">
                <a:solidFill>
                  <a:srgbClr val="FF0000"/>
                </a:solidFill>
                <a:latin typeface="Arial" panose="020B0604020202020204" pitchFamily="34" charset="0"/>
                <a:cs typeface="Arial" panose="020B0604020202020204" pitchFamily="34" charset="0"/>
              </a:rPr>
              <a:t>Department of Computer Science and Engineering</a:t>
            </a:r>
          </a:p>
        </p:txBody>
      </p:sp>
      <p:pic>
        <p:nvPicPr>
          <p:cNvPr id="4" name="Picture 3">
            <a:extLst>
              <a:ext uri="{FF2B5EF4-FFF2-40B4-BE49-F238E27FC236}">
                <a16:creationId xmlns:a16="http://schemas.microsoft.com/office/drawing/2014/main" id="{AA59B22F-3522-79E6-31D5-16529A52DDC4}"/>
              </a:ext>
            </a:extLst>
          </p:cNvPr>
          <p:cNvPicPr>
            <a:picLocks noChangeAspect="1"/>
          </p:cNvPicPr>
          <p:nvPr/>
        </p:nvPicPr>
        <p:blipFill>
          <a:blip r:embed="rId2"/>
          <a:stretch>
            <a:fillRect/>
          </a:stretch>
        </p:blipFill>
        <p:spPr>
          <a:xfrm>
            <a:off x="9474540" y="2049560"/>
            <a:ext cx="2484985" cy="2484985"/>
          </a:xfrm>
          <a:prstGeom prst="rect">
            <a:avLst/>
          </a:prstGeom>
        </p:spPr>
      </p:pic>
      <p:sp>
        <p:nvSpPr>
          <p:cNvPr id="11" name="Slide Number Placeholder 7">
            <a:extLst>
              <a:ext uri="{FF2B5EF4-FFF2-40B4-BE49-F238E27FC236}">
                <a16:creationId xmlns:a16="http://schemas.microsoft.com/office/drawing/2014/main" id="{5D629D45-9A60-D9C9-CB45-0CEA7038F69C}"/>
              </a:ext>
            </a:extLst>
          </p:cNvPr>
          <p:cNvSpPr txBox="1">
            <a:spLocks/>
          </p:cNvSpPr>
          <p:nvPr/>
        </p:nvSpPr>
        <p:spPr>
          <a:xfrm>
            <a:off x="11625946" y="6356350"/>
            <a:ext cx="393976" cy="36512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lstStyle>
            <a:defPPr>
              <a:defRPr lang="en-US"/>
            </a:defPPr>
            <a:lvl1pPr marL="0" algn="r" defTabSz="457200" rtl="0" eaLnBrk="1" latinLnBrk="0" hangingPunct="1">
              <a:defRPr sz="1200" b="1"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4FAB73BC-B049-4115-A692-8D63A059BFB8}" type="slidenum">
              <a:rPr lang="en-US" sz="2000" smtClean="0">
                <a:latin typeface="Arial" panose="020B0604020202020204" pitchFamily="34" charset="0"/>
                <a:cs typeface="Arial" panose="020B0604020202020204" pitchFamily="34" charset="0"/>
              </a:rPr>
              <a:pPr algn="ctr"/>
              <a:t>24</a:t>
            </a:fld>
            <a:endParaRPr lang="en-US" sz="2000" dirty="0">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5AED27AE-2325-2839-03BB-BC57ECEA1901}"/>
              </a:ext>
            </a:extLst>
          </p:cNvPr>
          <p:cNvSpPr>
            <a:spLocks noGrp="1"/>
          </p:cNvSpPr>
          <p:nvPr>
            <p:ph type="ctrTitle"/>
          </p:nvPr>
        </p:nvSpPr>
        <p:spPr>
          <a:xfrm>
            <a:off x="138916" y="105752"/>
            <a:ext cx="9288666" cy="552137"/>
          </a:xfrm>
        </p:spPr>
        <p:txBody>
          <a:bodyPr>
            <a:normAutofit fontScale="90000"/>
          </a:bodyPr>
          <a:lstStyle/>
          <a:p>
            <a:r>
              <a:rPr lang="en-US" sz="4000" dirty="0">
                <a:solidFill>
                  <a:srgbClr val="7030A0"/>
                </a:solidFill>
                <a:latin typeface="Arial" panose="020B0604020202020204" pitchFamily="34" charset="0"/>
                <a:cs typeface="Arial" panose="020B0604020202020204" pitchFamily="34" charset="0"/>
              </a:rPr>
              <a:t>SQL and NoSQL database systems</a:t>
            </a:r>
          </a:p>
        </p:txBody>
      </p:sp>
      <p:pic>
        <p:nvPicPr>
          <p:cNvPr id="13" name="Picture 12">
            <a:extLst>
              <a:ext uri="{FF2B5EF4-FFF2-40B4-BE49-F238E27FC236}">
                <a16:creationId xmlns:a16="http://schemas.microsoft.com/office/drawing/2014/main" id="{CA3D2AAF-39FA-1901-45C1-21AEF1023921}"/>
              </a:ext>
            </a:extLst>
          </p:cNvPr>
          <p:cNvPicPr>
            <a:picLocks noChangeAspect="1"/>
          </p:cNvPicPr>
          <p:nvPr/>
        </p:nvPicPr>
        <p:blipFill>
          <a:blip r:embed="rId3"/>
          <a:stretch>
            <a:fillRect/>
          </a:stretch>
        </p:blipFill>
        <p:spPr>
          <a:xfrm>
            <a:off x="10011112" y="36689"/>
            <a:ext cx="1561661" cy="1624071"/>
          </a:xfrm>
          <a:prstGeom prst="rect">
            <a:avLst/>
          </a:prstGeom>
        </p:spPr>
      </p:pic>
      <p:pic>
        <p:nvPicPr>
          <p:cNvPr id="14" name="Picture 13">
            <a:extLst>
              <a:ext uri="{FF2B5EF4-FFF2-40B4-BE49-F238E27FC236}">
                <a16:creationId xmlns:a16="http://schemas.microsoft.com/office/drawing/2014/main" id="{B314C6AE-A679-A82E-7EAE-EF56190D2AF9}"/>
              </a:ext>
            </a:extLst>
          </p:cNvPr>
          <p:cNvPicPr>
            <a:picLocks noChangeAspect="1"/>
          </p:cNvPicPr>
          <p:nvPr/>
        </p:nvPicPr>
        <p:blipFill>
          <a:blip r:embed="rId3"/>
          <a:stretch>
            <a:fillRect/>
          </a:stretch>
        </p:blipFill>
        <p:spPr>
          <a:xfrm>
            <a:off x="10064285" y="17697"/>
            <a:ext cx="1561661" cy="1624071"/>
          </a:xfrm>
          <a:prstGeom prst="rect">
            <a:avLst/>
          </a:prstGeom>
        </p:spPr>
      </p:pic>
      <p:pic>
        <p:nvPicPr>
          <p:cNvPr id="15" name="Picture 14">
            <a:extLst>
              <a:ext uri="{FF2B5EF4-FFF2-40B4-BE49-F238E27FC236}">
                <a16:creationId xmlns:a16="http://schemas.microsoft.com/office/drawing/2014/main" id="{781EA471-EB65-49AD-41B6-245994D4C133}"/>
              </a:ext>
            </a:extLst>
          </p:cNvPr>
          <p:cNvPicPr>
            <a:picLocks noChangeAspect="1"/>
          </p:cNvPicPr>
          <p:nvPr/>
        </p:nvPicPr>
        <p:blipFill>
          <a:blip r:embed="rId3"/>
          <a:stretch>
            <a:fillRect/>
          </a:stretch>
        </p:blipFill>
        <p:spPr>
          <a:xfrm>
            <a:off x="10011112" y="58056"/>
            <a:ext cx="1561661" cy="16240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3074" name="Picture 2" descr="MongoDB vs MySQL: Know The Difference - InterviewBit">
            <a:extLst>
              <a:ext uri="{FF2B5EF4-FFF2-40B4-BE49-F238E27FC236}">
                <a16:creationId xmlns:a16="http://schemas.microsoft.com/office/drawing/2014/main" id="{C6556BDF-FDAB-E9ED-6049-F5130765B5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708" y="1041070"/>
            <a:ext cx="8508569" cy="4429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6798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404A-2F3C-04A5-4E54-BEE583C4A00D}"/>
              </a:ext>
            </a:extLst>
          </p:cNvPr>
          <p:cNvSpPr>
            <a:spLocks noGrp="1"/>
          </p:cNvSpPr>
          <p:nvPr>
            <p:ph type="ctrTitle"/>
          </p:nvPr>
        </p:nvSpPr>
        <p:spPr>
          <a:xfrm>
            <a:off x="279433" y="0"/>
            <a:ext cx="7315200" cy="657890"/>
          </a:xfrm>
        </p:spPr>
        <p:txBody>
          <a:bodyPr>
            <a:normAutofit/>
          </a:bodyPr>
          <a:lstStyle/>
          <a:p>
            <a:r>
              <a:rPr lang="en-US" sz="4000" dirty="0">
                <a:solidFill>
                  <a:srgbClr val="7030A0"/>
                </a:solidFill>
                <a:latin typeface="Arial" panose="020B0604020202020204" pitchFamily="34" charset="0"/>
                <a:cs typeface="Arial" panose="020B0604020202020204" pitchFamily="34" charset="0"/>
              </a:rPr>
              <a:t>Internship Outcome</a:t>
            </a:r>
          </a:p>
        </p:txBody>
      </p:sp>
      <p:sp>
        <p:nvSpPr>
          <p:cNvPr id="3" name="Subtitle 2">
            <a:extLst>
              <a:ext uri="{FF2B5EF4-FFF2-40B4-BE49-F238E27FC236}">
                <a16:creationId xmlns:a16="http://schemas.microsoft.com/office/drawing/2014/main" id="{1EF39FE0-BEDC-4EEF-780C-BCBDF5966B68}"/>
              </a:ext>
            </a:extLst>
          </p:cNvPr>
          <p:cNvSpPr>
            <a:spLocks noGrp="1"/>
          </p:cNvSpPr>
          <p:nvPr>
            <p:ph type="subTitle" idx="1"/>
          </p:nvPr>
        </p:nvSpPr>
        <p:spPr>
          <a:xfrm>
            <a:off x="0" y="4534545"/>
            <a:ext cx="8508570" cy="2484985"/>
          </a:xfrm>
        </p:spPr>
        <p:txBody>
          <a:bodyPr>
            <a:normAutofit/>
          </a:bodyPr>
          <a:lstStyle/>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r>
              <a:rPr lang="en-US" sz="2800" dirty="0">
                <a:solidFill>
                  <a:srgbClr val="FF0000"/>
                </a:solidFill>
                <a:latin typeface="Arial" panose="020B0604020202020204" pitchFamily="34" charset="0"/>
                <a:cs typeface="Arial" panose="020B0604020202020204" pitchFamily="34" charset="0"/>
              </a:rPr>
              <a:t>Department of Computer Science and Engineering</a:t>
            </a:r>
          </a:p>
        </p:txBody>
      </p:sp>
      <p:pic>
        <p:nvPicPr>
          <p:cNvPr id="4" name="Picture 3">
            <a:extLst>
              <a:ext uri="{FF2B5EF4-FFF2-40B4-BE49-F238E27FC236}">
                <a16:creationId xmlns:a16="http://schemas.microsoft.com/office/drawing/2014/main" id="{AA59B22F-3522-79E6-31D5-16529A52DDC4}"/>
              </a:ext>
            </a:extLst>
          </p:cNvPr>
          <p:cNvPicPr>
            <a:picLocks noChangeAspect="1"/>
          </p:cNvPicPr>
          <p:nvPr/>
        </p:nvPicPr>
        <p:blipFill>
          <a:blip r:embed="rId2"/>
          <a:stretch>
            <a:fillRect/>
          </a:stretch>
        </p:blipFill>
        <p:spPr>
          <a:xfrm>
            <a:off x="9474540" y="2049560"/>
            <a:ext cx="2484985" cy="2484985"/>
          </a:xfrm>
          <a:prstGeom prst="rect">
            <a:avLst/>
          </a:prstGeom>
        </p:spPr>
      </p:pic>
      <p:sp>
        <p:nvSpPr>
          <p:cNvPr id="6" name="AutoShape 2" descr="Taxonomy of image enhancement techniques">
            <a:extLst>
              <a:ext uri="{FF2B5EF4-FFF2-40B4-BE49-F238E27FC236}">
                <a16:creationId xmlns:a16="http://schemas.microsoft.com/office/drawing/2014/main" id="{855F9548-5DE1-7C3E-8804-2AE5DD5D26E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Slide Number Placeholder 7">
            <a:extLst>
              <a:ext uri="{FF2B5EF4-FFF2-40B4-BE49-F238E27FC236}">
                <a16:creationId xmlns:a16="http://schemas.microsoft.com/office/drawing/2014/main" id="{CD86E77A-4615-3E5E-CBD3-7ED47F77B90D}"/>
              </a:ext>
            </a:extLst>
          </p:cNvPr>
          <p:cNvSpPr txBox="1">
            <a:spLocks/>
          </p:cNvSpPr>
          <p:nvPr/>
        </p:nvSpPr>
        <p:spPr>
          <a:xfrm>
            <a:off x="11495314" y="6356350"/>
            <a:ext cx="524608" cy="36512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lstStyle>
            <a:defPPr>
              <a:defRPr lang="en-US"/>
            </a:defPPr>
            <a:lvl1pPr marL="0" algn="r" defTabSz="457200" rtl="0" eaLnBrk="1" latinLnBrk="0" hangingPunct="1">
              <a:defRPr sz="1200" b="1"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4FAB73BC-B049-4115-A692-8D63A059BFB8}" type="slidenum">
              <a:rPr lang="en-US" sz="2000" smtClean="0">
                <a:latin typeface="Arial" panose="020B0604020202020204" pitchFamily="34" charset="0"/>
                <a:cs typeface="Arial" panose="020B0604020202020204" pitchFamily="34" charset="0"/>
              </a:rPr>
              <a:pPr algn="ctr"/>
              <a:t>25</a:t>
            </a:fld>
            <a:endParaRPr lang="en-US"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AB3CA2C-848D-DC5C-F036-108A97638DE7}"/>
              </a:ext>
            </a:extLst>
          </p:cNvPr>
          <p:cNvPicPr>
            <a:picLocks noChangeAspect="1"/>
          </p:cNvPicPr>
          <p:nvPr/>
        </p:nvPicPr>
        <p:blipFill>
          <a:blip r:embed="rId3"/>
          <a:stretch>
            <a:fillRect/>
          </a:stretch>
        </p:blipFill>
        <p:spPr>
          <a:xfrm>
            <a:off x="10011112" y="36689"/>
            <a:ext cx="1561661" cy="1624071"/>
          </a:xfrm>
          <a:prstGeom prst="rect">
            <a:avLst/>
          </a:prstGeom>
        </p:spPr>
      </p:pic>
      <p:pic>
        <p:nvPicPr>
          <p:cNvPr id="7" name="Picture 6">
            <a:extLst>
              <a:ext uri="{FF2B5EF4-FFF2-40B4-BE49-F238E27FC236}">
                <a16:creationId xmlns:a16="http://schemas.microsoft.com/office/drawing/2014/main" id="{A59B5751-5799-CF6C-B742-5AA65FD9E634}"/>
              </a:ext>
            </a:extLst>
          </p:cNvPr>
          <p:cNvPicPr>
            <a:picLocks noChangeAspect="1"/>
          </p:cNvPicPr>
          <p:nvPr/>
        </p:nvPicPr>
        <p:blipFill>
          <a:blip r:embed="rId4"/>
          <a:stretch>
            <a:fillRect/>
          </a:stretch>
        </p:blipFill>
        <p:spPr>
          <a:xfrm>
            <a:off x="352288" y="1265878"/>
            <a:ext cx="8508570" cy="4326244"/>
          </a:xfrm>
          <a:prstGeom prst="rect">
            <a:avLst/>
          </a:prstGeom>
        </p:spPr>
      </p:pic>
      <p:pic>
        <p:nvPicPr>
          <p:cNvPr id="8" name="Picture 7">
            <a:extLst>
              <a:ext uri="{FF2B5EF4-FFF2-40B4-BE49-F238E27FC236}">
                <a16:creationId xmlns:a16="http://schemas.microsoft.com/office/drawing/2014/main" id="{FA0F2A81-1B72-211D-F967-9F5FACF09F3D}"/>
              </a:ext>
            </a:extLst>
          </p:cNvPr>
          <p:cNvPicPr>
            <a:picLocks noChangeAspect="1"/>
          </p:cNvPicPr>
          <p:nvPr/>
        </p:nvPicPr>
        <p:blipFill>
          <a:blip r:embed="rId3"/>
          <a:stretch>
            <a:fillRect/>
          </a:stretch>
        </p:blipFill>
        <p:spPr>
          <a:xfrm>
            <a:off x="10011112" y="58056"/>
            <a:ext cx="1561661" cy="16240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2863197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404A-2F3C-04A5-4E54-BEE583C4A00D}"/>
              </a:ext>
            </a:extLst>
          </p:cNvPr>
          <p:cNvSpPr>
            <a:spLocks noGrp="1"/>
          </p:cNvSpPr>
          <p:nvPr>
            <p:ph type="ctrTitle"/>
          </p:nvPr>
        </p:nvSpPr>
        <p:spPr>
          <a:xfrm>
            <a:off x="279433" y="0"/>
            <a:ext cx="7315200" cy="657890"/>
          </a:xfrm>
        </p:spPr>
        <p:txBody>
          <a:bodyPr>
            <a:normAutofit/>
          </a:bodyPr>
          <a:lstStyle/>
          <a:p>
            <a:r>
              <a:rPr lang="en-US" sz="4000" dirty="0">
                <a:solidFill>
                  <a:srgbClr val="7030A0"/>
                </a:solidFill>
                <a:latin typeface="Arial" panose="020B0604020202020204" pitchFamily="34" charset="0"/>
                <a:cs typeface="Arial" panose="020B0604020202020204" pitchFamily="34" charset="0"/>
              </a:rPr>
              <a:t>Software's needed</a:t>
            </a:r>
          </a:p>
        </p:txBody>
      </p:sp>
      <p:sp>
        <p:nvSpPr>
          <p:cNvPr id="3" name="Subtitle 2">
            <a:extLst>
              <a:ext uri="{FF2B5EF4-FFF2-40B4-BE49-F238E27FC236}">
                <a16:creationId xmlns:a16="http://schemas.microsoft.com/office/drawing/2014/main" id="{1EF39FE0-BEDC-4EEF-780C-BCBDF5966B68}"/>
              </a:ext>
            </a:extLst>
          </p:cNvPr>
          <p:cNvSpPr>
            <a:spLocks noGrp="1"/>
          </p:cNvSpPr>
          <p:nvPr>
            <p:ph type="subTitle" idx="1"/>
          </p:nvPr>
        </p:nvSpPr>
        <p:spPr>
          <a:xfrm>
            <a:off x="-108488" y="4720525"/>
            <a:ext cx="8508570" cy="2484985"/>
          </a:xfrm>
        </p:spPr>
        <p:txBody>
          <a:bodyPr>
            <a:normAutofit/>
          </a:bodyPr>
          <a:lstStyle/>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r>
              <a:rPr lang="en-US" sz="2800" dirty="0">
                <a:solidFill>
                  <a:srgbClr val="FF0000"/>
                </a:solidFill>
                <a:latin typeface="Arial" panose="020B0604020202020204" pitchFamily="34" charset="0"/>
                <a:cs typeface="Arial" panose="020B0604020202020204" pitchFamily="34" charset="0"/>
              </a:rPr>
              <a:t>Department of Computer Science and Engineering</a:t>
            </a:r>
          </a:p>
        </p:txBody>
      </p:sp>
      <p:pic>
        <p:nvPicPr>
          <p:cNvPr id="4" name="Picture 3">
            <a:extLst>
              <a:ext uri="{FF2B5EF4-FFF2-40B4-BE49-F238E27FC236}">
                <a16:creationId xmlns:a16="http://schemas.microsoft.com/office/drawing/2014/main" id="{AA59B22F-3522-79E6-31D5-16529A52DDC4}"/>
              </a:ext>
            </a:extLst>
          </p:cNvPr>
          <p:cNvPicPr>
            <a:picLocks noChangeAspect="1"/>
          </p:cNvPicPr>
          <p:nvPr/>
        </p:nvPicPr>
        <p:blipFill>
          <a:blip r:embed="rId2"/>
          <a:stretch>
            <a:fillRect/>
          </a:stretch>
        </p:blipFill>
        <p:spPr>
          <a:xfrm>
            <a:off x="9474540" y="2049560"/>
            <a:ext cx="2484985" cy="2484985"/>
          </a:xfrm>
          <a:prstGeom prst="rect">
            <a:avLst/>
          </a:prstGeom>
        </p:spPr>
      </p:pic>
      <p:sp>
        <p:nvSpPr>
          <p:cNvPr id="6" name="AutoShape 2" descr="Taxonomy of image enhancement techniques">
            <a:extLst>
              <a:ext uri="{FF2B5EF4-FFF2-40B4-BE49-F238E27FC236}">
                <a16:creationId xmlns:a16="http://schemas.microsoft.com/office/drawing/2014/main" id="{855F9548-5DE1-7C3E-8804-2AE5DD5D26E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Slide Number Placeholder 7">
            <a:extLst>
              <a:ext uri="{FF2B5EF4-FFF2-40B4-BE49-F238E27FC236}">
                <a16:creationId xmlns:a16="http://schemas.microsoft.com/office/drawing/2014/main" id="{C082A7A9-3449-5275-A624-1BEA48E1FFFE}"/>
              </a:ext>
            </a:extLst>
          </p:cNvPr>
          <p:cNvSpPr txBox="1">
            <a:spLocks/>
          </p:cNvSpPr>
          <p:nvPr/>
        </p:nvSpPr>
        <p:spPr>
          <a:xfrm>
            <a:off x="11524343" y="6356350"/>
            <a:ext cx="495579" cy="36512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lstStyle>
            <a:defPPr>
              <a:defRPr lang="en-US"/>
            </a:defPPr>
            <a:lvl1pPr marL="0" algn="r" defTabSz="457200" rtl="0" eaLnBrk="1" latinLnBrk="0" hangingPunct="1">
              <a:defRPr sz="1200" b="1"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4FAB73BC-B049-4115-A692-8D63A059BFB8}" type="slidenum">
              <a:rPr lang="en-US" sz="2000" smtClean="0">
                <a:latin typeface="Arial" panose="020B0604020202020204" pitchFamily="34" charset="0"/>
                <a:cs typeface="Arial" panose="020B0604020202020204" pitchFamily="34" charset="0"/>
              </a:rPr>
              <a:pPr algn="ctr"/>
              <a:t>26</a:t>
            </a:fld>
            <a:endParaRPr lang="en-US" sz="20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1D4EFB13-FCE5-4390-F95F-A46716C5B3C9}"/>
              </a:ext>
            </a:extLst>
          </p:cNvPr>
          <p:cNvPicPr>
            <a:picLocks noChangeAspect="1"/>
          </p:cNvPicPr>
          <p:nvPr/>
        </p:nvPicPr>
        <p:blipFill>
          <a:blip r:embed="rId3"/>
          <a:stretch>
            <a:fillRect/>
          </a:stretch>
        </p:blipFill>
        <p:spPr>
          <a:xfrm>
            <a:off x="10011112" y="36689"/>
            <a:ext cx="1561661" cy="1624071"/>
          </a:xfrm>
          <a:prstGeom prst="rect">
            <a:avLst/>
          </a:prstGeom>
        </p:spPr>
      </p:pic>
      <p:sp>
        <p:nvSpPr>
          <p:cNvPr id="8" name="TextBox 7">
            <a:extLst>
              <a:ext uri="{FF2B5EF4-FFF2-40B4-BE49-F238E27FC236}">
                <a16:creationId xmlns:a16="http://schemas.microsoft.com/office/drawing/2014/main" id="{E568A670-93D5-AD90-AA0E-BD03DD621E79}"/>
              </a:ext>
            </a:extLst>
          </p:cNvPr>
          <p:cNvSpPr txBox="1"/>
          <p:nvPr/>
        </p:nvSpPr>
        <p:spPr>
          <a:xfrm>
            <a:off x="279433" y="1069370"/>
            <a:ext cx="7315200" cy="4893647"/>
          </a:xfrm>
          <a:prstGeom prst="rect">
            <a:avLst/>
          </a:prstGeom>
          <a:noFill/>
        </p:spPr>
        <p:txBody>
          <a:bodyPr wrap="square" rtlCol="0">
            <a:spAutoFit/>
          </a:bodyPr>
          <a:lstStyle/>
          <a:p>
            <a:r>
              <a:rPr lang="en-US" sz="2400" b="1" dirty="0">
                <a:solidFill>
                  <a:srgbClr val="FFFFCC"/>
                </a:solidFill>
                <a:latin typeface="Arial" panose="020B0604020202020204" pitchFamily="34" charset="0"/>
                <a:cs typeface="Arial" panose="020B0604020202020204" pitchFamily="34" charset="0"/>
              </a:rPr>
              <a:t>1. </a:t>
            </a:r>
            <a:r>
              <a:rPr lang="en-US" sz="2400" b="1" dirty="0" err="1">
                <a:solidFill>
                  <a:srgbClr val="FFFFCC"/>
                </a:solidFill>
                <a:latin typeface="Arial" panose="020B0604020202020204" pitchFamily="34" charset="0"/>
                <a:cs typeface="Arial" panose="020B0604020202020204" pitchFamily="34" charset="0"/>
              </a:rPr>
              <a:t>Visaul</a:t>
            </a:r>
            <a:r>
              <a:rPr lang="en-US" sz="2400" b="1" dirty="0">
                <a:solidFill>
                  <a:srgbClr val="FFFFCC"/>
                </a:solidFill>
                <a:latin typeface="Arial" panose="020B0604020202020204" pitchFamily="34" charset="0"/>
                <a:cs typeface="Arial" panose="020B0604020202020204" pitchFamily="34" charset="0"/>
              </a:rPr>
              <a:t> Studio Code -  </a:t>
            </a:r>
            <a:r>
              <a:rPr lang="en-US" sz="2400" b="1" dirty="0" err="1">
                <a:solidFill>
                  <a:srgbClr val="FFFFCC"/>
                </a:solidFill>
                <a:latin typeface="Arial" panose="020B0604020202020204" pitchFamily="34" charset="0"/>
                <a:cs typeface="Arial" panose="020B0604020202020204" pitchFamily="34" charset="0"/>
              </a:rPr>
              <a:t>vscode</a:t>
            </a:r>
            <a:endParaRPr lang="en-US" sz="2400" b="1" dirty="0">
              <a:solidFill>
                <a:srgbClr val="FFFFCC"/>
              </a:solidFill>
              <a:latin typeface="Arial" panose="020B0604020202020204" pitchFamily="34" charset="0"/>
              <a:cs typeface="Arial" panose="020B0604020202020204" pitchFamily="34" charset="0"/>
            </a:endParaRPr>
          </a:p>
          <a:p>
            <a:endParaRPr lang="en-US" sz="2400" b="1" dirty="0">
              <a:solidFill>
                <a:srgbClr val="FFFFCC"/>
              </a:solidFill>
              <a:latin typeface="Arial" panose="020B0604020202020204" pitchFamily="34" charset="0"/>
              <a:cs typeface="Arial" panose="020B0604020202020204" pitchFamily="34" charset="0"/>
            </a:endParaRPr>
          </a:p>
          <a:p>
            <a:pPr marL="342900" indent="-342900">
              <a:buAutoNum type="arabicPeriod"/>
            </a:pPr>
            <a:endParaRPr lang="en-US" sz="2400" b="1" dirty="0">
              <a:solidFill>
                <a:srgbClr val="FFFFCC"/>
              </a:solidFill>
              <a:latin typeface="Arial" panose="020B0604020202020204" pitchFamily="34" charset="0"/>
              <a:cs typeface="Arial" panose="020B0604020202020204" pitchFamily="34" charset="0"/>
            </a:endParaRPr>
          </a:p>
          <a:p>
            <a:r>
              <a:rPr lang="en-US" sz="2400" b="1" dirty="0">
                <a:solidFill>
                  <a:srgbClr val="FFFFCC"/>
                </a:solidFill>
                <a:latin typeface="Arial" panose="020B0604020202020204" pitchFamily="34" charset="0"/>
                <a:cs typeface="Arial" panose="020B0604020202020204" pitchFamily="34" charset="0"/>
              </a:rPr>
              <a:t>2. Nodejs</a:t>
            </a:r>
          </a:p>
          <a:p>
            <a:endParaRPr lang="en-US" sz="2400" b="1" dirty="0">
              <a:solidFill>
                <a:srgbClr val="FFFFCC"/>
              </a:solidFill>
              <a:latin typeface="Arial" panose="020B0604020202020204" pitchFamily="34" charset="0"/>
              <a:cs typeface="Arial" panose="020B0604020202020204" pitchFamily="34" charset="0"/>
            </a:endParaRPr>
          </a:p>
          <a:p>
            <a:endParaRPr lang="en-US" sz="2400" b="1" dirty="0">
              <a:solidFill>
                <a:srgbClr val="FFFFCC"/>
              </a:solidFill>
              <a:latin typeface="Arial" panose="020B0604020202020204" pitchFamily="34" charset="0"/>
              <a:cs typeface="Arial" panose="020B0604020202020204" pitchFamily="34" charset="0"/>
            </a:endParaRPr>
          </a:p>
          <a:p>
            <a:r>
              <a:rPr lang="en-US" sz="2400" b="1" dirty="0">
                <a:solidFill>
                  <a:srgbClr val="FFFFCC"/>
                </a:solidFill>
                <a:latin typeface="Arial" panose="020B0604020202020204" pitchFamily="34" charset="0"/>
                <a:cs typeface="Arial" panose="020B0604020202020204" pitchFamily="34" charset="0"/>
              </a:rPr>
              <a:t>3. </a:t>
            </a:r>
            <a:r>
              <a:rPr lang="en-US" sz="2400" b="1" dirty="0" err="1">
                <a:solidFill>
                  <a:srgbClr val="FFFFCC"/>
                </a:solidFill>
                <a:latin typeface="Arial" panose="020B0604020202020204" pitchFamily="34" charset="0"/>
                <a:cs typeface="Arial" panose="020B0604020202020204" pitchFamily="34" charset="0"/>
              </a:rPr>
              <a:t>Xamp</a:t>
            </a:r>
            <a:endParaRPr lang="en-US" sz="2400" b="1" dirty="0">
              <a:solidFill>
                <a:srgbClr val="FFFFCC"/>
              </a:solidFill>
              <a:latin typeface="Arial" panose="020B0604020202020204" pitchFamily="34" charset="0"/>
              <a:cs typeface="Arial" panose="020B0604020202020204" pitchFamily="34" charset="0"/>
            </a:endParaRPr>
          </a:p>
          <a:p>
            <a:endParaRPr lang="en-US" sz="2400" b="1" dirty="0">
              <a:solidFill>
                <a:srgbClr val="FFFFCC"/>
              </a:solidFill>
              <a:latin typeface="Arial" panose="020B0604020202020204" pitchFamily="34" charset="0"/>
              <a:cs typeface="Arial" panose="020B0604020202020204" pitchFamily="34" charset="0"/>
            </a:endParaRPr>
          </a:p>
          <a:p>
            <a:endParaRPr lang="en-US" sz="2400" b="1" dirty="0">
              <a:solidFill>
                <a:srgbClr val="FFFFCC"/>
              </a:solidFill>
              <a:latin typeface="Arial" panose="020B0604020202020204" pitchFamily="34" charset="0"/>
              <a:cs typeface="Arial" panose="020B0604020202020204" pitchFamily="34" charset="0"/>
            </a:endParaRPr>
          </a:p>
          <a:p>
            <a:r>
              <a:rPr lang="en-US" sz="2400" b="1" dirty="0">
                <a:solidFill>
                  <a:srgbClr val="FFFFCC"/>
                </a:solidFill>
                <a:latin typeface="Arial" panose="020B0604020202020204" pitchFamily="34" charset="0"/>
                <a:cs typeface="Arial" panose="020B0604020202020204" pitchFamily="34" charset="0"/>
              </a:rPr>
              <a:t>4. Git for windows</a:t>
            </a:r>
          </a:p>
          <a:p>
            <a:endParaRPr lang="en-US" sz="2400" b="1" dirty="0">
              <a:solidFill>
                <a:srgbClr val="FFFFCC"/>
              </a:solidFill>
              <a:latin typeface="Arial" panose="020B0604020202020204" pitchFamily="34" charset="0"/>
              <a:cs typeface="Arial" panose="020B0604020202020204" pitchFamily="34" charset="0"/>
            </a:endParaRPr>
          </a:p>
          <a:p>
            <a:endParaRPr lang="en-US" sz="2400" b="1" dirty="0">
              <a:solidFill>
                <a:srgbClr val="FFFFCC"/>
              </a:solidFill>
              <a:latin typeface="Arial" panose="020B0604020202020204" pitchFamily="34" charset="0"/>
              <a:cs typeface="Arial" panose="020B0604020202020204" pitchFamily="34" charset="0"/>
            </a:endParaRPr>
          </a:p>
          <a:p>
            <a:r>
              <a:rPr lang="en-US" sz="2400" b="1" dirty="0">
                <a:solidFill>
                  <a:srgbClr val="FFFFCC"/>
                </a:solidFill>
                <a:latin typeface="Arial" panose="020B0604020202020204" pitchFamily="34" charset="0"/>
                <a:cs typeface="Arial" panose="020B0604020202020204" pitchFamily="34" charset="0"/>
              </a:rPr>
              <a:t>5. Dia – Opensource UML Tool</a:t>
            </a:r>
          </a:p>
        </p:txBody>
      </p:sp>
      <p:pic>
        <p:nvPicPr>
          <p:cNvPr id="10" name="Picture 9">
            <a:extLst>
              <a:ext uri="{FF2B5EF4-FFF2-40B4-BE49-F238E27FC236}">
                <a16:creationId xmlns:a16="http://schemas.microsoft.com/office/drawing/2014/main" id="{07036C41-6AD2-718D-BA86-685FAC4FE8A3}"/>
              </a:ext>
            </a:extLst>
          </p:cNvPr>
          <p:cNvPicPr>
            <a:picLocks noChangeAspect="1"/>
          </p:cNvPicPr>
          <p:nvPr/>
        </p:nvPicPr>
        <p:blipFill>
          <a:blip r:embed="rId3"/>
          <a:stretch>
            <a:fillRect/>
          </a:stretch>
        </p:blipFill>
        <p:spPr>
          <a:xfrm>
            <a:off x="10011112" y="58056"/>
            <a:ext cx="1561661" cy="16240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23929028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404A-2F3C-04A5-4E54-BEE583C4A00D}"/>
              </a:ext>
            </a:extLst>
          </p:cNvPr>
          <p:cNvSpPr>
            <a:spLocks noGrp="1"/>
          </p:cNvSpPr>
          <p:nvPr>
            <p:ph type="ctrTitle"/>
          </p:nvPr>
        </p:nvSpPr>
        <p:spPr>
          <a:xfrm>
            <a:off x="279432" y="0"/>
            <a:ext cx="10591767" cy="657890"/>
          </a:xfrm>
        </p:spPr>
        <p:txBody>
          <a:bodyPr>
            <a:normAutofit/>
          </a:bodyPr>
          <a:lstStyle/>
          <a:p>
            <a:r>
              <a:rPr lang="en-US" sz="3600" dirty="0">
                <a:solidFill>
                  <a:srgbClr val="7030A0"/>
                </a:solidFill>
                <a:latin typeface="Arial" panose="020B0604020202020204" pitchFamily="34" charset="0"/>
                <a:cs typeface="Arial" panose="020B0604020202020204" pitchFamily="34" charset="0"/>
              </a:rPr>
              <a:t>Beyond class activity</a:t>
            </a:r>
          </a:p>
        </p:txBody>
      </p:sp>
      <p:sp>
        <p:nvSpPr>
          <p:cNvPr id="3" name="Subtitle 2">
            <a:extLst>
              <a:ext uri="{FF2B5EF4-FFF2-40B4-BE49-F238E27FC236}">
                <a16:creationId xmlns:a16="http://schemas.microsoft.com/office/drawing/2014/main" id="{1EF39FE0-BEDC-4EEF-780C-BCBDF5966B68}"/>
              </a:ext>
            </a:extLst>
          </p:cNvPr>
          <p:cNvSpPr>
            <a:spLocks noGrp="1"/>
          </p:cNvSpPr>
          <p:nvPr>
            <p:ph type="subTitle" idx="1"/>
          </p:nvPr>
        </p:nvSpPr>
        <p:spPr>
          <a:xfrm>
            <a:off x="0" y="4534545"/>
            <a:ext cx="8508570" cy="2484985"/>
          </a:xfrm>
        </p:spPr>
        <p:txBody>
          <a:bodyPr>
            <a:normAutofit/>
          </a:bodyPr>
          <a:lstStyle/>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r>
              <a:rPr lang="en-US" sz="2800" dirty="0">
                <a:solidFill>
                  <a:srgbClr val="FF0000"/>
                </a:solidFill>
                <a:latin typeface="Arial" panose="020B0604020202020204" pitchFamily="34" charset="0"/>
                <a:cs typeface="Arial" panose="020B0604020202020204" pitchFamily="34" charset="0"/>
              </a:rPr>
              <a:t>Department of Computer Science and Engineering</a:t>
            </a:r>
          </a:p>
        </p:txBody>
      </p:sp>
      <p:pic>
        <p:nvPicPr>
          <p:cNvPr id="4" name="Picture 3">
            <a:extLst>
              <a:ext uri="{FF2B5EF4-FFF2-40B4-BE49-F238E27FC236}">
                <a16:creationId xmlns:a16="http://schemas.microsoft.com/office/drawing/2014/main" id="{AA59B22F-3522-79E6-31D5-16529A52DDC4}"/>
              </a:ext>
            </a:extLst>
          </p:cNvPr>
          <p:cNvPicPr>
            <a:picLocks noChangeAspect="1"/>
          </p:cNvPicPr>
          <p:nvPr/>
        </p:nvPicPr>
        <p:blipFill>
          <a:blip r:embed="rId2"/>
          <a:stretch>
            <a:fillRect/>
          </a:stretch>
        </p:blipFill>
        <p:spPr>
          <a:xfrm>
            <a:off x="9474540" y="2049560"/>
            <a:ext cx="2484985" cy="2484985"/>
          </a:xfrm>
          <a:prstGeom prst="rect">
            <a:avLst/>
          </a:prstGeom>
        </p:spPr>
      </p:pic>
      <p:sp>
        <p:nvSpPr>
          <p:cNvPr id="6" name="AutoShape 2" descr="Taxonomy of image enhancement techniques">
            <a:extLst>
              <a:ext uri="{FF2B5EF4-FFF2-40B4-BE49-F238E27FC236}">
                <a16:creationId xmlns:a16="http://schemas.microsoft.com/office/drawing/2014/main" id="{855F9548-5DE1-7C3E-8804-2AE5DD5D26E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Slide Number Placeholder 7">
            <a:extLst>
              <a:ext uri="{FF2B5EF4-FFF2-40B4-BE49-F238E27FC236}">
                <a16:creationId xmlns:a16="http://schemas.microsoft.com/office/drawing/2014/main" id="{A0E62739-A7B6-E5B4-5221-797B80D877AD}"/>
              </a:ext>
            </a:extLst>
          </p:cNvPr>
          <p:cNvSpPr txBox="1">
            <a:spLocks/>
          </p:cNvSpPr>
          <p:nvPr/>
        </p:nvSpPr>
        <p:spPr>
          <a:xfrm>
            <a:off x="11495314" y="6356350"/>
            <a:ext cx="524608" cy="36512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lstStyle>
            <a:defPPr>
              <a:defRPr lang="en-US"/>
            </a:defPPr>
            <a:lvl1pPr marL="0" algn="r" defTabSz="457200" rtl="0" eaLnBrk="1" latinLnBrk="0" hangingPunct="1">
              <a:defRPr sz="1200" b="1"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4FAB73BC-B049-4115-A692-8D63A059BFB8}" type="slidenum">
              <a:rPr lang="en-US" sz="2000" smtClean="0">
                <a:latin typeface="Arial" panose="020B0604020202020204" pitchFamily="34" charset="0"/>
                <a:cs typeface="Arial" panose="020B0604020202020204" pitchFamily="34" charset="0"/>
              </a:rPr>
              <a:pPr algn="ctr"/>
              <a:t>27</a:t>
            </a:fld>
            <a:endParaRPr lang="en-US" sz="20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38087076-0516-2B95-4E3C-A70998F6C2C9}"/>
              </a:ext>
            </a:extLst>
          </p:cNvPr>
          <p:cNvSpPr txBox="1"/>
          <p:nvPr/>
        </p:nvSpPr>
        <p:spPr>
          <a:xfrm>
            <a:off x="445544" y="1319242"/>
            <a:ext cx="8229600" cy="4524315"/>
          </a:xfrm>
          <a:prstGeom prst="rect">
            <a:avLst/>
          </a:prstGeom>
          <a:noFill/>
        </p:spPr>
        <p:txBody>
          <a:bodyPr wrap="square" rtlCol="0">
            <a:spAutoFit/>
          </a:bodyPr>
          <a:lstStyle/>
          <a:p>
            <a:pPr marL="342900" indent="-342900">
              <a:buAutoNum type="arabicPeriod"/>
            </a:pPr>
            <a:r>
              <a:rPr lang="en-US" sz="3200" dirty="0">
                <a:solidFill>
                  <a:srgbClr val="FFFF00"/>
                </a:solidFill>
                <a:latin typeface="Arial" panose="020B0604020202020204" pitchFamily="34" charset="0"/>
                <a:cs typeface="Arial" panose="020B0604020202020204" pitchFamily="34" charset="0"/>
              </a:rPr>
              <a:t>Interesting Assignments</a:t>
            </a:r>
          </a:p>
          <a:p>
            <a:pPr marL="342900" indent="-342900">
              <a:buAutoNum type="arabicPeriod"/>
            </a:pPr>
            <a:endParaRPr lang="en-US" sz="3200" dirty="0">
              <a:solidFill>
                <a:srgbClr val="FFFF00"/>
              </a:solidFill>
              <a:latin typeface="Arial" panose="020B0604020202020204" pitchFamily="34" charset="0"/>
              <a:cs typeface="Arial" panose="020B0604020202020204" pitchFamily="34" charset="0"/>
            </a:endParaRPr>
          </a:p>
          <a:p>
            <a:pPr marL="342900" indent="-342900">
              <a:buAutoNum type="arabicPeriod"/>
            </a:pPr>
            <a:r>
              <a:rPr lang="en-US" sz="3200" dirty="0">
                <a:solidFill>
                  <a:srgbClr val="FFFF00"/>
                </a:solidFill>
                <a:latin typeface="Arial" panose="020B0604020202020204" pitchFamily="34" charset="0"/>
                <a:cs typeface="Arial" panose="020B0604020202020204" pitchFamily="34" charset="0"/>
              </a:rPr>
              <a:t>Sharing of  useful videos</a:t>
            </a:r>
          </a:p>
          <a:p>
            <a:endParaRPr lang="en-US" sz="3200" dirty="0">
              <a:solidFill>
                <a:srgbClr val="FFFF00"/>
              </a:solidFill>
              <a:latin typeface="Arial" panose="020B0604020202020204" pitchFamily="34" charset="0"/>
              <a:cs typeface="Arial" panose="020B0604020202020204" pitchFamily="34" charset="0"/>
            </a:endParaRPr>
          </a:p>
          <a:p>
            <a:r>
              <a:rPr lang="en-US" sz="3200" dirty="0">
                <a:solidFill>
                  <a:srgbClr val="FFFF00"/>
                </a:solidFill>
                <a:latin typeface="Arial" panose="020B0604020202020204" pitchFamily="34" charset="0"/>
                <a:cs typeface="Arial" panose="020B0604020202020204" pitchFamily="34" charset="0"/>
              </a:rPr>
              <a:t>3. Preparing internship reports</a:t>
            </a:r>
          </a:p>
          <a:p>
            <a:pPr marL="342900" indent="-342900">
              <a:buAutoNum type="arabicPeriod"/>
            </a:pPr>
            <a:endParaRPr lang="en-US" sz="3200" dirty="0">
              <a:solidFill>
                <a:srgbClr val="FFFF00"/>
              </a:solidFill>
              <a:latin typeface="Arial" panose="020B0604020202020204" pitchFamily="34" charset="0"/>
              <a:cs typeface="Arial" panose="020B0604020202020204" pitchFamily="34" charset="0"/>
            </a:endParaRPr>
          </a:p>
          <a:p>
            <a:r>
              <a:rPr lang="en-US" sz="3200" dirty="0">
                <a:solidFill>
                  <a:srgbClr val="FFFF00"/>
                </a:solidFill>
                <a:latin typeface="Arial" panose="020B0604020202020204" pitchFamily="34" charset="0"/>
                <a:cs typeface="Arial" panose="020B0604020202020204" pitchFamily="34" charset="0"/>
              </a:rPr>
              <a:t>4. Documenting and testing the code</a:t>
            </a:r>
          </a:p>
          <a:p>
            <a:pPr marL="342900" indent="-342900">
              <a:buAutoNum type="arabicPeriod"/>
            </a:pPr>
            <a:endParaRPr lang="en-US" sz="3200" dirty="0">
              <a:solidFill>
                <a:srgbClr val="FFFF00"/>
              </a:solidFill>
              <a:latin typeface="Arial" panose="020B0604020202020204" pitchFamily="34" charset="0"/>
              <a:cs typeface="Arial" panose="020B0604020202020204" pitchFamily="34" charset="0"/>
            </a:endParaRPr>
          </a:p>
          <a:p>
            <a:endParaRPr lang="en-US" sz="3200" dirty="0">
              <a:solidFill>
                <a:srgbClr val="FFFF00"/>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5F948FE9-F267-F6B1-C652-296EE0050905}"/>
              </a:ext>
            </a:extLst>
          </p:cNvPr>
          <p:cNvPicPr>
            <a:picLocks noChangeAspect="1"/>
          </p:cNvPicPr>
          <p:nvPr/>
        </p:nvPicPr>
        <p:blipFill>
          <a:blip r:embed="rId3"/>
          <a:stretch>
            <a:fillRect/>
          </a:stretch>
        </p:blipFill>
        <p:spPr>
          <a:xfrm>
            <a:off x="10090368" y="136525"/>
            <a:ext cx="1561661" cy="162407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73388225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404A-2F3C-04A5-4E54-BEE583C4A00D}"/>
              </a:ext>
            </a:extLst>
          </p:cNvPr>
          <p:cNvSpPr>
            <a:spLocks noGrp="1"/>
          </p:cNvSpPr>
          <p:nvPr>
            <p:ph type="ctrTitle"/>
          </p:nvPr>
        </p:nvSpPr>
        <p:spPr>
          <a:xfrm>
            <a:off x="279432" y="0"/>
            <a:ext cx="10591767" cy="657890"/>
          </a:xfrm>
        </p:spPr>
        <p:txBody>
          <a:bodyPr>
            <a:normAutofit/>
          </a:bodyPr>
          <a:lstStyle/>
          <a:p>
            <a:r>
              <a:rPr lang="en-US" sz="3600" dirty="0">
                <a:solidFill>
                  <a:srgbClr val="7030A0"/>
                </a:solidFill>
                <a:latin typeface="Arial" panose="020B0604020202020204" pitchFamily="34" charset="0"/>
                <a:cs typeface="Arial" panose="020B0604020202020204" pitchFamily="34" charset="0"/>
              </a:rPr>
              <a:t>Important resources and platforms</a:t>
            </a:r>
          </a:p>
        </p:txBody>
      </p:sp>
      <p:sp>
        <p:nvSpPr>
          <p:cNvPr id="3" name="Subtitle 2">
            <a:extLst>
              <a:ext uri="{FF2B5EF4-FFF2-40B4-BE49-F238E27FC236}">
                <a16:creationId xmlns:a16="http://schemas.microsoft.com/office/drawing/2014/main" id="{1EF39FE0-BEDC-4EEF-780C-BCBDF5966B68}"/>
              </a:ext>
            </a:extLst>
          </p:cNvPr>
          <p:cNvSpPr>
            <a:spLocks noGrp="1"/>
          </p:cNvSpPr>
          <p:nvPr>
            <p:ph type="subTitle" idx="1"/>
          </p:nvPr>
        </p:nvSpPr>
        <p:spPr>
          <a:xfrm>
            <a:off x="0" y="4534545"/>
            <a:ext cx="8508570" cy="2484985"/>
          </a:xfrm>
        </p:spPr>
        <p:txBody>
          <a:bodyPr>
            <a:normAutofit/>
          </a:bodyPr>
          <a:lstStyle/>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r>
              <a:rPr lang="en-US" sz="2800" dirty="0">
                <a:solidFill>
                  <a:srgbClr val="FF0000"/>
                </a:solidFill>
                <a:latin typeface="Arial" panose="020B0604020202020204" pitchFamily="34" charset="0"/>
                <a:cs typeface="Arial" panose="020B0604020202020204" pitchFamily="34" charset="0"/>
              </a:rPr>
              <a:t>Department of Computer Science and Engineering</a:t>
            </a:r>
          </a:p>
        </p:txBody>
      </p:sp>
      <p:pic>
        <p:nvPicPr>
          <p:cNvPr id="4" name="Picture 3">
            <a:extLst>
              <a:ext uri="{FF2B5EF4-FFF2-40B4-BE49-F238E27FC236}">
                <a16:creationId xmlns:a16="http://schemas.microsoft.com/office/drawing/2014/main" id="{AA59B22F-3522-79E6-31D5-16529A52DDC4}"/>
              </a:ext>
            </a:extLst>
          </p:cNvPr>
          <p:cNvPicPr>
            <a:picLocks noChangeAspect="1"/>
          </p:cNvPicPr>
          <p:nvPr/>
        </p:nvPicPr>
        <p:blipFill>
          <a:blip r:embed="rId2"/>
          <a:stretch>
            <a:fillRect/>
          </a:stretch>
        </p:blipFill>
        <p:spPr>
          <a:xfrm>
            <a:off x="9474540" y="2049560"/>
            <a:ext cx="2484985" cy="2484985"/>
          </a:xfrm>
          <a:prstGeom prst="rect">
            <a:avLst/>
          </a:prstGeom>
        </p:spPr>
      </p:pic>
      <p:sp>
        <p:nvSpPr>
          <p:cNvPr id="6" name="AutoShape 2" descr="Taxonomy of image enhancement techniques">
            <a:extLst>
              <a:ext uri="{FF2B5EF4-FFF2-40B4-BE49-F238E27FC236}">
                <a16:creationId xmlns:a16="http://schemas.microsoft.com/office/drawing/2014/main" id="{855F9548-5DE1-7C3E-8804-2AE5DD5D26E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Slide Number Placeholder 7">
            <a:extLst>
              <a:ext uri="{FF2B5EF4-FFF2-40B4-BE49-F238E27FC236}">
                <a16:creationId xmlns:a16="http://schemas.microsoft.com/office/drawing/2014/main" id="{A0E62739-A7B6-E5B4-5221-797B80D877AD}"/>
              </a:ext>
            </a:extLst>
          </p:cNvPr>
          <p:cNvSpPr txBox="1">
            <a:spLocks/>
          </p:cNvSpPr>
          <p:nvPr/>
        </p:nvSpPr>
        <p:spPr>
          <a:xfrm>
            <a:off x="11495314" y="6356350"/>
            <a:ext cx="524608" cy="36512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lstStyle>
            <a:defPPr>
              <a:defRPr lang="en-US"/>
            </a:defPPr>
            <a:lvl1pPr marL="0" algn="r" defTabSz="457200" rtl="0" eaLnBrk="1" latinLnBrk="0" hangingPunct="1">
              <a:defRPr sz="1200" b="1"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4FAB73BC-B049-4115-A692-8D63A059BFB8}" type="slidenum">
              <a:rPr lang="en-US" sz="2000" smtClean="0">
                <a:latin typeface="Arial" panose="020B0604020202020204" pitchFamily="34" charset="0"/>
                <a:cs typeface="Arial" panose="020B0604020202020204" pitchFamily="34" charset="0"/>
              </a:rPr>
              <a:pPr algn="ctr"/>
              <a:t>28</a:t>
            </a:fld>
            <a:endParaRPr lang="en-US" sz="20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5F948FE9-F267-F6B1-C652-296EE0050905}"/>
              </a:ext>
            </a:extLst>
          </p:cNvPr>
          <p:cNvPicPr>
            <a:picLocks noChangeAspect="1"/>
          </p:cNvPicPr>
          <p:nvPr/>
        </p:nvPicPr>
        <p:blipFill>
          <a:blip r:embed="rId3"/>
          <a:stretch>
            <a:fillRect/>
          </a:stretch>
        </p:blipFill>
        <p:spPr>
          <a:xfrm>
            <a:off x="10090368" y="136525"/>
            <a:ext cx="1561661" cy="162407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5" name="TextBox 4">
            <a:extLst>
              <a:ext uri="{FF2B5EF4-FFF2-40B4-BE49-F238E27FC236}">
                <a16:creationId xmlns:a16="http://schemas.microsoft.com/office/drawing/2014/main" id="{6B95FB5D-0E73-0EF4-539A-59B45AB06AFF}"/>
              </a:ext>
            </a:extLst>
          </p:cNvPr>
          <p:cNvSpPr txBox="1"/>
          <p:nvPr/>
        </p:nvSpPr>
        <p:spPr>
          <a:xfrm>
            <a:off x="359462" y="829776"/>
            <a:ext cx="7873139" cy="4893647"/>
          </a:xfrm>
          <a:prstGeom prst="rect">
            <a:avLst/>
          </a:prstGeom>
          <a:noFill/>
        </p:spPr>
        <p:txBody>
          <a:bodyPr wrap="square" rtlCol="0">
            <a:spAutoFit/>
          </a:bodyPr>
          <a:lstStyle/>
          <a:p>
            <a:pPr marL="457200" indent="-457200">
              <a:buAutoNum type="arabicPeriod"/>
            </a:pPr>
            <a:r>
              <a:rPr lang="en-US" sz="2400" dirty="0">
                <a:solidFill>
                  <a:srgbClr val="FFFF00"/>
                </a:solidFill>
                <a:latin typeface="Arial" panose="020B0604020202020204" pitchFamily="34" charset="0"/>
                <a:cs typeface="Arial" panose="020B0604020202020204" pitchFamily="34" charset="0"/>
              </a:rPr>
              <a:t>w3School.com</a:t>
            </a:r>
          </a:p>
          <a:p>
            <a:pPr marL="457200" indent="-457200">
              <a:buAutoNum type="arabicPeriod"/>
            </a:pPr>
            <a:endParaRPr lang="en-US" sz="2400" dirty="0">
              <a:solidFill>
                <a:srgbClr val="FFFF00"/>
              </a:solidFill>
              <a:latin typeface="Arial" panose="020B0604020202020204" pitchFamily="34" charset="0"/>
              <a:cs typeface="Arial" panose="020B0604020202020204" pitchFamily="34" charset="0"/>
            </a:endParaRPr>
          </a:p>
          <a:p>
            <a:pPr marL="457200" indent="-457200">
              <a:buAutoNum type="arabicPeriod"/>
            </a:pPr>
            <a:r>
              <a:rPr lang="en-US" sz="2400" dirty="0">
                <a:solidFill>
                  <a:srgbClr val="FFFF00"/>
                </a:solidFill>
                <a:latin typeface="Arial" panose="020B0604020202020204" pitchFamily="34" charset="0"/>
                <a:cs typeface="Arial" panose="020B0604020202020204" pitchFamily="34" charset="0"/>
              </a:rPr>
              <a:t>tutorialspoint.com</a:t>
            </a:r>
          </a:p>
          <a:p>
            <a:pPr marL="457200" indent="-457200">
              <a:buAutoNum type="arabicPeriod"/>
            </a:pPr>
            <a:endParaRPr lang="en-US" sz="2400" dirty="0">
              <a:solidFill>
                <a:srgbClr val="FFFF00"/>
              </a:solidFill>
              <a:latin typeface="Arial" panose="020B0604020202020204" pitchFamily="34" charset="0"/>
              <a:cs typeface="Arial" panose="020B0604020202020204" pitchFamily="34" charset="0"/>
            </a:endParaRPr>
          </a:p>
          <a:p>
            <a:pPr marL="457200" indent="-457200">
              <a:buAutoNum type="arabicPeriod"/>
            </a:pPr>
            <a:r>
              <a:rPr lang="en-US" sz="2400" dirty="0">
                <a:solidFill>
                  <a:srgbClr val="FFFF00"/>
                </a:solidFill>
                <a:latin typeface="Arial" panose="020B0604020202020204" pitchFamily="34" charset="0"/>
                <a:cs typeface="Arial" panose="020B0604020202020204" pitchFamily="34" charset="0"/>
              </a:rPr>
              <a:t>uootstrap.com</a:t>
            </a:r>
          </a:p>
          <a:p>
            <a:pPr marL="457200" indent="-457200">
              <a:buAutoNum type="arabicPeriod"/>
            </a:pPr>
            <a:endParaRPr lang="en-US" sz="2400" dirty="0">
              <a:solidFill>
                <a:srgbClr val="FFFF00"/>
              </a:solidFill>
              <a:latin typeface="Arial" panose="020B0604020202020204" pitchFamily="34" charset="0"/>
              <a:cs typeface="Arial" panose="020B0604020202020204" pitchFamily="34" charset="0"/>
            </a:endParaRPr>
          </a:p>
          <a:p>
            <a:pPr marL="457200" indent="-457200">
              <a:buAutoNum type="arabicPeriod"/>
            </a:pPr>
            <a:r>
              <a:rPr lang="en-US" sz="2400" dirty="0">
                <a:solidFill>
                  <a:srgbClr val="FFFF00"/>
                </a:solidFill>
                <a:latin typeface="Arial" panose="020B0604020202020204" pitchFamily="34" charset="0"/>
                <a:cs typeface="Arial" panose="020B0604020202020204" pitchFamily="34" charset="0"/>
              </a:rPr>
              <a:t>Udemy.com</a:t>
            </a:r>
          </a:p>
          <a:p>
            <a:pPr marL="457200" indent="-457200">
              <a:buAutoNum type="arabicPeriod"/>
            </a:pPr>
            <a:endParaRPr lang="en-US" sz="2400" dirty="0">
              <a:solidFill>
                <a:srgbClr val="FFFF00"/>
              </a:solidFill>
              <a:latin typeface="Arial" panose="020B0604020202020204" pitchFamily="34" charset="0"/>
              <a:cs typeface="Arial" panose="020B0604020202020204" pitchFamily="34" charset="0"/>
            </a:endParaRPr>
          </a:p>
          <a:p>
            <a:pPr marL="457200" indent="-457200">
              <a:buAutoNum type="arabicPeriod"/>
            </a:pPr>
            <a:r>
              <a:rPr lang="en-US" sz="2400" dirty="0">
                <a:solidFill>
                  <a:srgbClr val="FFFF00"/>
                </a:solidFill>
                <a:latin typeface="Arial" panose="020B0604020202020204" pitchFamily="34" charset="0"/>
                <a:cs typeface="Arial" panose="020B0604020202020204" pitchFamily="34" charset="0"/>
              </a:rPr>
              <a:t>coursera.com</a:t>
            </a:r>
          </a:p>
          <a:p>
            <a:pPr marL="457200" indent="-457200">
              <a:buAutoNum type="arabicPeriod"/>
            </a:pPr>
            <a:endParaRPr lang="en-US" sz="2400" dirty="0">
              <a:solidFill>
                <a:srgbClr val="FFFF00"/>
              </a:solidFill>
              <a:latin typeface="Arial" panose="020B0604020202020204" pitchFamily="34" charset="0"/>
              <a:cs typeface="Arial" panose="020B0604020202020204" pitchFamily="34" charset="0"/>
            </a:endParaRPr>
          </a:p>
          <a:p>
            <a:pPr marL="457200" indent="-457200">
              <a:buAutoNum type="arabicPeriod"/>
            </a:pPr>
            <a:r>
              <a:rPr lang="en-US" sz="2400" dirty="0">
                <a:solidFill>
                  <a:srgbClr val="FFFF00"/>
                </a:solidFill>
                <a:latin typeface="Arial" panose="020B0604020202020204" pitchFamily="34" charset="0"/>
                <a:cs typeface="Arial" panose="020B0604020202020204" pitchFamily="34" charset="0"/>
              </a:rPr>
              <a:t>stackoverflow.com</a:t>
            </a:r>
          </a:p>
          <a:p>
            <a:pPr marL="457200" indent="-457200">
              <a:buAutoNum type="arabicPeriod"/>
            </a:pPr>
            <a:endParaRPr lang="en-US" sz="2400" dirty="0">
              <a:solidFill>
                <a:srgbClr val="FFFF00"/>
              </a:solidFill>
              <a:latin typeface="Arial" panose="020B0604020202020204" pitchFamily="34" charset="0"/>
              <a:cs typeface="Arial" panose="020B0604020202020204" pitchFamily="34" charset="0"/>
            </a:endParaRPr>
          </a:p>
          <a:p>
            <a:pPr marL="457200" indent="-457200">
              <a:buAutoNum type="arabicPeriod"/>
            </a:pPr>
            <a:r>
              <a:rPr lang="en-US" sz="2400" dirty="0">
                <a:solidFill>
                  <a:srgbClr val="FFFF00"/>
                </a:solidFill>
                <a:latin typeface="Arial" panose="020B0604020202020204" pitchFamily="34" charset="0"/>
                <a:cs typeface="Arial" panose="020B0604020202020204" pitchFamily="34" charset="0"/>
              </a:rPr>
              <a:t>mvnrepository.com</a:t>
            </a:r>
          </a:p>
        </p:txBody>
      </p:sp>
    </p:spTree>
    <p:extLst>
      <p:ext uri="{BB962C8B-B14F-4D97-AF65-F5344CB8AC3E}">
        <p14:creationId xmlns:p14="http://schemas.microsoft.com/office/powerpoint/2010/main" val="199727569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404A-2F3C-04A5-4E54-BEE583C4A00D}"/>
              </a:ext>
            </a:extLst>
          </p:cNvPr>
          <p:cNvSpPr>
            <a:spLocks noGrp="1"/>
          </p:cNvSpPr>
          <p:nvPr>
            <p:ph type="ctrTitle"/>
          </p:nvPr>
        </p:nvSpPr>
        <p:spPr>
          <a:xfrm>
            <a:off x="279432" y="0"/>
            <a:ext cx="10591767" cy="657890"/>
          </a:xfrm>
        </p:spPr>
        <p:txBody>
          <a:bodyPr>
            <a:normAutofit/>
          </a:bodyPr>
          <a:lstStyle/>
          <a:p>
            <a:r>
              <a:rPr lang="en-US" sz="3600" dirty="0">
                <a:solidFill>
                  <a:srgbClr val="7030A0"/>
                </a:solidFill>
                <a:latin typeface="Arial" panose="020B0604020202020204" pitchFamily="34" charset="0"/>
                <a:cs typeface="Arial" panose="020B0604020202020204" pitchFamily="34" charset="0"/>
              </a:rPr>
              <a:t>So… Lets go and Get started..</a:t>
            </a:r>
          </a:p>
        </p:txBody>
      </p:sp>
      <p:sp>
        <p:nvSpPr>
          <p:cNvPr id="3" name="Subtitle 2">
            <a:extLst>
              <a:ext uri="{FF2B5EF4-FFF2-40B4-BE49-F238E27FC236}">
                <a16:creationId xmlns:a16="http://schemas.microsoft.com/office/drawing/2014/main" id="{1EF39FE0-BEDC-4EEF-780C-BCBDF5966B68}"/>
              </a:ext>
            </a:extLst>
          </p:cNvPr>
          <p:cNvSpPr>
            <a:spLocks noGrp="1"/>
          </p:cNvSpPr>
          <p:nvPr>
            <p:ph type="subTitle" idx="1"/>
          </p:nvPr>
        </p:nvSpPr>
        <p:spPr>
          <a:xfrm>
            <a:off x="0" y="4534545"/>
            <a:ext cx="8508570" cy="2484985"/>
          </a:xfrm>
        </p:spPr>
        <p:txBody>
          <a:bodyPr>
            <a:normAutofit/>
          </a:bodyPr>
          <a:lstStyle/>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r>
              <a:rPr lang="en-US" sz="2800" dirty="0">
                <a:solidFill>
                  <a:srgbClr val="FF0000"/>
                </a:solidFill>
                <a:latin typeface="Arial" panose="020B0604020202020204" pitchFamily="34" charset="0"/>
                <a:cs typeface="Arial" panose="020B0604020202020204" pitchFamily="34" charset="0"/>
              </a:rPr>
              <a:t>Department of Computer Science and Engineering</a:t>
            </a:r>
          </a:p>
        </p:txBody>
      </p:sp>
      <p:pic>
        <p:nvPicPr>
          <p:cNvPr id="4" name="Picture 3">
            <a:extLst>
              <a:ext uri="{FF2B5EF4-FFF2-40B4-BE49-F238E27FC236}">
                <a16:creationId xmlns:a16="http://schemas.microsoft.com/office/drawing/2014/main" id="{AA59B22F-3522-79E6-31D5-16529A52DDC4}"/>
              </a:ext>
            </a:extLst>
          </p:cNvPr>
          <p:cNvPicPr>
            <a:picLocks noChangeAspect="1"/>
          </p:cNvPicPr>
          <p:nvPr/>
        </p:nvPicPr>
        <p:blipFill>
          <a:blip r:embed="rId2"/>
          <a:stretch>
            <a:fillRect/>
          </a:stretch>
        </p:blipFill>
        <p:spPr>
          <a:xfrm>
            <a:off x="9474540" y="2049560"/>
            <a:ext cx="2484985" cy="2484985"/>
          </a:xfrm>
          <a:prstGeom prst="rect">
            <a:avLst/>
          </a:prstGeom>
        </p:spPr>
      </p:pic>
      <p:sp>
        <p:nvSpPr>
          <p:cNvPr id="6" name="AutoShape 2" descr="Taxonomy of image enhancement techniques">
            <a:extLst>
              <a:ext uri="{FF2B5EF4-FFF2-40B4-BE49-F238E27FC236}">
                <a16:creationId xmlns:a16="http://schemas.microsoft.com/office/drawing/2014/main" id="{855F9548-5DE1-7C3E-8804-2AE5DD5D26E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Slide Number Placeholder 7">
            <a:extLst>
              <a:ext uri="{FF2B5EF4-FFF2-40B4-BE49-F238E27FC236}">
                <a16:creationId xmlns:a16="http://schemas.microsoft.com/office/drawing/2014/main" id="{A0E62739-A7B6-E5B4-5221-797B80D877AD}"/>
              </a:ext>
            </a:extLst>
          </p:cNvPr>
          <p:cNvSpPr txBox="1">
            <a:spLocks/>
          </p:cNvSpPr>
          <p:nvPr/>
        </p:nvSpPr>
        <p:spPr>
          <a:xfrm>
            <a:off x="11495314" y="6356350"/>
            <a:ext cx="524608" cy="36512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lstStyle>
            <a:defPPr>
              <a:defRPr lang="en-US"/>
            </a:defPPr>
            <a:lvl1pPr marL="0" algn="r" defTabSz="457200" rtl="0" eaLnBrk="1" latinLnBrk="0" hangingPunct="1">
              <a:defRPr sz="1200" b="1"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4FAB73BC-B049-4115-A692-8D63A059BFB8}" type="slidenum">
              <a:rPr lang="en-US" sz="2000" smtClean="0">
                <a:latin typeface="Arial" panose="020B0604020202020204" pitchFamily="34" charset="0"/>
                <a:cs typeface="Arial" panose="020B0604020202020204" pitchFamily="34" charset="0"/>
              </a:rPr>
              <a:pPr algn="ctr"/>
              <a:t>29</a:t>
            </a:fld>
            <a:endParaRPr lang="en-US" sz="20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5F948FE9-F267-F6B1-C652-296EE0050905}"/>
              </a:ext>
            </a:extLst>
          </p:cNvPr>
          <p:cNvPicPr>
            <a:picLocks noChangeAspect="1"/>
          </p:cNvPicPr>
          <p:nvPr/>
        </p:nvPicPr>
        <p:blipFill>
          <a:blip r:embed="rId3"/>
          <a:stretch>
            <a:fillRect/>
          </a:stretch>
        </p:blipFill>
        <p:spPr>
          <a:xfrm>
            <a:off x="10090368" y="136525"/>
            <a:ext cx="1561661" cy="162407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5" name="TextBox 4">
            <a:extLst>
              <a:ext uri="{FF2B5EF4-FFF2-40B4-BE49-F238E27FC236}">
                <a16:creationId xmlns:a16="http://schemas.microsoft.com/office/drawing/2014/main" id="{9C564A20-A6AA-345A-7CD4-72483E22665B}"/>
              </a:ext>
            </a:extLst>
          </p:cNvPr>
          <p:cNvSpPr txBox="1"/>
          <p:nvPr/>
        </p:nvSpPr>
        <p:spPr>
          <a:xfrm>
            <a:off x="1320801" y="2200759"/>
            <a:ext cx="6784813" cy="1107996"/>
          </a:xfrm>
          <a:prstGeom prst="rect">
            <a:avLst/>
          </a:prstGeom>
          <a:noFill/>
        </p:spPr>
        <p:txBody>
          <a:bodyPr wrap="square" rtlCol="0">
            <a:spAutoFit/>
          </a:bodyPr>
          <a:lstStyle/>
          <a:p>
            <a:r>
              <a:rPr lang="en-US" sz="6600" dirty="0">
                <a:solidFill>
                  <a:srgbClr val="7030A0"/>
                </a:solidFill>
                <a:latin typeface="Arial" panose="020B0604020202020204" pitchFamily="34" charset="0"/>
                <a:cs typeface="Arial" panose="020B0604020202020204" pitchFamily="34" charset="0"/>
              </a:rPr>
              <a:t>Are you Ready ?</a:t>
            </a:r>
          </a:p>
        </p:txBody>
      </p:sp>
    </p:spTree>
    <p:extLst>
      <p:ext uri="{BB962C8B-B14F-4D97-AF65-F5344CB8AC3E}">
        <p14:creationId xmlns:p14="http://schemas.microsoft.com/office/powerpoint/2010/main" val="9675242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404A-2F3C-04A5-4E54-BEE583C4A00D}"/>
              </a:ext>
            </a:extLst>
          </p:cNvPr>
          <p:cNvSpPr>
            <a:spLocks noGrp="1"/>
          </p:cNvSpPr>
          <p:nvPr>
            <p:ph type="ctrTitle"/>
          </p:nvPr>
        </p:nvSpPr>
        <p:spPr>
          <a:xfrm>
            <a:off x="-52552" y="0"/>
            <a:ext cx="7315200" cy="657890"/>
          </a:xfrm>
        </p:spPr>
        <p:txBody>
          <a:bodyPr>
            <a:normAutofit/>
          </a:bodyPr>
          <a:lstStyle/>
          <a:p>
            <a:r>
              <a:rPr lang="en-US" sz="4000" dirty="0">
                <a:solidFill>
                  <a:srgbClr val="7030A0"/>
                </a:solidFill>
                <a:latin typeface="Arial" panose="020B0604020202020204" pitchFamily="34" charset="0"/>
                <a:cs typeface="Arial" panose="020B0604020202020204" pitchFamily="34" charset="0"/>
              </a:rPr>
              <a:t> Movie Database</a:t>
            </a:r>
          </a:p>
        </p:txBody>
      </p:sp>
      <p:sp>
        <p:nvSpPr>
          <p:cNvPr id="3" name="Subtitle 2">
            <a:extLst>
              <a:ext uri="{FF2B5EF4-FFF2-40B4-BE49-F238E27FC236}">
                <a16:creationId xmlns:a16="http://schemas.microsoft.com/office/drawing/2014/main" id="{1EF39FE0-BEDC-4EEF-780C-BCBDF5966B68}"/>
              </a:ext>
            </a:extLst>
          </p:cNvPr>
          <p:cNvSpPr>
            <a:spLocks noGrp="1"/>
          </p:cNvSpPr>
          <p:nvPr>
            <p:ph type="subTitle" idx="1"/>
          </p:nvPr>
        </p:nvSpPr>
        <p:spPr>
          <a:xfrm>
            <a:off x="-126939" y="4713890"/>
            <a:ext cx="8508570" cy="2369785"/>
          </a:xfrm>
        </p:spPr>
        <p:txBody>
          <a:bodyPr>
            <a:normAutofit/>
          </a:bodyPr>
          <a:lstStyle/>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r>
              <a:rPr lang="en-US" sz="2800" dirty="0">
                <a:solidFill>
                  <a:srgbClr val="FF0000"/>
                </a:solidFill>
                <a:latin typeface="Arial" panose="020B0604020202020204" pitchFamily="34" charset="0"/>
                <a:cs typeface="Arial" panose="020B0604020202020204" pitchFamily="34" charset="0"/>
              </a:rPr>
              <a:t>Department of Computer Science and Engineering</a:t>
            </a:r>
          </a:p>
        </p:txBody>
      </p:sp>
      <p:pic>
        <p:nvPicPr>
          <p:cNvPr id="4" name="Picture 3">
            <a:extLst>
              <a:ext uri="{FF2B5EF4-FFF2-40B4-BE49-F238E27FC236}">
                <a16:creationId xmlns:a16="http://schemas.microsoft.com/office/drawing/2014/main" id="{AA59B22F-3522-79E6-31D5-16529A52DDC4}"/>
              </a:ext>
            </a:extLst>
          </p:cNvPr>
          <p:cNvPicPr>
            <a:picLocks noChangeAspect="1"/>
          </p:cNvPicPr>
          <p:nvPr/>
        </p:nvPicPr>
        <p:blipFill>
          <a:blip r:embed="rId2"/>
          <a:stretch>
            <a:fillRect/>
          </a:stretch>
        </p:blipFill>
        <p:spPr>
          <a:xfrm>
            <a:off x="9474540" y="2049560"/>
            <a:ext cx="2484985" cy="2484985"/>
          </a:xfrm>
          <a:prstGeom prst="rect">
            <a:avLst/>
          </a:prstGeom>
        </p:spPr>
      </p:pic>
      <p:sp>
        <p:nvSpPr>
          <p:cNvPr id="8" name="Slide Number Placeholder 7">
            <a:extLst>
              <a:ext uri="{FF2B5EF4-FFF2-40B4-BE49-F238E27FC236}">
                <a16:creationId xmlns:a16="http://schemas.microsoft.com/office/drawing/2014/main" id="{991F338C-E851-3287-BA8E-8744352DC15C}"/>
              </a:ext>
            </a:extLst>
          </p:cNvPr>
          <p:cNvSpPr txBox="1">
            <a:spLocks/>
          </p:cNvSpPr>
          <p:nvPr/>
        </p:nvSpPr>
        <p:spPr>
          <a:xfrm>
            <a:off x="11625946" y="6356350"/>
            <a:ext cx="393976" cy="36512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lstStyle>
            <a:defPPr>
              <a:defRPr lang="en-US"/>
            </a:defPPr>
            <a:lvl1pPr marL="0" algn="r" defTabSz="457200" rtl="0" eaLnBrk="1" latinLnBrk="0" hangingPunct="1">
              <a:defRPr sz="1200" b="1"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4FAB73BC-B049-4115-A692-8D63A059BFB8}" type="slidenum">
              <a:rPr lang="en-US" sz="2000" smtClean="0">
                <a:latin typeface="Arial" panose="020B0604020202020204" pitchFamily="34" charset="0"/>
                <a:cs typeface="Arial" panose="020B0604020202020204" pitchFamily="34" charset="0"/>
              </a:rPr>
              <a:pPr algn="ctr"/>
              <a:t>3</a:t>
            </a:fld>
            <a:endParaRPr lang="en-US" sz="20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74812D34-9EA0-0377-153A-4F12780D92D5}"/>
              </a:ext>
            </a:extLst>
          </p:cNvPr>
          <p:cNvPicPr>
            <a:picLocks noChangeAspect="1"/>
          </p:cNvPicPr>
          <p:nvPr/>
        </p:nvPicPr>
        <p:blipFill>
          <a:blip r:embed="rId3"/>
          <a:stretch>
            <a:fillRect/>
          </a:stretch>
        </p:blipFill>
        <p:spPr>
          <a:xfrm>
            <a:off x="10011112" y="36689"/>
            <a:ext cx="1561661" cy="1624071"/>
          </a:xfrm>
          <a:prstGeom prst="rect">
            <a:avLst/>
          </a:prstGeom>
        </p:spPr>
      </p:pic>
      <p:pic>
        <p:nvPicPr>
          <p:cNvPr id="7" name="Picture 6">
            <a:extLst>
              <a:ext uri="{FF2B5EF4-FFF2-40B4-BE49-F238E27FC236}">
                <a16:creationId xmlns:a16="http://schemas.microsoft.com/office/drawing/2014/main" id="{60BBF890-C1CE-734E-2063-02D4B1BA327B}"/>
              </a:ext>
            </a:extLst>
          </p:cNvPr>
          <p:cNvPicPr>
            <a:picLocks noChangeAspect="1"/>
          </p:cNvPicPr>
          <p:nvPr/>
        </p:nvPicPr>
        <p:blipFill>
          <a:blip r:embed="rId3"/>
          <a:stretch>
            <a:fillRect/>
          </a:stretch>
        </p:blipFill>
        <p:spPr>
          <a:xfrm>
            <a:off x="10011112" y="58056"/>
            <a:ext cx="1561661" cy="16240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9" name="Picture 8">
            <a:extLst>
              <a:ext uri="{FF2B5EF4-FFF2-40B4-BE49-F238E27FC236}">
                <a16:creationId xmlns:a16="http://schemas.microsoft.com/office/drawing/2014/main" id="{71419A60-99CC-881A-6E0E-4366584696AF}"/>
              </a:ext>
            </a:extLst>
          </p:cNvPr>
          <p:cNvPicPr>
            <a:picLocks noChangeAspect="1"/>
          </p:cNvPicPr>
          <p:nvPr/>
        </p:nvPicPr>
        <p:blipFill>
          <a:blip r:embed="rId4"/>
          <a:srcRect/>
          <a:stretch/>
        </p:blipFill>
        <p:spPr>
          <a:xfrm>
            <a:off x="10011112" y="89261"/>
            <a:ext cx="1561661" cy="156166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graphicFrame>
        <p:nvGraphicFramePr>
          <p:cNvPr id="10" name="Table 9">
            <a:extLst>
              <a:ext uri="{FF2B5EF4-FFF2-40B4-BE49-F238E27FC236}">
                <a16:creationId xmlns:a16="http://schemas.microsoft.com/office/drawing/2014/main" id="{1D7C796F-422F-628C-022F-FBB0D4A11AEC}"/>
              </a:ext>
            </a:extLst>
          </p:cNvPr>
          <p:cNvGraphicFramePr>
            <a:graphicFrameLocks noGrp="1"/>
          </p:cNvGraphicFramePr>
          <p:nvPr>
            <p:extLst>
              <p:ext uri="{D42A27DB-BD31-4B8C-83A1-F6EECF244321}">
                <p14:modId xmlns:p14="http://schemas.microsoft.com/office/powerpoint/2010/main" val="2794307593"/>
              </p:ext>
            </p:extLst>
          </p:nvPr>
        </p:nvGraphicFramePr>
        <p:xfrm>
          <a:off x="236647" y="1391842"/>
          <a:ext cx="8508568" cy="518160"/>
        </p:xfrm>
        <a:graphic>
          <a:graphicData uri="http://schemas.openxmlformats.org/drawingml/2006/table">
            <a:tbl>
              <a:tblPr firstRow="1" bandRow="1">
                <a:tableStyleId>{5C22544A-7EE6-4342-B048-85BDC9FD1C3A}</a:tableStyleId>
              </a:tblPr>
              <a:tblGrid>
                <a:gridCol w="1758408">
                  <a:extLst>
                    <a:ext uri="{9D8B030D-6E8A-4147-A177-3AD203B41FA5}">
                      <a16:colId xmlns:a16="http://schemas.microsoft.com/office/drawing/2014/main" val="397905630"/>
                    </a:ext>
                  </a:extLst>
                </a:gridCol>
                <a:gridCol w="3681845">
                  <a:extLst>
                    <a:ext uri="{9D8B030D-6E8A-4147-A177-3AD203B41FA5}">
                      <a16:colId xmlns:a16="http://schemas.microsoft.com/office/drawing/2014/main" val="1087558738"/>
                    </a:ext>
                  </a:extLst>
                </a:gridCol>
                <a:gridCol w="3068315">
                  <a:extLst>
                    <a:ext uri="{9D8B030D-6E8A-4147-A177-3AD203B41FA5}">
                      <a16:colId xmlns:a16="http://schemas.microsoft.com/office/drawing/2014/main" val="2367220018"/>
                    </a:ext>
                  </a:extLst>
                </a:gridCol>
              </a:tblGrid>
              <a:tr h="370840">
                <a:tc>
                  <a:txBody>
                    <a:bodyPr/>
                    <a:lstStyle/>
                    <a:p>
                      <a:r>
                        <a:rPr lang="en-US" sz="2800" u="sng" dirty="0" err="1">
                          <a:solidFill>
                            <a:srgbClr val="FFFF00"/>
                          </a:solidFill>
                          <a:highlight>
                            <a:srgbClr val="FF00FF"/>
                          </a:highlight>
                        </a:rPr>
                        <a:t>Actor_id</a:t>
                      </a:r>
                      <a:endParaRPr lang="en-US" sz="2800" u="sng" dirty="0">
                        <a:solidFill>
                          <a:srgbClr val="FFFF00"/>
                        </a:solidFill>
                        <a:highlight>
                          <a:srgbClr val="FF00FF"/>
                        </a:highlight>
                      </a:endParaRPr>
                    </a:p>
                  </a:txBody>
                  <a:tcPr/>
                </a:tc>
                <a:tc>
                  <a:txBody>
                    <a:bodyPr/>
                    <a:lstStyle/>
                    <a:p>
                      <a:r>
                        <a:rPr lang="en-US" sz="2800" dirty="0" err="1"/>
                        <a:t>Actor_Name</a:t>
                      </a:r>
                      <a:endParaRPr lang="en-US" sz="2800" dirty="0"/>
                    </a:p>
                  </a:txBody>
                  <a:tcPr/>
                </a:tc>
                <a:tc>
                  <a:txBody>
                    <a:bodyPr/>
                    <a:lstStyle/>
                    <a:p>
                      <a:r>
                        <a:rPr lang="en-US" sz="2800" dirty="0" err="1"/>
                        <a:t>Actor_Gender</a:t>
                      </a:r>
                      <a:endParaRPr lang="en-US" sz="2800" dirty="0"/>
                    </a:p>
                  </a:txBody>
                  <a:tcPr/>
                </a:tc>
                <a:extLst>
                  <a:ext uri="{0D108BD9-81ED-4DB2-BD59-A6C34878D82A}">
                    <a16:rowId xmlns:a16="http://schemas.microsoft.com/office/drawing/2014/main" val="598514142"/>
                  </a:ext>
                </a:extLst>
              </a:tr>
            </a:tbl>
          </a:graphicData>
        </a:graphic>
      </p:graphicFrame>
      <p:graphicFrame>
        <p:nvGraphicFramePr>
          <p:cNvPr id="11" name="Table 10">
            <a:extLst>
              <a:ext uri="{FF2B5EF4-FFF2-40B4-BE49-F238E27FC236}">
                <a16:creationId xmlns:a16="http://schemas.microsoft.com/office/drawing/2014/main" id="{B1131033-F079-DC05-BDCF-565CE7F0FE45}"/>
              </a:ext>
            </a:extLst>
          </p:cNvPr>
          <p:cNvGraphicFramePr>
            <a:graphicFrameLocks noGrp="1"/>
          </p:cNvGraphicFramePr>
          <p:nvPr>
            <p:extLst>
              <p:ext uri="{D42A27DB-BD31-4B8C-83A1-F6EECF244321}">
                <p14:modId xmlns:p14="http://schemas.microsoft.com/office/powerpoint/2010/main" val="1067648857"/>
              </p:ext>
            </p:extLst>
          </p:nvPr>
        </p:nvGraphicFramePr>
        <p:xfrm>
          <a:off x="2493278" y="2729421"/>
          <a:ext cx="5906811" cy="518160"/>
        </p:xfrm>
        <a:graphic>
          <a:graphicData uri="http://schemas.openxmlformats.org/drawingml/2006/table">
            <a:tbl>
              <a:tblPr firstRow="1" bandRow="1">
                <a:tableStyleId>{5C22544A-7EE6-4342-B048-85BDC9FD1C3A}</a:tableStyleId>
              </a:tblPr>
              <a:tblGrid>
                <a:gridCol w="3250053">
                  <a:extLst>
                    <a:ext uri="{9D8B030D-6E8A-4147-A177-3AD203B41FA5}">
                      <a16:colId xmlns:a16="http://schemas.microsoft.com/office/drawing/2014/main" val="397905630"/>
                    </a:ext>
                  </a:extLst>
                </a:gridCol>
                <a:gridCol w="2656758">
                  <a:extLst>
                    <a:ext uri="{9D8B030D-6E8A-4147-A177-3AD203B41FA5}">
                      <a16:colId xmlns:a16="http://schemas.microsoft.com/office/drawing/2014/main" val="1087558738"/>
                    </a:ext>
                  </a:extLst>
                </a:gridCol>
              </a:tblGrid>
              <a:tr h="0">
                <a:tc>
                  <a:txBody>
                    <a:bodyPr/>
                    <a:lstStyle/>
                    <a:p>
                      <a:r>
                        <a:rPr lang="en-US" sz="2800" u="none" dirty="0">
                          <a:solidFill>
                            <a:schemeClr val="accent3">
                              <a:lumMod val="20000"/>
                              <a:lumOff val="80000"/>
                            </a:schemeClr>
                          </a:solidFill>
                          <a:highlight>
                            <a:srgbClr val="000080"/>
                          </a:highlight>
                        </a:rPr>
                        <a:t>  </a:t>
                      </a:r>
                      <a:r>
                        <a:rPr lang="en-US" sz="2800" u="none" dirty="0" err="1">
                          <a:solidFill>
                            <a:schemeClr val="accent3">
                              <a:lumMod val="20000"/>
                              <a:lumOff val="80000"/>
                            </a:schemeClr>
                          </a:solidFill>
                          <a:highlight>
                            <a:srgbClr val="000080"/>
                          </a:highlight>
                        </a:rPr>
                        <a:t>Director_id</a:t>
                      </a:r>
                      <a:r>
                        <a:rPr lang="en-US" sz="2800" u="none" dirty="0">
                          <a:solidFill>
                            <a:schemeClr val="accent3">
                              <a:lumMod val="20000"/>
                              <a:lumOff val="80000"/>
                            </a:schemeClr>
                          </a:solidFill>
                          <a:highlight>
                            <a:srgbClr val="000080"/>
                          </a:highlight>
                        </a:rPr>
                        <a:t> </a:t>
                      </a:r>
                      <a:r>
                        <a:rPr lang="en-US" sz="2800" u="none" dirty="0">
                          <a:solidFill>
                            <a:schemeClr val="accent3">
                              <a:lumMod val="20000"/>
                              <a:lumOff val="80000"/>
                            </a:schemeClr>
                          </a:solidFill>
                        </a:rPr>
                        <a:t>  </a:t>
                      </a:r>
                    </a:p>
                  </a:txBody>
                  <a:tcPr/>
                </a:tc>
                <a:tc>
                  <a:txBody>
                    <a:bodyPr/>
                    <a:lstStyle/>
                    <a:p>
                      <a:r>
                        <a:rPr lang="en-US" sz="2800" dirty="0" err="1"/>
                        <a:t>Director_Name</a:t>
                      </a:r>
                      <a:endParaRPr lang="en-US" sz="2800" dirty="0"/>
                    </a:p>
                  </a:txBody>
                  <a:tcPr/>
                </a:tc>
                <a:extLst>
                  <a:ext uri="{0D108BD9-81ED-4DB2-BD59-A6C34878D82A}">
                    <a16:rowId xmlns:a16="http://schemas.microsoft.com/office/drawing/2014/main" val="598514142"/>
                  </a:ext>
                </a:extLst>
              </a:tr>
            </a:tbl>
          </a:graphicData>
        </a:graphic>
      </p:graphicFrame>
      <p:graphicFrame>
        <p:nvGraphicFramePr>
          <p:cNvPr id="12" name="Table 11">
            <a:extLst>
              <a:ext uri="{FF2B5EF4-FFF2-40B4-BE49-F238E27FC236}">
                <a16:creationId xmlns:a16="http://schemas.microsoft.com/office/drawing/2014/main" id="{8644242E-D6B2-5CC7-529B-EED23172DD93}"/>
              </a:ext>
            </a:extLst>
          </p:cNvPr>
          <p:cNvGraphicFramePr>
            <a:graphicFrameLocks noGrp="1"/>
          </p:cNvGraphicFramePr>
          <p:nvPr>
            <p:extLst>
              <p:ext uri="{D42A27DB-BD31-4B8C-83A1-F6EECF244321}">
                <p14:modId xmlns:p14="http://schemas.microsoft.com/office/powerpoint/2010/main" val="3194540547"/>
              </p:ext>
            </p:extLst>
          </p:nvPr>
        </p:nvGraphicFramePr>
        <p:xfrm>
          <a:off x="324454" y="3887622"/>
          <a:ext cx="8508566" cy="518160"/>
        </p:xfrm>
        <a:graphic>
          <a:graphicData uri="http://schemas.openxmlformats.org/drawingml/2006/table">
            <a:tbl>
              <a:tblPr firstRow="1" bandRow="1">
                <a:tableStyleId>{5C22544A-7EE6-4342-B048-85BDC9FD1C3A}</a:tableStyleId>
              </a:tblPr>
              <a:tblGrid>
                <a:gridCol w="1659828">
                  <a:extLst>
                    <a:ext uri="{9D8B030D-6E8A-4147-A177-3AD203B41FA5}">
                      <a16:colId xmlns:a16="http://schemas.microsoft.com/office/drawing/2014/main" val="397905630"/>
                    </a:ext>
                  </a:extLst>
                </a:gridCol>
                <a:gridCol w="2616200">
                  <a:extLst>
                    <a:ext uri="{9D8B030D-6E8A-4147-A177-3AD203B41FA5}">
                      <a16:colId xmlns:a16="http://schemas.microsoft.com/office/drawing/2014/main" val="1087558738"/>
                    </a:ext>
                  </a:extLst>
                </a:gridCol>
                <a:gridCol w="1185850">
                  <a:extLst>
                    <a:ext uri="{9D8B030D-6E8A-4147-A177-3AD203B41FA5}">
                      <a16:colId xmlns:a16="http://schemas.microsoft.com/office/drawing/2014/main" val="2367220018"/>
                    </a:ext>
                  </a:extLst>
                </a:gridCol>
                <a:gridCol w="1785950">
                  <a:extLst>
                    <a:ext uri="{9D8B030D-6E8A-4147-A177-3AD203B41FA5}">
                      <a16:colId xmlns:a16="http://schemas.microsoft.com/office/drawing/2014/main" val="858561835"/>
                    </a:ext>
                  </a:extLst>
                </a:gridCol>
                <a:gridCol w="1260738">
                  <a:extLst>
                    <a:ext uri="{9D8B030D-6E8A-4147-A177-3AD203B41FA5}">
                      <a16:colId xmlns:a16="http://schemas.microsoft.com/office/drawing/2014/main" val="3415437714"/>
                    </a:ext>
                  </a:extLst>
                </a:gridCol>
              </a:tblGrid>
              <a:tr h="370840">
                <a:tc>
                  <a:txBody>
                    <a:bodyPr/>
                    <a:lstStyle/>
                    <a:p>
                      <a:r>
                        <a:rPr lang="en-US" sz="2800" u="sng" dirty="0" err="1">
                          <a:solidFill>
                            <a:srgbClr val="FFFF00"/>
                          </a:solidFill>
                        </a:rPr>
                        <a:t>Movie_id</a:t>
                      </a:r>
                      <a:endParaRPr lang="en-US" sz="2800" u="sng" dirty="0">
                        <a:solidFill>
                          <a:srgbClr val="FFFF00"/>
                        </a:solidFill>
                      </a:endParaRPr>
                    </a:p>
                  </a:txBody>
                  <a:tcPr/>
                </a:tc>
                <a:tc>
                  <a:txBody>
                    <a:bodyPr/>
                    <a:lstStyle/>
                    <a:p>
                      <a:r>
                        <a:rPr lang="en-US" sz="2800" dirty="0" err="1"/>
                        <a:t>Movie_Title</a:t>
                      </a:r>
                      <a:endParaRPr lang="en-US" sz="2800" dirty="0"/>
                    </a:p>
                  </a:txBody>
                  <a:tcPr/>
                </a:tc>
                <a:tc>
                  <a:txBody>
                    <a:bodyPr/>
                    <a:lstStyle/>
                    <a:p>
                      <a:r>
                        <a:rPr lang="en-US" sz="2800" dirty="0"/>
                        <a:t>Year</a:t>
                      </a:r>
                    </a:p>
                  </a:txBody>
                  <a:tcPr/>
                </a:tc>
                <a:tc>
                  <a:txBody>
                    <a:bodyPr/>
                    <a:lstStyle/>
                    <a:p>
                      <a:r>
                        <a:rPr lang="en-US" sz="2800" dirty="0"/>
                        <a:t>Language</a:t>
                      </a:r>
                    </a:p>
                  </a:txBody>
                  <a:tcPr/>
                </a:tc>
                <a:tc>
                  <a:txBody>
                    <a:bodyPr/>
                    <a:lstStyle/>
                    <a:p>
                      <a:r>
                        <a:rPr lang="en-US" sz="2800" dirty="0" err="1"/>
                        <a:t>Dir_id</a:t>
                      </a:r>
                      <a:endParaRPr lang="en-US" sz="2800" dirty="0"/>
                    </a:p>
                  </a:txBody>
                  <a:tcPr/>
                </a:tc>
                <a:extLst>
                  <a:ext uri="{0D108BD9-81ED-4DB2-BD59-A6C34878D82A}">
                    <a16:rowId xmlns:a16="http://schemas.microsoft.com/office/drawing/2014/main" val="598514142"/>
                  </a:ext>
                </a:extLst>
              </a:tr>
            </a:tbl>
          </a:graphicData>
        </a:graphic>
      </p:graphicFrame>
      <p:sp>
        <p:nvSpPr>
          <p:cNvPr id="14" name="TextBox 13">
            <a:extLst>
              <a:ext uri="{FF2B5EF4-FFF2-40B4-BE49-F238E27FC236}">
                <a16:creationId xmlns:a16="http://schemas.microsoft.com/office/drawing/2014/main" id="{C12C75E0-A27D-C4A2-982A-38263B71ECD7}"/>
              </a:ext>
            </a:extLst>
          </p:cNvPr>
          <p:cNvSpPr txBox="1"/>
          <p:nvPr/>
        </p:nvSpPr>
        <p:spPr>
          <a:xfrm>
            <a:off x="2493278" y="2132957"/>
            <a:ext cx="3714157" cy="584775"/>
          </a:xfrm>
          <a:prstGeom prst="rect">
            <a:avLst/>
          </a:prstGeom>
          <a:noFill/>
        </p:spPr>
        <p:txBody>
          <a:bodyPr wrap="square" rtlCol="0">
            <a:spAutoFit/>
          </a:bodyPr>
          <a:lstStyle/>
          <a:p>
            <a:r>
              <a:rPr lang="en-US" sz="3200" b="1" dirty="0">
                <a:solidFill>
                  <a:schemeClr val="accent5">
                    <a:lumMod val="40000"/>
                    <a:lumOff val="60000"/>
                  </a:schemeClr>
                </a:solidFill>
              </a:rPr>
              <a:t>DIRECTOR</a:t>
            </a:r>
          </a:p>
        </p:txBody>
      </p:sp>
      <p:sp>
        <p:nvSpPr>
          <p:cNvPr id="15" name="TextBox 14">
            <a:extLst>
              <a:ext uri="{FF2B5EF4-FFF2-40B4-BE49-F238E27FC236}">
                <a16:creationId xmlns:a16="http://schemas.microsoft.com/office/drawing/2014/main" id="{947E5E94-5C2C-66CB-7A98-287773660242}"/>
              </a:ext>
            </a:extLst>
          </p:cNvPr>
          <p:cNvSpPr txBox="1"/>
          <p:nvPr/>
        </p:nvSpPr>
        <p:spPr>
          <a:xfrm>
            <a:off x="232472" y="4627106"/>
            <a:ext cx="3220512" cy="584775"/>
          </a:xfrm>
          <a:prstGeom prst="rect">
            <a:avLst/>
          </a:prstGeom>
          <a:noFill/>
        </p:spPr>
        <p:txBody>
          <a:bodyPr wrap="square" rtlCol="0">
            <a:spAutoFit/>
          </a:bodyPr>
          <a:lstStyle/>
          <a:p>
            <a:r>
              <a:rPr lang="en-US" sz="3200" b="1" dirty="0">
                <a:solidFill>
                  <a:schemeClr val="accent5">
                    <a:lumMod val="40000"/>
                    <a:lumOff val="60000"/>
                  </a:schemeClr>
                </a:solidFill>
              </a:rPr>
              <a:t>MOVIE_CAST</a:t>
            </a:r>
          </a:p>
        </p:txBody>
      </p:sp>
      <p:cxnSp>
        <p:nvCxnSpPr>
          <p:cNvPr id="23" name="Straight Arrow Connector 22">
            <a:extLst>
              <a:ext uri="{FF2B5EF4-FFF2-40B4-BE49-F238E27FC236}">
                <a16:creationId xmlns:a16="http://schemas.microsoft.com/office/drawing/2014/main" id="{B63A341E-EA30-46C5-8D4D-FB36FFF45EF3}"/>
              </a:ext>
            </a:extLst>
          </p:cNvPr>
          <p:cNvCxnSpPr>
            <a:cxnSpLocks/>
          </p:cNvCxnSpPr>
          <p:nvPr/>
        </p:nvCxnSpPr>
        <p:spPr>
          <a:xfrm flipH="1" flipV="1">
            <a:off x="4350356" y="3215016"/>
            <a:ext cx="3714144" cy="672606"/>
          </a:xfrm>
          <a:prstGeom prst="straightConnector1">
            <a:avLst/>
          </a:prstGeom>
          <a:ln w="57150" cap="flat" cmpd="sng" algn="ctr">
            <a:solidFill>
              <a:srgbClr val="0070C0"/>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nvGrpSpPr>
          <p:cNvPr id="48" name="Group 47">
            <a:extLst>
              <a:ext uri="{FF2B5EF4-FFF2-40B4-BE49-F238E27FC236}">
                <a16:creationId xmlns:a16="http://schemas.microsoft.com/office/drawing/2014/main" id="{E7E5108E-E7F1-EAB4-4C8B-2F1032D60571}"/>
              </a:ext>
            </a:extLst>
          </p:cNvPr>
          <p:cNvGrpSpPr/>
          <p:nvPr/>
        </p:nvGrpSpPr>
        <p:grpSpPr>
          <a:xfrm>
            <a:off x="9519251" y="4915399"/>
            <a:ext cx="2545382" cy="1595164"/>
            <a:chOff x="9519251" y="4923345"/>
            <a:chExt cx="2545382" cy="1595164"/>
          </a:xfrm>
        </p:grpSpPr>
        <p:sp>
          <p:nvSpPr>
            <p:cNvPr id="49" name="Flowchart: Document 48">
              <a:extLst>
                <a:ext uri="{FF2B5EF4-FFF2-40B4-BE49-F238E27FC236}">
                  <a16:creationId xmlns:a16="http://schemas.microsoft.com/office/drawing/2014/main" id="{1CEFF63C-A41F-DB8A-9F47-5A5BC3E7D6AA}"/>
                </a:ext>
              </a:extLst>
            </p:cNvPr>
            <p:cNvSpPr/>
            <p:nvPr/>
          </p:nvSpPr>
          <p:spPr>
            <a:xfrm>
              <a:off x="9519251" y="4923345"/>
              <a:ext cx="2545382" cy="1595164"/>
            </a:xfrm>
            <a:prstGeom prst="flowChartDocumen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4568DBD4-2813-5A27-1081-159F63C906B7}"/>
                </a:ext>
              </a:extLst>
            </p:cNvPr>
            <p:cNvSpPr txBox="1"/>
            <p:nvPr/>
          </p:nvSpPr>
          <p:spPr>
            <a:xfrm>
              <a:off x="9700156" y="4936795"/>
              <a:ext cx="2033752" cy="830997"/>
            </a:xfrm>
            <a:prstGeom prst="rect">
              <a:avLst/>
            </a:prstGeom>
            <a:noFill/>
          </p:spPr>
          <p:txBody>
            <a:bodyPr wrap="square" rtlCol="0">
              <a:spAutoFit/>
            </a:bodyPr>
            <a:lstStyle/>
            <a:p>
              <a:r>
                <a:rPr lang="en-US" sz="4800" b="1" dirty="0">
                  <a:solidFill>
                    <a:srgbClr val="7030A0"/>
                  </a:solidFill>
                  <a:effectLst>
                    <a:outerShdw blurRad="38100" dist="38100" dir="2700000" algn="tl">
                      <a:srgbClr val="000000">
                        <a:alpha val="43137"/>
                      </a:srgbClr>
                    </a:outerShdw>
                  </a:effectLst>
                  <a:latin typeface="Aptos" panose="020B0004020202020204" pitchFamily="34" charset="0"/>
                </a:rPr>
                <a:t>SGBIT</a:t>
              </a:r>
            </a:p>
          </p:txBody>
        </p:sp>
        <p:pic>
          <p:nvPicPr>
            <p:cNvPr id="51" name="Graphic 50" descr="Arrow Slight curve">
              <a:extLst>
                <a:ext uri="{FF2B5EF4-FFF2-40B4-BE49-F238E27FC236}">
                  <a16:creationId xmlns:a16="http://schemas.microsoft.com/office/drawing/2014/main" id="{11DE14A2-0D87-42B8-E5AE-1AF777378A5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0946588">
              <a:off x="10562906" y="5240306"/>
              <a:ext cx="1406353" cy="1143694"/>
            </a:xfrm>
            <a:prstGeom prst="rect">
              <a:avLst/>
            </a:prstGeom>
          </p:spPr>
        </p:pic>
      </p:grpSp>
      <p:sp>
        <p:nvSpPr>
          <p:cNvPr id="5" name="TextBox 4">
            <a:extLst>
              <a:ext uri="{FF2B5EF4-FFF2-40B4-BE49-F238E27FC236}">
                <a16:creationId xmlns:a16="http://schemas.microsoft.com/office/drawing/2014/main" id="{FD40D4D9-1F2C-0926-7778-E534F3DCE862}"/>
              </a:ext>
            </a:extLst>
          </p:cNvPr>
          <p:cNvSpPr txBox="1"/>
          <p:nvPr/>
        </p:nvSpPr>
        <p:spPr>
          <a:xfrm>
            <a:off x="232473" y="848724"/>
            <a:ext cx="3714157" cy="584775"/>
          </a:xfrm>
          <a:prstGeom prst="rect">
            <a:avLst/>
          </a:prstGeom>
          <a:noFill/>
        </p:spPr>
        <p:txBody>
          <a:bodyPr wrap="square" rtlCol="0">
            <a:spAutoFit/>
          </a:bodyPr>
          <a:lstStyle/>
          <a:p>
            <a:r>
              <a:rPr lang="en-US" sz="3200" b="1" dirty="0">
                <a:solidFill>
                  <a:schemeClr val="accent5">
                    <a:lumMod val="40000"/>
                    <a:lumOff val="60000"/>
                  </a:schemeClr>
                </a:solidFill>
              </a:rPr>
              <a:t>ACTOR</a:t>
            </a:r>
          </a:p>
        </p:txBody>
      </p:sp>
      <p:graphicFrame>
        <p:nvGraphicFramePr>
          <p:cNvPr id="21" name="Table 20">
            <a:extLst>
              <a:ext uri="{FF2B5EF4-FFF2-40B4-BE49-F238E27FC236}">
                <a16:creationId xmlns:a16="http://schemas.microsoft.com/office/drawing/2014/main" id="{D68307EB-DCF9-36E9-9B6A-CC852B660D14}"/>
              </a:ext>
            </a:extLst>
          </p:cNvPr>
          <p:cNvGraphicFramePr>
            <a:graphicFrameLocks noGrp="1"/>
          </p:cNvGraphicFramePr>
          <p:nvPr>
            <p:extLst>
              <p:ext uri="{D42A27DB-BD31-4B8C-83A1-F6EECF244321}">
                <p14:modId xmlns:p14="http://schemas.microsoft.com/office/powerpoint/2010/main" val="2449004428"/>
              </p:ext>
            </p:extLst>
          </p:nvPr>
        </p:nvGraphicFramePr>
        <p:xfrm>
          <a:off x="236649" y="5260909"/>
          <a:ext cx="4259151" cy="518160"/>
        </p:xfrm>
        <a:graphic>
          <a:graphicData uri="http://schemas.openxmlformats.org/drawingml/2006/table">
            <a:tbl>
              <a:tblPr firstRow="1" bandRow="1">
                <a:tableStyleId>{5C22544A-7EE6-4342-B048-85BDC9FD1C3A}</a:tableStyleId>
              </a:tblPr>
              <a:tblGrid>
                <a:gridCol w="1655651">
                  <a:extLst>
                    <a:ext uri="{9D8B030D-6E8A-4147-A177-3AD203B41FA5}">
                      <a16:colId xmlns:a16="http://schemas.microsoft.com/office/drawing/2014/main" val="397905630"/>
                    </a:ext>
                  </a:extLst>
                </a:gridCol>
                <a:gridCol w="1600200">
                  <a:extLst>
                    <a:ext uri="{9D8B030D-6E8A-4147-A177-3AD203B41FA5}">
                      <a16:colId xmlns:a16="http://schemas.microsoft.com/office/drawing/2014/main" val="1087558738"/>
                    </a:ext>
                  </a:extLst>
                </a:gridCol>
                <a:gridCol w="1003300">
                  <a:extLst>
                    <a:ext uri="{9D8B030D-6E8A-4147-A177-3AD203B41FA5}">
                      <a16:colId xmlns:a16="http://schemas.microsoft.com/office/drawing/2014/main" val="2367220018"/>
                    </a:ext>
                  </a:extLst>
                </a:gridCol>
              </a:tblGrid>
              <a:tr h="370840">
                <a:tc>
                  <a:txBody>
                    <a:bodyPr/>
                    <a:lstStyle/>
                    <a:p>
                      <a:r>
                        <a:rPr lang="en-US" sz="2800" u="sng" dirty="0" err="1">
                          <a:solidFill>
                            <a:srgbClr val="FFFF00"/>
                          </a:solidFill>
                        </a:rPr>
                        <a:t>Movie_id</a:t>
                      </a:r>
                      <a:endParaRPr lang="en-US" sz="2800" u="sng" dirty="0">
                        <a:solidFill>
                          <a:srgbClr val="FFFF00"/>
                        </a:solidFill>
                      </a:endParaRPr>
                    </a:p>
                  </a:txBody>
                  <a:tcPr/>
                </a:tc>
                <a:tc>
                  <a:txBody>
                    <a:bodyPr/>
                    <a:lstStyle/>
                    <a:p>
                      <a:r>
                        <a:rPr lang="en-US" sz="2800" dirty="0" err="1"/>
                        <a:t>Actor_id</a:t>
                      </a:r>
                      <a:endParaRPr lang="en-US" sz="2800" dirty="0"/>
                    </a:p>
                  </a:txBody>
                  <a:tcPr/>
                </a:tc>
                <a:tc>
                  <a:txBody>
                    <a:bodyPr/>
                    <a:lstStyle/>
                    <a:p>
                      <a:r>
                        <a:rPr lang="en-US" sz="2800" dirty="0"/>
                        <a:t>Role</a:t>
                      </a:r>
                    </a:p>
                  </a:txBody>
                  <a:tcPr/>
                </a:tc>
                <a:extLst>
                  <a:ext uri="{0D108BD9-81ED-4DB2-BD59-A6C34878D82A}">
                    <a16:rowId xmlns:a16="http://schemas.microsoft.com/office/drawing/2014/main" val="598514142"/>
                  </a:ext>
                </a:extLst>
              </a:tr>
            </a:tbl>
          </a:graphicData>
        </a:graphic>
      </p:graphicFrame>
      <p:sp>
        <p:nvSpPr>
          <p:cNvPr id="22" name="TextBox 21">
            <a:extLst>
              <a:ext uri="{FF2B5EF4-FFF2-40B4-BE49-F238E27FC236}">
                <a16:creationId xmlns:a16="http://schemas.microsoft.com/office/drawing/2014/main" id="{0F756818-0D46-3F79-5B49-7186A6B7150A}"/>
              </a:ext>
            </a:extLst>
          </p:cNvPr>
          <p:cNvSpPr txBox="1"/>
          <p:nvPr/>
        </p:nvSpPr>
        <p:spPr>
          <a:xfrm>
            <a:off x="168973" y="3164514"/>
            <a:ext cx="3220512" cy="584775"/>
          </a:xfrm>
          <a:prstGeom prst="rect">
            <a:avLst/>
          </a:prstGeom>
          <a:noFill/>
        </p:spPr>
        <p:txBody>
          <a:bodyPr wrap="square" rtlCol="0">
            <a:spAutoFit/>
          </a:bodyPr>
          <a:lstStyle/>
          <a:p>
            <a:r>
              <a:rPr lang="en-US" sz="3200" b="1" dirty="0">
                <a:solidFill>
                  <a:schemeClr val="accent5">
                    <a:lumMod val="40000"/>
                    <a:lumOff val="60000"/>
                  </a:schemeClr>
                </a:solidFill>
              </a:rPr>
              <a:t>MOVIES</a:t>
            </a:r>
          </a:p>
        </p:txBody>
      </p:sp>
      <p:cxnSp>
        <p:nvCxnSpPr>
          <p:cNvPr id="24" name="Straight Arrow Connector 23">
            <a:extLst>
              <a:ext uri="{FF2B5EF4-FFF2-40B4-BE49-F238E27FC236}">
                <a16:creationId xmlns:a16="http://schemas.microsoft.com/office/drawing/2014/main" id="{6046E9B7-F9BD-217E-D3EE-6707B4320FC9}"/>
              </a:ext>
            </a:extLst>
          </p:cNvPr>
          <p:cNvCxnSpPr>
            <a:cxnSpLocks/>
          </p:cNvCxnSpPr>
          <p:nvPr/>
        </p:nvCxnSpPr>
        <p:spPr>
          <a:xfrm flipH="1" flipV="1">
            <a:off x="1397598" y="1876346"/>
            <a:ext cx="1307772" cy="3468001"/>
          </a:xfrm>
          <a:prstGeom prst="straightConnector1">
            <a:avLst/>
          </a:prstGeom>
          <a:ln w="57150"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8" name="TextBox 27">
            <a:extLst>
              <a:ext uri="{FF2B5EF4-FFF2-40B4-BE49-F238E27FC236}">
                <a16:creationId xmlns:a16="http://schemas.microsoft.com/office/drawing/2014/main" id="{925504EB-7D0E-0054-387D-5BED80736598}"/>
              </a:ext>
            </a:extLst>
          </p:cNvPr>
          <p:cNvSpPr txBox="1"/>
          <p:nvPr/>
        </p:nvSpPr>
        <p:spPr>
          <a:xfrm>
            <a:off x="4758891" y="4623011"/>
            <a:ext cx="3220512" cy="584775"/>
          </a:xfrm>
          <a:prstGeom prst="rect">
            <a:avLst/>
          </a:prstGeom>
          <a:noFill/>
        </p:spPr>
        <p:txBody>
          <a:bodyPr wrap="square" rtlCol="0">
            <a:spAutoFit/>
          </a:bodyPr>
          <a:lstStyle/>
          <a:p>
            <a:r>
              <a:rPr lang="en-US" sz="3200" b="1" dirty="0">
                <a:solidFill>
                  <a:schemeClr val="accent5">
                    <a:lumMod val="40000"/>
                    <a:lumOff val="60000"/>
                  </a:schemeClr>
                </a:solidFill>
              </a:rPr>
              <a:t>MOVIE_RATING</a:t>
            </a:r>
          </a:p>
        </p:txBody>
      </p:sp>
      <p:graphicFrame>
        <p:nvGraphicFramePr>
          <p:cNvPr id="31" name="Table 30">
            <a:extLst>
              <a:ext uri="{FF2B5EF4-FFF2-40B4-BE49-F238E27FC236}">
                <a16:creationId xmlns:a16="http://schemas.microsoft.com/office/drawing/2014/main" id="{A9061A28-D4F7-C5AC-AA51-2B26E5DA2D33}"/>
              </a:ext>
            </a:extLst>
          </p:cNvPr>
          <p:cNvGraphicFramePr>
            <a:graphicFrameLocks noGrp="1"/>
          </p:cNvGraphicFramePr>
          <p:nvPr>
            <p:extLst>
              <p:ext uri="{D42A27DB-BD31-4B8C-83A1-F6EECF244321}">
                <p14:modId xmlns:p14="http://schemas.microsoft.com/office/powerpoint/2010/main" val="2693398513"/>
              </p:ext>
            </p:extLst>
          </p:nvPr>
        </p:nvGraphicFramePr>
        <p:xfrm>
          <a:off x="4711735" y="5260909"/>
          <a:ext cx="4033480" cy="518160"/>
        </p:xfrm>
        <a:graphic>
          <a:graphicData uri="http://schemas.openxmlformats.org/drawingml/2006/table">
            <a:tbl>
              <a:tblPr firstRow="1" bandRow="1">
                <a:tableStyleId>{5C22544A-7EE6-4342-B048-85BDC9FD1C3A}</a:tableStyleId>
              </a:tblPr>
              <a:tblGrid>
                <a:gridCol w="1739865">
                  <a:extLst>
                    <a:ext uri="{9D8B030D-6E8A-4147-A177-3AD203B41FA5}">
                      <a16:colId xmlns:a16="http://schemas.microsoft.com/office/drawing/2014/main" val="397905630"/>
                    </a:ext>
                  </a:extLst>
                </a:gridCol>
                <a:gridCol w="2076580">
                  <a:extLst>
                    <a:ext uri="{9D8B030D-6E8A-4147-A177-3AD203B41FA5}">
                      <a16:colId xmlns:a16="http://schemas.microsoft.com/office/drawing/2014/main" val="1087558738"/>
                    </a:ext>
                  </a:extLst>
                </a:gridCol>
                <a:gridCol w="217035">
                  <a:extLst>
                    <a:ext uri="{9D8B030D-6E8A-4147-A177-3AD203B41FA5}">
                      <a16:colId xmlns:a16="http://schemas.microsoft.com/office/drawing/2014/main" val="2367220018"/>
                    </a:ext>
                  </a:extLst>
                </a:gridCol>
              </a:tblGrid>
              <a:tr h="370840">
                <a:tc>
                  <a:txBody>
                    <a:bodyPr/>
                    <a:lstStyle/>
                    <a:p>
                      <a:r>
                        <a:rPr lang="en-US" sz="2800" u="sng" dirty="0" err="1">
                          <a:solidFill>
                            <a:srgbClr val="FFFF00"/>
                          </a:solidFill>
                        </a:rPr>
                        <a:t>Movie_id</a:t>
                      </a:r>
                      <a:endParaRPr lang="en-US" sz="2800" u="sng" dirty="0">
                        <a:solidFill>
                          <a:srgbClr val="FFFF00"/>
                        </a:solidFill>
                      </a:endParaRPr>
                    </a:p>
                  </a:txBody>
                  <a:tcPr/>
                </a:tc>
                <a:tc>
                  <a:txBody>
                    <a:bodyPr/>
                    <a:lstStyle/>
                    <a:p>
                      <a:r>
                        <a:rPr lang="en-US" sz="2800" dirty="0" err="1"/>
                        <a:t>Rev_stars</a:t>
                      </a:r>
                      <a:endParaRPr lang="en-US" sz="2800" dirty="0"/>
                    </a:p>
                  </a:txBody>
                  <a:tcPr/>
                </a:tc>
                <a:tc>
                  <a:txBody>
                    <a:bodyPr/>
                    <a:lstStyle/>
                    <a:p>
                      <a:endParaRPr lang="en-US" sz="2800" dirty="0"/>
                    </a:p>
                  </a:txBody>
                  <a:tcPr/>
                </a:tc>
                <a:extLst>
                  <a:ext uri="{0D108BD9-81ED-4DB2-BD59-A6C34878D82A}">
                    <a16:rowId xmlns:a16="http://schemas.microsoft.com/office/drawing/2014/main" val="598514142"/>
                  </a:ext>
                </a:extLst>
              </a:tr>
            </a:tbl>
          </a:graphicData>
        </a:graphic>
      </p:graphicFrame>
      <p:cxnSp>
        <p:nvCxnSpPr>
          <p:cNvPr id="32" name="Straight Arrow Connector 31">
            <a:extLst>
              <a:ext uri="{FF2B5EF4-FFF2-40B4-BE49-F238E27FC236}">
                <a16:creationId xmlns:a16="http://schemas.microsoft.com/office/drawing/2014/main" id="{156980C6-126F-21D0-4752-1DE0725DFC31}"/>
              </a:ext>
            </a:extLst>
          </p:cNvPr>
          <p:cNvCxnSpPr>
            <a:cxnSpLocks/>
          </p:cNvCxnSpPr>
          <p:nvPr/>
        </p:nvCxnSpPr>
        <p:spPr>
          <a:xfrm flipH="1" flipV="1">
            <a:off x="1615673" y="4434641"/>
            <a:ext cx="3831010" cy="822173"/>
          </a:xfrm>
          <a:prstGeom prst="straightConnector1">
            <a:avLst/>
          </a:prstGeom>
          <a:ln w="57150" cap="flat" cmpd="sng" algn="ctr">
            <a:solidFill>
              <a:srgbClr val="0070C0"/>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85E2AD80-4FD1-BB33-C6C5-4335C19CF5FD}"/>
              </a:ext>
            </a:extLst>
          </p:cNvPr>
          <p:cNvCxnSpPr>
            <a:cxnSpLocks/>
          </p:cNvCxnSpPr>
          <p:nvPr/>
        </p:nvCxnSpPr>
        <p:spPr>
          <a:xfrm flipV="1">
            <a:off x="887891" y="4357905"/>
            <a:ext cx="0" cy="970160"/>
          </a:xfrm>
          <a:prstGeom prst="straightConnector1">
            <a:avLst/>
          </a:prstGeom>
          <a:ln w="57150" cap="flat" cmpd="sng" algn="ctr">
            <a:solidFill>
              <a:srgbClr val="0070C0"/>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937992620"/>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404A-2F3C-04A5-4E54-BEE583C4A00D}"/>
              </a:ext>
            </a:extLst>
          </p:cNvPr>
          <p:cNvSpPr>
            <a:spLocks noGrp="1"/>
          </p:cNvSpPr>
          <p:nvPr>
            <p:ph type="ctrTitle"/>
          </p:nvPr>
        </p:nvSpPr>
        <p:spPr>
          <a:xfrm>
            <a:off x="279432" y="0"/>
            <a:ext cx="10591767" cy="657890"/>
          </a:xfrm>
        </p:spPr>
        <p:txBody>
          <a:bodyPr>
            <a:normAutofit/>
          </a:bodyPr>
          <a:lstStyle/>
          <a:p>
            <a:r>
              <a:rPr lang="en-US" sz="3600" dirty="0">
                <a:solidFill>
                  <a:srgbClr val="7030A0"/>
                </a:solidFill>
                <a:latin typeface="Arial" panose="020B0604020202020204" pitchFamily="34" charset="0"/>
                <a:cs typeface="Arial" panose="020B0604020202020204" pitchFamily="34" charset="0"/>
              </a:rPr>
              <a:t>Image Processing – Common Smoothing Filters</a:t>
            </a:r>
          </a:p>
        </p:txBody>
      </p:sp>
      <p:sp>
        <p:nvSpPr>
          <p:cNvPr id="3" name="Subtitle 2">
            <a:extLst>
              <a:ext uri="{FF2B5EF4-FFF2-40B4-BE49-F238E27FC236}">
                <a16:creationId xmlns:a16="http://schemas.microsoft.com/office/drawing/2014/main" id="{1EF39FE0-BEDC-4EEF-780C-BCBDF5966B68}"/>
              </a:ext>
            </a:extLst>
          </p:cNvPr>
          <p:cNvSpPr>
            <a:spLocks noGrp="1"/>
          </p:cNvSpPr>
          <p:nvPr>
            <p:ph type="subTitle" idx="1"/>
          </p:nvPr>
        </p:nvSpPr>
        <p:spPr>
          <a:xfrm>
            <a:off x="0" y="4534545"/>
            <a:ext cx="8508570" cy="2484985"/>
          </a:xfrm>
        </p:spPr>
        <p:txBody>
          <a:bodyPr>
            <a:normAutofit/>
          </a:bodyPr>
          <a:lstStyle/>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r>
              <a:rPr lang="en-US" sz="2800" dirty="0">
                <a:solidFill>
                  <a:srgbClr val="FF0000"/>
                </a:solidFill>
                <a:latin typeface="Arial" panose="020B0604020202020204" pitchFamily="34" charset="0"/>
                <a:cs typeface="Arial" panose="020B0604020202020204" pitchFamily="34" charset="0"/>
              </a:rPr>
              <a:t>Department of Computer Science and Engineering</a:t>
            </a:r>
          </a:p>
        </p:txBody>
      </p:sp>
      <p:pic>
        <p:nvPicPr>
          <p:cNvPr id="4" name="Picture 3">
            <a:extLst>
              <a:ext uri="{FF2B5EF4-FFF2-40B4-BE49-F238E27FC236}">
                <a16:creationId xmlns:a16="http://schemas.microsoft.com/office/drawing/2014/main" id="{AA59B22F-3522-79E6-31D5-16529A52DDC4}"/>
              </a:ext>
            </a:extLst>
          </p:cNvPr>
          <p:cNvPicPr>
            <a:picLocks noChangeAspect="1"/>
          </p:cNvPicPr>
          <p:nvPr/>
        </p:nvPicPr>
        <p:blipFill>
          <a:blip r:embed="rId2"/>
          <a:stretch>
            <a:fillRect/>
          </a:stretch>
        </p:blipFill>
        <p:spPr>
          <a:xfrm>
            <a:off x="9474540" y="2049560"/>
            <a:ext cx="2484985" cy="2484985"/>
          </a:xfrm>
          <a:prstGeom prst="rect">
            <a:avLst/>
          </a:prstGeom>
        </p:spPr>
      </p:pic>
      <p:sp>
        <p:nvSpPr>
          <p:cNvPr id="6" name="AutoShape 2" descr="Taxonomy of image enhancement techniques">
            <a:extLst>
              <a:ext uri="{FF2B5EF4-FFF2-40B4-BE49-F238E27FC236}">
                <a16:creationId xmlns:a16="http://schemas.microsoft.com/office/drawing/2014/main" id="{855F9548-5DE1-7C3E-8804-2AE5DD5D26E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6321D6AA-31EB-BF18-21AE-4466DD5B67BD}"/>
              </a:ext>
            </a:extLst>
          </p:cNvPr>
          <p:cNvSpPr txBox="1"/>
          <p:nvPr/>
        </p:nvSpPr>
        <p:spPr>
          <a:xfrm>
            <a:off x="279432" y="1227667"/>
            <a:ext cx="7315200" cy="2308324"/>
          </a:xfrm>
          <a:prstGeom prst="rect">
            <a:avLst/>
          </a:prstGeom>
          <a:noFill/>
        </p:spPr>
        <p:txBody>
          <a:bodyPr wrap="square" rtlCol="0">
            <a:spAutoFit/>
          </a:bodyPr>
          <a:lstStyle/>
          <a:p>
            <a:pPr marL="342900" indent="-342900">
              <a:buAutoNum type="arabicPeriod"/>
            </a:pPr>
            <a:r>
              <a:rPr lang="en-US" dirty="0"/>
              <a:t>Smoothing Filter</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endParaRPr lang="en-US" dirty="0"/>
          </a:p>
        </p:txBody>
      </p:sp>
      <p:pic>
        <p:nvPicPr>
          <p:cNvPr id="9" name="Picture 8">
            <a:extLst>
              <a:ext uri="{FF2B5EF4-FFF2-40B4-BE49-F238E27FC236}">
                <a16:creationId xmlns:a16="http://schemas.microsoft.com/office/drawing/2014/main" id="{DE25D02A-29CD-3D00-7228-ABDD41137FCE}"/>
              </a:ext>
            </a:extLst>
          </p:cNvPr>
          <p:cNvPicPr>
            <a:picLocks noChangeAspect="1"/>
          </p:cNvPicPr>
          <p:nvPr/>
        </p:nvPicPr>
        <p:blipFill>
          <a:blip r:embed="rId3"/>
          <a:stretch>
            <a:fillRect/>
          </a:stretch>
        </p:blipFill>
        <p:spPr>
          <a:xfrm>
            <a:off x="232476" y="798826"/>
            <a:ext cx="4121810" cy="1250734"/>
          </a:xfrm>
          <a:prstGeom prst="rect">
            <a:avLst/>
          </a:prstGeom>
        </p:spPr>
      </p:pic>
      <p:pic>
        <p:nvPicPr>
          <p:cNvPr id="7" name="Picture 6">
            <a:extLst>
              <a:ext uri="{FF2B5EF4-FFF2-40B4-BE49-F238E27FC236}">
                <a16:creationId xmlns:a16="http://schemas.microsoft.com/office/drawing/2014/main" id="{9F893110-1B47-1350-E1AE-C5354B31B168}"/>
              </a:ext>
            </a:extLst>
          </p:cNvPr>
          <p:cNvPicPr>
            <a:picLocks noChangeAspect="1"/>
          </p:cNvPicPr>
          <p:nvPr/>
        </p:nvPicPr>
        <p:blipFill>
          <a:blip r:embed="rId4"/>
          <a:stretch>
            <a:fillRect/>
          </a:stretch>
        </p:blipFill>
        <p:spPr>
          <a:xfrm>
            <a:off x="737508" y="2716212"/>
            <a:ext cx="2705100" cy="2238375"/>
          </a:xfrm>
          <a:prstGeom prst="rect">
            <a:avLst/>
          </a:prstGeom>
        </p:spPr>
      </p:pic>
      <p:pic>
        <p:nvPicPr>
          <p:cNvPr id="8" name="Picture 7">
            <a:extLst>
              <a:ext uri="{FF2B5EF4-FFF2-40B4-BE49-F238E27FC236}">
                <a16:creationId xmlns:a16="http://schemas.microsoft.com/office/drawing/2014/main" id="{DBEEF23E-7748-6D32-722A-4B89209B1D2C}"/>
              </a:ext>
            </a:extLst>
          </p:cNvPr>
          <p:cNvPicPr>
            <a:picLocks noChangeAspect="1"/>
          </p:cNvPicPr>
          <p:nvPr/>
        </p:nvPicPr>
        <p:blipFill>
          <a:blip r:embed="rId5"/>
          <a:stretch>
            <a:fillRect/>
          </a:stretch>
        </p:blipFill>
        <p:spPr>
          <a:xfrm>
            <a:off x="3807361" y="2381829"/>
            <a:ext cx="4882077" cy="3132138"/>
          </a:xfrm>
          <a:prstGeom prst="rect">
            <a:avLst/>
          </a:prstGeom>
        </p:spPr>
      </p:pic>
      <p:sp>
        <p:nvSpPr>
          <p:cNvPr id="10" name="TextBox 9">
            <a:extLst>
              <a:ext uri="{FF2B5EF4-FFF2-40B4-BE49-F238E27FC236}">
                <a16:creationId xmlns:a16="http://schemas.microsoft.com/office/drawing/2014/main" id="{6E31BC2D-EAA2-191E-E102-92DBB02D45B6}"/>
              </a:ext>
            </a:extLst>
          </p:cNvPr>
          <p:cNvSpPr txBox="1"/>
          <p:nvPr/>
        </p:nvSpPr>
        <p:spPr>
          <a:xfrm>
            <a:off x="2455636" y="1424193"/>
            <a:ext cx="1973943" cy="369332"/>
          </a:xfrm>
          <a:prstGeom prst="rect">
            <a:avLst/>
          </a:prstGeom>
          <a:noFill/>
        </p:spPr>
        <p:txBody>
          <a:bodyPr wrap="square" rtlCol="0">
            <a:spAutoFit/>
          </a:bodyPr>
          <a:lstStyle/>
          <a:p>
            <a:r>
              <a:rPr lang="en-US" b="1" dirty="0">
                <a:solidFill>
                  <a:srgbClr val="0070C0"/>
                </a:solidFill>
                <a:latin typeface="Arial" panose="020B0604020202020204" pitchFamily="34" charset="0"/>
                <a:cs typeface="Arial" panose="020B0604020202020204" pitchFamily="34" charset="0"/>
              </a:rPr>
              <a:t>Gaussian filter</a:t>
            </a:r>
          </a:p>
        </p:txBody>
      </p:sp>
      <p:sp>
        <p:nvSpPr>
          <p:cNvPr id="13" name="Slide Number Placeholder 7">
            <a:extLst>
              <a:ext uri="{FF2B5EF4-FFF2-40B4-BE49-F238E27FC236}">
                <a16:creationId xmlns:a16="http://schemas.microsoft.com/office/drawing/2014/main" id="{8036BCD8-0437-27E2-9BAA-295345D03619}"/>
              </a:ext>
            </a:extLst>
          </p:cNvPr>
          <p:cNvSpPr txBox="1">
            <a:spLocks/>
          </p:cNvSpPr>
          <p:nvPr/>
        </p:nvSpPr>
        <p:spPr>
          <a:xfrm>
            <a:off x="11495314" y="6356350"/>
            <a:ext cx="524608" cy="36512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lstStyle>
            <a:defPPr>
              <a:defRPr lang="en-US"/>
            </a:defPPr>
            <a:lvl1pPr marL="0" algn="r" defTabSz="457200" rtl="0" eaLnBrk="1" latinLnBrk="0" hangingPunct="1">
              <a:defRPr sz="1200" b="1"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4FAB73BC-B049-4115-A692-8D63A059BFB8}" type="slidenum">
              <a:rPr lang="en-US" sz="2000" smtClean="0">
                <a:latin typeface="Arial" panose="020B0604020202020204" pitchFamily="34" charset="0"/>
                <a:cs typeface="Arial" panose="020B0604020202020204" pitchFamily="34" charset="0"/>
              </a:rPr>
              <a:pPr algn="ctr"/>
              <a:t>30</a:t>
            </a:fld>
            <a:endParaRPr lang="en-US" sz="200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566D424C-C01A-CB75-83D9-732C043FF7B0}"/>
              </a:ext>
            </a:extLst>
          </p:cNvPr>
          <p:cNvPicPr>
            <a:picLocks noChangeAspect="1"/>
          </p:cNvPicPr>
          <p:nvPr/>
        </p:nvPicPr>
        <p:blipFill>
          <a:blip r:embed="rId6"/>
          <a:stretch>
            <a:fillRect/>
          </a:stretch>
        </p:blipFill>
        <p:spPr>
          <a:xfrm>
            <a:off x="10107825" y="198727"/>
            <a:ext cx="1368235" cy="1368235"/>
          </a:xfrm>
          <a:prstGeom prst="rect">
            <a:avLst/>
          </a:prstGeom>
          <a:scene3d>
            <a:camera prst="orthographicFront"/>
            <a:lightRig rig="threePt" dir="t"/>
          </a:scene3d>
          <a:sp3d>
            <a:bevelT w="152400" h="50800" prst="softRound"/>
          </a:sp3d>
        </p:spPr>
      </p:pic>
      <p:pic>
        <p:nvPicPr>
          <p:cNvPr id="11" name="Picture 10">
            <a:extLst>
              <a:ext uri="{FF2B5EF4-FFF2-40B4-BE49-F238E27FC236}">
                <a16:creationId xmlns:a16="http://schemas.microsoft.com/office/drawing/2014/main" id="{BC41807C-8536-D5C6-1FD9-01B85140E4C3}"/>
              </a:ext>
            </a:extLst>
          </p:cNvPr>
          <p:cNvPicPr>
            <a:picLocks noChangeAspect="1"/>
          </p:cNvPicPr>
          <p:nvPr/>
        </p:nvPicPr>
        <p:blipFill>
          <a:blip r:embed="rId7"/>
          <a:stretch>
            <a:fillRect/>
          </a:stretch>
        </p:blipFill>
        <p:spPr>
          <a:xfrm>
            <a:off x="10011112" y="58056"/>
            <a:ext cx="1561661" cy="16240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24084816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404A-2F3C-04A5-4E54-BEE583C4A00D}"/>
              </a:ext>
            </a:extLst>
          </p:cNvPr>
          <p:cNvSpPr>
            <a:spLocks noGrp="1"/>
          </p:cNvSpPr>
          <p:nvPr>
            <p:ph type="ctrTitle"/>
          </p:nvPr>
        </p:nvSpPr>
        <p:spPr>
          <a:xfrm>
            <a:off x="279432" y="0"/>
            <a:ext cx="10591767" cy="657890"/>
          </a:xfrm>
        </p:spPr>
        <p:txBody>
          <a:bodyPr>
            <a:normAutofit/>
          </a:bodyPr>
          <a:lstStyle/>
          <a:p>
            <a:r>
              <a:rPr lang="en-US" sz="3600" dirty="0">
                <a:solidFill>
                  <a:srgbClr val="7030A0"/>
                </a:solidFill>
                <a:latin typeface="Arial" panose="020B0604020202020204" pitchFamily="34" charset="0"/>
                <a:cs typeface="Arial" panose="020B0604020202020204" pitchFamily="34" charset="0"/>
              </a:rPr>
              <a:t>Image Processing – Common Smoothing Filters</a:t>
            </a:r>
          </a:p>
        </p:txBody>
      </p:sp>
      <p:sp>
        <p:nvSpPr>
          <p:cNvPr id="3" name="Subtitle 2">
            <a:extLst>
              <a:ext uri="{FF2B5EF4-FFF2-40B4-BE49-F238E27FC236}">
                <a16:creationId xmlns:a16="http://schemas.microsoft.com/office/drawing/2014/main" id="{1EF39FE0-BEDC-4EEF-780C-BCBDF5966B68}"/>
              </a:ext>
            </a:extLst>
          </p:cNvPr>
          <p:cNvSpPr>
            <a:spLocks noGrp="1"/>
          </p:cNvSpPr>
          <p:nvPr>
            <p:ph type="subTitle" idx="1"/>
          </p:nvPr>
        </p:nvSpPr>
        <p:spPr>
          <a:xfrm>
            <a:off x="0" y="4534545"/>
            <a:ext cx="8508570" cy="2484985"/>
          </a:xfrm>
        </p:spPr>
        <p:txBody>
          <a:bodyPr>
            <a:normAutofit/>
          </a:bodyPr>
          <a:lstStyle/>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r>
              <a:rPr lang="en-US" sz="2800" dirty="0">
                <a:solidFill>
                  <a:srgbClr val="FF0000"/>
                </a:solidFill>
                <a:latin typeface="Arial" panose="020B0604020202020204" pitchFamily="34" charset="0"/>
                <a:cs typeface="Arial" panose="020B0604020202020204" pitchFamily="34" charset="0"/>
              </a:rPr>
              <a:t>Department of Computer Science and Engineering</a:t>
            </a:r>
          </a:p>
        </p:txBody>
      </p:sp>
      <p:pic>
        <p:nvPicPr>
          <p:cNvPr id="4" name="Picture 3">
            <a:extLst>
              <a:ext uri="{FF2B5EF4-FFF2-40B4-BE49-F238E27FC236}">
                <a16:creationId xmlns:a16="http://schemas.microsoft.com/office/drawing/2014/main" id="{AA59B22F-3522-79E6-31D5-16529A52DDC4}"/>
              </a:ext>
            </a:extLst>
          </p:cNvPr>
          <p:cNvPicPr>
            <a:picLocks noChangeAspect="1"/>
          </p:cNvPicPr>
          <p:nvPr/>
        </p:nvPicPr>
        <p:blipFill>
          <a:blip r:embed="rId2"/>
          <a:stretch>
            <a:fillRect/>
          </a:stretch>
        </p:blipFill>
        <p:spPr>
          <a:xfrm>
            <a:off x="9474540" y="2049560"/>
            <a:ext cx="2484985" cy="2484985"/>
          </a:xfrm>
          <a:prstGeom prst="rect">
            <a:avLst/>
          </a:prstGeom>
        </p:spPr>
      </p:pic>
      <p:sp>
        <p:nvSpPr>
          <p:cNvPr id="6" name="AutoShape 2" descr="Taxonomy of image enhancement techniques">
            <a:extLst>
              <a:ext uri="{FF2B5EF4-FFF2-40B4-BE49-F238E27FC236}">
                <a16:creationId xmlns:a16="http://schemas.microsoft.com/office/drawing/2014/main" id="{855F9548-5DE1-7C3E-8804-2AE5DD5D26E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6321D6AA-31EB-BF18-21AE-4466DD5B67BD}"/>
              </a:ext>
            </a:extLst>
          </p:cNvPr>
          <p:cNvSpPr txBox="1"/>
          <p:nvPr/>
        </p:nvSpPr>
        <p:spPr>
          <a:xfrm>
            <a:off x="279432" y="1227667"/>
            <a:ext cx="7315200" cy="2308324"/>
          </a:xfrm>
          <a:prstGeom prst="rect">
            <a:avLst/>
          </a:prstGeom>
          <a:noFill/>
        </p:spPr>
        <p:txBody>
          <a:bodyPr wrap="square" rtlCol="0">
            <a:spAutoFit/>
          </a:bodyPr>
          <a:lstStyle/>
          <a:p>
            <a:pPr marL="342900" indent="-342900">
              <a:buAutoNum type="arabicPeriod"/>
            </a:pPr>
            <a:r>
              <a:rPr lang="en-US" dirty="0"/>
              <a:t>Smoothing Filter</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endParaRPr lang="en-US" dirty="0"/>
          </a:p>
        </p:txBody>
      </p:sp>
      <p:pic>
        <p:nvPicPr>
          <p:cNvPr id="9" name="Picture 8">
            <a:extLst>
              <a:ext uri="{FF2B5EF4-FFF2-40B4-BE49-F238E27FC236}">
                <a16:creationId xmlns:a16="http://schemas.microsoft.com/office/drawing/2014/main" id="{DE25D02A-29CD-3D00-7228-ABDD41137FCE}"/>
              </a:ext>
            </a:extLst>
          </p:cNvPr>
          <p:cNvPicPr>
            <a:picLocks noChangeAspect="1"/>
          </p:cNvPicPr>
          <p:nvPr/>
        </p:nvPicPr>
        <p:blipFill>
          <a:blip r:embed="rId3"/>
          <a:stretch>
            <a:fillRect/>
          </a:stretch>
        </p:blipFill>
        <p:spPr>
          <a:xfrm>
            <a:off x="61945" y="798826"/>
            <a:ext cx="4121810" cy="1250734"/>
          </a:xfrm>
          <a:prstGeom prst="rect">
            <a:avLst/>
          </a:prstGeom>
        </p:spPr>
      </p:pic>
      <p:sp>
        <p:nvSpPr>
          <p:cNvPr id="10" name="TextBox 9">
            <a:extLst>
              <a:ext uri="{FF2B5EF4-FFF2-40B4-BE49-F238E27FC236}">
                <a16:creationId xmlns:a16="http://schemas.microsoft.com/office/drawing/2014/main" id="{6E31BC2D-EAA2-191E-E102-92DBB02D45B6}"/>
              </a:ext>
            </a:extLst>
          </p:cNvPr>
          <p:cNvSpPr txBox="1"/>
          <p:nvPr/>
        </p:nvSpPr>
        <p:spPr>
          <a:xfrm>
            <a:off x="2455636" y="1424193"/>
            <a:ext cx="1973943" cy="369332"/>
          </a:xfrm>
          <a:prstGeom prst="rect">
            <a:avLst/>
          </a:prstGeom>
          <a:noFill/>
        </p:spPr>
        <p:txBody>
          <a:bodyPr wrap="square" rtlCol="0">
            <a:spAutoFit/>
          </a:bodyPr>
          <a:lstStyle/>
          <a:p>
            <a:r>
              <a:rPr lang="en-US" b="1" dirty="0">
                <a:solidFill>
                  <a:srgbClr val="0070C0"/>
                </a:solidFill>
                <a:latin typeface="Arial" panose="020B0604020202020204" pitchFamily="34" charset="0"/>
                <a:cs typeface="Arial" panose="020B0604020202020204" pitchFamily="34" charset="0"/>
              </a:rPr>
              <a:t>Median filter</a:t>
            </a:r>
          </a:p>
        </p:txBody>
      </p:sp>
      <p:pic>
        <p:nvPicPr>
          <p:cNvPr id="12" name="Picture 11">
            <a:extLst>
              <a:ext uri="{FF2B5EF4-FFF2-40B4-BE49-F238E27FC236}">
                <a16:creationId xmlns:a16="http://schemas.microsoft.com/office/drawing/2014/main" id="{822FABAC-D23E-DF32-FF1C-2F4FF07FCD61}"/>
              </a:ext>
            </a:extLst>
          </p:cNvPr>
          <p:cNvPicPr>
            <a:picLocks noChangeAspect="1"/>
          </p:cNvPicPr>
          <p:nvPr/>
        </p:nvPicPr>
        <p:blipFill>
          <a:blip r:embed="rId4"/>
          <a:stretch>
            <a:fillRect/>
          </a:stretch>
        </p:blipFill>
        <p:spPr>
          <a:xfrm>
            <a:off x="4254285" y="2049560"/>
            <a:ext cx="4807800" cy="3917467"/>
          </a:xfrm>
          <a:prstGeom prst="rect">
            <a:avLst/>
          </a:prstGeom>
        </p:spPr>
      </p:pic>
      <p:sp>
        <p:nvSpPr>
          <p:cNvPr id="15" name="Slide Number Placeholder 13">
            <a:extLst>
              <a:ext uri="{FF2B5EF4-FFF2-40B4-BE49-F238E27FC236}">
                <a16:creationId xmlns:a16="http://schemas.microsoft.com/office/drawing/2014/main" id="{DADEF8C1-EEBA-0539-5DFB-8B9DFBB69B32}"/>
              </a:ext>
            </a:extLst>
          </p:cNvPr>
          <p:cNvSpPr txBox="1">
            <a:spLocks/>
          </p:cNvSpPr>
          <p:nvPr/>
        </p:nvSpPr>
        <p:spPr>
          <a:xfrm>
            <a:off x="10661073" y="6356350"/>
            <a:ext cx="1530927" cy="365125"/>
          </a:xfrm>
          <a:prstGeom prst="rect">
            <a:avLst/>
          </a:prstGeom>
        </p:spPr>
        <p:txBody>
          <a:bodyPr vert="horz" lIns="91440" tIns="45720" rIns="91440" bIns="45720" rtlCol="0" anchor="ctr"/>
          <a:lstStyle>
            <a:defPPr>
              <a:defRPr lang="en-US"/>
            </a:defPPr>
            <a:lvl1pPr marL="0" algn="r" defTabSz="457200" rtl="0" eaLnBrk="1" latinLnBrk="0" hangingPunct="1">
              <a:defRPr sz="1200" b="1"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AB73BC-B049-4115-A692-8D63A059BFB8}" type="slidenum">
              <a:rPr lang="en-US" smtClean="0"/>
              <a:pPr/>
              <a:t>31</a:t>
            </a:fld>
            <a:endParaRPr lang="en-US" dirty="0"/>
          </a:p>
        </p:txBody>
      </p:sp>
      <p:sp>
        <p:nvSpPr>
          <p:cNvPr id="16" name="Slide Number Placeholder 7">
            <a:extLst>
              <a:ext uri="{FF2B5EF4-FFF2-40B4-BE49-F238E27FC236}">
                <a16:creationId xmlns:a16="http://schemas.microsoft.com/office/drawing/2014/main" id="{AE3FEF84-6EC2-96CD-FA72-5BEF4AB9F024}"/>
              </a:ext>
            </a:extLst>
          </p:cNvPr>
          <p:cNvSpPr txBox="1">
            <a:spLocks/>
          </p:cNvSpPr>
          <p:nvPr/>
        </p:nvSpPr>
        <p:spPr>
          <a:xfrm>
            <a:off x="11495314" y="6356350"/>
            <a:ext cx="524608" cy="36512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lstStyle>
            <a:defPPr>
              <a:defRPr lang="en-US"/>
            </a:defPPr>
            <a:lvl1pPr marL="0" algn="r" defTabSz="457200" rtl="0" eaLnBrk="1" latinLnBrk="0" hangingPunct="1">
              <a:defRPr sz="1200" b="1"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4FAB73BC-B049-4115-A692-8D63A059BFB8}" type="slidenum">
              <a:rPr lang="en-US" sz="2000" smtClean="0">
                <a:latin typeface="Arial" panose="020B0604020202020204" pitchFamily="34" charset="0"/>
                <a:cs typeface="Arial" panose="020B0604020202020204" pitchFamily="34" charset="0"/>
              </a:rPr>
              <a:pPr algn="ctr"/>
              <a:t>31</a:t>
            </a:fld>
            <a:endParaRPr lang="en-US" sz="2000" dirty="0">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822115BB-CE65-9FB9-7B32-6C7B9C2CB4F8}"/>
              </a:ext>
            </a:extLst>
          </p:cNvPr>
          <p:cNvPicPr>
            <a:picLocks noChangeAspect="1"/>
          </p:cNvPicPr>
          <p:nvPr/>
        </p:nvPicPr>
        <p:blipFill>
          <a:blip r:embed="rId5"/>
          <a:stretch>
            <a:fillRect/>
          </a:stretch>
        </p:blipFill>
        <p:spPr>
          <a:xfrm>
            <a:off x="10107825" y="198727"/>
            <a:ext cx="1368235" cy="1368235"/>
          </a:xfrm>
          <a:prstGeom prst="rect">
            <a:avLst/>
          </a:prstGeom>
          <a:scene3d>
            <a:camera prst="orthographicFront"/>
            <a:lightRig rig="threePt" dir="t"/>
          </a:scene3d>
          <a:sp3d>
            <a:bevelT w="152400" h="50800" prst="softRound"/>
          </a:sp3d>
        </p:spPr>
      </p:pic>
    </p:spTree>
    <p:extLst>
      <p:ext uri="{BB962C8B-B14F-4D97-AF65-F5344CB8AC3E}">
        <p14:creationId xmlns:p14="http://schemas.microsoft.com/office/powerpoint/2010/main" val="1323405599"/>
      </p:ext>
    </p:extLst>
  </p:cSld>
  <p:clrMapOvr>
    <a:masterClrMapping/>
  </p:clrMapOvr>
  <p:transition spd="slow">
    <p:wipe dir="d"/>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404A-2F3C-04A5-4E54-BEE583C4A00D}"/>
              </a:ext>
            </a:extLst>
          </p:cNvPr>
          <p:cNvSpPr>
            <a:spLocks noGrp="1"/>
          </p:cNvSpPr>
          <p:nvPr>
            <p:ph type="ctrTitle"/>
          </p:nvPr>
        </p:nvSpPr>
        <p:spPr>
          <a:xfrm>
            <a:off x="279433" y="0"/>
            <a:ext cx="8694086" cy="657890"/>
          </a:xfrm>
        </p:spPr>
        <p:txBody>
          <a:bodyPr>
            <a:normAutofit/>
          </a:bodyPr>
          <a:lstStyle/>
          <a:p>
            <a:r>
              <a:rPr lang="en-US" sz="4000" dirty="0">
                <a:solidFill>
                  <a:srgbClr val="7030A0"/>
                </a:solidFill>
                <a:latin typeface="Arial" panose="020B0604020202020204" pitchFamily="34" charset="0"/>
                <a:cs typeface="Arial" panose="020B0604020202020204" pitchFamily="34" charset="0"/>
              </a:rPr>
              <a:t>Image Processing – </a:t>
            </a:r>
            <a:r>
              <a:rPr lang="en-US" sz="4000" dirty="0" err="1">
                <a:solidFill>
                  <a:srgbClr val="7030A0"/>
                </a:solidFill>
                <a:latin typeface="Arial" panose="020B0604020202020204" pitchFamily="34" charset="0"/>
                <a:cs typeface="Arial" panose="020B0604020202020204" pitchFamily="34" charset="0"/>
              </a:rPr>
              <a:t>MatLab</a:t>
            </a:r>
            <a:r>
              <a:rPr lang="en-US" sz="4000" dirty="0">
                <a:solidFill>
                  <a:srgbClr val="7030A0"/>
                </a:solidFill>
                <a:latin typeface="Arial" panose="020B0604020202020204" pitchFamily="34" charset="0"/>
                <a:cs typeface="Arial" panose="020B0604020202020204" pitchFamily="34" charset="0"/>
              </a:rPr>
              <a:t> code</a:t>
            </a:r>
          </a:p>
        </p:txBody>
      </p:sp>
      <p:sp>
        <p:nvSpPr>
          <p:cNvPr id="3" name="Subtitle 2">
            <a:extLst>
              <a:ext uri="{FF2B5EF4-FFF2-40B4-BE49-F238E27FC236}">
                <a16:creationId xmlns:a16="http://schemas.microsoft.com/office/drawing/2014/main" id="{1EF39FE0-BEDC-4EEF-780C-BCBDF5966B68}"/>
              </a:ext>
            </a:extLst>
          </p:cNvPr>
          <p:cNvSpPr>
            <a:spLocks noGrp="1"/>
          </p:cNvSpPr>
          <p:nvPr>
            <p:ph type="subTitle" idx="1"/>
          </p:nvPr>
        </p:nvSpPr>
        <p:spPr>
          <a:xfrm>
            <a:off x="0" y="4674029"/>
            <a:ext cx="8508570" cy="2484985"/>
          </a:xfrm>
        </p:spPr>
        <p:txBody>
          <a:bodyPr>
            <a:normAutofit/>
          </a:bodyPr>
          <a:lstStyle/>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r>
              <a:rPr lang="en-US" sz="2800" dirty="0">
                <a:solidFill>
                  <a:srgbClr val="FF0000"/>
                </a:solidFill>
                <a:latin typeface="Arial" panose="020B0604020202020204" pitchFamily="34" charset="0"/>
                <a:cs typeface="Arial" panose="020B0604020202020204" pitchFamily="34" charset="0"/>
              </a:rPr>
              <a:t>Department of Computer Science and Engineering</a:t>
            </a:r>
          </a:p>
        </p:txBody>
      </p:sp>
      <p:pic>
        <p:nvPicPr>
          <p:cNvPr id="4" name="Picture 3">
            <a:extLst>
              <a:ext uri="{FF2B5EF4-FFF2-40B4-BE49-F238E27FC236}">
                <a16:creationId xmlns:a16="http://schemas.microsoft.com/office/drawing/2014/main" id="{AA59B22F-3522-79E6-31D5-16529A52DDC4}"/>
              </a:ext>
            </a:extLst>
          </p:cNvPr>
          <p:cNvPicPr>
            <a:picLocks noChangeAspect="1"/>
          </p:cNvPicPr>
          <p:nvPr/>
        </p:nvPicPr>
        <p:blipFill>
          <a:blip r:embed="rId2"/>
          <a:stretch>
            <a:fillRect/>
          </a:stretch>
        </p:blipFill>
        <p:spPr>
          <a:xfrm>
            <a:off x="9474540" y="2049560"/>
            <a:ext cx="2484985" cy="2484985"/>
          </a:xfrm>
          <a:prstGeom prst="rect">
            <a:avLst/>
          </a:prstGeom>
        </p:spPr>
      </p:pic>
      <p:sp>
        <p:nvSpPr>
          <p:cNvPr id="6" name="AutoShape 2" descr="Taxonomy of image enhancement techniques">
            <a:extLst>
              <a:ext uri="{FF2B5EF4-FFF2-40B4-BE49-F238E27FC236}">
                <a16:creationId xmlns:a16="http://schemas.microsoft.com/office/drawing/2014/main" id="{855F9548-5DE1-7C3E-8804-2AE5DD5D26E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42" name="Picture 2" descr="Digital Image Processing with MATLAB | IntechOpen">
            <a:extLst>
              <a:ext uri="{FF2B5EF4-FFF2-40B4-BE49-F238E27FC236}">
                <a16:creationId xmlns:a16="http://schemas.microsoft.com/office/drawing/2014/main" id="{27A5A8D6-9395-2D75-0BC4-395CAF411E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432" y="1239884"/>
            <a:ext cx="8233744" cy="4378232"/>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a:extLst>
              <a:ext uri="{FF2B5EF4-FFF2-40B4-BE49-F238E27FC236}">
                <a16:creationId xmlns:a16="http://schemas.microsoft.com/office/drawing/2014/main" id="{D2A0FF36-DEC5-E557-FEE1-F3FA40F97F9B}"/>
              </a:ext>
            </a:extLst>
          </p:cNvPr>
          <p:cNvSpPr txBox="1">
            <a:spLocks/>
          </p:cNvSpPr>
          <p:nvPr/>
        </p:nvSpPr>
        <p:spPr>
          <a:xfrm>
            <a:off x="11495314" y="6356350"/>
            <a:ext cx="524608" cy="36512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lstStyle>
            <a:defPPr>
              <a:defRPr lang="en-US"/>
            </a:defPPr>
            <a:lvl1pPr marL="0" algn="r" defTabSz="457200" rtl="0" eaLnBrk="1" latinLnBrk="0" hangingPunct="1">
              <a:defRPr sz="1200" b="1"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4FAB73BC-B049-4115-A692-8D63A059BFB8}" type="slidenum">
              <a:rPr lang="en-US" sz="2000" smtClean="0">
                <a:latin typeface="Arial" panose="020B0604020202020204" pitchFamily="34" charset="0"/>
                <a:cs typeface="Arial" panose="020B0604020202020204" pitchFamily="34" charset="0"/>
              </a:rPr>
              <a:pPr algn="ctr"/>
              <a:t>32</a:t>
            </a:fld>
            <a:endParaRPr lang="en-US" sz="20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806E3A52-7884-17BC-8B14-23EABE28BA2E}"/>
              </a:ext>
            </a:extLst>
          </p:cNvPr>
          <p:cNvPicPr>
            <a:picLocks noChangeAspect="1"/>
          </p:cNvPicPr>
          <p:nvPr/>
        </p:nvPicPr>
        <p:blipFill>
          <a:blip r:embed="rId4"/>
          <a:stretch>
            <a:fillRect/>
          </a:stretch>
        </p:blipFill>
        <p:spPr>
          <a:xfrm>
            <a:off x="10107825" y="198727"/>
            <a:ext cx="1368235" cy="1368235"/>
          </a:xfrm>
          <a:prstGeom prst="rect">
            <a:avLst/>
          </a:prstGeom>
          <a:scene3d>
            <a:camera prst="orthographicFront"/>
            <a:lightRig rig="threePt" dir="t"/>
          </a:scene3d>
          <a:sp3d>
            <a:bevelT w="152400" h="50800" prst="softRound"/>
          </a:sp3d>
        </p:spPr>
      </p:pic>
    </p:spTree>
    <p:extLst>
      <p:ext uri="{BB962C8B-B14F-4D97-AF65-F5344CB8AC3E}">
        <p14:creationId xmlns:p14="http://schemas.microsoft.com/office/powerpoint/2010/main" val="1834213615"/>
      </p:ext>
    </p:extLst>
  </p:cSld>
  <p:clrMapOvr>
    <a:masterClrMapping/>
  </p:clrMapOvr>
  <mc:AlternateContent xmlns:mc="http://schemas.openxmlformats.org/markup-compatibility/2006" xmlns:p14="http://schemas.microsoft.com/office/powerpoint/2010/main">
    <mc:Choice Requires="p14">
      <p:transition spd="slow" p14:dur="1600">
        <p14:prism dir="u" isInverted="1"/>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404A-2F3C-04A5-4E54-BEE583C4A00D}"/>
              </a:ext>
            </a:extLst>
          </p:cNvPr>
          <p:cNvSpPr>
            <a:spLocks noGrp="1"/>
          </p:cNvSpPr>
          <p:nvPr>
            <p:ph type="ctrTitle"/>
          </p:nvPr>
        </p:nvSpPr>
        <p:spPr>
          <a:xfrm>
            <a:off x="279433" y="0"/>
            <a:ext cx="8694086" cy="657890"/>
          </a:xfrm>
        </p:spPr>
        <p:txBody>
          <a:bodyPr>
            <a:normAutofit/>
          </a:bodyPr>
          <a:lstStyle/>
          <a:p>
            <a:r>
              <a:rPr lang="en-US" sz="4000" dirty="0">
                <a:solidFill>
                  <a:srgbClr val="7030A0"/>
                </a:solidFill>
                <a:latin typeface="Arial" panose="020B0604020202020204" pitchFamily="34" charset="0"/>
                <a:cs typeface="Arial" panose="020B0604020202020204" pitchFamily="34" charset="0"/>
              </a:rPr>
              <a:t>Image Processing – </a:t>
            </a:r>
            <a:r>
              <a:rPr lang="en-US" sz="4000" dirty="0" err="1">
                <a:solidFill>
                  <a:srgbClr val="7030A0"/>
                </a:solidFill>
                <a:latin typeface="Arial" panose="020B0604020202020204" pitchFamily="34" charset="0"/>
                <a:cs typeface="Arial" panose="020B0604020202020204" pitchFamily="34" charset="0"/>
              </a:rPr>
              <a:t>MatLab</a:t>
            </a:r>
            <a:r>
              <a:rPr lang="en-US" sz="4000" dirty="0">
                <a:solidFill>
                  <a:srgbClr val="7030A0"/>
                </a:solidFill>
                <a:latin typeface="Arial" panose="020B0604020202020204" pitchFamily="34" charset="0"/>
                <a:cs typeface="Arial" panose="020B0604020202020204" pitchFamily="34" charset="0"/>
              </a:rPr>
              <a:t> code</a:t>
            </a:r>
          </a:p>
        </p:txBody>
      </p:sp>
      <p:sp>
        <p:nvSpPr>
          <p:cNvPr id="3" name="Subtitle 2">
            <a:extLst>
              <a:ext uri="{FF2B5EF4-FFF2-40B4-BE49-F238E27FC236}">
                <a16:creationId xmlns:a16="http://schemas.microsoft.com/office/drawing/2014/main" id="{1EF39FE0-BEDC-4EEF-780C-BCBDF5966B68}"/>
              </a:ext>
            </a:extLst>
          </p:cNvPr>
          <p:cNvSpPr>
            <a:spLocks noGrp="1"/>
          </p:cNvSpPr>
          <p:nvPr>
            <p:ph type="subTitle" idx="1"/>
          </p:nvPr>
        </p:nvSpPr>
        <p:spPr>
          <a:xfrm>
            <a:off x="0" y="4674029"/>
            <a:ext cx="8508570" cy="2484985"/>
          </a:xfrm>
        </p:spPr>
        <p:txBody>
          <a:bodyPr>
            <a:normAutofit/>
          </a:bodyPr>
          <a:lstStyle/>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r>
              <a:rPr lang="en-US" sz="2800" dirty="0">
                <a:solidFill>
                  <a:srgbClr val="FF0000"/>
                </a:solidFill>
                <a:latin typeface="Arial" panose="020B0604020202020204" pitchFamily="34" charset="0"/>
                <a:cs typeface="Arial" panose="020B0604020202020204" pitchFamily="34" charset="0"/>
              </a:rPr>
              <a:t>Department of Computer Science and Engineering</a:t>
            </a:r>
          </a:p>
        </p:txBody>
      </p:sp>
      <p:pic>
        <p:nvPicPr>
          <p:cNvPr id="4" name="Picture 3">
            <a:extLst>
              <a:ext uri="{FF2B5EF4-FFF2-40B4-BE49-F238E27FC236}">
                <a16:creationId xmlns:a16="http://schemas.microsoft.com/office/drawing/2014/main" id="{AA59B22F-3522-79E6-31D5-16529A52DDC4}"/>
              </a:ext>
            </a:extLst>
          </p:cNvPr>
          <p:cNvPicPr>
            <a:picLocks noChangeAspect="1"/>
          </p:cNvPicPr>
          <p:nvPr/>
        </p:nvPicPr>
        <p:blipFill>
          <a:blip r:embed="rId2"/>
          <a:stretch>
            <a:fillRect/>
          </a:stretch>
        </p:blipFill>
        <p:spPr>
          <a:xfrm>
            <a:off x="9474540" y="2049560"/>
            <a:ext cx="2484985" cy="2484985"/>
          </a:xfrm>
          <a:prstGeom prst="rect">
            <a:avLst/>
          </a:prstGeom>
        </p:spPr>
      </p:pic>
      <p:sp>
        <p:nvSpPr>
          <p:cNvPr id="6" name="AutoShape 2" descr="Taxonomy of image enhancement techniques">
            <a:extLst>
              <a:ext uri="{FF2B5EF4-FFF2-40B4-BE49-F238E27FC236}">
                <a16:creationId xmlns:a16="http://schemas.microsoft.com/office/drawing/2014/main" id="{855F9548-5DE1-7C3E-8804-2AE5DD5D26E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7346E256-440F-5303-FC60-B20DEF665A8A}"/>
              </a:ext>
            </a:extLst>
          </p:cNvPr>
          <p:cNvPicPr>
            <a:picLocks noChangeAspect="1"/>
          </p:cNvPicPr>
          <p:nvPr/>
        </p:nvPicPr>
        <p:blipFill>
          <a:blip r:embed="rId3"/>
          <a:stretch>
            <a:fillRect/>
          </a:stretch>
        </p:blipFill>
        <p:spPr>
          <a:xfrm>
            <a:off x="485775" y="1209221"/>
            <a:ext cx="8077372" cy="4552950"/>
          </a:xfrm>
          <a:prstGeom prst="rect">
            <a:avLst/>
          </a:prstGeom>
        </p:spPr>
      </p:pic>
      <p:sp>
        <p:nvSpPr>
          <p:cNvPr id="10" name="Slide Number Placeholder 7">
            <a:extLst>
              <a:ext uri="{FF2B5EF4-FFF2-40B4-BE49-F238E27FC236}">
                <a16:creationId xmlns:a16="http://schemas.microsoft.com/office/drawing/2014/main" id="{EBB9ADE1-9696-FE01-5212-F4E5D3AD2989}"/>
              </a:ext>
            </a:extLst>
          </p:cNvPr>
          <p:cNvSpPr txBox="1">
            <a:spLocks/>
          </p:cNvSpPr>
          <p:nvPr/>
        </p:nvSpPr>
        <p:spPr>
          <a:xfrm>
            <a:off x="11495314" y="6356350"/>
            <a:ext cx="524608" cy="36512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lstStyle>
            <a:defPPr>
              <a:defRPr lang="en-US"/>
            </a:defPPr>
            <a:lvl1pPr marL="0" algn="r" defTabSz="457200" rtl="0" eaLnBrk="1" latinLnBrk="0" hangingPunct="1">
              <a:defRPr sz="1200" b="1"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4FAB73BC-B049-4115-A692-8D63A059BFB8}" type="slidenum">
              <a:rPr lang="en-US" sz="2000" smtClean="0">
                <a:latin typeface="Arial" panose="020B0604020202020204" pitchFamily="34" charset="0"/>
                <a:cs typeface="Arial" panose="020B0604020202020204" pitchFamily="34" charset="0"/>
              </a:rPr>
              <a:pPr algn="ctr"/>
              <a:t>33</a:t>
            </a:fld>
            <a:endParaRPr lang="en-US" sz="2000"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613E27A0-7DF6-3BF6-8075-B805295585E9}"/>
              </a:ext>
            </a:extLst>
          </p:cNvPr>
          <p:cNvPicPr>
            <a:picLocks noChangeAspect="1"/>
          </p:cNvPicPr>
          <p:nvPr/>
        </p:nvPicPr>
        <p:blipFill>
          <a:blip r:embed="rId4"/>
          <a:stretch>
            <a:fillRect/>
          </a:stretch>
        </p:blipFill>
        <p:spPr>
          <a:xfrm>
            <a:off x="10107825" y="198727"/>
            <a:ext cx="1368235" cy="1368235"/>
          </a:xfrm>
          <a:prstGeom prst="rect">
            <a:avLst/>
          </a:prstGeom>
          <a:scene3d>
            <a:camera prst="orthographicFront"/>
            <a:lightRig rig="threePt" dir="t"/>
          </a:scene3d>
          <a:sp3d>
            <a:bevelT w="152400" h="50800" prst="softRound"/>
          </a:sp3d>
        </p:spPr>
      </p:pic>
    </p:spTree>
    <p:extLst>
      <p:ext uri="{BB962C8B-B14F-4D97-AF65-F5344CB8AC3E}">
        <p14:creationId xmlns:p14="http://schemas.microsoft.com/office/powerpoint/2010/main" val="4165735553"/>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404A-2F3C-04A5-4E54-BEE583C4A00D}"/>
              </a:ext>
            </a:extLst>
          </p:cNvPr>
          <p:cNvSpPr>
            <a:spLocks noGrp="1"/>
          </p:cNvSpPr>
          <p:nvPr>
            <p:ph type="ctrTitle"/>
          </p:nvPr>
        </p:nvSpPr>
        <p:spPr>
          <a:xfrm>
            <a:off x="279433" y="0"/>
            <a:ext cx="8694086" cy="657890"/>
          </a:xfrm>
        </p:spPr>
        <p:txBody>
          <a:bodyPr>
            <a:normAutofit/>
          </a:bodyPr>
          <a:lstStyle/>
          <a:p>
            <a:r>
              <a:rPr lang="en-US" sz="4000" dirty="0">
                <a:solidFill>
                  <a:srgbClr val="7030A0"/>
                </a:solidFill>
                <a:latin typeface="Arial" panose="020B0604020202020204" pitchFamily="34" charset="0"/>
                <a:cs typeface="Arial" panose="020B0604020202020204" pitchFamily="34" charset="0"/>
              </a:rPr>
              <a:t>Image Processing – Important Points</a:t>
            </a:r>
          </a:p>
        </p:txBody>
      </p:sp>
      <p:sp>
        <p:nvSpPr>
          <p:cNvPr id="3" name="Subtitle 2">
            <a:extLst>
              <a:ext uri="{FF2B5EF4-FFF2-40B4-BE49-F238E27FC236}">
                <a16:creationId xmlns:a16="http://schemas.microsoft.com/office/drawing/2014/main" id="{1EF39FE0-BEDC-4EEF-780C-BCBDF5966B68}"/>
              </a:ext>
            </a:extLst>
          </p:cNvPr>
          <p:cNvSpPr>
            <a:spLocks noGrp="1"/>
          </p:cNvSpPr>
          <p:nvPr>
            <p:ph type="subTitle" idx="1"/>
          </p:nvPr>
        </p:nvSpPr>
        <p:spPr>
          <a:xfrm>
            <a:off x="-67068" y="4555147"/>
            <a:ext cx="8508570" cy="2484985"/>
          </a:xfrm>
        </p:spPr>
        <p:txBody>
          <a:bodyPr>
            <a:normAutofit/>
          </a:bodyPr>
          <a:lstStyle/>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r>
              <a:rPr lang="en-US" sz="2800" dirty="0">
                <a:solidFill>
                  <a:srgbClr val="FF0000"/>
                </a:solidFill>
                <a:latin typeface="Arial" panose="020B0604020202020204" pitchFamily="34" charset="0"/>
                <a:cs typeface="Arial" panose="020B0604020202020204" pitchFamily="34" charset="0"/>
              </a:rPr>
              <a:t>Department of Computer Science and Engineering</a:t>
            </a:r>
          </a:p>
        </p:txBody>
      </p:sp>
      <p:pic>
        <p:nvPicPr>
          <p:cNvPr id="4" name="Picture 3">
            <a:extLst>
              <a:ext uri="{FF2B5EF4-FFF2-40B4-BE49-F238E27FC236}">
                <a16:creationId xmlns:a16="http://schemas.microsoft.com/office/drawing/2014/main" id="{AA59B22F-3522-79E6-31D5-16529A52DDC4}"/>
              </a:ext>
            </a:extLst>
          </p:cNvPr>
          <p:cNvPicPr>
            <a:picLocks noChangeAspect="1"/>
          </p:cNvPicPr>
          <p:nvPr/>
        </p:nvPicPr>
        <p:blipFill>
          <a:blip r:embed="rId2"/>
          <a:stretch>
            <a:fillRect/>
          </a:stretch>
        </p:blipFill>
        <p:spPr>
          <a:xfrm>
            <a:off x="9474540" y="2049560"/>
            <a:ext cx="2484985" cy="2484985"/>
          </a:xfrm>
          <a:prstGeom prst="rect">
            <a:avLst/>
          </a:prstGeom>
        </p:spPr>
      </p:pic>
      <p:sp>
        <p:nvSpPr>
          <p:cNvPr id="6" name="AutoShape 2" descr="Taxonomy of image enhancement techniques">
            <a:extLst>
              <a:ext uri="{FF2B5EF4-FFF2-40B4-BE49-F238E27FC236}">
                <a16:creationId xmlns:a16="http://schemas.microsoft.com/office/drawing/2014/main" id="{855F9548-5DE1-7C3E-8804-2AE5DD5D26E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498FF567-6DD9-D1BE-503A-EEFE02015FC2}"/>
              </a:ext>
            </a:extLst>
          </p:cNvPr>
          <p:cNvSpPr txBox="1"/>
          <p:nvPr/>
        </p:nvSpPr>
        <p:spPr>
          <a:xfrm>
            <a:off x="279433" y="1549831"/>
            <a:ext cx="8848606" cy="4031873"/>
          </a:xfrm>
          <a:prstGeom prst="rect">
            <a:avLst/>
          </a:prstGeom>
          <a:noFill/>
        </p:spPr>
        <p:txBody>
          <a:bodyPr wrap="square" rtlCol="0">
            <a:spAutoFit/>
          </a:bodyPr>
          <a:lstStyle/>
          <a:p>
            <a:pPr marL="285750" indent="-285750">
              <a:buFont typeface="Arial" panose="020B0604020202020204" pitchFamily="34" charset="0"/>
              <a:buChar char="•"/>
            </a:pPr>
            <a:r>
              <a:rPr lang="en-US" sz="3200" dirty="0">
                <a:solidFill>
                  <a:srgbClr val="002060"/>
                </a:solidFill>
                <a:latin typeface="Arial" panose="020B0604020202020204" pitchFamily="34" charset="0"/>
                <a:cs typeface="Arial" panose="020B0604020202020204" pitchFamily="34" charset="0"/>
              </a:rPr>
              <a:t>Images are stored as pixel intensities as Grayscale or Color Images</a:t>
            </a:r>
          </a:p>
          <a:p>
            <a:pPr marL="285750" indent="-285750">
              <a:buFont typeface="Arial" panose="020B0604020202020204" pitchFamily="34" charset="0"/>
              <a:buChar char="•"/>
            </a:pPr>
            <a:endParaRPr lang="en-US" sz="3200" dirty="0">
              <a:solidFill>
                <a:srgbClr val="00206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3200" dirty="0">
                <a:solidFill>
                  <a:srgbClr val="002060"/>
                </a:solidFill>
                <a:latin typeface="Arial" panose="020B0604020202020204" pitchFamily="34" charset="0"/>
                <a:cs typeface="Arial" panose="020B0604020202020204" pitchFamily="34" charset="0"/>
              </a:rPr>
              <a:t>Color Images can be converted to Grayscale</a:t>
            </a:r>
          </a:p>
          <a:p>
            <a:pPr marL="285750" indent="-285750">
              <a:buFont typeface="Arial" panose="020B0604020202020204" pitchFamily="34" charset="0"/>
              <a:buChar char="•"/>
            </a:pPr>
            <a:endParaRPr lang="en-US" sz="3200" dirty="0">
              <a:solidFill>
                <a:srgbClr val="00206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3200" dirty="0">
                <a:solidFill>
                  <a:srgbClr val="002060"/>
                </a:solidFill>
                <a:latin typeface="Arial" panose="020B0604020202020204" pitchFamily="34" charset="0"/>
                <a:cs typeface="Arial" panose="020B0604020202020204" pitchFamily="34" charset="0"/>
              </a:rPr>
              <a:t>Image Enhancement can be done in</a:t>
            </a:r>
          </a:p>
          <a:p>
            <a:pPr marL="285750" indent="-285750">
              <a:buFont typeface="Arial" panose="020B0604020202020204" pitchFamily="34" charset="0"/>
              <a:buChar char="•"/>
            </a:pPr>
            <a:endParaRPr lang="en-US" sz="3200" dirty="0">
              <a:solidFill>
                <a:srgbClr val="00206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3200" dirty="0">
                <a:solidFill>
                  <a:srgbClr val="002060"/>
                </a:solidFill>
                <a:latin typeface="Arial" panose="020B0604020202020204" pitchFamily="34" charset="0"/>
                <a:cs typeface="Arial" panose="020B0604020202020204" pitchFamily="34" charset="0"/>
              </a:rPr>
              <a:t>Spatial, Frequency or Homomorphic domains</a:t>
            </a:r>
          </a:p>
        </p:txBody>
      </p:sp>
      <p:sp>
        <p:nvSpPr>
          <p:cNvPr id="9" name="Slide Number Placeholder 7">
            <a:extLst>
              <a:ext uri="{FF2B5EF4-FFF2-40B4-BE49-F238E27FC236}">
                <a16:creationId xmlns:a16="http://schemas.microsoft.com/office/drawing/2014/main" id="{95A11032-0ED2-24A3-A83A-B901870C7731}"/>
              </a:ext>
            </a:extLst>
          </p:cNvPr>
          <p:cNvSpPr txBox="1">
            <a:spLocks/>
          </p:cNvSpPr>
          <p:nvPr/>
        </p:nvSpPr>
        <p:spPr>
          <a:xfrm>
            <a:off x="11495314" y="6356350"/>
            <a:ext cx="524608" cy="36512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lstStyle>
            <a:defPPr>
              <a:defRPr lang="en-US"/>
            </a:defPPr>
            <a:lvl1pPr marL="0" algn="r" defTabSz="457200" rtl="0" eaLnBrk="1" latinLnBrk="0" hangingPunct="1">
              <a:defRPr sz="1200" b="1"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4FAB73BC-B049-4115-A692-8D63A059BFB8}" type="slidenum">
              <a:rPr lang="en-US" sz="2000" smtClean="0">
                <a:latin typeface="Arial" panose="020B0604020202020204" pitchFamily="34" charset="0"/>
                <a:cs typeface="Arial" panose="020B0604020202020204" pitchFamily="34" charset="0"/>
              </a:rPr>
              <a:pPr algn="ctr"/>
              <a:t>34</a:t>
            </a:fld>
            <a:endParaRPr lang="en-US" sz="2000"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020E9B94-0228-22D8-7DFC-1E6A0626A0BA}"/>
              </a:ext>
            </a:extLst>
          </p:cNvPr>
          <p:cNvPicPr>
            <a:picLocks noChangeAspect="1"/>
          </p:cNvPicPr>
          <p:nvPr/>
        </p:nvPicPr>
        <p:blipFill>
          <a:blip r:embed="rId3"/>
          <a:stretch>
            <a:fillRect/>
          </a:stretch>
        </p:blipFill>
        <p:spPr>
          <a:xfrm>
            <a:off x="10107825" y="198727"/>
            <a:ext cx="1368235" cy="1368235"/>
          </a:xfrm>
          <a:prstGeom prst="rect">
            <a:avLst/>
          </a:prstGeom>
          <a:scene3d>
            <a:camera prst="orthographicFront"/>
            <a:lightRig rig="threePt" dir="t"/>
          </a:scene3d>
          <a:sp3d>
            <a:bevelT w="152400" h="50800" prst="softRound"/>
          </a:sp3d>
        </p:spPr>
      </p:pic>
    </p:spTree>
    <p:extLst>
      <p:ext uri="{BB962C8B-B14F-4D97-AF65-F5344CB8AC3E}">
        <p14:creationId xmlns:p14="http://schemas.microsoft.com/office/powerpoint/2010/main" val="281587274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404A-2F3C-04A5-4E54-BEE583C4A00D}"/>
              </a:ext>
            </a:extLst>
          </p:cNvPr>
          <p:cNvSpPr>
            <a:spLocks noGrp="1"/>
          </p:cNvSpPr>
          <p:nvPr>
            <p:ph type="ctrTitle"/>
          </p:nvPr>
        </p:nvSpPr>
        <p:spPr>
          <a:xfrm>
            <a:off x="279433" y="0"/>
            <a:ext cx="8694086" cy="657890"/>
          </a:xfrm>
        </p:spPr>
        <p:txBody>
          <a:bodyPr>
            <a:normAutofit/>
          </a:bodyPr>
          <a:lstStyle/>
          <a:p>
            <a:r>
              <a:rPr lang="en-US" sz="4000" dirty="0">
                <a:solidFill>
                  <a:srgbClr val="7030A0"/>
                </a:solidFill>
                <a:latin typeface="Arial" panose="020B0604020202020204" pitchFamily="34" charset="0"/>
                <a:cs typeface="Arial" panose="020B0604020202020204" pitchFamily="34" charset="0"/>
              </a:rPr>
              <a:t>Image Processing – Important Points</a:t>
            </a:r>
          </a:p>
        </p:txBody>
      </p:sp>
      <p:sp>
        <p:nvSpPr>
          <p:cNvPr id="3" name="Subtitle 2">
            <a:extLst>
              <a:ext uri="{FF2B5EF4-FFF2-40B4-BE49-F238E27FC236}">
                <a16:creationId xmlns:a16="http://schemas.microsoft.com/office/drawing/2014/main" id="{1EF39FE0-BEDC-4EEF-780C-BCBDF5966B68}"/>
              </a:ext>
            </a:extLst>
          </p:cNvPr>
          <p:cNvSpPr>
            <a:spLocks noGrp="1"/>
          </p:cNvSpPr>
          <p:nvPr>
            <p:ph type="subTitle" idx="1"/>
          </p:nvPr>
        </p:nvSpPr>
        <p:spPr>
          <a:xfrm>
            <a:off x="-67068" y="4555147"/>
            <a:ext cx="8508570" cy="2484985"/>
          </a:xfrm>
        </p:spPr>
        <p:txBody>
          <a:bodyPr>
            <a:normAutofit/>
          </a:bodyPr>
          <a:lstStyle/>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r>
              <a:rPr lang="en-US" sz="2800" dirty="0">
                <a:solidFill>
                  <a:srgbClr val="FF0000"/>
                </a:solidFill>
                <a:latin typeface="Arial" panose="020B0604020202020204" pitchFamily="34" charset="0"/>
                <a:cs typeface="Arial" panose="020B0604020202020204" pitchFamily="34" charset="0"/>
              </a:rPr>
              <a:t>Department of Computer Science and Engineering</a:t>
            </a:r>
          </a:p>
        </p:txBody>
      </p:sp>
      <p:pic>
        <p:nvPicPr>
          <p:cNvPr id="4" name="Picture 3">
            <a:extLst>
              <a:ext uri="{FF2B5EF4-FFF2-40B4-BE49-F238E27FC236}">
                <a16:creationId xmlns:a16="http://schemas.microsoft.com/office/drawing/2014/main" id="{AA59B22F-3522-79E6-31D5-16529A52DDC4}"/>
              </a:ext>
            </a:extLst>
          </p:cNvPr>
          <p:cNvPicPr>
            <a:picLocks noChangeAspect="1"/>
          </p:cNvPicPr>
          <p:nvPr/>
        </p:nvPicPr>
        <p:blipFill>
          <a:blip r:embed="rId2"/>
          <a:stretch>
            <a:fillRect/>
          </a:stretch>
        </p:blipFill>
        <p:spPr>
          <a:xfrm>
            <a:off x="9474540" y="2049560"/>
            <a:ext cx="2484985" cy="2484985"/>
          </a:xfrm>
          <a:prstGeom prst="rect">
            <a:avLst/>
          </a:prstGeom>
        </p:spPr>
      </p:pic>
      <p:sp>
        <p:nvSpPr>
          <p:cNvPr id="6" name="AutoShape 2" descr="Taxonomy of image enhancement techniques">
            <a:extLst>
              <a:ext uri="{FF2B5EF4-FFF2-40B4-BE49-F238E27FC236}">
                <a16:creationId xmlns:a16="http://schemas.microsoft.com/office/drawing/2014/main" id="{855F9548-5DE1-7C3E-8804-2AE5DD5D26E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498FF567-6DD9-D1BE-503A-EEFE02015FC2}"/>
              </a:ext>
            </a:extLst>
          </p:cNvPr>
          <p:cNvSpPr txBox="1"/>
          <p:nvPr/>
        </p:nvSpPr>
        <p:spPr>
          <a:xfrm>
            <a:off x="279433" y="1549831"/>
            <a:ext cx="8848606" cy="584775"/>
          </a:xfrm>
          <a:prstGeom prst="rect">
            <a:avLst/>
          </a:prstGeom>
          <a:noFill/>
        </p:spPr>
        <p:txBody>
          <a:bodyPr wrap="square" rtlCol="0">
            <a:spAutoFit/>
          </a:bodyPr>
          <a:lstStyle/>
          <a:p>
            <a:r>
              <a:rPr lang="en-US" sz="3200" dirty="0">
                <a:solidFill>
                  <a:srgbClr val="002060"/>
                </a:solidFill>
                <a:latin typeface="Arial" panose="020B0604020202020204" pitchFamily="34" charset="0"/>
                <a:cs typeface="Arial" panose="020B0604020202020204" pitchFamily="34" charset="0"/>
              </a:rPr>
              <a:t>Thank You..</a:t>
            </a:r>
          </a:p>
        </p:txBody>
      </p:sp>
      <p:sp>
        <p:nvSpPr>
          <p:cNvPr id="9" name="Slide Number Placeholder 7">
            <a:extLst>
              <a:ext uri="{FF2B5EF4-FFF2-40B4-BE49-F238E27FC236}">
                <a16:creationId xmlns:a16="http://schemas.microsoft.com/office/drawing/2014/main" id="{95A11032-0ED2-24A3-A83A-B901870C7731}"/>
              </a:ext>
            </a:extLst>
          </p:cNvPr>
          <p:cNvSpPr txBox="1">
            <a:spLocks/>
          </p:cNvSpPr>
          <p:nvPr/>
        </p:nvSpPr>
        <p:spPr>
          <a:xfrm>
            <a:off x="11495314" y="6356350"/>
            <a:ext cx="524608" cy="36512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lstStyle>
            <a:defPPr>
              <a:defRPr lang="en-US"/>
            </a:defPPr>
            <a:lvl1pPr marL="0" algn="r" defTabSz="457200" rtl="0" eaLnBrk="1" latinLnBrk="0" hangingPunct="1">
              <a:defRPr sz="1200" b="1"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4FAB73BC-B049-4115-A692-8D63A059BFB8}" type="slidenum">
              <a:rPr lang="en-US" sz="2000" smtClean="0">
                <a:latin typeface="Arial" panose="020B0604020202020204" pitchFamily="34" charset="0"/>
                <a:cs typeface="Arial" panose="020B0604020202020204" pitchFamily="34" charset="0"/>
              </a:rPr>
              <a:pPr algn="ctr"/>
              <a:t>35</a:t>
            </a:fld>
            <a:endParaRPr lang="en-US" sz="2000"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020E9B94-0228-22D8-7DFC-1E6A0626A0BA}"/>
              </a:ext>
            </a:extLst>
          </p:cNvPr>
          <p:cNvPicPr>
            <a:picLocks noChangeAspect="1"/>
          </p:cNvPicPr>
          <p:nvPr/>
        </p:nvPicPr>
        <p:blipFill>
          <a:blip r:embed="rId3"/>
          <a:stretch>
            <a:fillRect/>
          </a:stretch>
        </p:blipFill>
        <p:spPr>
          <a:xfrm>
            <a:off x="10107825" y="198727"/>
            <a:ext cx="1368235" cy="1368235"/>
          </a:xfrm>
          <a:prstGeom prst="rect">
            <a:avLst/>
          </a:prstGeom>
          <a:scene3d>
            <a:camera prst="orthographicFront"/>
            <a:lightRig rig="threePt" dir="t"/>
          </a:scene3d>
          <a:sp3d>
            <a:bevelT w="152400" h="50800" prst="softRound"/>
          </a:sp3d>
        </p:spPr>
      </p:pic>
    </p:spTree>
    <p:extLst>
      <p:ext uri="{BB962C8B-B14F-4D97-AF65-F5344CB8AC3E}">
        <p14:creationId xmlns:p14="http://schemas.microsoft.com/office/powerpoint/2010/main" val="259738437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404A-2F3C-04A5-4E54-BEE583C4A00D}"/>
              </a:ext>
            </a:extLst>
          </p:cNvPr>
          <p:cNvSpPr>
            <a:spLocks noGrp="1"/>
          </p:cNvSpPr>
          <p:nvPr>
            <p:ph type="ctrTitle"/>
          </p:nvPr>
        </p:nvSpPr>
        <p:spPr>
          <a:xfrm>
            <a:off x="279433" y="0"/>
            <a:ext cx="8756542" cy="657890"/>
          </a:xfrm>
        </p:spPr>
        <p:txBody>
          <a:bodyPr>
            <a:normAutofit/>
          </a:bodyPr>
          <a:lstStyle/>
          <a:p>
            <a:r>
              <a:rPr lang="en-US" sz="4000" dirty="0">
                <a:solidFill>
                  <a:srgbClr val="7030A0"/>
                </a:solidFill>
                <a:latin typeface="Arial" panose="020B0604020202020204" pitchFamily="34" charset="0"/>
                <a:cs typeface="Arial" panose="020B0604020202020204" pitchFamily="34" charset="0"/>
              </a:rPr>
              <a:t>Queries – DQL statements</a:t>
            </a:r>
          </a:p>
        </p:txBody>
      </p:sp>
      <p:sp>
        <p:nvSpPr>
          <p:cNvPr id="3" name="Subtitle 2">
            <a:extLst>
              <a:ext uri="{FF2B5EF4-FFF2-40B4-BE49-F238E27FC236}">
                <a16:creationId xmlns:a16="http://schemas.microsoft.com/office/drawing/2014/main" id="{1EF39FE0-BEDC-4EEF-780C-BCBDF5966B68}"/>
              </a:ext>
            </a:extLst>
          </p:cNvPr>
          <p:cNvSpPr>
            <a:spLocks noGrp="1"/>
          </p:cNvSpPr>
          <p:nvPr>
            <p:ph type="subTitle" idx="1"/>
          </p:nvPr>
        </p:nvSpPr>
        <p:spPr>
          <a:xfrm>
            <a:off x="743918" y="4534545"/>
            <a:ext cx="8508570" cy="2484985"/>
          </a:xfrm>
        </p:spPr>
        <p:txBody>
          <a:bodyPr>
            <a:normAutofit/>
          </a:bodyPr>
          <a:lstStyle/>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r>
              <a:rPr lang="en-US" sz="2800" dirty="0">
                <a:solidFill>
                  <a:srgbClr val="FF0000"/>
                </a:solidFill>
                <a:latin typeface="Arial" panose="020B0604020202020204" pitchFamily="34" charset="0"/>
                <a:cs typeface="Arial" panose="020B0604020202020204" pitchFamily="34" charset="0"/>
              </a:rPr>
              <a:t>Department of Computer Science and Engineering</a:t>
            </a:r>
          </a:p>
        </p:txBody>
      </p:sp>
      <p:pic>
        <p:nvPicPr>
          <p:cNvPr id="4" name="Picture 3">
            <a:extLst>
              <a:ext uri="{FF2B5EF4-FFF2-40B4-BE49-F238E27FC236}">
                <a16:creationId xmlns:a16="http://schemas.microsoft.com/office/drawing/2014/main" id="{AA59B22F-3522-79E6-31D5-16529A52DDC4}"/>
              </a:ext>
            </a:extLst>
          </p:cNvPr>
          <p:cNvPicPr>
            <a:picLocks noChangeAspect="1"/>
          </p:cNvPicPr>
          <p:nvPr/>
        </p:nvPicPr>
        <p:blipFill>
          <a:blip r:embed="rId2"/>
          <a:stretch>
            <a:fillRect/>
          </a:stretch>
        </p:blipFill>
        <p:spPr>
          <a:xfrm>
            <a:off x="9474540" y="2049560"/>
            <a:ext cx="2484985" cy="2484985"/>
          </a:xfrm>
          <a:prstGeom prst="rect">
            <a:avLst/>
          </a:prstGeom>
        </p:spPr>
      </p:pic>
      <p:sp>
        <p:nvSpPr>
          <p:cNvPr id="9" name="Slide Number Placeholder 7">
            <a:extLst>
              <a:ext uri="{FF2B5EF4-FFF2-40B4-BE49-F238E27FC236}">
                <a16:creationId xmlns:a16="http://schemas.microsoft.com/office/drawing/2014/main" id="{8632E136-C127-8B13-7821-723BCB5B03C4}"/>
              </a:ext>
            </a:extLst>
          </p:cNvPr>
          <p:cNvSpPr txBox="1">
            <a:spLocks/>
          </p:cNvSpPr>
          <p:nvPr/>
        </p:nvSpPr>
        <p:spPr>
          <a:xfrm>
            <a:off x="11625946" y="6356350"/>
            <a:ext cx="393976" cy="36512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lstStyle>
            <a:defPPr>
              <a:defRPr lang="en-US"/>
            </a:defPPr>
            <a:lvl1pPr marL="0" algn="r" defTabSz="457200" rtl="0" eaLnBrk="1" latinLnBrk="0" hangingPunct="1">
              <a:defRPr sz="1200" b="1"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4FAB73BC-B049-4115-A692-8D63A059BFB8}" type="slidenum">
              <a:rPr lang="en-US" sz="2000" smtClean="0">
                <a:latin typeface="Arial" panose="020B0604020202020204" pitchFamily="34" charset="0"/>
                <a:cs typeface="Arial" panose="020B0604020202020204" pitchFamily="34" charset="0"/>
              </a:rPr>
              <a:pPr algn="ctr"/>
              <a:t>4</a:t>
            </a:fld>
            <a:endParaRPr lang="en-US" sz="20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02F2E3F9-E8EE-D83B-3E08-497FEF8C6E4F}"/>
              </a:ext>
            </a:extLst>
          </p:cNvPr>
          <p:cNvSpPr txBox="1"/>
          <p:nvPr/>
        </p:nvSpPr>
        <p:spPr>
          <a:xfrm>
            <a:off x="-48571" y="518079"/>
            <a:ext cx="9478400" cy="3178562"/>
          </a:xfrm>
          <a:prstGeom prst="rect">
            <a:avLst/>
          </a:prstGeom>
          <a:noFill/>
        </p:spPr>
        <p:txBody>
          <a:bodyPr wrap="square">
            <a:spAutoFit/>
          </a:bodyPr>
          <a:lstStyle/>
          <a:p>
            <a:pPr algn="just">
              <a:lnSpc>
                <a:spcPct val="200000"/>
              </a:lnSpc>
            </a:pPr>
            <a:r>
              <a:rPr lang="en-US" sz="2400" dirty="0"/>
              <a:t>1.  </a:t>
            </a:r>
            <a:r>
              <a:rPr lang="en-US" sz="3200" dirty="0"/>
              <a:t>List the titles of all movies directed by ‘Hitchcock’</a:t>
            </a:r>
            <a:r>
              <a:rPr lang="en-IN" sz="3200" b="1" dirty="0">
                <a:solidFill>
                  <a:schemeClr val="accent3">
                    <a:lumMod val="20000"/>
                    <a:lumOff val="80000"/>
                  </a:schemeClr>
                </a:solidFill>
                <a:latin typeface="Arial" panose="020B0604020202020204" pitchFamily="34" charset="0"/>
                <a:cs typeface="Arial" panose="020B0604020202020204" pitchFamily="34" charset="0"/>
              </a:rPr>
              <a:t> </a:t>
            </a:r>
          </a:p>
          <a:p>
            <a:pPr algn="just">
              <a:lnSpc>
                <a:spcPct val="200000"/>
              </a:lnSpc>
            </a:pPr>
            <a:r>
              <a:rPr lang="en-IN" sz="2400" b="1" dirty="0">
                <a:solidFill>
                  <a:schemeClr val="accent3">
                    <a:lumMod val="20000"/>
                    <a:lumOff val="80000"/>
                  </a:schemeClr>
                </a:solidFill>
                <a:latin typeface="Arial" panose="020B0604020202020204" pitchFamily="34" charset="0"/>
                <a:cs typeface="Arial" panose="020B0604020202020204" pitchFamily="34" charset="0"/>
              </a:rPr>
              <a:t>Select title from Movies M, Director D</a:t>
            </a:r>
          </a:p>
          <a:p>
            <a:pPr algn="just">
              <a:lnSpc>
                <a:spcPct val="200000"/>
              </a:lnSpc>
            </a:pPr>
            <a:r>
              <a:rPr lang="en-IN" sz="2400" b="1" dirty="0">
                <a:solidFill>
                  <a:schemeClr val="accent3">
                    <a:lumMod val="20000"/>
                    <a:lumOff val="80000"/>
                  </a:schemeClr>
                </a:solidFill>
                <a:latin typeface="Arial" panose="020B0604020202020204" pitchFamily="34" charset="0"/>
                <a:cs typeface="Arial" panose="020B0604020202020204" pitchFamily="34" charset="0"/>
              </a:rPr>
              <a:t>Where </a:t>
            </a:r>
            <a:r>
              <a:rPr lang="en-IN" sz="2400" b="1" dirty="0" err="1">
                <a:solidFill>
                  <a:schemeClr val="accent3">
                    <a:lumMod val="20000"/>
                    <a:lumOff val="80000"/>
                  </a:schemeClr>
                </a:solidFill>
                <a:latin typeface="Arial" panose="020B0604020202020204" pitchFamily="34" charset="0"/>
                <a:cs typeface="Arial" panose="020B0604020202020204" pitchFamily="34" charset="0"/>
              </a:rPr>
              <a:t>M.Dir_id</a:t>
            </a:r>
            <a:r>
              <a:rPr lang="en-IN" sz="2400" b="1" dirty="0">
                <a:solidFill>
                  <a:schemeClr val="accent3">
                    <a:lumMod val="20000"/>
                    <a:lumOff val="80000"/>
                  </a:schemeClr>
                </a:solidFill>
                <a:latin typeface="Arial" panose="020B0604020202020204" pitchFamily="34" charset="0"/>
                <a:cs typeface="Arial" panose="020B0604020202020204" pitchFamily="34" charset="0"/>
              </a:rPr>
              <a:t>=</a:t>
            </a:r>
            <a:r>
              <a:rPr lang="en-IN" sz="2400" b="1" dirty="0" err="1">
                <a:solidFill>
                  <a:schemeClr val="accent3">
                    <a:lumMod val="20000"/>
                    <a:lumOff val="80000"/>
                  </a:schemeClr>
                </a:solidFill>
                <a:latin typeface="Arial" panose="020B0604020202020204" pitchFamily="34" charset="0"/>
                <a:cs typeface="Arial" panose="020B0604020202020204" pitchFamily="34" charset="0"/>
              </a:rPr>
              <a:t>D.Dir_id</a:t>
            </a:r>
            <a:r>
              <a:rPr lang="en-IN" sz="2400" b="1" dirty="0">
                <a:solidFill>
                  <a:schemeClr val="accent3">
                    <a:lumMod val="20000"/>
                    <a:lumOff val="80000"/>
                  </a:schemeClr>
                </a:solidFill>
                <a:latin typeface="Arial" panose="020B0604020202020204" pitchFamily="34" charset="0"/>
                <a:cs typeface="Arial" panose="020B0604020202020204" pitchFamily="34" charset="0"/>
              </a:rPr>
              <a:t> and </a:t>
            </a:r>
            <a:r>
              <a:rPr lang="en-IN" sz="2400" b="1" dirty="0" err="1">
                <a:solidFill>
                  <a:schemeClr val="accent3">
                    <a:lumMod val="20000"/>
                    <a:lumOff val="80000"/>
                  </a:schemeClr>
                </a:solidFill>
                <a:latin typeface="Arial" panose="020B0604020202020204" pitchFamily="34" charset="0"/>
                <a:cs typeface="Arial" panose="020B0604020202020204" pitchFamily="34" charset="0"/>
              </a:rPr>
              <a:t>Dir_name</a:t>
            </a:r>
            <a:r>
              <a:rPr lang="en-IN" sz="2400" b="1" dirty="0">
                <a:solidFill>
                  <a:schemeClr val="accent3">
                    <a:lumMod val="20000"/>
                    <a:lumOff val="80000"/>
                  </a:schemeClr>
                </a:solidFill>
                <a:latin typeface="Arial" panose="020B0604020202020204" pitchFamily="34" charset="0"/>
                <a:cs typeface="Arial" panose="020B0604020202020204" pitchFamily="34" charset="0"/>
              </a:rPr>
              <a:t>=‘Hitchcock’; </a:t>
            </a:r>
            <a:endParaRPr lang="en-IN" sz="2400" b="1" dirty="0">
              <a:solidFill>
                <a:schemeClr val="accent2">
                  <a:lumMod val="20000"/>
                  <a:lumOff val="80000"/>
                </a:schemeClr>
              </a:solidFill>
              <a:latin typeface="Arial" panose="020B0604020202020204" pitchFamily="34" charset="0"/>
              <a:cs typeface="Arial" panose="020B0604020202020204" pitchFamily="34" charset="0"/>
            </a:endParaRPr>
          </a:p>
          <a:p>
            <a:pPr marL="457200" indent="-457200" algn="just">
              <a:lnSpc>
                <a:spcPct val="200000"/>
              </a:lnSpc>
              <a:buAutoNum type="arabicPeriod"/>
            </a:pPr>
            <a:endParaRPr lang="en-IN" sz="2400" b="1" dirty="0">
              <a:solidFill>
                <a:schemeClr val="accent2">
                  <a:lumMod val="20000"/>
                  <a:lumOff val="80000"/>
                </a:schemeClr>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D57EC474-7D27-9B3D-6FDB-68708BEB252A}"/>
              </a:ext>
            </a:extLst>
          </p:cNvPr>
          <p:cNvPicPr>
            <a:picLocks noChangeAspect="1"/>
          </p:cNvPicPr>
          <p:nvPr/>
        </p:nvPicPr>
        <p:blipFill>
          <a:blip r:embed="rId3"/>
          <a:stretch>
            <a:fillRect/>
          </a:stretch>
        </p:blipFill>
        <p:spPr>
          <a:xfrm>
            <a:off x="10011112" y="36689"/>
            <a:ext cx="1561661" cy="1624071"/>
          </a:xfrm>
          <a:prstGeom prst="rect">
            <a:avLst/>
          </a:prstGeom>
        </p:spPr>
      </p:pic>
      <p:pic>
        <p:nvPicPr>
          <p:cNvPr id="12" name="Picture 11">
            <a:extLst>
              <a:ext uri="{FF2B5EF4-FFF2-40B4-BE49-F238E27FC236}">
                <a16:creationId xmlns:a16="http://schemas.microsoft.com/office/drawing/2014/main" id="{64CB1287-0324-E2EF-CF1A-1D8179184C36}"/>
              </a:ext>
            </a:extLst>
          </p:cNvPr>
          <p:cNvPicPr>
            <a:picLocks noChangeAspect="1"/>
          </p:cNvPicPr>
          <p:nvPr/>
        </p:nvPicPr>
        <p:blipFill>
          <a:blip r:embed="rId3"/>
          <a:stretch>
            <a:fillRect/>
          </a:stretch>
        </p:blipFill>
        <p:spPr>
          <a:xfrm>
            <a:off x="10011112" y="58056"/>
            <a:ext cx="1561661" cy="16240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5" name="Picture 4">
            <a:extLst>
              <a:ext uri="{FF2B5EF4-FFF2-40B4-BE49-F238E27FC236}">
                <a16:creationId xmlns:a16="http://schemas.microsoft.com/office/drawing/2014/main" id="{3DD15630-2746-6439-6897-95791BA12003}"/>
              </a:ext>
            </a:extLst>
          </p:cNvPr>
          <p:cNvPicPr>
            <a:picLocks noChangeAspect="1"/>
          </p:cNvPicPr>
          <p:nvPr/>
        </p:nvPicPr>
        <p:blipFill>
          <a:blip r:embed="rId4"/>
          <a:srcRect/>
          <a:stretch/>
        </p:blipFill>
        <p:spPr>
          <a:xfrm>
            <a:off x="10011112" y="89261"/>
            <a:ext cx="1561661" cy="156166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grpSp>
        <p:nvGrpSpPr>
          <p:cNvPr id="6" name="Group 5">
            <a:extLst>
              <a:ext uri="{FF2B5EF4-FFF2-40B4-BE49-F238E27FC236}">
                <a16:creationId xmlns:a16="http://schemas.microsoft.com/office/drawing/2014/main" id="{2A812369-C236-330F-909B-A79A9314D617}"/>
              </a:ext>
            </a:extLst>
          </p:cNvPr>
          <p:cNvGrpSpPr/>
          <p:nvPr/>
        </p:nvGrpSpPr>
        <p:grpSpPr>
          <a:xfrm>
            <a:off x="9519251" y="4915399"/>
            <a:ext cx="2545382" cy="1595164"/>
            <a:chOff x="9519251" y="4923345"/>
            <a:chExt cx="2545382" cy="1595164"/>
          </a:xfrm>
        </p:grpSpPr>
        <p:sp>
          <p:nvSpPr>
            <p:cNvPr id="7" name="Flowchart: Document 6">
              <a:extLst>
                <a:ext uri="{FF2B5EF4-FFF2-40B4-BE49-F238E27FC236}">
                  <a16:creationId xmlns:a16="http://schemas.microsoft.com/office/drawing/2014/main" id="{83C096AD-5A34-3222-A559-79147DBF5030}"/>
                </a:ext>
              </a:extLst>
            </p:cNvPr>
            <p:cNvSpPr/>
            <p:nvPr/>
          </p:nvSpPr>
          <p:spPr>
            <a:xfrm>
              <a:off x="9519251" y="4923345"/>
              <a:ext cx="2545382" cy="1595164"/>
            </a:xfrm>
            <a:prstGeom prst="flowChartDocumen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E8F10E7-FFB2-45A2-1E3B-B8E478AA5E84}"/>
                </a:ext>
              </a:extLst>
            </p:cNvPr>
            <p:cNvSpPr txBox="1"/>
            <p:nvPr/>
          </p:nvSpPr>
          <p:spPr>
            <a:xfrm>
              <a:off x="9700156" y="4936795"/>
              <a:ext cx="2033752" cy="830997"/>
            </a:xfrm>
            <a:prstGeom prst="rect">
              <a:avLst/>
            </a:prstGeom>
            <a:noFill/>
          </p:spPr>
          <p:txBody>
            <a:bodyPr wrap="square" rtlCol="0">
              <a:spAutoFit/>
            </a:bodyPr>
            <a:lstStyle/>
            <a:p>
              <a:r>
                <a:rPr lang="en-US" sz="4800" b="1" dirty="0">
                  <a:solidFill>
                    <a:srgbClr val="7030A0"/>
                  </a:solidFill>
                  <a:effectLst>
                    <a:outerShdw blurRad="38100" dist="38100" dir="2700000" algn="tl">
                      <a:srgbClr val="000000">
                        <a:alpha val="43137"/>
                      </a:srgbClr>
                    </a:outerShdw>
                  </a:effectLst>
                  <a:latin typeface="Aptos" panose="020B0004020202020204" pitchFamily="34" charset="0"/>
                </a:rPr>
                <a:t>SGBIT</a:t>
              </a:r>
            </a:p>
          </p:txBody>
        </p:sp>
        <p:pic>
          <p:nvPicPr>
            <p:cNvPr id="13" name="Graphic 12" descr="Arrow Slight curve">
              <a:extLst>
                <a:ext uri="{FF2B5EF4-FFF2-40B4-BE49-F238E27FC236}">
                  <a16:creationId xmlns:a16="http://schemas.microsoft.com/office/drawing/2014/main" id="{786857F8-D27B-8BDA-FFB4-E75FDBF16A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0946588">
              <a:off x="10562906" y="5240306"/>
              <a:ext cx="1406353" cy="1143694"/>
            </a:xfrm>
            <a:prstGeom prst="rect">
              <a:avLst/>
            </a:prstGeom>
          </p:spPr>
        </p:pic>
      </p:grpSp>
    </p:spTree>
    <p:extLst>
      <p:ext uri="{BB962C8B-B14F-4D97-AF65-F5344CB8AC3E}">
        <p14:creationId xmlns:p14="http://schemas.microsoft.com/office/powerpoint/2010/main" val="30089474"/>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404A-2F3C-04A5-4E54-BEE583C4A00D}"/>
              </a:ext>
            </a:extLst>
          </p:cNvPr>
          <p:cNvSpPr>
            <a:spLocks noGrp="1"/>
          </p:cNvSpPr>
          <p:nvPr>
            <p:ph type="ctrTitle"/>
          </p:nvPr>
        </p:nvSpPr>
        <p:spPr>
          <a:xfrm>
            <a:off x="279433" y="0"/>
            <a:ext cx="8756542" cy="657890"/>
          </a:xfrm>
        </p:spPr>
        <p:txBody>
          <a:bodyPr>
            <a:normAutofit/>
          </a:bodyPr>
          <a:lstStyle/>
          <a:p>
            <a:r>
              <a:rPr lang="en-US" sz="4000" dirty="0">
                <a:solidFill>
                  <a:srgbClr val="7030A0"/>
                </a:solidFill>
                <a:latin typeface="Arial" panose="020B0604020202020204" pitchFamily="34" charset="0"/>
                <a:cs typeface="Arial" panose="020B0604020202020204" pitchFamily="34" charset="0"/>
              </a:rPr>
              <a:t>Queries</a:t>
            </a:r>
          </a:p>
        </p:txBody>
      </p:sp>
      <p:sp>
        <p:nvSpPr>
          <p:cNvPr id="3" name="Subtitle 2">
            <a:extLst>
              <a:ext uri="{FF2B5EF4-FFF2-40B4-BE49-F238E27FC236}">
                <a16:creationId xmlns:a16="http://schemas.microsoft.com/office/drawing/2014/main" id="{1EF39FE0-BEDC-4EEF-780C-BCBDF5966B68}"/>
              </a:ext>
            </a:extLst>
          </p:cNvPr>
          <p:cNvSpPr>
            <a:spLocks noGrp="1"/>
          </p:cNvSpPr>
          <p:nvPr>
            <p:ph type="subTitle" idx="1"/>
          </p:nvPr>
        </p:nvSpPr>
        <p:spPr>
          <a:xfrm>
            <a:off x="743918" y="4534545"/>
            <a:ext cx="8508570" cy="2484985"/>
          </a:xfrm>
        </p:spPr>
        <p:txBody>
          <a:bodyPr>
            <a:normAutofit/>
          </a:bodyPr>
          <a:lstStyle/>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r>
              <a:rPr lang="en-US" sz="2800" dirty="0">
                <a:solidFill>
                  <a:srgbClr val="FF0000"/>
                </a:solidFill>
                <a:latin typeface="Arial" panose="020B0604020202020204" pitchFamily="34" charset="0"/>
                <a:cs typeface="Arial" panose="020B0604020202020204" pitchFamily="34" charset="0"/>
              </a:rPr>
              <a:t>Department of Computer Science and Engineering</a:t>
            </a:r>
          </a:p>
        </p:txBody>
      </p:sp>
      <p:pic>
        <p:nvPicPr>
          <p:cNvPr id="4" name="Picture 3">
            <a:extLst>
              <a:ext uri="{FF2B5EF4-FFF2-40B4-BE49-F238E27FC236}">
                <a16:creationId xmlns:a16="http://schemas.microsoft.com/office/drawing/2014/main" id="{AA59B22F-3522-79E6-31D5-16529A52DDC4}"/>
              </a:ext>
            </a:extLst>
          </p:cNvPr>
          <p:cNvPicPr>
            <a:picLocks noChangeAspect="1"/>
          </p:cNvPicPr>
          <p:nvPr/>
        </p:nvPicPr>
        <p:blipFill>
          <a:blip r:embed="rId2"/>
          <a:stretch>
            <a:fillRect/>
          </a:stretch>
        </p:blipFill>
        <p:spPr>
          <a:xfrm>
            <a:off x="9474540" y="2049560"/>
            <a:ext cx="2484985" cy="2484985"/>
          </a:xfrm>
          <a:prstGeom prst="rect">
            <a:avLst/>
          </a:prstGeom>
        </p:spPr>
      </p:pic>
      <p:sp>
        <p:nvSpPr>
          <p:cNvPr id="9" name="Slide Number Placeholder 7">
            <a:extLst>
              <a:ext uri="{FF2B5EF4-FFF2-40B4-BE49-F238E27FC236}">
                <a16:creationId xmlns:a16="http://schemas.microsoft.com/office/drawing/2014/main" id="{8632E136-C127-8B13-7821-723BCB5B03C4}"/>
              </a:ext>
            </a:extLst>
          </p:cNvPr>
          <p:cNvSpPr txBox="1">
            <a:spLocks/>
          </p:cNvSpPr>
          <p:nvPr/>
        </p:nvSpPr>
        <p:spPr>
          <a:xfrm>
            <a:off x="11625946" y="6356350"/>
            <a:ext cx="393976" cy="36512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lstStyle>
            <a:defPPr>
              <a:defRPr lang="en-US"/>
            </a:defPPr>
            <a:lvl1pPr marL="0" algn="r" defTabSz="457200" rtl="0" eaLnBrk="1" latinLnBrk="0" hangingPunct="1">
              <a:defRPr sz="1200" b="1"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4FAB73BC-B049-4115-A692-8D63A059BFB8}" type="slidenum">
              <a:rPr lang="en-US" sz="2000" smtClean="0">
                <a:latin typeface="Arial" panose="020B0604020202020204" pitchFamily="34" charset="0"/>
                <a:cs typeface="Arial" panose="020B0604020202020204" pitchFamily="34" charset="0"/>
              </a:rPr>
              <a:pPr algn="ctr"/>
              <a:t>5</a:t>
            </a:fld>
            <a:endParaRPr lang="en-US" sz="20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02F2E3F9-E8EE-D83B-3E08-497FEF8C6E4F}"/>
              </a:ext>
            </a:extLst>
          </p:cNvPr>
          <p:cNvSpPr txBox="1"/>
          <p:nvPr/>
        </p:nvSpPr>
        <p:spPr>
          <a:xfrm>
            <a:off x="0" y="559642"/>
            <a:ext cx="9478400" cy="4278094"/>
          </a:xfrm>
          <a:prstGeom prst="rect">
            <a:avLst/>
          </a:prstGeom>
          <a:noFill/>
        </p:spPr>
        <p:txBody>
          <a:bodyPr wrap="square">
            <a:spAutoFit/>
          </a:bodyPr>
          <a:lstStyle/>
          <a:p>
            <a:pPr algn="just">
              <a:lnSpc>
                <a:spcPct val="200000"/>
              </a:lnSpc>
            </a:pPr>
            <a:r>
              <a:rPr lang="en-IN" sz="3200" b="1" dirty="0">
                <a:solidFill>
                  <a:schemeClr val="accent2">
                    <a:lumMod val="20000"/>
                    <a:lumOff val="80000"/>
                  </a:schemeClr>
                </a:solidFill>
                <a:latin typeface="Aptos" panose="020B0004020202020204" pitchFamily="34" charset="0"/>
                <a:cs typeface="Arial" panose="020B0604020202020204" pitchFamily="34" charset="0"/>
              </a:rPr>
              <a:t>2. L</a:t>
            </a:r>
            <a:r>
              <a:rPr lang="en-US" sz="3200" dirty="0" err="1">
                <a:latin typeface="Aptos" panose="020B0004020202020204" pitchFamily="34" charset="0"/>
              </a:rPr>
              <a:t>ist</a:t>
            </a:r>
            <a:r>
              <a:rPr lang="en-US" sz="3200" dirty="0">
                <a:latin typeface="Aptos" panose="020B0004020202020204" pitchFamily="34" charset="0"/>
              </a:rPr>
              <a:t> all actors who acted in a movie before </a:t>
            </a:r>
          </a:p>
          <a:p>
            <a:pPr algn="just">
              <a:lnSpc>
                <a:spcPct val="200000"/>
              </a:lnSpc>
            </a:pPr>
            <a:r>
              <a:rPr lang="en-US" sz="3200" dirty="0">
                <a:latin typeface="Aptos" panose="020B0004020202020204" pitchFamily="34" charset="0"/>
              </a:rPr>
              <a:t>2000 and in a movie after 2015 (use JOIN operation).</a:t>
            </a:r>
            <a:r>
              <a:rPr lang="en-IN" sz="3200" b="1" dirty="0">
                <a:solidFill>
                  <a:schemeClr val="accent2">
                    <a:lumMod val="20000"/>
                    <a:lumOff val="80000"/>
                  </a:schemeClr>
                </a:solidFill>
                <a:latin typeface="Aptos" panose="020B0004020202020204" pitchFamily="34" charset="0"/>
                <a:cs typeface="Arial" panose="020B0604020202020204" pitchFamily="34" charset="0"/>
              </a:rPr>
              <a:t>  </a:t>
            </a:r>
          </a:p>
          <a:p>
            <a:pPr marL="0" algn="l" rtl="0" eaLnBrk="1" fontAlgn="t" latinLnBrk="0" hangingPunct="1">
              <a:spcBef>
                <a:spcPts val="0"/>
              </a:spcBef>
              <a:spcAft>
                <a:spcPts val="0"/>
              </a:spcAft>
            </a:pPr>
            <a:endParaRPr lang="en-IN" sz="2400" b="1" dirty="0">
              <a:solidFill>
                <a:schemeClr val="accent2">
                  <a:lumMod val="20000"/>
                  <a:lumOff val="80000"/>
                </a:schemeClr>
              </a:solidFill>
              <a:latin typeface="Arial" panose="020B0604020202020204" pitchFamily="34" charset="0"/>
              <a:cs typeface="Arial" panose="020B0604020202020204" pitchFamily="34" charset="0"/>
            </a:endParaRPr>
          </a:p>
          <a:p>
            <a:pPr marL="0" algn="l" rtl="0" eaLnBrk="1" fontAlgn="t" latinLnBrk="0" hangingPunct="1">
              <a:spcBef>
                <a:spcPts val="0"/>
              </a:spcBef>
              <a:spcAft>
                <a:spcPts val="0"/>
              </a:spcAft>
            </a:pPr>
            <a:r>
              <a:rPr lang="en-IN" sz="2400" b="1" dirty="0">
                <a:solidFill>
                  <a:schemeClr val="accent2">
                    <a:lumMod val="20000"/>
                    <a:lumOff val="80000"/>
                  </a:schemeClr>
                </a:solidFill>
                <a:latin typeface="Arial" panose="020B0604020202020204" pitchFamily="34" charset="0"/>
                <a:cs typeface="Arial" panose="020B0604020202020204" pitchFamily="34" charset="0"/>
              </a:rPr>
              <a:t>Select </a:t>
            </a:r>
            <a:r>
              <a:rPr lang="en-IN" sz="2400" b="1" dirty="0" err="1">
                <a:solidFill>
                  <a:schemeClr val="accent2">
                    <a:lumMod val="20000"/>
                    <a:lumOff val="80000"/>
                  </a:schemeClr>
                </a:solidFill>
                <a:latin typeface="Arial" panose="020B0604020202020204" pitchFamily="34" charset="0"/>
                <a:cs typeface="Arial" panose="020B0604020202020204" pitchFamily="34" charset="0"/>
              </a:rPr>
              <a:t>Actor_name</a:t>
            </a:r>
            <a:r>
              <a:rPr lang="en-IN" sz="2400" b="1" dirty="0">
                <a:solidFill>
                  <a:schemeClr val="accent2">
                    <a:lumMod val="20000"/>
                    <a:lumOff val="80000"/>
                  </a:schemeClr>
                </a:solidFill>
                <a:latin typeface="Arial" panose="020B0604020202020204" pitchFamily="34" charset="0"/>
                <a:cs typeface="Arial" panose="020B0604020202020204" pitchFamily="34" charset="0"/>
              </a:rPr>
              <a:t> from ACTOR A</a:t>
            </a:r>
          </a:p>
          <a:p>
            <a:pPr marL="0" algn="l" rtl="0" eaLnBrk="1" fontAlgn="t" latinLnBrk="0" hangingPunct="1">
              <a:spcBef>
                <a:spcPts val="0"/>
              </a:spcBef>
              <a:spcAft>
                <a:spcPts val="0"/>
              </a:spcAft>
            </a:pPr>
            <a:r>
              <a:rPr lang="en-IN" sz="2400" b="1" dirty="0">
                <a:solidFill>
                  <a:schemeClr val="accent2">
                    <a:lumMod val="20000"/>
                    <a:lumOff val="80000"/>
                  </a:schemeClr>
                </a:solidFill>
                <a:latin typeface="Arial" panose="020B0604020202020204" pitchFamily="34" charset="0"/>
                <a:cs typeface="Arial" panose="020B0604020202020204" pitchFamily="34" charset="0"/>
              </a:rPr>
              <a:t>INNER JOIN MOVIE_CAST MC ON </a:t>
            </a:r>
            <a:r>
              <a:rPr lang="en-IN" sz="2400" b="1" dirty="0" err="1">
                <a:solidFill>
                  <a:schemeClr val="accent2">
                    <a:lumMod val="20000"/>
                    <a:lumOff val="80000"/>
                  </a:schemeClr>
                </a:solidFill>
                <a:latin typeface="Arial" panose="020B0604020202020204" pitchFamily="34" charset="0"/>
                <a:cs typeface="Arial" panose="020B0604020202020204" pitchFamily="34" charset="0"/>
              </a:rPr>
              <a:t>A.Actor_id</a:t>
            </a:r>
            <a:r>
              <a:rPr lang="en-IN" sz="2400" b="1" dirty="0">
                <a:solidFill>
                  <a:schemeClr val="accent2">
                    <a:lumMod val="20000"/>
                    <a:lumOff val="80000"/>
                  </a:schemeClr>
                </a:solidFill>
                <a:latin typeface="Arial" panose="020B0604020202020204" pitchFamily="34" charset="0"/>
                <a:cs typeface="Arial" panose="020B0604020202020204" pitchFamily="34" charset="0"/>
              </a:rPr>
              <a:t>=</a:t>
            </a:r>
            <a:r>
              <a:rPr lang="en-IN" sz="2400" b="1" dirty="0" err="1">
                <a:solidFill>
                  <a:schemeClr val="accent2">
                    <a:lumMod val="20000"/>
                    <a:lumOff val="80000"/>
                  </a:schemeClr>
                </a:solidFill>
                <a:latin typeface="Arial" panose="020B0604020202020204" pitchFamily="34" charset="0"/>
                <a:cs typeface="Arial" panose="020B0604020202020204" pitchFamily="34" charset="0"/>
              </a:rPr>
              <a:t>MC.Actor_id</a:t>
            </a:r>
            <a:endParaRPr lang="en-IN" sz="2400" b="1" dirty="0">
              <a:solidFill>
                <a:schemeClr val="accent2">
                  <a:lumMod val="20000"/>
                  <a:lumOff val="80000"/>
                </a:schemeClr>
              </a:solidFill>
              <a:latin typeface="Arial" panose="020B0604020202020204" pitchFamily="34" charset="0"/>
              <a:cs typeface="Arial" panose="020B0604020202020204" pitchFamily="34" charset="0"/>
            </a:endParaRPr>
          </a:p>
          <a:p>
            <a:pPr marL="0" algn="l" rtl="0" eaLnBrk="1" fontAlgn="t" latinLnBrk="0" hangingPunct="1">
              <a:spcBef>
                <a:spcPts val="0"/>
              </a:spcBef>
              <a:spcAft>
                <a:spcPts val="0"/>
              </a:spcAft>
            </a:pPr>
            <a:r>
              <a:rPr lang="en-IN" sz="2400" b="1" dirty="0">
                <a:solidFill>
                  <a:schemeClr val="accent2">
                    <a:lumMod val="20000"/>
                    <a:lumOff val="80000"/>
                  </a:schemeClr>
                </a:solidFill>
                <a:latin typeface="Arial" panose="020B0604020202020204" pitchFamily="34" charset="0"/>
                <a:cs typeface="Arial" panose="020B0604020202020204" pitchFamily="34" charset="0"/>
              </a:rPr>
              <a:t>WHERE  </a:t>
            </a:r>
            <a:r>
              <a:rPr lang="en-IN" sz="2400" b="1" dirty="0" err="1">
                <a:solidFill>
                  <a:schemeClr val="accent2">
                    <a:lumMod val="20000"/>
                    <a:lumOff val="80000"/>
                  </a:schemeClr>
                </a:solidFill>
                <a:latin typeface="Arial" panose="020B0604020202020204" pitchFamily="34" charset="0"/>
                <a:cs typeface="Arial" panose="020B0604020202020204" pitchFamily="34" charset="0"/>
              </a:rPr>
              <a:t>Movie_Year</a:t>
            </a:r>
            <a:r>
              <a:rPr lang="en-IN" sz="2400" b="1" dirty="0">
                <a:solidFill>
                  <a:schemeClr val="accent2">
                    <a:lumMod val="20000"/>
                    <a:lumOff val="80000"/>
                  </a:schemeClr>
                </a:solidFill>
                <a:latin typeface="Arial" panose="020B0604020202020204" pitchFamily="34" charset="0"/>
                <a:cs typeface="Arial" panose="020B0604020202020204" pitchFamily="34" charset="0"/>
              </a:rPr>
              <a:t>&lt;2000 and </a:t>
            </a:r>
          </a:p>
          <a:p>
            <a:pPr marL="0" algn="l" rtl="0" eaLnBrk="1" fontAlgn="t" latinLnBrk="0" hangingPunct="1">
              <a:spcBef>
                <a:spcPts val="0"/>
              </a:spcBef>
              <a:spcAft>
                <a:spcPts val="0"/>
              </a:spcAft>
            </a:pPr>
            <a:r>
              <a:rPr lang="en-IN" sz="2400" b="1" dirty="0">
                <a:solidFill>
                  <a:schemeClr val="accent2">
                    <a:lumMod val="20000"/>
                    <a:lumOff val="80000"/>
                  </a:schemeClr>
                </a:solidFill>
                <a:latin typeface="Arial" panose="020B0604020202020204" pitchFamily="34" charset="0"/>
                <a:cs typeface="Arial" panose="020B0604020202020204" pitchFamily="34" charset="0"/>
              </a:rPr>
              <a:t>               </a:t>
            </a:r>
            <a:r>
              <a:rPr lang="en-IN" sz="2400" b="1" dirty="0" err="1">
                <a:solidFill>
                  <a:schemeClr val="accent2">
                    <a:lumMod val="20000"/>
                    <a:lumOff val="80000"/>
                  </a:schemeClr>
                </a:solidFill>
                <a:latin typeface="Arial" panose="020B0604020202020204" pitchFamily="34" charset="0"/>
                <a:cs typeface="Arial" panose="020B0604020202020204" pitchFamily="34" charset="0"/>
              </a:rPr>
              <a:t>Movie_Year</a:t>
            </a:r>
            <a:r>
              <a:rPr lang="en-IN" sz="2400" b="1" dirty="0">
                <a:solidFill>
                  <a:schemeClr val="accent2">
                    <a:lumMod val="20000"/>
                    <a:lumOff val="80000"/>
                  </a:schemeClr>
                </a:solidFill>
                <a:latin typeface="Arial" panose="020B0604020202020204" pitchFamily="34" charset="0"/>
                <a:cs typeface="Arial" panose="020B0604020202020204" pitchFamily="34" charset="0"/>
              </a:rPr>
              <a:t>&gt;2015</a:t>
            </a:r>
          </a:p>
          <a:p>
            <a:pPr marL="0" algn="l" rtl="0" eaLnBrk="1" fontAlgn="t" latinLnBrk="0" hangingPunct="1">
              <a:spcBef>
                <a:spcPts val="0"/>
              </a:spcBef>
              <a:spcAft>
                <a:spcPts val="0"/>
              </a:spcAft>
            </a:pPr>
            <a:endParaRPr lang="en-IN" sz="2400" b="1" dirty="0">
              <a:solidFill>
                <a:schemeClr val="accent2">
                  <a:lumMod val="20000"/>
                  <a:lumOff val="80000"/>
                </a:schemeClr>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D57EC474-7D27-9B3D-6FDB-68708BEB252A}"/>
              </a:ext>
            </a:extLst>
          </p:cNvPr>
          <p:cNvPicPr>
            <a:picLocks noChangeAspect="1"/>
          </p:cNvPicPr>
          <p:nvPr/>
        </p:nvPicPr>
        <p:blipFill>
          <a:blip r:embed="rId3"/>
          <a:stretch>
            <a:fillRect/>
          </a:stretch>
        </p:blipFill>
        <p:spPr>
          <a:xfrm>
            <a:off x="10011112" y="36689"/>
            <a:ext cx="1561661" cy="1624071"/>
          </a:xfrm>
          <a:prstGeom prst="rect">
            <a:avLst/>
          </a:prstGeom>
        </p:spPr>
      </p:pic>
      <p:pic>
        <p:nvPicPr>
          <p:cNvPr id="12" name="Picture 11">
            <a:extLst>
              <a:ext uri="{FF2B5EF4-FFF2-40B4-BE49-F238E27FC236}">
                <a16:creationId xmlns:a16="http://schemas.microsoft.com/office/drawing/2014/main" id="{64CB1287-0324-E2EF-CF1A-1D8179184C36}"/>
              </a:ext>
            </a:extLst>
          </p:cNvPr>
          <p:cNvPicPr>
            <a:picLocks noChangeAspect="1"/>
          </p:cNvPicPr>
          <p:nvPr/>
        </p:nvPicPr>
        <p:blipFill>
          <a:blip r:embed="rId3"/>
          <a:stretch>
            <a:fillRect/>
          </a:stretch>
        </p:blipFill>
        <p:spPr>
          <a:xfrm>
            <a:off x="10011112" y="58056"/>
            <a:ext cx="1561661" cy="16240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5" name="Picture 4">
            <a:extLst>
              <a:ext uri="{FF2B5EF4-FFF2-40B4-BE49-F238E27FC236}">
                <a16:creationId xmlns:a16="http://schemas.microsoft.com/office/drawing/2014/main" id="{3DD15630-2746-6439-6897-95791BA12003}"/>
              </a:ext>
            </a:extLst>
          </p:cNvPr>
          <p:cNvPicPr>
            <a:picLocks noChangeAspect="1"/>
          </p:cNvPicPr>
          <p:nvPr/>
        </p:nvPicPr>
        <p:blipFill>
          <a:blip r:embed="rId4"/>
          <a:srcRect/>
          <a:stretch/>
        </p:blipFill>
        <p:spPr>
          <a:xfrm>
            <a:off x="10011112" y="89261"/>
            <a:ext cx="1561661" cy="156166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grpSp>
        <p:nvGrpSpPr>
          <p:cNvPr id="6" name="Group 5">
            <a:extLst>
              <a:ext uri="{FF2B5EF4-FFF2-40B4-BE49-F238E27FC236}">
                <a16:creationId xmlns:a16="http://schemas.microsoft.com/office/drawing/2014/main" id="{2A812369-C236-330F-909B-A79A9314D617}"/>
              </a:ext>
            </a:extLst>
          </p:cNvPr>
          <p:cNvGrpSpPr/>
          <p:nvPr/>
        </p:nvGrpSpPr>
        <p:grpSpPr>
          <a:xfrm>
            <a:off x="9519251" y="4915399"/>
            <a:ext cx="2545382" cy="1595164"/>
            <a:chOff x="9519251" y="4923345"/>
            <a:chExt cx="2545382" cy="1595164"/>
          </a:xfrm>
        </p:grpSpPr>
        <p:sp>
          <p:nvSpPr>
            <p:cNvPr id="7" name="Flowchart: Document 6">
              <a:extLst>
                <a:ext uri="{FF2B5EF4-FFF2-40B4-BE49-F238E27FC236}">
                  <a16:creationId xmlns:a16="http://schemas.microsoft.com/office/drawing/2014/main" id="{83C096AD-5A34-3222-A559-79147DBF5030}"/>
                </a:ext>
              </a:extLst>
            </p:cNvPr>
            <p:cNvSpPr/>
            <p:nvPr/>
          </p:nvSpPr>
          <p:spPr>
            <a:xfrm>
              <a:off x="9519251" y="4923345"/>
              <a:ext cx="2545382" cy="1595164"/>
            </a:xfrm>
            <a:prstGeom prst="flowChartDocumen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E8F10E7-FFB2-45A2-1E3B-B8E478AA5E84}"/>
                </a:ext>
              </a:extLst>
            </p:cNvPr>
            <p:cNvSpPr txBox="1"/>
            <p:nvPr/>
          </p:nvSpPr>
          <p:spPr>
            <a:xfrm>
              <a:off x="9700156" y="4936795"/>
              <a:ext cx="2033752" cy="830997"/>
            </a:xfrm>
            <a:prstGeom prst="rect">
              <a:avLst/>
            </a:prstGeom>
            <a:noFill/>
          </p:spPr>
          <p:txBody>
            <a:bodyPr wrap="square" rtlCol="0">
              <a:spAutoFit/>
            </a:bodyPr>
            <a:lstStyle/>
            <a:p>
              <a:r>
                <a:rPr lang="en-US" sz="4800" b="1" dirty="0">
                  <a:solidFill>
                    <a:srgbClr val="7030A0"/>
                  </a:solidFill>
                  <a:effectLst>
                    <a:outerShdw blurRad="38100" dist="38100" dir="2700000" algn="tl">
                      <a:srgbClr val="000000">
                        <a:alpha val="43137"/>
                      </a:srgbClr>
                    </a:outerShdw>
                  </a:effectLst>
                  <a:latin typeface="Aptos" panose="020B0004020202020204" pitchFamily="34" charset="0"/>
                </a:rPr>
                <a:t>SGBIT</a:t>
              </a:r>
            </a:p>
          </p:txBody>
        </p:sp>
        <p:pic>
          <p:nvPicPr>
            <p:cNvPr id="13" name="Graphic 12" descr="Arrow Slight curve">
              <a:extLst>
                <a:ext uri="{FF2B5EF4-FFF2-40B4-BE49-F238E27FC236}">
                  <a16:creationId xmlns:a16="http://schemas.microsoft.com/office/drawing/2014/main" id="{786857F8-D27B-8BDA-FFB4-E75FDBF16A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0946588">
              <a:off x="10562906" y="5240306"/>
              <a:ext cx="1406353" cy="1143694"/>
            </a:xfrm>
            <a:prstGeom prst="rect">
              <a:avLst/>
            </a:prstGeom>
          </p:spPr>
        </p:pic>
      </p:grpSp>
    </p:spTree>
    <p:extLst>
      <p:ext uri="{BB962C8B-B14F-4D97-AF65-F5344CB8AC3E}">
        <p14:creationId xmlns:p14="http://schemas.microsoft.com/office/powerpoint/2010/main" val="708413539"/>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404A-2F3C-04A5-4E54-BEE583C4A00D}"/>
              </a:ext>
            </a:extLst>
          </p:cNvPr>
          <p:cNvSpPr>
            <a:spLocks noGrp="1"/>
          </p:cNvSpPr>
          <p:nvPr>
            <p:ph type="ctrTitle"/>
          </p:nvPr>
        </p:nvSpPr>
        <p:spPr>
          <a:xfrm>
            <a:off x="279433" y="0"/>
            <a:ext cx="8756542" cy="657890"/>
          </a:xfrm>
        </p:spPr>
        <p:txBody>
          <a:bodyPr>
            <a:normAutofit/>
          </a:bodyPr>
          <a:lstStyle/>
          <a:p>
            <a:r>
              <a:rPr lang="en-US" sz="4000" dirty="0">
                <a:solidFill>
                  <a:srgbClr val="7030A0"/>
                </a:solidFill>
                <a:latin typeface="Arial" panose="020B0604020202020204" pitchFamily="34" charset="0"/>
                <a:cs typeface="Arial" panose="020B0604020202020204" pitchFamily="34" charset="0"/>
              </a:rPr>
              <a:t>Queries</a:t>
            </a:r>
          </a:p>
        </p:txBody>
      </p:sp>
      <p:sp>
        <p:nvSpPr>
          <p:cNvPr id="3" name="Subtitle 2">
            <a:extLst>
              <a:ext uri="{FF2B5EF4-FFF2-40B4-BE49-F238E27FC236}">
                <a16:creationId xmlns:a16="http://schemas.microsoft.com/office/drawing/2014/main" id="{1EF39FE0-BEDC-4EEF-780C-BCBDF5966B68}"/>
              </a:ext>
            </a:extLst>
          </p:cNvPr>
          <p:cNvSpPr>
            <a:spLocks noGrp="1"/>
          </p:cNvSpPr>
          <p:nvPr>
            <p:ph type="subTitle" idx="1"/>
          </p:nvPr>
        </p:nvSpPr>
        <p:spPr>
          <a:xfrm>
            <a:off x="743918" y="4534545"/>
            <a:ext cx="8508570" cy="2484985"/>
          </a:xfrm>
        </p:spPr>
        <p:txBody>
          <a:bodyPr>
            <a:normAutofit/>
          </a:bodyPr>
          <a:lstStyle/>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r>
              <a:rPr lang="en-US" sz="2800" dirty="0">
                <a:solidFill>
                  <a:srgbClr val="FF0000"/>
                </a:solidFill>
                <a:latin typeface="Arial" panose="020B0604020202020204" pitchFamily="34" charset="0"/>
                <a:cs typeface="Arial" panose="020B0604020202020204" pitchFamily="34" charset="0"/>
              </a:rPr>
              <a:t>Department of Computer Science and Engineering</a:t>
            </a:r>
          </a:p>
        </p:txBody>
      </p:sp>
      <p:pic>
        <p:nvPicPr>
          <p:cNvPr id="4" name="Picture 3">
            <a:extLst>
              <a:ext uri="{FF2B5EF4-FFF2-40B4-BE49-F238E27FC236}">
                <a16:creationId xmlns:a16="http://schemas.microsoft.com/office/drawing/2014/main" id="{AA59B22F-3522-79E6-31D5-16529A52DDC4}"/>
              </a:ext>
            </a:extLst>
          </p:cNvPr>
          <p:cNvPicPr>
            <a:picLocks noChangeAspect="1"/>
          </p:cNvPicPr>
          <p:nvPr/>
        </p:nvPicPr>
        <p:blipFill>
          <a:blip r:embed="rId2"/>
          <a:stretch>
            <a:fillRect/>
          </a:stretch>
        </p:blipFill>
        <p:spPr>
          <a:xfrm>
            <a:off x="9474540" y="2049560"/>
            <a:ext cx="2484985" cy="2484985"/>
          </a:xfrm>
          <a:prstGeom prst="rect">
            <a:avLst/>
          </a:prstGeom>
        </p:spPr>
      </p:pic>
      <p:sp>
        <p:nvSpPr>
          <p:cNvPr id="9" name="Slide Number Placeholder 7">
            <a:extLst>
              <a:ext uri="{FF2B5EF4-FFF2-40B4-BE49-F238E27FC236}">
                <a16:creationId xmlns:a16="http://schemas.microsoft.com/office/drawing/2014/main" id="{8632E136-C127-8B13-7821-723BCB5B03C4}"/>
              </a:ext>
            </a:extLst>
          </p:cNvPr>
          <p:cNvSpPr txBox="1">
            <a:spLocks/>
          </p:cNvSpPr>
          <p:nvPr/>
        </p:nvSpPr>
        <p:spPr>
          <a:xfrm>
            <a:off x="11625946" y="6356350"/>
            <a:ext cx="393976" cy="36512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lstStyle>
            <a:defPPr>
              <a:defRPr lang="en-US"/>
            </a:defPPr>
            <a:lvl1pPr marL="0" algn="r" defTabSz="457200" rtl="0" eaLnBrk="1" latinLnBrk="0" hangingPunct="1">
              <a:defRPr sz="1200" b="1"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4FAB73BC-B049-4115-A692-8D63A059BFB8}" type="slidenum">
              <a:rPr lang="en-US" sz="2000" smtClean="0">
                <a:latin typeface="Arial" panose="020B0604020202020204" pitchFamily="34" charset="0"/>
                <a:cs typeface="Arial" panose="020B0604020202020204" pitchFamily="34" charset="0"/>
              </a:rPr>
              <a:pPr algn="ctr"/>
              <a:t>6</a:t>
            </a:fld>
            <a:endParaRPr lang="en-US" sz="20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02F2E3F9-E8EE-D83B-3E08-497FEF8C6E4F}"/>
              </a:ext>
            </a:extLst>
          </p:cNvPr>
          <p:cNvSpPr txBox="1"/>
          <p:nvPr/>
        </p:nvSpPr>
        <p:spPr>
          <a:xfrm>
            <a:off x="259003" y="848724"/>
            <a:ext cx="9478400" cy="2932341"/>
          </a:xfrm>
          <a:prstGeom prst="rect">
            <a:avLst/>
          </a:prstGeom>
          <a:noFill/>
        </p:spPr>
        <p:txBody>
          <a:bodyPr wrap="square">
            <a:spAutoFit/>
          </a:bodyPr>
          <a:lstStyle/>
          <a:p>
            <a:pPr algn="just">
              <a:lnSpc>
                <a:spcPct val="200000"/>
              </a:lnSpc>
            </a:pPr>
            <a:r>
              <a:rPr lang="en-IN" sz="2400" b="1" dirty="0">
                <a:solidFill>
                  <a:schemeClr val="accent3">
                    <a:lumMod val="20000"/>
                    <a:lumOff val="80000"/>
                  </a:schemeClr>
                </a:solidFill>
                <a:latin typeface="Arial" panose="020B0604020202020204" pitchFamily="34" charset="0"/>
                <a:cs typeface="Arial" panose="020B0604020202020204" pitchFamily="34" charset="0"/>
              </a:rPr>
              <a:t>2. Delete a book in Book table</a:t>
            </a:r>
          </a:p>
          <a:p>
            <a:pPr algn="just">
              <a:lnSpc>
                <a:spcPct val="200000"/>
              </a:lnSpc>
            </a:pPr>
            <a:r>
              <a:rPr lang="en-IN" sz="2400" b="1" dirty="0">
                <a:solidFill>
                  <a:schemeClr val="accent3">
                    <a:lumMod val="20000"/>
                    <a:lumOff val="80000"/>
                  </a:schemeClr>
                </a:solidFill>
                <a:latin typeface="Arial" panose="020B0604020202020204" pitchFamily="34" charset="0"/>
                <a:cs typeface="Arial" panose="020B0604020202020204" pitchFamily="34" charset="0"/>
              </a:rPr>
              <a:t>     DELETE from BOOK Where </a:t>
            </a:r>
            <a:r>
              <a:rPr lang="en-IN" sz="2400" b="1" dirty="0" err="1">
                <a:solidFill>
                  <a:schemeClr val="accent3">
                    <a:lumMod val="20000"/>
                    <a:lumOff val="80000"/>
                  </a:schemeClr>
                </a:solidFill>
                <a:latin typeface="Arial" panose="020B0604020202020204" pitchFamily="34" charset="0"/>
                <a:cs typeface="Arial" panose="020B0604020202020204" pitchFamily="34" charset="0"/>
              </a:rPr>
              <a:t>Book_id</a:t>
            </a:r>
            <a:r>
              <a:rPr lang="en-IN" sz="2400" b="1" dirty="0">
                <a:solidFill>
                  <a:schemeClr val="accent3">
                    <a:lumMod val="20000"/>
                    <a:lumOff val="80000"/>
                  </a:schemeClr>
                </a:solidFill>
                <a:latin typeface="Arial" panose="020B0604020202020204" pitchFamily="34" charset="0"/>
                <a:cs typeface="Arial" panose="020B0604020202020204" pitchFamily="34" charset="0"/>
              </a:rPr>
              <a:t>=&amp;</a:t>
            </a:r>
            <a:r>
              <a:rPr lang="en-IN" sz="2400" b="1" dirty="0" err="1">
                <a:solidFill>
                  <a:schemeClr val="accent3">
                    <a:lumMod val="20000"/>
                    <a:lumOff val="80000"/>
                  </a:schemeClr>
                </a:solidFill>
                <a:latin typeface="Arial" panose="020B0604020202020204" pitchFamily="34" charset="0"/>
                <a:cs typeface="Arial" panose="020B0604020202020204" pitchFamily="34" charset="0"/>
              </a:rPr>
              <a:t>bookID</a:t>
            </a:r>
            <a:r>
              <a:rPr lang="en-IN" sz="2400" b="1" dirty="0">
                <a:solidFill>
                  <a:schemeClr val="accent3">
                    <a:lumMod val="20000"/>
                    <a:lumOff val="80000"/>
                  </a:schemeClr>
                </a:solidFill>
                <a:latin typeface="Arial" panose="020B0604020202020204" pitchFamily="34" charset="0"/>
                <a:cs typeface="Arial" panose="020B0604020202020204" pitchFamily="34" charset="0"/>
              </a:rPr>
              <a:t>;</a:t>
            </a:r>
          </a:p>
          <a:p>
            <a:pPr marL="457200" indent="-457200" algn="just">
              <a:lnSpc>
                <a:spcPct val="200000"/>
              </a:lnSpc>
              <a:buAutoNum type="arabicPeriod"/>
            </a:pPr>
            <a:endParaRPr lang="en-IN" sz="2400" b="1" dirty="0">
              <a:solidFill>
                <a:schemeClr val="accent2">
                  <a:lumMod val="20000"/>
                  <a:lumOff val="80000"/>
                </a:schemeClr>
              </a:solidFill>
              <a:latin typeface="Arial" panose="020B0604020202020204" pitchFamily="34" charset="0"/>
              <a:cs typeface="Arial" panose="020B0604020202020204" pitchFamily="34" charset="0"/>
            </a:endParaRPr>
          </a:p>
          <a:p>
            <a:pPr marL="457200" indent="-457200" algn="just">
              <a:lnSpc>
                <a:spcPct val="200000"/>
              </a:lnSpc>
              <a:buAutoNum type="arabicPeriod"/>
            </a:pPr>
            <a:endParaRPr lang="en-IN" sz="2400" b="1" dirty="0">
              <a:solidFill>
                <a:schemeClr val="accent2">
                  <a:lumMod val="20000"/>
                  <a:lumOff val="80000"/>
                </a:schemeClr>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D57EC474-7D27-9B3D-6FDB-68708BEB252A}"/>
              </a:ext>
            </a:extLst>
          </p:cNvPr>
          <p:cNvPicPr>
            <a:picLocks noChangeAspect="1"/>
          </p:cNvPicPr>
          <p:nvPr/>
        </p:nvPicPr>
        <p:blipFill>
          <a:blip r:embed="rId3"/>
          <a:stretch>
            <a:fillRect/>
          </a:stretch>
        </p:blipFill>
        <p:spPr>
          <a:xfrm>
            <a:off x="10011112" y="36689"/>
            <a:ext cx="1561661" cy="1624071"/>
          </a:xfrm>
          <a:prstGeom prst="rect">
            <a:avLst/>
          </a:prstGeom>
        </p:spPr>
      </p:pic>
      <p:pic>
        <p:nvPicPr>
          <p:cNvPr id="12" name="Picture 11">
            <a:extLst>
              <a:ext uri="{FF2B5EF4-FFF2-40B4-BE49-F238E27FC236}">
                <a16:creationId xmlns:a16="http://schemas.microsoft.com/office/drawing/2014/main" id="{64CB1287-0324-E2EF-CF1A-1D8179184C36}"/>
              </a:ext>
            </a:extLst>
          </p:cNvPr>
          <p:cNvPicPr>
            <a:picLocks noChangeAspect="1"/>
          </p:cNvPicPr>
          <p:nvPr/>
        </p:nvPicPr>
        <p:blipFill>
          <a:blip r:embed="rId3"/>
          <a:stretch>
            <a:fillRect/>
          </a:stretch>
        </p:blipFill>
        <p:spPr>
          <a:xfrm>
            <a:off x="10011112" y="58056"/>
            <a:ext cx="1561661" cy="16240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5" name="Picture 4">
            <a:extLst>
              <a:ext uri="{FF2B5EF4-FFF2-40B4-BE49-F238E27FC236}">
                <a16:creationId xmlns:a16="http://schemas.microsoft.com/office/drawing/2014/main" id="{3DD15630-2746-6439-6897-95791BA12003}"/>
              </a:ext>
            </a:extLst>
          </p:cNvPr>
          <p:cNvPicPr>
            <a:picLocks noChangeAspect="1"/>
          </p:cNvPicPr>
          <p:nvPr/>
        </p:nvPicPr>
        <p:blipFill>
          <a:blip r:embed="rId4"/>
          <a:srcRect/>
          <a:stretch/>
        </p:blipFill>
        <p:spPr>
          <a:xfrm>
            <a:off x="10011112" y="89261"/>
            <a:ext cx="1561661" cy="156166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grpSp>
        <p:nvGrpSpPr>
          <p:cNvPr id="6" name="Group 5">
            <a:extLst>
              <a:ext uri="{FF2B5EF4-FFF2-40B4-BE49-F238E27FC236}">
                <a16:creationId xmlns:a16="http://schemas.microsoft.com/office/drawing/2014/main" id="{2A812369-C236-330F-909B-A79A9314D617}"/>
              </a:ext>
            </a:extLst>
          </p:cNvPr>
          <p:cNvGrpSpPr/>
          <p:nvPr/>
        </p:nvGrpSpPr>
        <p:grpSpPr>
          <a:xfrm>
            <a:off x="9519251" y="4915399"/>
            <a:ext cx="2545382" cy="1595164"/>
            <a:chOff x="9519251" y="4923345"/>
            <a:chExt cx="2545382" cy="1595164"/>
          </a:xfrm>
        </p:grpSpPr>
        <p:sp>
          <p:nvSpPr>
            <p:cNvPr id="7" name="Flowchart: Document 6">
              <a:extLst>
                <a:ext uri="{FF2B5EF4-FFF2-40B4-BE49-F238E27FC236}">
                  <a16:creationId xmlns:a16="http://schemas.microsoft.com/office/drawing/2014/main" id="{83C096AD-5A34-3222-A559-79147DBF5030}"/>
                </a:ext>
              </a:extLst>
            </p:cNvPr>
            <p:cNvSpPr/>
            <p:nvPr/>
          </p:nvSpPr>
          <p:spPr>
            <a:xfrm>
              <a:off x="9519251" y="4923345"/>
              <a:ext cx="2545382" cy="1595164"/>
            </a:xfrm>
            <a:prstGeom prst="flowChartDocumen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E8F10E7-FFB2-45A2-1E3B-B8E478AA5E84}"/>
                </a:ext>
              </a:extLst>
            </p:cNvPr>
            <p:cNvSpPr txBox="1"/>
            <p:nvPr/>
          </p:nvSpPr>
          <p:spPr>
            <a:xfrm>
              <a:off x="9700156" y="4936795"/>
              <a:ext cx="2033752" cy="830997"/>
            </a:xfrm>
            <a:prstGeom prst="rect">
              <a:avLst/>
            </a:prstGeom>
            <a:noFill/>
          </p:spPr>
          <p:txBody>
            <a:bodyPr wrap="square" rtlCol="0">
              <a:spAutoFit/>
            </a:bodyPr>
            <a:lstStyle/>
            <a:p>
              <a:r>
                <a:rPr lang="en-US" sz="4800" b="1" dirty="0">
                  <a:solidFill>
                    <a:srgbClr val="7030A0"/>
                  </a:solidFill>
                  <a:effectLst>
                    <a:outerShdw blurRad="38100" dist="38100" dir="2700000" algn="tl">
                      <a:srgbClr val="000000">
                        <a:alpha val="43137"/>
                      </a:srgbClr>
                    </a:outerShdw>
                  </a:effectLst>
                  <a:latin typeface="Aptos" panose="020B0004020202020204" pitchFamily="34" charset="0"/>
                </a:rPr>
                <a:t>SGBIT</a:t>
              </a:r>
            </a:p>
          </p:txBody>
        </p:sp>
        <p:pic>
          <p:nvPicPr>
            <p:cNvPr id="13" name="Graphic 12" descr="Arrow Slight curve">
              <a:extLst>
                <a:ext uri="{FF2B5EF4-FFF2-40B4-BE49-F238E27FC236}">
                  <a16:creationId xmlns:a16="http://schemas.microsoft.com/office/drawing/2014/main" id="{786857F8-D27B-8BDA-FFB4-E75FDBF16A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0946588">
              <a:off x="10562906" y="5240306"/>
              <a:ext cx="1406353" cy="1143694"/>
            </a:xfrm>
            <a:prstGeom prst="rect">
              <a:avLst/>
            </a:prstGeom>
          </p:spPr>
        </p:pic>
      </p:grpSp>
    </p:spTree>
    <p:extLst>
      <p:ext uri="{BB962C8B-B14F-4D97-AF65-F5344CB8AC3E}">
        <p14:creationId xmlns:p14="http://schemas.microsoft.com/office/powerpoint/2010/main" val="3400468285"/>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404A-2F3C-04A5-4E54-BEE583C4A00D}"/>
              </a:ext>
            </a:extLst>
          </p:cNvPr>
          <p:cNvSpPr>
            <a:spLocks noGrp="1"/>
          </p:cNvSpPr>
          <p:nvPr>
            <p:ph type="ctrTitle"/>
          </p:nvPr>
        </p:nvSpPr>
        <p:spPr>
          <a:xfrm>
            <a:off x="279433" y="0"/>
            <a:ext cx="8756542" cy="657890"/>
          </a:xfrm>
        </p:spPr>
        <p:txBody>
          <a:bodyPr>
            <a:normAutofit/>
          </a:bodyPr>
          <a:lstStyle/>
          <a:p>
            <a:r>
              <a:rPr lang="en-US" sz="4000" dirty="0">
                <a:solidFill>
                  <a:srgbClr val="7030A0"/>
                </a:solidFill>
                <a:latin typeface="Arial" panose="020B0604020202020204" pitchFamily="34" charset="0"/>
                <a:cs typeface="Arial" panose="020B0604020202020204" pitchFamily="34" charset="0"/>
              </a:rPr>
              <a:t>SQL Queries</a:t>
            </a:r>
          </a:p>
        </p:txBody>
      </p:sp>
      <p:sp>
        <p:nvSpPr>
          <p:cNvPr id="3" name="Subtitle 2">
            <a:extLst>
              <a:ext uri="{FF2B5EF4-FFF2-40B4-BE49-F238E27FC236}">
                <a16:creationId xmlns:a16="http://schemas.microsoft.com/office/drawing/2014/main" id="{1EF39FE0-BEDC-4EEF-780C-BCBDF5966B68}"/>
              </a:ext>
            </a:extLst>
          </p:cNvPr>
          <p:cNvSpPr>
            <a:spLocks noGrp="1"/>
          </p:cNvSpPr>
          <p:nvPr>
            <p:ph type="subTitle" idx="1"/>
          </p:nvPr>
        </p:nvSpPr>
        <p:spPr>
          <a:xfrm>
            <a:off x="743918" y="4534545"/>
            <a:ext cx="8508570" cy="2484985"/>
          </a:xfrm>
        </p:spPr>
        <p:txBody>
          <a:bodyPr>
            <a:normAutofit/>
          </a:bodyPr>
          <a:lstStyle/>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r>
              <a:rPr lang="en-US" sz="2800" dirty="0">
                <a:solidFill>
                  <a:srgbClr val="FF0000"/>
                </a:solidFill>
                <a:latin typeface="Arial" panose="020B0604020202020204" pitchFamily="34" charset="0"/>
                <a:cs typeface="Arial" panose="020B0604020202020204" pitchFamily="34" charset="0"/>
              </a:rPr>
              <a:t>Department of Computer Science and Engineering</a:t>
            </a:r>
          </a:p>
        </p:txBody>
      </p:sp>
      <p:pic>
        <p:nvPicPr>
          <p:cNvPr id="4" name="Picture 3">
            <a:extLst>
              <a:ext uri="{FF2B5EF4-FFF2-40B4-BE49-F238E27FC236}">
                <a16:creationId xmlns:a16="http://schemas.microsoft.com/office/drawing/2014/main" id="{AA59B22F-3522-79E6-31D5-16529A52DDC4}"/>
              </a:ext>
            </a:extLst>
          </p:cNvPr>
          <p:cNvPicPr>
            <a:picLocks noChangeAspect="1"/>
          </p:cNvPicPr>
          <p:nvPr/>
        </p:nvPicPr>
        <p:blipFill>
          <a:blip r:embed="rId2"/>
          <a:stretch>
            <a:fillRect/>
          </a:stretch>
        </p:blipFill>
        <p:spPr>
          <a:xfrm>
            <a:off x="9474540" y="2049560"/>
            <a:ext cx="2484985" cy="2484985"/>
          </a:xfrm>
          <a:prstGeom prst="rect">
            <a:avLst/>
          </a:prstGeom>
        </p:spPr>
      </p:pic>
      <p:sp>
        <p:nvSpPr>
          <p:cNvPr id="9" name="Slide Number Placeholder 7">
            <a:extLst>
              <a:ext uri="{FF2B5EF4-FFF2-40B4-BE49-F238E27FC236}">
                <a16:creationId xmlns:a16="http://schemas.microsoft.com/office/drawing/2014/main" id="{8632E136-C127-8B13-7821-723BCB5B03C4}"/>
              </a:ext>
            </a:extLst>
          </p:cNvPr>
          <p:cNvSpPr txBox="1">
            <a:spLocks/>
          </p:cNvSpPr>
          <p:nvPr/>
        </p:nvSpPr>
        <p:spPr>
          <a:xfrm>
            <a:off x="11625946" y="6356350"/>
            <a:ext cx="393976" cy="36512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lstStyle>
            <a:defPPr>
              <a:defRPr lang="en-US"/>
            </a:defPPr>
            <a:lvl1pPr marL="0" algn="r" defTabSz="457200" rtl="0" eaLnBrk="1" latinLnBrk="0" hangingPunct="1">
              <a:defRPr sz="1200" b="1"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4FAB73BC-B049-4115-A692-8D63A059BFB8}" type="slidenum">
              <a:rPr lang="en-US" sz="2000" smtClean="0">
                <a:latin typeface="Arial" panose="020B0604020202020204" pitchFamily="34" charset="0"/>
                <a:cs typeface="Arial" panose="020B0604020202020204" pitchFamily="34" charset="0"/>
              </a:rPr>
              <a:pPr algn="ctr"/>
              <a:t>7</a:t>
            </a:fld>
            <a:endParaRPr lang="en-US" sz="2000"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D57EC474-7D27-9B3D-6FDB-68708BEB252A}"/>
              </a:ext>
            </a:extLst>
          </p:cNvPr>
          <p:cNvPicPr>
            <a:picLocks noChangeAspect="1"/>
          </p:cNvPicPr>
          <p:nvPr/>
        </p:nvPicPr>
        <p:blipFill>
          <a:blip r:embed="rId3"/>
          <a:stretch>
            <a:fillRect/>
          </a:stretch>
        </p:blipFill>
        <p:spPr>
          <a:xfrm>
            <a:off x="10011112" y="36689"/>
            <a:ext cx="1561661" cy="1624071"/>
          </a:xfrm>
          <a:prstGeom prst="rect">
            <a:avLst/>
          </a:prstGeom>
        </p:spPr>
      </p:pic>
      <p:pic>
        <p:nvPicPr>
          <p:cNvPr id="12" name="Picture 11">
            <a:extLst>
              <a:ext uri="{FF2B5EF4-FFF2-40B4-BE49-F238E27FC236}">
                <a16:creationId xmlns:a16="http://schemas.microsoft.com/office/drawing/2014/main" id="{64CB1287-0324-E2EF-CF1A-1D8179184C36}"/>
              </a:ext>
            </a:extLst>
          </p:cNvPr>
          <p:cNvPicPr>
            <a:picLocks noChangeAspect="1"/>
          </p:cNvPicPr>
          <p:nvPr/>
        </p:nvPicPr>
        <p:blipFill>
          <a:blip r:embed="rId3"/>
          <a:stretch>
            <a:fillRect/>
          </a:stretch>
        </p:blipFill>
        <p:spPr>
          <a:xfrm>
            <a:off x="10011112" y="58056"/>
            <a:ext cx="1561661" cy="16240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5" name="Picture 4">
            <a:extLst>
              <a:ext uri="{FF2B5EF4-FFF2-40B4-BE49-F238E27FC236}">
                <a16:creationId xmlns:a16="http://schemas.microsoft.com/office/drawing/2014/main" id="{3DD15630-2746-6439-6897-95791BA12003}"/>
              </a:ext>
            </a:extLst>
          </p:cNvPr>
          <p:cNvPicPr>
            <a:picLocks noChangeAspect="1"/>
          </p:cNvPicPr>
          <p:nvPr/>
        </p:nvPicPr>
        <p:blipFill>
          <a:blip r:embed="rId4"/>
          <a:srcRect/>
          <a:stretch/>
        </p:blipFill>
        <p:spPr>
          <a:xfrm>
            <a:off x="10011112" y="89261"/>
            <a:ext cx="1561661" cy="156166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grpSp>
        <p:nvGrpSpPr>
          <p:cNvPr id="6" name="Group 5">
            <a:extLst>
              <a:ext uri="{FF2B5EF4-FFF2-40B4-BE49-F238E27FC236}">
                <a16:creationId xmlns:a16="http://schemas.microsoft.com/office/drawing/2014/main" id="{2A812369-C236-330F-909B-A79A9314D617}"/>
              </a:ext>
            </a:extLst>
          </p:cNvPr>
          <p:cNvGrpSpPr/>
          <p:nvPr/>
        </p:nvGrpSpPr>
        <p:grpSpPr>
          <a:xfrm>
            <a:off x="9519251" y="4915399"/>
            <a:ext cx="2545382" cy="1595164"/>
            <a:chOff x="9519251" y="4923345"/>
            <a:chExt cx="2545382" cy="1595164"/>
          </a:xfrm>
        </p:grpSpPr>
        <p:sp>
          <p:nvSpPr>
            <p:cNvPr id="7" name="Flowchart: Document 6">
              <a:extLst>
                <a:ext uri="{FF2B5EF4-FFF2-40B4-BE49-F238E27FC236}">
                  <a16:creationId xmlns:a16="http://schemas.microsoft.com/office/drawing/2014/main" id="{83C096AD-5A34-3222-A559-79147DBF5030}"/>
                </a:ext>
              </a:extLst>
            </p:cNvPr>
            <p:cNvSpPr/>
            <p:nvPr/>
          </p:nvSpPr>
          <p:spPr>
            <a:xfrm>
              <a:off x="9519251" y="4923345"/>
              <a:ext cx="2545382" cy="1595164"/>
            </a:xfrm>
            <a:prstGeom prst="flowChartDocumen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E8F10E7-FFB2-45A2-1E3B-B8E478AA5E84}"/>
                </a:ext>
              </a:extLst>
            </p:cNvPr>
            <p:cNvSpPr txBox="1"/>
            <p:nvPr/>
          </p:nvSpPr>
          <p:spPr>
            <a:xfrm>
              <a:off x="9700156" y="4936795"/>
              <a:ext cx="2033752" cy="830997"/>
            </a:xfrm>
            <a:prstGeom prst="rect">
              <a:avLst/>
            </a:prstGeom>
            <a:noFill/>
          </p:spPr>
          <p:txBody>
            <a:bodyPr wrap="square" rtlCol="0">
              <a:spAutoFit/>
            </a:bodyPr>
            <a:lstStyle/>
            <a:p>
              <a:r>
                <a:rPr lang="en-US" sz="4800" b="1" dirty="0">
                  <a:solidFill>
                    <a:srgbClr val="7030A0"/>
                  </a:solidFill>
                  <a:effectLst>
                    <a:outerShdw blurRad="38100" dist="38100" dir="2700000" algn="tl">
                      <a:srgbClr val="000000">
                        <a:alpha val="43137"/>
                      </a:srgbClr>
                    </a:outerShdw>
                  </a:effectLst>
                  <a:latin typeface="Aptos" panose="020B0004020202020204" pitchFamily="34" charset="0"/>
                </a:rPr>
                <a:t>SGBIT</a:t>
              </a:r>
            </a:p>
          </p:txBody>
        </p:sp>
        <p:pic>
          <p:nvPicPr>
            <p:cNvPr id="13" name="Graphic 12" descr="Arrow Slight curve">
              <a:extLst>
                <a:ext uri="{FF2B5EF4-FFF2-40B4-BE49-F238E27FC236}">
                  <a16:creationId xmlns:a16="http://schemas.microsoft.com/office/drawing/2014/main" id="{786857F8-D27B-8BDA-FFB4-E75FDBF16A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0946588">
              <a:off x="10562906" y="5240306"/>
              <a:ext cx="1406353" cy="1143694"/>
            </a:xfrm>
            <a:prstGeom prst="rect">
              <a:avLst/>
            </a:prstGeom>
          </p:spPr>
        </p:pic>
      </p:grpSp>
      <p:sp>
        <p:nvSpPr>
          <p:cNvPr id="14" name="TextBox 13">
            <a:extLst>
              <a:ext uri="{FF2B5EF4-FFF2-40B4-BE49-F238E27FC236}">
                <a16:creationId xmlns:a16="http://schemas.microsoft.com/office/drawing/2014/main" id="{E4862EC1-71B7-7796-8D2F-F558E8C4F18C}"/>
              </a:ext>
            </a:extLst>
          </p:cNvPr>
          <p:cNvSpPr txBox="1"/>
          <p:nvPr/>
        </p:nvSpPr>
        <p:spPr>
          <a:xfrm>
            <a:off x="279433" y="986135"/>
            <a:ext cx="8254967" cy="2062103"/>
          </a:xfrm>
          <a:prstGeom prst="rect">
            <a:avLst/>
          </a:prstGeom>
          <a:noFill/>
        </p:spPr>
        <p:txBody>
          <a:bodyPr wrap="square">
            <a:spAutoFit/>
          </a:bodyPr>
          <a:lstStyle/>
          <a:p>
            <a:r>
              <a:rPr lang="en-US" sz="3200" dirty="0"/>
              <a:t>Find the title of movies and number of stars for each movie that has at least one rating and find the highest number of stars that movie received. Sort the result by movie title</a:t>
            </a:r>
          </a:p>
        </p:txBody>
      </p:sp>
      <p:sp>
        <p:nvSpPr>
          <p:cNvPr id="15" name="TextBox 14">
            <a:extLst>
              <a:ext uri="{FF2B5EF4-FFF2-40B4-BE49-F238E27FC236}">
                <a16:creationId xmlns:a16="http://schemas.microsoft.com/office/drawing/2014/main" id="{67D42246-7566-FCB9-7554-C88C3F654E7B}"/>
              </a:ext>
            </a:extLst>
          </p:cNvPr>
          <p:cNvSpPr txBox="1"/>
          <p:nvPr/>
        </p:nvSpPr>
        <p:spPr>
          <a:xfrm>
            <a:off x="457200" y="3429000"/>
            <a:ext cx="8254967" cy="2246769"/>
          </a:xfrm>
          <a:prstGeom prst="rect">
            <a:avLst/>
          </a:prstGeom>
          <a:noFill/>
        </p:spPr>
        <p:txBody>
          <a:bodyPr wrap="square" rtlCol="0">
            <a:spAutoFit/>
          </a:bodyPr>
          <a:lstStyle/>
          <a:p>
            <a:r>
              <a:rPr lang="en-US" sz="2800" dirty="0">
                <a:solidFill>
                  <a:schemeClr val="accent2">
                    <a:lumMod val="20000"/>
                    <a:lumOff val="80000"/>
                  </a:schemeClr>
                </a:solidFill>
              </a:rPr>
              <a:t>SELECT MOV_TITLE, MAX (REV_STARS) </a:t>
            </a:r>
          </a:p>
          <a:p>
            <a:r>
              <a:rPr lang="en-US" sz="2800" dirty="0">
                <a:solidFill>
                  <a:schemeClr val="accent2">
                    <a:lumMod val="20000"/>
                    <a:lumOff val="80000"/>
                  </a:schemeClr>
                </a:solidFill>
              </a:rPr>
              <a:t>FROM MOVIES INNER JOIN RATING USING (MOV_ID) GROUP BY MOV_TITLE </a:t>
            </a:r>
          </a:p>
          <a:p>
            <a:r>
              <a:rPr lang="en-US" sz="2800" dirty="0">
                <a:solidFill>
                  <a:schemeClr val="accent2">
                    <a:lumMod val="20000"/>
                    <a:lumOff val="80000"/>
                  </a:schemeClr>
                </a:solidFill>
              </a:rPr>
              <a:t>HAVING MAX (REV_STARS)&gt;0</a:t>
            </a:r>
          </a:p>
          <a:p>
            <a:r>
              <a:rPr lang="en-US" sz="2800" dirty="0">
                <a:solidFill>
                  <a:schemeClr val="accent2">
                    <a:lumMod val="20000"/>
                    <a:lumOff val="80000"/>
                  </a:schemeClr>
                </a:solidFill>
              </a:rPr>
              <a:t> ORDER BY MOV_TITLE</a:t>
            </a:r>
            <a:endParaRPr lang="en-US" dirty="0">
              <a:solidFill>
                <a:schemeClr val="accent2">
                  <a:lumMod val="20000"/>
                  <a:lumOff val="80000"/>
                </a:schemeClr>
              </a:solidFill>
            </a:endParaRPr>
          </a:p>
        </p:txBody>
      </p:sp>
    </p:spTree>
    <p:extLst>
      <p:ext uri="{BB962C8B-B14F-4D97-AF65-F5344CB8AC3E}">
        <p14:creationId xmlns:p14="http://schemas.microsoft.com/office/powerpoint/2010/main" val="851013437"/>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404A-2F3C-04A5-4E54-BEE583C4A00D}"/>
              </a:ext>
            </a:extLst>
          </p:cNvPr>
          <p:cNvSpPr>
            <a:spLocks noGrp="1"/>
          </p:cNvSpPr>
          <p:nvPr>
            <p:ph type="ctrTitle"/>
          </p:nvPr>
        </p:nvSpPr>
        <p:spPr>
          <a:xfrm>
            <a:off x="279433" y="0"/>
            <a:ext cx="8756542" cy="657890"/>
          </a:xfrm>
        </p:spPr>
        <p:txBody>
          <a:bodyPr>
            <a:normAutofit/>
          </a:bodyPr>
          <a:lstStyle/>
          <a:p>
            <a:r>
              <a:rPr lang="en-US" sz="4000" dirty="0">
                <a:solidFill>
                  <a:srgbClr val="7030A0"/>
                </a:solidFill>
                <a:latin typeface="Arial" panose="020B0604020202020204" pitchFamily="34" charset="0"/>
                <a:cs typeface="Arial" panose="020B0604020202020204" pitchFamily="34" charset="0"/>
              </a:rPr>
              <a:t>DDL with Partition concept</a:t>
            </a:r>
          </a:p>
        </p:txBody>
      </p:sp>
      <p:sp>
        <p:nvSpPr>
          <p:cNvPr id="3" name="Subtitle 2">
            <a:extLst>
              <a:ext uri="{FF2B5EF4-FFF2-40B4-BE49-F238E27FC236}">
                <a16:creationId xmlns:a16="http://schemas.microsoft.com/office/drawing/2014/main" id="{1EF39FE0-BEDC-4EEF-780C-BCBDF5966B68}"/>
              </a:ext>
            </a:extLst>
          </p:cNvPr>
          <p:cNvSpPr>
            <a:spLocks noGrp="1"/>
          </p:cNvSpPr>
          <p:nvPr>
            <p:ph type="subTitle" idx="1"/>
          </p:nvPr>
        </p:nvSpPr>
        <p:spPr>
          <a:xfrm>
            <a:off x="743918" y="4534545"/>
            <a:ext cx="8508570" cy="2484985"/>
          </a:xfrm>
        </p:spPr>
        <p:txBody>
          <a:bodyPr>
            <a:normAutofit/>
          </a:bodyPr>
          <a:lstStyle/>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r>
              <a:rPr lang="en-US" sz="2800" dirty="0">
                <a:solidFill>
                  <a:srgbClr val="FF0000"/>
                </a:solidFill>
                <a:latin typeface="Arial" panose="020B0604020202020204" pitchFamily="34" charset="0"/>
                <a:cs typeface="Arial" panose="020B0604020202020204" pitchFamily="34" charset="0"/>
              </a:rPr>
              <a:t>Department of Computer Science and Engineering</a:t>
            </a:r>
          </a:p>
        </p:txBody>
      </p:sp>
      <p:pic>
        <p:nvPicPr>
          <p:cNvPr id="4" name="Picture 3">
            <a:extLst>
              <a:ext uri="{FF2B5EF4-FFF2-40B4-BE49-F238E27FC236}">
                <a16:creationId xmlns:a16="http://schemas.microsoft.com/office/drawing/2014/main" id="{AA59B22F-3522-79E6-31D5-16529A52DDC4}"/>
              </a:ext>
            </a:extLst>
          </p:cNvPr>
          <p:cNvPicPr>
            <a:picLocks noChangeAspect="1"/>
          </p:cNvPicPr>
          <p:nvPr/>
        </p:nvPicPr>
        <p:blipFill>
          <a:blip r:embed="rId2"/>
          <a:stretch>
            <a:fillRect/>
          </a:stretch>
        </p:blipFill>
        <p:spPr>
          <a:xfrm>
            <a:off x="9474540" y="2049560"/>
            <a:ext cx="2484985" cy="2484985"/>
          </a:xfrm>
          <a:prstGeom prst="rect">
            <a:avLst/>
          </a:prstGeom>
        </p:spPr>
      </p:pic>
      <p:sp>
        <p:nvSpPr>
          <p:cNvPr id="9" name="Slide Number Placeholder 7">
            <a:extLst>
              <a:ext uri="{FF2B5EF4-FFF2-40B4-BE49-F238E27FC236}">
                <a16:creationId xmlns:a16="http://schemas.microsoft.com/office/drawing/2014/main" id="{8632E136-C127-8B13-7821-723BCB5B03C4}"/>
              </a:ext>
            </a:extLst>
          </p:cNvPr>
          <p:cNvSpPr txBox="1">
            <a:spLocks/>
          </p:cNvSpPr>
          <p:nvPr/>
        </p:nvSpPr>
        <p:spPr>
          <a:xfrm>
            <a:off x="11625946" y="6356350"/>
            <a:ext cx="393976" cy="36512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lstStyle>
            <a:defPPr>
              <a:defRPr lang="en-US"/>
            </a:defPPr>
            <a:lvl1pPr marL="0" algn="r" defTabSz="457200" rtl="0" eaLnBrk="1" latinLnBrk="0" hangingPunct="1">
              <a:defRPr sz="1200" b="1"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4FAB73BC-B049-4115-A692-8D63A059BFB8}" type="slidenum">
              <a:rPr lang="en-US" sz="2000" smtClean="0">
                <a:latin typeface="Arial" panose="020B0604020202020204" pitchFamily="34" charset="0"/>
                <a:cs typeface="Arial" panose="020B0604020202020204" pitchFamily="34" charset="0"/>
              </a:rPr>
              <a:pPr algn="ctr"/>
              <a:t>8</a:t>
            </a:fld>
            <a:endParaRPr lang="en-US" sz="20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02F2E3F9-E8EE-D83B-3E08-497FEF8C6E4F}"/>
              </a:ext>
            </a:extLst>
          </p:cNvPr>
          <p:cNvSpPr txBox="1"/>
          <p:nvPr/>
        </p:nvSpPr>
        <p:spPr>
          <a:xfrm>
            <a:off x="88375" y="848724"/>
            <a:ext cx="9478400" cy="4436151"/>
          </a:xfrm>
          <a:prstGeom prst="rect">
            <a:avLst/>
          </a:prstGeom>
          <a:noFill/>
        </p:spPr>
        <p:txBody>
          <a:bodyPr wrap="square">
            <a:spAutoFit/>
          </a:bodyPr>
          <a:lstStyle/>
          <a:p>
            <a:pPr algn="just">
              <a:lnSpc>
                <a:spcPct val="200000"/>
              </a:lnSpc>
            </a:pPr>
            <a:r>
              <a:rPr lang="en-IN" sz="2400" b="1" dirty="0">
                <a:solidFill>
                  <a:schemeClr val="accent2">
                    <a:lumMod val="20000"/>
                    <a:lumOff val="80000"/>
                  </a:schemeClr>
                </a:solidFill>
                <a:latin typeface="Arial" panose="020B0604020202020204" pitchFamily="34" charset="0"/>
                <a:cs typeface="Arial" panose="020B0604020202020204" pitchFamily="34" charset="0"/>
              </a:rPr>
              <a:t>Q </a:t>
            </a:r>
            <a:r>
              <a:rPr lang="en-US" sz="2400" dirty="0"/>
              <a:t>Update rating of all movies directed by ‘Steven Spielberg’ to 5 </a:t>
            </a:r>
          </a:p>
          <a:p>
            <a:pPr algn="just">
              <a:lnSpc>
                <a:spcPct val="200000"/>
              </a:lnSpc>
            </a:pPr>
            <a:endParaRPr lang="en-US" sz="2000" b="1" dirty="0">
              <a:solidFill>
                <a:schemeClr val="accent2">
                  <a:lumMod val="20000"/>
                  <a:lumOff val="80000"/>
                </a:schemeClr>
              </a:solidFill>
              <a:latin typeface="Arial" panose="020B0604020202020204" pitchFamily="34" charset="0"/>
              <a:cs typeface="Arial" panose="020B0604020202020204" pitchFamily="34" charset="0"/>
            </a:endParaRPr>
          </a:p>
          <a:p>
            <a:pPr algn="just">
              <a:lnSpc>
                <a:spcPct val="200000"/>
              </a:lnSpc>
            </a:pPr>
            <a:r>
              <a:rPr lang="en-US" sz="2000" b="1" dirty="0">
                <a:solidFill>
                  <a:schemeClr val="accent2">
                    <a:lumMod val="20000"/>
                    <a:lumOff val="80000"/>
                  </a:schemeClr>
                </a:solidFill>
                <a:latin typeface="Arial" panose="020B0604020202020204" pitchFamily="34" charset="0"/>
                <a:cs typeface="Arial" panose="020B0604020202020204" pitchFamily="34" charset="0"/>
              </a:rPr>
              <a:t> </a:t>
            </a:r>
            <a:r>
              <a:rPr lang="en-US" sz="2000" dirty="0"/>
              <a:t>UPDATE RATING SET REV_STARS=5 </a:t>
            </a:r>
          </a:p>
          <a:p>
            <a:pPr algn="just">
              <a:lnSpc>
                <a:spcPct val="200000"/>
              </a:lnSpc>
            </a:pPr>
            <a:r>
              <a:rPr lang="en-US" sz="2000" dirty="0"/>
              <a:t>WHERE MOV_ID IN (SELECT MOV_ID FROM MOVIES </a:t>
            </a:r>
          </a:p>
          <a:p>
            <a:pPr algn="just">
              <a:lnSpc>
                <a:spcPct val="200000"/>
              </a:lnSpc>
            </a:pPr>
            <a:r>
              <a:rPr lang="en-US" sz="2000" dirty="0"/>
              <a:t>WHERE DIR_ID IN </a:t>
            </a:r>
          </a:p>
          <a:p>
            <a:pPr algn="just">
              <a:lnSpc>
                <a:spcPct val="200000"/>
              </a:lnSpc>
            </a:pPr>
            <a:r>
              <a:rPr lang="en-US" sz="2000" dirty="0"/>
              <a:t>(SELECT DIR_ID FROM DIRECTOR </a:t>
            </a:r>
          </a:p>
          <a:p>
            <a:pPr algn="just">
              <a:lnSpc>
                <a:spcPct val="200000"/>
              </a:lnSpc>
            </a:pPr>
            <a:r>
              <a:rPr lang="en-US" sz="2000"/>
              <a:t>WHERE </a:t>
            </a:r>
            <a:r>
              <a:rPr lang="en-US" sz="2000" dirty="0"/>
              <a:t>DIR_NAME </a:t>
            </a:r>
            <a:r>
              <a:rPr lang="en-US" sz="2000"/>
              <a:t>= ‘STEVEN SPIELBERG’))</a:t>
            </a:r>
            <a:endParaRPr lang="en-US" sz="2400" b="1" dirty="0">
              <a:solidFill>
                <a:srgbClr val="FF0000"/>
              </a:solidFill>
              <a:highlight>
                <a:srgbClr val="FFFF00"/>
              </a:highlight>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D57EC474-7D27-9B3D-6FDB-68708BEB252A}"/>
              </a:ext>
            </a:extLst>
          </p:cNvPr>
          <p:cNvPicPr>
            <a:picLocks noChangeAspect="1"/>
          </p:cNvPicPr>
          <p:nvPr/>
        </p:nvPicPr>
        <p:blipFill>
          <a:blip r:embed="rId3"/>
          <a:stretch>
            <a:fillRect/>
          </a:stretch>
        </p:blipFill>
        <p:spPr>
          <a:xfrm>
            <a:off x="10011112" y="36689"/>
            <a:ext cx="1561661" cy="1624071"/>
          </a:xfrm>
          <a:prstGeom prst="rect">
            <a:avLst/>
          </a:prstGeom>
        </p:spPr>
      </p:pic>
      <p:pic>
        <p:nvPicPr>
          <p:cNvPr id="12" name="Picture 11">
            <a:extLst>
              <a:ext uri="{FF2B5EF4-FFF2-40B4-BE49-F238E27FC236}">
                <a16:creationId xmlns:a16="http://schemas.microsoft.com/office/drawing/2014/main" id="{64CB1287-0324-E2EF-CF1A-1D8179184C36}"/>
              </a:ext>
            </a:extLst>
          </p:cNvPr>
          <p:cNvPicPr>
            <a:picLocks noChangeAspect="1"/>
          </p:cNvPicPr>
          <p:nvPr/>
        </p:nvPicPr>
        <p:blipFill>
          <a:blip r:embed="rId3"/>
          <a:stretch>
            <a:fillRect/>
          </a:stretch>
        </p:blipFill>
        <p:spPr>
          <a:xfrm>
            <a:off x="10011112" y="58056"/>
            <a:ext cx="1561661" cy="16240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5" name="Picture 4">
            <a:extLst>
              <a:ext uri="{FF2B5EF4-FFF2-40B4-BE49-F238E27FC236}">
                <a16:creationId xmlns:a16="http://schemas.microsoft.com/office/drawing/2014/main" id="{3DD15630-2746-6439-6897-95791BA12003}"/>
              </a:ext>
            </a:extLst>
          </p:cNvPr>
          <p:cNvPicPr>
            <a:picLocks noChangeAspect="1"/>
          </p:cNvPicPr>
          <p:nvPr/>
        </p:nvPicPr>
        <p:blipFill>
          <a:blip r:embed="rId4"/>
          <a:srcRect/>
          <a:stretch/>
        </p:blipFill>
        <p:spPr>
          <a:xfrm>
            <a:off x="10011112" y="89261"/>
            <a:ext cx="1561661" cy="156166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grpSp>
        <p:nvGrpSpPr>
          <p:cNvPr id="6" name="Group 5">
            <a:extLst>
              <a:ext uri="{FF2B5EF4-FFF2-40B4-BE49-F238E27FC236}">
                <a16:creationId xmlns:a16="http://schemas.microsoft.com/office/drawing/2014/main" id="{2A812369-C236-330F-909B-A79A9314D617}"/>
              </a:ext>
            </a:extLst>
          </p:cNvPr>
          <p:cNvGrpSpPr/>
          <p:nvPr/>
        </p:nvGrpSpPr>
        <p:grpSpPr>
          <a:xfrm>
            <a:off x="9519251" y="4915399"/>
            <a:ext cx="2545382" cy="1595164"/>
            <a:chOff x="9519251" y="4923345"/>
            <a:chExt cx="2545382" cy="1595164"/>
          </a:xfrm>
        </p:grpSpPr>
        <p:sp>
          <p:nvSpPr>
            <p:cNvPr id="7" name="Flowchart: Document 6">
              <a:extLst>
                <a:ext uri="{FF2B5EF4-FFF2-40B4-BE49-F238E27FC236}">
                  <a16:creationId xmlns:a16="http://schemas.microsoft.com/office/drawing/2014/main" id="{83C096AD-5A34-3222-A559-79147DBF5030}"/>
                </a:ext>
              </a:extLst>
            </p:cNvPr>
            <p:cNvSpPr/>
            <p:nvPr/>
          </p:nvSpPr>
          <p:spPr>
            <a:xfrm>
              <a:off x="9519251" y="4923345"/>
              <a:ext cx="2545382" cy="1595164"/>
            </a:xfrm>
            <a:prstGeom prst="flowChartDocumen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E8F10E7-FFB2-45A2-1E3B-B8E478AA5E84}"/>
                </a:ext>
              </a:extLst>
            </p:cNvPr>
            <p:cNvSpPr txBox="1"/>
            <p:nvPr/>
          </p:nvSpPr>
          <p:spPr>
            <a:xfrm>
              <a:off x="9700156" y="4936795"/>
              <a:ext cx="2033752" cy="830997"/>
            </a:xfrm>
            <a:prstGeom prst="rect">
              <a:avLst/>
            </a:prstGeom>
            <a:noFill/>
          </p:spPr>
          <p:txBody>
            <a:bodyPr wrap="square" rtlCol="0">
              <a:spAutoFit/>
            </a:bodyPr>
            <a:lstStyle/>
            <a:p>
              <a:r>
                <a:rPr lang="en-US" sz="4800" b="1" dirty="0">
                  <a:solidFill>
                    <a:srgbClr val="7030A0"/>
                  </a:solidFill>
                  <a:effectLst>
                    <a:outerShdw blurRad="38100" dist="38100" dir="2700000" algn="tl">
                      <a:srgbClr val="000000">
                        <a:alpha val="43137"/>
                      </a:srgbClr>
                    </a:outerShdw>
                  </a:effectLst>
                  <a:latin typeface="Aptos" panose="020B0004020202020204" pitchFamily="34" charset="0"/>
                </a:rPr>
                <a:t>SGBIT</a:t>
              </a:r>
            </a:p>
          </p:txBody>
        </p:sp>
        <p:pic>
          <p:nvPicPr>
            <p:cNvPr id="13" name="Graphic 12" descr="Arrow Slight curve">
              <a:extLst>
                <a:ext uri="{FF2B5EF4-FFF2-40B4-BE49-F238E27FC236}">
                  <a16:creationId xmlns:a16="http://schemas.microsoft.com/office/drawing/2014/main" id="{786857F8-D27B-8BDA-FFB4-E75FDBF16A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0946588">
              <a:off x="10562906" y="5240306"/>
              <a:ext cx="1406353" cy="1143694"/>
            </a:xfrm>
            <a:prstGeom prst="rect">
              <a:avLst/>
            </a:prstGeom>
          </p:spPr>
        </p:pic>
      </p:grpSp>
    </p:spTree>
    <p:extLst>
      <p:ext uri="{BB962C8B-B14F-4D97-AF65-F5344CB8AC3E}">
        <p14:creationId xmlns:p14="http://schemas.microsoft.com/office/powerpoint/2010/main" val="3534709005"/>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404A-2F3C-04A5-4E54-BEE583C4A00D}"/>
              </a:ext>
            </a:extLst>
          </p:cNvPr>
          <p:cNvSpPr>
            <a:spLocks noGrp="1"/>
          </p:cNvSpPr>
          <p:nvPr>
            <p:ph type="ctrTitle"/>
          </p:nvPr>
        </p:nvSpPr>
        <p:spPr>
          <a:xfrm>
            <a:off x="279433" y="0"/>
            <a:ext cx="8756542" cy="657890"/>
          </a:xfrm>
        </p:spPr>
        <p:txBody>
          <a:bodyPr>
            <a:normAutofit/>
          </a:bodyPr>
          <a:lstStyle/>
          <a:p>
            <a:r>
              <a:rPr lang="en-US" sz="4000" dirty="0">
                <a:solidFill>
                  <a:srgbClr val="7030A0"/>
                </a:solidFill>
                <a:latin typeface="Arial" panose="020B0604020202020204" pitchFamily="34" charset="0"/>
                <a:cs typeface="Arial" panose="020B0604020202020204" pitchFamily="34" charset="0"/>
              </a:rPr>
              <a:t>DQL – Statement on partition</a:t>
            </a:r>
          </a:p>
        </p:txBody>
      </p:sp>
      <p:sp>
        <p:nvSpPr>
          <p:cNvPr id="3" name="Subtitle 2">
            <a:extLst>
              <a:ext uri="{FF2B5EF4-FFF2-40B4-BE49-F238E27FC236}">
                <a16:creationId xmlns:a16="http://schemas.microsoft.com/office/drawing/2014/main" id="{1EF39FE0-BEDC-4EEF-780C-BCBDF5966B68}"/>
              </a:ext>
            </a:extLst>
          </p:cNvPr>
          <p:cNvSpPr>
            <a:spLocks noGrp="1"/>
          </p:cNvSpPr>
          <p:nvPr>
            <p:ph type="subTitle" idx="1"/>
          </p:nvPr>
        </p:nvSpPr>
        <p:spPr>
          <a:xfrm>
            <a:off x="743918" y="4534545"/>
            <a:ext cx="8508570" cy="2484985"/>
          </a:xfrm>
        </p:spPr>
        <p:txBody>
          <a:bodyPr>
            <a:normAutofit/>
          </a:bodyPr>
          <a:lstStyle/>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endParaRPr lang="en-US" sz="2800" dirty="0">
              <a:solidFill>
                <a:srgbClr val="FF0000"/>
              </a:solidFill>
              <a:latin typeface="Arial" panose="020B0604020202020204" pitchFamily="34" charset="0"/>
              <a:cs typeface="Arial" panose="020B0604020202020204" pitchFamily="34" charset="0"/>
            </a:endParaRPr>
          </a:p>
          <a:p>
            <a:pPr algn="ctr"/>
            <a:r>
              <a:rPr lang="en-US" sz="2800" dirty="0">
                <a:solidFill>
                  <a:srgbClr val="FF0000"/>
                </a:solidFill>
                <a:latin typeface="Arial" panose="020B0604020202020204" pitchFamily="34" charset="0"/>
                <a:cs typeface="Arial" panose="020B0604020202020204" pitchFamily="34" charset="0"/>
              </a:rPr>
              <a:t>Department of Computer Science and Engineering</a:t>
            </a:r>
          </a:p>
        </p:txBody>
      </p:sp>
      <p:pic>
        <p:nvPicPr>
          <p:cNvPr id="4" name="Picture 3">
            <a:extLst>
              <a:ext uri="{FF2B5EF4-FFF2-40B4-BE49-F238E27FC236}">
                <a16:creationId xmlns:a16="http://schemas.microsoft.com/office/drawing/2014/main" id="{AA59B22F-3522-79E6-31D5-16529A52DDC4}"/>
              </a:ext>
            </a:extLst>
          </p:cNvPr>
          <p:cNvPicPr>
            <a:picLocks noChangeAspect="1"/>
          </p:cNvPicPr>
          <p:nvPr/>
        </p:nvPicPr>
        <p:blipFill>
          <a:blip r:embed="rId2"/>
          <a:stretch>
            <a:fillRect/>
          </a:stretch>
        </p:blipFill>
        <p:spPr>
          <a:xfrm>
            <a:off x="9474540" y="2049560"/>
            <a:ext cx="2484985" cy="2484985"/>
          </a:xfrm>
          <a:prstGeom prst="rect">
            <a:avLst/>
          </a:prstGeom>
        </p:spPr>
      </p:pic>
      <p:sp>
        <p:nvSpPr>
          <p:cNvPr id="9" name="Slide Number Placeholder 7">
            <a:extLst>
              <a:ext uri="{FF2B5EF4-FFF2-40B4-BE49-F238E27FC236}">
                <a16:creationId xmlns:a16="http://schemas.microsoft.com/office/drawing/2014/main" id="{8632E136-C127-8B13-7821-723BCB5B03C4}"/>
              </a:ext>
            </a:extLst>
          </p:cNvPr>
          <p:cNvSpPr txBox="1">
            <a:spLocks/>
          </p:cNvSpPr>
          <p:nvPr/>
        </p:nvSpPr>
        <p:spPr>
          <a:xfrm>
            <a:off x="11625946" y="6356350"/>
            <a:ext cx="393976" cy="36512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lstStyle>
            <a:defPPr>
              <a:defRPr lang="en-US"/>
            </a:defPPr>
            <a:lvl1pPr marL="0" algn="r" defTabSz="457200" rtl="0" eaLnBrk="1" latinLnBrk="0" hangingPunct="1">
              <a:defRPr sz="1200" b="1"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4FAB73BC-B049-4115-A692-8D63A059BFB8}" type="slidenum">
              <a:rPr lang="en-US" sz="2000" smtClean="0">
                <a:latin typeface="Arial" panose="020B0604020202020204" pitchFamily="34" charset="0"/>
                <a:cs typeface="Arial" panose="020B0604020202020204" pitchFamily="34" charset="0"/>
              </a:rPr>
              <a:pPr algn="ctr"/>
              <a:t>9</a:t>
            </a:fld>
            <a:endParaRPr lang="en-US" sz="2000"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D57EC474-7D27-9B3D-6FDB-68708BEB252A}"/>
              </a:ext>
            </a:extLst>
          </p:cNvPr>
          <p:cNvPicPr>
            <a:picLocks noChangeAspect="1"/>
          </p:cNvPicPr>
          <p:nvPr/>
        </p:nvPicPr>
        <p:blipFill>
          <a:blip r:embed="rId3"/>
          <a:stretch>
            <a:fillRect/>
          </a:stretch>
        </p:blipFill>
        <p:spPr>
          <a:xfrm>
            <a:off x="10011112" y="36689"/>
            <a:ext cx="1561661" cy="1624071"/>
          </a:xfrm>
          <a:prstGeom prst="rect">
            <a:avLst/>
          </a:prstGeom>
        </p:spPr>
      </p:pic>
      <p:pic>
        <p:nvPicPr>
          <p:cNvPr id="12" name="Picture 11">
            <a:extLst>
              <a:ext uri="{FF2B5EF4-FFF2-40B4-BE49-F238E27FC236}">
                <a16:creationId xmlns:a16="http://schemas.microsoft.com/office/drawing/2014/main" id="{64CB1287-0324-E2EF-CF1A-1D8179184C36}"/>
              </a:ext>
            </a:extLst>
          </p:cNvPr>
          <p:cNvPicPr>
            <a:picLocks noChangeAspect="1"/>
          </p:cNvPicPr>
          <p:nvPr/>
        </p:nvPicPr>
        <p:blipFill>
          <a:blip r:embed="rId3"/>
          <a:stretch>
            <a:fillRect/>
          </a:stretch>
        </p:blipFill>
        <p:spPr>
          <a:xfrm>
            <a:off x="10011112" y="58056"/>
            <a:ext cx="1561661" cy="16240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5" name="Picture 4">
            <a:extLst>
              <a:ext uri="{FF2B5EF4-FFF2-40B4-BE49-F238E27FC236}">
                <a16:creationId xmlns:a16="http://schemas.microsoft.com/office/drawing/2014/main" id="{3DD15630-2746-6439-6897-95791BA12003}"/>
              </a:ext>
            </a:extLst>
          </p:cNvPr>
          <p:cNvPicPr>
            <a:picLocks noChangeAspect="1"/>
          </p:cNvPicPr>
          <p:nvPr/>
        </p:nvPicPr>
        <p:blipFill>
          <a:blip r:embed="rId4"/>
          <a:srcRect/>
          <a:stretch/>
        </p:blipFill>
        <p:spPr>
          <a:xfrm>
            <a:off x="10011112" y="89261"/>
            <a:ext cx="1561661" cy="156166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grpSp>
        <p:nvGrpSpPr>
          <p:cNvPr id="6" name="Group 5">
            <a:extLst>
              <a:ext uri="{FF2B5EF4-FFF2-40B4-BE49-F238E27FC236}">
                <a16:creationId xmlns:a16="http://schemas.microsoft.com/office/drawing/2014/main" id="{2A812369-C236-330F-909B-A79A9314D617}"/>
              </a:ext>
            </a:extLst>
          </p:cNvPr>
          <p:cNvGrpSpPr/>
          <p:nvPr/>
        </p:nvGrpSpPr>
        <p:grpSpPr>
          <a:xfrm>
            <a:off x="9519251" y="4915399"/>
            <a:ext cx="2545382" cy="1595164"/>
            <a:chOff x="9519251" y="4923345"/>
            <a:chExt cx="2545382" cy="1595164"/>
          </a:xfrm>
        </p:grpSpPr>
        <p:sp>
          <p:nvSpPr>
            <p:cNvPr id="7" name="Flowchart: Document 6">
              <a:extLst>
                <a:ext uri="{FF2B5EF4-FFF2-40B4-BE49-F238E27FC236}">
                  <a16:creationId xmlns:a16="http://schemas.microsoft.com/office/drawing/2014/main" id="{83C096AD-5A34-3222-A559-79147DBF5030}"/>
                </a:ext>
              </a:extLst>
            </p:cNvPr>
            <p:cNvSpPr/>
            <p:nvPr/>
          </p:nvSpPr>
          <p:spPr>
            <a:xfrm>
              <a:off x="9519251" y="4923345"/>
              <a:ext cx="2545382" cy="1595164"/>
            </a:xfrm>
            <a:prstGeom prst="flowChartDocumen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E8F10E7-FFB2-45A2-1E3B-B8E478AA5E84}"/>
                </a:ext>
              </a:extLst>
            </p:cNvPr>
            <p:cNvSpPr txBox="1"/>
            <p:nvPr/>
          </p:nvSpPr>
          <p:spPr>
            <a:xfrm>
              <a:off x="9700156" y="4936795"/>
              <a:ext cx="2033752" cy="830997"/>
            </a:xfrm>
            <a:prstGeom prst="rect">
              <a:avLst/>
            </a:prstGeom>
            <a:noFill/>
          </p:spPr>
          <p:txBody>
            <a:bodyPr wrap="square" rtlCol="0">
              <a:spAutoFit/>
            </a:bodyPr>
            <a:lstStyle/>
            <a:p>
              <a:r>
                <a:rPr lang="en-US" sz="4800" b="1" dirty="0">
                  <a:solidFill>
                    <a:srgbClr val="7030A0"/>
                  </a:solidFill>
                  <a:effectLst>
                    <a:outerShdw blurRad="38100" dist="38100" dir="2700000" algn="tl">
                      <a:srgbClr val="000000">
                        <a:alpha val="43137"/>
                      </a:srgbClr>
                    </a:outerShdw>
                  </a:effectLst>
                  <a:latin typeface="Aptos" panose="020B0004020202020204" pitchFamily="34" charset="0"/>
                </a:rPr>
                <a:t>SGBIT</a:t>
              </a:r>
            </a:p>
          </p:txBody>
        </p:sp>
        <p:pic>
          <p:nvPicPr>
            <p:cNvPr id="13" name="Graphic 12" descr="Arrow Slight curve">
              <a:extLst>
                <a:ext uri="{FF2B5EF4-FFF2-40B4-BE49-F238E27FC236}">
                  <a16:creationId xmlns:a16="http://schemas.microsoft.com/office/drawing/2014/main" id="{786857F8-D27B-8BDA-FFB4-E75FDBF16A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0946588">
              <a:off x="10562906" y="5240306"/>
              <a:ext cx="1406353" cy="1143694"/>
            </a:xfrm>
            <a:prstGeom prst="rect">
              <a:avLst/>
            </a:prstGeom>
          </p:spPr>
        </p:pic>
      </p:grpSp>
      <p:sp>
        <p:nvSpPr>
          <p:cNvPr id="14" name="Rectangle 1">
            <a:extLst>
              <a:ext uri="{FF2B5EF4-FFF2-40B4-BE49-F238E27FC236}">
                <a16:creationId xmlns:a16="http://schemas.microsoft.com/office/drawing/2014/main" id="{AA5A7585-934D-7F91-C1CA-C391BFB4EE39}"/>
              </a:ext>
            </a:extLst>
          </p:cNvPr>
          <p:cNvSpPr>
            <a:spLocks noChangeArrowheads="1"/>
          </p:cNvSpPr>
          <p:nvPr/>
        </p:nvSpPr>
        <p:spPr bwMode="auto">
          <a:xfrm>
            <a:off x="279433" y="1487557"/>
            <a:ext cx="8508570" cy="304698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SELECT p2017, TABLE_ROWS</a:t>
            </a:r>
            <a:r>
              <a:rPr kumimoji="0" lang="en-US" altLang="en-US" sz="3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3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FROM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600" b="1"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INFORMATION_SCHEMA.PARTITIONS</a:t>
            </a:r>
            <a:r>
              <a:rPr lang="en-US" altLang="en-US" sz="3600" dirty="0">
                <a:solidFill>
                  <a:srgbClr val="000000"/>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WHERE TABLE_NAME = ‘BOOKS';</a:t>
            </a:r>
            <a:r>
              <a:rPr kumimoji="0" lang="en-US" altLang="en-US" sz="4800" b="0" i="0" u="none" strike="noStrike" cap="none" normalizeH="0" baseline="0" dirty="0">
                <a:ln>
                  <a:noFill/>
                </a:ln>
                <a:solidFill>
                  <a:schemeClr val="tx1"/>
                </a:solidFill>
                <a:effectLst/>
              </a:rPr>
              <a:t> </a:t>
            </a:r>
            <a:endParaRPr kumimoji="0" lang="en-US" altLang="en-US" sz="7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6489816"/>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1387</TotalTime>
  <Words>1024</Words>
  <Application>Microsoft Office PowerPoint</Application>
  <PresentationFormat>Widescreen</PresentationFormat>
  <Paragraphs>364</Paragraphs>
  <Slides>35</Slides>
  <Notes>0</Notes>
  <HiddenSlides>6</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Aptos</vt:lpstr>
      <vt:lpstr>Arial</vt:lpstr>
      <vt:lpstr>Calibri</vt:lpstr>
      <vt:lpstr>Corbel</vt:lpstr>
      <vt:lpstr>Courier New</vt:lpstr>
      <vt:lpstr>Roboto</vt:lpstr>
      <vt:lpstr>Wingdings 2</vt:lpstr>
      <vt:lpstr>Frame</vt:lpstr>
      <vt:lpstr>DBMS LAB with Mini Project</vt:lpstr>
      <vt:lpstr>Create Movie Database </vt:lpstr>
      <vt:lpstr> Movie Database</vt:lpstr>
      <vt:lpstr>Queries – DQL statements</vt:lpstr>
      <vt:lpstr>Queries</vt:lpstr>
      <vt:lpstr>Queries</vt:lpstr>
      <vt:lpstr>SQL Queries</vt:lpstr>
      <vt:lpstr>DDL with Partition concept</vt:lpstr>
      <vt:lpstr>DQL – Statement on partition</vt:lpstr>
      <vt:lpstr>DML - Statement</vt:lpstr>
      <vt:lpstr>Login with your credentials</vt:lpstr>
      <vt:lpstr>Full Stack Development</vt:lpstr>
      <vt:lpstr>Full Stack Developer</vt:lpstr>
      <vt:lpstr>Popular Stacks : MEAN and MERN </vt:lpstr>
      <vt:lpstr>Full Stack Developer : Salaries </vt:lpstr>
      <vt:lpstr>Full Stack Development - Roadmap</vt:lpstr>
      <vt:lpstr>Development Process – Agile Approach</vt:lpstr>
      <vt:lpstr>Version Control Tool – git and github</vt:lpstr>
      <vt:lpstr>Build Tool – Maven</vt:lpstr>
      <vt:lpstr>Testing Tool – Selenium</vt:lpstr>
      <vt:lpstr>Technologies and Frameworks</vt:lpstr>
      <vt:lpstr>Technologies and Frameworks</vt:lpstr>
      <vt:lpstr>Other backend frameworks</vt:lpstr>
      <vt:lpstr>SQL and NoSQL database systems</vt:lpstr>
      <vt:lpstr>Internship Outcome</vt:lpstr>
      <vt:lpstr>Software's needed</vt:lpstr>
      <vt:lpstr>Beyond class activity</vt:lpstr>
      <vt:lpstr>Important resources and platforms</vt:lpstr>
      <vt:lpstr>So… Lets go and Get started..</vt:lpstr>
      <vt:lpstr>Image Processing – Common Smoothing Filters</vt:lpstr>
      <vt:lpstr>Image Processing – Common Smoothing Filters</vt:lpstr>
      <vt:lpstr>Image Processing – MatLab code</vt:lpstr>
      <vt:lpstr>Image Processing – MatLab code</vt:lpstr>
      <vt:lpstr>Image Processing – Important Points</vt:lpstr>
      <vt:lpstr>Image Processing – Important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 - Introduction</dc:title>
  <dc:creator>Sunil Rodd</dc:creator>
  <cp:lastModifiedBy>Vinayak Rodd (00002535730)</cp:lastModifiedBy>
  <cp:revision>47</cp:revision>
  <dcterms:created xsi:type="dcterms:W3CDTF">2023-08-05T03:50:56Z</dcterms:created>
  <dcterms:modified xsi:type="dcterms:W3CDTF">2024-01-01T17:30:39Z</dcterms:modified>
</cp:coreProperties>
</file>