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4a" ContentType="audio/mp4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72"/>
  </p:notesMasterIdLst>
  <p:sldIdLst>
    <p:sldId id="396" r:id="rId2"/>
    <p:sldId id="493" r:id="rId3"/>
    <p:sldId id="397" r:id="rId4"/>
    <p:sldId id="398" r:id="rId5"/>
    <p:sldId id="399" r:id="rId6"/>
    <p:sldId id="400" r:id="rId7"/>
    <p:sldId id="401" r:id="rId8"/>
    <p:sldId id="402" r:id="rId9"/>
    <p:sldId id="453" r:id="rId10"/>
    <p:sldId id="468" r:id="rId11"/>
    <p:sldId id="404" r:id="rId12"/>
    <p:sldId id="405" r:id="rId13"/>
    <p:sldId id="469" r:id="rId14"/>
    <p:sldId id="484" r:id="rId15"/>
    <p:sldId id="483" r:id="rId16"/>
    <p:sldId id="407" r:id="rId17"/>
    <p:sldId id="485" r:id="rId18"/>
    <p:sldId id="408" r:id="rId19"/>
    <p:sldId id="486" r:id="rId20"/>
    <p:sldId id="487" r:id="rId21"/>
    <p:sldId id="492" r:id="rId22"/>
    <p:sldId id="480" r:id="rId23"/>
    <p:sldId id="472" r:id="rId24"/>
    <p:sldId id="489" r:id="rId25"/>
    <p:sldId id="467" r:id="rId26"/>
    <p:sldId id="488" r:id="rId27"/>
    <p:sldId id="413" r:id="rId28"/>
    <p:sldId id="414" r:id="rId29"/>
    <p:sldId id="490" r:id="rId30"/>
    <p:sldId id="481" r:id="rId31"/>
    <p:sldId id="491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56" r:id="rId41"/>
    <p:sldId id="475" r:id="rId42"/>
    <p:sldId id="430" r:id="rId43"/>
    <p:sldId id="432" r:id="rId44"/>
    <p:sldId id="476" r:id="rId45"/>
    <p:sldId id="477" r:id="rId46"/>
    <p:sldId id="478" r:id="rId47"/>
    <p:sldId id="48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2" r:id="rId57"/>
    <p:sldId id="441" r:id="rId58"/>
    <p:sldId id="443" r:id="rId59"/>
    <p:sldId id="444" r:id="rId60"/>
    <p:sldId id="445" r:id="rId61"/>
    <p:sldId id="446" r:id="rId62"/>
    <p:sldId id="447" r:id="rId63"/>
    <p:sldId id="448" r:id="rId64"/>
    <p:sldId id="494" r:id="rId65"/>
    <p:sldId id="495" r:id="rId66"/>
    <p:sldId id="496" r:id="rId67"/>
    <p:sldId id="449" r:id="rId68"/>
    <p:sldId id="450" r:id="rId69"/>
    <p:sldId id="451" r:id="rId70"/>
    <p:sldId id="452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3C5"/>
    <a:srgbClr val="DDDDDD"/>
    <a:srgbClr val="000066"/>
    <a:srgbClr val="F8F8F8"/>
    <a:srgbClr val="777777"/>
    <a:srgbClr val="8D66F0"/>
    <a:srgbClr val="CEF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62" autoAdjust="0"/>
  </p:normalViewPr>
  <p:slideViewPr>
    <p:cSldViewPr>
      <p:cViewPr varScale="1">
        <p:scale>
          <a:sx n="65" d="100"/>
          <a:sy n="65" d="100"/>
        </p:scale>
        <p:origin x="127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3CED994-2B2C-419B-9AB8-6562122098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2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3E0F7-E125-4208-BC9A-CBF6C01E3C79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96833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170BA-ADF8-4FAD-843B-E8B15B778858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4162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747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BADDC-530F-4597-9C08-43C35E4B958F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44063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TIE, 22.4/23.4 = 96%</a:t>
            </a:r>
          </a:p>
          <a:p>
            <a:r>
              <a:rPr lang="en-US" baseline="0" dirty="0" smtClean="0"/>
              <a:t>For TBC, 0.9/1.9 = 47%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B1AE3-E796-4993-B7F0-12BC136C5379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5943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008CD-BFFF-422D-81CB-043416564290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39719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809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283F5-C84C-4486-AC84-CEA65F8393BE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30899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860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18731-3AFF-4B69-9284-0CBAF272FEAB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43703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6F8BA-E61F-4506-9FB2-02618305BFDB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31933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82A68-F15B-4AF5-8279-8AFCF344C495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32414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A5DCA-B91E-47C3-A012-3F18B3469324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1417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4F5F8-E27E-4DDA-B118-1B19AB8AAC9F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940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78143-4C2D-4DCE-B7B7-03D96A0DA491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90362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4C80A3-65D8-47B3-9700-073ACEE08656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0280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921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48BB6-3F9F-473A-A638-F67FC91B4606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06911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931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25675-7844-4601-929C-CB77286AB9C6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7903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96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8FD28-ACC0-42D6-ADE3-CF4901A82DFF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53254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0177D-AFAE-4BE2-B873-DC5D75DD18DF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33432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0177D-AFAE-4BE2-B873-DC5D75DD18DF}" type="slidenum">
              <a:rPr lang="en-US" altLang="zh-TW" smtClean="0"/>
              <a:pPr/>
              <a:t>47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89649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0DFF5-64DB-4DB7-9198-0B0EA5604902}" type="slidenum">
              <a:rPr lang="en-US" altLang="zh-TW" smtClean="0"/>
              <a:pPr/>
              <a:t>48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51636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E07D0-A4BF-4CF8-9B4C-08535863865B}" type="slidenum">
              <a:rPr lang="en-US" altLang="zh-TW" smtClean="0"/>
              <a:pPr/>
              <a:t>49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05706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013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9F5C6-FFFA-4FB6-A35E-E28C8EBF9260}" type="slidenum">
              <a:rPr lang="en-US" altLang="zh-TW" smtClean="0"/>
              <a:pPr/>
              <a:t>50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8617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2A053-4863-48BB-B8C1-C2DCFB30C97A}" type="slidenum">
              <a:rPr lang="en-US" altLang="zh-TW" smtClean="0"/>
              <a:pPr/>
              <a:t>51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1001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83AA0-7030-4069-B2CF-B4D08C581263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94411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034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3F730-5D57-468B-9602-3F0241497BCF}" type="slidenum">
              <a:rPr lang="en-US" altLang="zh-TW" smtClean="0"/>
              <a:pPr/>
              <a:t>52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7139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054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1EA6E-49FD-4E3A-B1E7-C42515224F03}" type="slidenum">
              <a:rPr lang="en-US" altLang="zh-TW" smtClean="0"/>
              <a:pPr/>
              <a:t>53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49946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065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7AA9D-1F68-4DC1-BCE1-402211E2AB7F}" type="slidenum">
              <a:rPr lang="en-US" altLang="zh-TW" smtClean="0"/>
              <a:pPr/>
              <a:t>54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47078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075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73C40-829D-422A-BDEA-4F1362D51A30}" type="slidenum">
              <a:rPr lang="en-US" altLang="zh-TW" smtClean="0"/>
              <a:pPr/>
              <a:t>55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03566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095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0F2DF-C909-44B8-B7C2-D90D6F01833F}" type="slidenum">
              <a:rPr lang="en-US" altLang="zh-TW" smtClean="0"/>
              <a:pPr/>
              <a:t>56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26623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085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BC9EC-87F3-4009-8E8A-8B0F87CC5DB1}" type="slidenum">
              <a:rPr lang="en-US" altLang="zh-TW" smtClean="0"/>
              <a:pPr/>
              <a:t>57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80731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105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FC962-89C3-45B2-8B24-033639D85993}" type="slidenum">
              <a:rPr lang="en-US" altLang="zh-TW" smtClean="0"/>
              <a:pPr/>
              <a:t>58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58373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116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F35EE-79AC-4D0A-9C24-7FCAE48F7C19}" type="slidenum">
              <a:rPr lang="en-US" altLang="zh-TW" smtClean="0"/>
              <a:pPr/>
              <a:t>59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42883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126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B9FCE-A69A-4B3A-A8E2-A1E9CF9585C0}" type="slidenum">
              <a:rPr lang="en-US" altLang="zh-TW" smtClean="0"/>
              <a:pPr/>
              <a:t>60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17809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136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4B1D1-CF84-4294-B8A7-4A2869198013}" type="slidenum">
              <a:rPr lang="en-US" altLang="zh-TW" smtClean="0"/>
              <a:pPr/>
              <a:t>61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8697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ACFCC-8244-498A-886D-735BD6668C54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077152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146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AADB2-9372-4385-B8F1-77DFB8FA34E3}" type="slidenum">
              <a:rPr lang="en-US" altLang="zh-TW" smtClean="0"/>
              <a:pPr/>
              <a:t>62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15736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157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A9923-2327-4C6F-981E-137F635A779A}" type="slidenum">
              <a:rPr lang="en-US" altLang="zh-TW" smtClean="0"/>
              <a:pPr/>
              <a:t>67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488408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167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B6367-2607-4CB6-82A7-C1004F039705}" type="slidenum">
              <a:rPr lang="en-US" altLang="zh-TW" smtClean="0"/>
              <a:pPr/>
              <a:t>68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305161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177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23404-5D85-4D2C-80E8-113B771190E7}" type="slidenum">
              <a:rPr lang="en-US" altLang="zh-TW" smtClean="0"/>
              <a:pPr/>
              <a:t>69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97420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1187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2A922-24C4-4C02-BAF5-18B012316137}" type="slidenum">
              <a:rPr lang="en-US" altLang="zh-TW" smtClean="0"/>
              <a:pPr/>
              <a:t>70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2792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5D23B-344D-4C86-9C4A-0DC0BC4AE7F2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3649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7F952-823B-4297-BC79-E85BB01860F2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142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CBCFD-54FA-44DD-88BB-4A85A4E6CBF7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9823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706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B5CCF-6493-4227-B75F-24CAE5638ACB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2241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E6741-54F9-48E7-82E4-985EFDDF224E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7078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62200" y="5562600"/>
            <a:ext cx="6512511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373880"/>
          </a:xfrm>
        </p:spPr>
        <p:txBody>
          <a:bodyPr>
            <a:normAutofit/>
          </a:bodyPr>
          <a:lstStyle>
            <a:lvl1pPr marL="228600" indent="-182880">
              <a:buFont typeface="Wingdings" pitchFamily="2" charset="2"/>
              <a:buChar char="p"/>
              <a:defRPr sz="3200" b="1">
                <a:latin typeface="+mn-ea"/>
                <a:ea typeface="+mn-ea"/>
              </a:defRPr>
            </a:lvl1pPr>
            <a:lvl2pPr marL="548640" indent="-182880">
              <a:buFontTx/>
              <a:buBlip>
                <a:blip r:embed="rId2"/>
              </a:buBlip>
              <a:defRPr sz="3200" b="1">
                <a:latin typeface="+mn-ea"/>
                <a:ea typeface="+mn-ea"/>
              </a:defRPr>
            </a:lvl2pPr>
            <a:lvl3pPr>
              <a:defRPr sz="2800" b="1">
                <a:latin typeface="+mn-ea"/>
                <a:ea typeface="+mn-ea"/>
              </a:defRPr>
            </a:lvl3pPr>
            <a:lvl4pPr>
              <a:defRPr sz="2400" b="1">
                <a:latin typeface="+mn-ea"/>
                <a:ea typeface="+mn-ea"/>
              </a:defRPr>
            </a:lvl4pPr>
            <a:lvl5pPr>
              <a:defRPr sz="2000" b="1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5000">
              <a:srgbClr val="FFFF00"/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5562600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7162800" cy="444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200" b="1" kern="1200">
          <a:solidFill>
            <a:schemeClr val="tx1">
              <a:lumMod val="75000"/>
              <a:lumOff val="25000"/>
            </a:schemeClr>
          </a:solidFill>
          <a:latin typeface="標楷體" pitchFamily="65" charset="-120"/>
          <a:ea typeface="標楷體" pitchFamily="65" charset="-120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00000"/>
        <a:buFontTx/>
        <a:buBlip>
          <a:blip r:embed="rId13"/>
        </a:buBlip>
        <a:defRPr sz="3200" b="1" kern="1200">
          <a:solidFill>
            <a:schemeClr val="tx1">
              <a:lumMod val="75000"/>
              <a:lumOff val="25000"/>
            </a:schemeClr>
          </a:solidFill>
          <a:latin typeface="標楷體" pitchFamily="65" charset="-120"/>
          <a:ea typeface="標楷體" pitchFamily="65" charset="-120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800" b="1" kern="1200">
          <a:solidFill>
            <a:schemeClr val="tx1">
              <a:lumMod val="75000"/>
              <a:lumOff val="25000"/>
            </a:schemeClr>
          </a:solidFill>
          <a:latin typeface="標楷體" pitchFamily="65" charset="-120"/>
          <a:ea typeface="標楷體" pitchFamily="65" charset="-120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b="1" kern="1200">
          <a:solidFill>
            <a:schemeClr val="tx1">
              <a:lumMod val="75000"/>
              <a:lumOff val="25000"/>
            </a:schemeClr>
          </a:solidFill>
          <a:latin typeface="標楷體" pitchFamily="65" charset="-120"/>
          <a:ea typeface="標楷體" pitchFamily="65" charset="-120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b="1" kern="1200">
          <a:solidFill>
            <a:schemeClr val="tx1">
              <a:lumMod val="75000"/>
              <a:lumOff val="25000"/>
            </a:schemeClr>
          </a:solidFill>
          <a:latin typeface="標楷體" pitchFamily="65" charset="-120"/>
          <a:ea typeface="標楷體" pitchFamily="65" charset="-120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304800" y="2097088"/>
            <a:ext cx="1371600" cy="0"/>
          </a:xfrm>
          <a:prstGeom prst="line">
            <a:avLst/>
          </a:prstGeom>
          <a:noFill/>
          <a:ln w="12700">
            <a:solidFill>
              <a:srgbClr val="CC99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57600" y="1828800"/>
            <a:ext cx="5105400" cy="2460625"/>
          </a:xfrm>
        </p:spPr>
        <p:txBody>
          <a:bodyPr/>
          <a:lstStyle/>
          <a:p>
            <a:pPr eaLnBrk="1" hangingPunct="1"/>
            <a:r>
              <a:rPr lang="zh-TW" altLang="en-US" sz="5400" dirty="0" smtClean="0">
                <a:ea typeface="新細明體" pitchFamily="18" charset="-120"/>
              </a:rPr>
              <a:t>融資決策</a:t>
            </a:r>
            <a:endParaRPr lang="en-US" altLang="zh-TW" sz="5400" dirty="0" smtClean="0">
              <a:ea typeface="新細明體" pitchFamily="18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 rot="5400000">
            <a:off x="-3009900" y="3009900"/>
            <a:ext cx="6858000" cy="838200"/>
          </a:xfrm>
          <a:effectLst>
            <a:outerShdw dist="28398" dir="3806097" algn="ctr" rotWithShape="0">
              <a:srgbClr val="CC9900">
                <a:alpha val="50000"/>
              </a:srgbClr>
            </a:outerShdw>
          </a:effectLst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CHAPTER 6</a:t>
            </a:r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3429000" y="4471988"/>
            <a:ext cx="5715000" cy="0"/>
          </a:xfrm>
          <a:prstGeom prst="line">
            <a:avLst/>
          </a:prstGeom>
          <a:noFill/>
          <a:ln w="12700">
            <a:solidFill>
              <a:srgbClr val="CC99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38400" y="4876800"/>
            <a:ext cx="617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Lose an hour in the morning 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and </a:t>
            </a:r>
            <a:r>
              <a:rPr lang="en-US" altLang="zh-TW" sz="2800" b="1" dirty="0">
                <a:solidFill>
                  <a:srgbClr val="FF0000"/>
                </a:solidFill>
              </a:rPr>
              <a:t>you'll be running after it all day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.</a:t>
            </a:r>
            <a:endParaRPr lang="en-US" altLang="zh-TW" sz="2800" b="1" dirty="0">
              <a:solidFill>
                <a:srgbClr val="FF0000"/>
              </a:solidFill>
            </a:endParaRPr>
          </a:p>
        </p:txBody>
      </p:sp>
      <p:pic>
        <p:nvPicPr>
          <p:cNvPr id="6" name="音訊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9700"/>
      </p:ext>
    </p:extLst>
  </p:cSld>
  <p:clrMapOvr>
    <a:masterClrMapping/>
  </p:clrMapOvr>
  <p:transition advTm="7230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/>
              <a:t>ROIC</a:t>
            </a:r>
            <a:r>
              <a:rPr lang="zh-TW" altLang="en-US" dirty="0"/>
              <a:t>大於借款實質利率</a:t>
            </a:r>
            <a:br>
              <a:rPr lang="zh-TW" altLang="en-US" dirty="0"/>
            </a:br>
            <a:r>
              <a:rPr lang="zh-TW" altLang="en-US" dirty="0" smtClean="0"/>
              <a:t>並不容易</a:t>
            </a:r>
            <a:r>
              <a:rPr lang="en-US" altLang="zh-TW" dirty="0" smtClean="0"/>
              <a:t>…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199" y="853440"/>
            <a:ext cx="7543801" cy="402336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2016</a:t>
            </a:r>
            <a:r>
              <a:rPr lang="zh-TW" altLang="en-US" dirty="0"/>
              <a:t>年</a:t>
            </a:r>
            <a:r>
              <a:rPr lang="zh-TW" altLang="en-US" dirty="0" smtClean="0"/>
              <a:t>，美國非</a:t>
            </a:r>
            <a:r>
              <a:rPr lang="zh-TW" altLang="en-US" dirty="0"/>
              <a:t>金融</a:t>
            </a:r>
            <a:r>
              <a:rPr lang="zh-TW" altLang="en-US" dirty="0" smtClean="0"/>
              <a:t>產業的公開發行公司，僅</a:t>
            </a:r>
            <a:r>
              <a:rPr lang="en-US" altLang="zh-TW" dirty="0" smtClean="0"/>
              <a:t>63</a:t>
            </a:r>
            <a:r>
              <a:rPr lang="en-US" altLang="en-US" dirty="0" smtClean="0"/>
              <a:t>%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ROIC</a:t>
            </a:r>
            <a:r>
              <a:rPr lang="zh-TW" altLang="en-US" dirty="0" smtClean="0"/>
              <a:t>大於借款實質利率</a:t>
            </a:r>
            <a:endParaRPr lang="en-US" altLang="en-US" dirty="0" smtClean="0"/>
          </a:p>
          <a:p>
            <a:r>
              <a:rPr lang="zh-TW" altLang="en-US" dirty="0" smtClean="0"/>
              <a:t>年營收</a:t>
            </a:r>
            <a:r>
              <a:rPr lang="en-US" altLang="zh-TW" dirty="0" smtClean="0"/>
              <a:t>2</a:t>
            </a:r>
            <a:r>
              <a:rPr lang="zh-TW" altLang="en-US" dirty="0" smtClean="0"/>
              <a:t>億美元以上的大公司，有</a:t>
            </a:r>
            <a:r>
              <a:rPr lang="en-US" altLang="zh-TW" dirty="0" smtClean="0"/>
              <a:t>71</a:t>
            </a:r>
            <a:r>
              <a:rPr lang="en-US" altLang="en-US" dirty="0" smtClean="0"/>
              <a:t>%</a:t>
            </a:r>
            <a:r>
              <a:rPr lang="zh-TW" altLang="en-US" dirty="0" smtClean="0"/>
              <a:t>的廠商，其</a:t>
            </a:r>
            <a:r>
              <a:rPr lang="en-US" altLang="zh-TW" dirty="0" smtClean="0"/>
              <a:t>ROIC</a:t>
            </a:r>
            <a:r>
              <a:rPr lang="zh-TW" altLang="en-US" dirty="0"/>
              <a:t>大於借款實質</a:t>
            </a:r>
            <a:r>
              <a:rPr lang="zh-TW" altLang="en-US" dirty="0" smtClean="0"/>
              <a:t>利率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Figure 6.1</a:t>
            </a:r>
            <a:r>
              <a:rPr lang="zh-TW" altLang="en-US" dirty="0" smtClean="0"/>
              <a:t>說明了槓桿對於風險與期望報酬的影響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3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7"/>
          <p:cNvSpPr txBox="1">
            <a:spLocks noChangeArrowheads="1"/>
          </p:cNvSpPr>
          <p:nvPr/>
        </p:nvSpPr>
        <p:spPr bwMode="auto">
          <a:xfrm>
            <a:off x="-38100" y="304800"/>
            <a:ext cx="9182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66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圖</a:t>
            </a:r>
            <a:r>
              <a:rPr lang="en-US" altLang="zh-TW" sz="2800" b="1" dirty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 6-1</a:t>
            </a:r>
            <a:r>
              <a:rPr lang="zh-TW" altLang="en-US" sz="2800" b="1" dirty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舉債對</a:t>
            </a:r>
            <a:r>
              <a:rPr lang="en-US" altLang="zh-TW" sz="2800" b="1" dirty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ROE</a:t>
            </a:r>
            <a:r>
              <a:rPr lang="zh-TW" altLang="en-US" sz="2800" b="1" dirty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與風險之影響</a:t>
            </a:r>
          </a:p>
        </p:txBody>
      </p:sp>
      <p:pic>
        <p:nvPicPr>
          <p:cNvPr id="1024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962025"/>
            <a:ext cx="8662987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單箭頭接點 3"/>
          <p:cNvCxnSpPr>
            <a:cxnSpLocks noChangeShapeType="1"/>
          </p:cNvCxnSpPr>
          <p:nvPr/>
        </p:nvCxnSpPr>
        <p:spPr bwMode="auto">
          <a:xfrm>
            <a:off x="4495800" y="5334000"/>
            <a:ext cx="533400" cy="1588"/>
          </a:xfrm>
          <a:prstGeom prst="straightConnector1">
            <a:avLst/>
          </a:prstGeom>
          <a:noFill/>
          <a:ln w="50800" algn="ctr">
            <a:solidFill>
              <a:srgbClr val="4613C5"/>
            </a:solidFill>
            <a:round/>
            <a:headEnd/>
            <a:tailEnd type="arrow" w="med" len="med"/>
          </a:ln>
        </p:spPr>
      </p:cxnSp>
      <p:cxnSp>
        <p:nvCxnSpPr>
          <p:cNvPr id="9" name="直線單箭頭接點 8"/>
          <p:cNvCxnSpPr>
            <a:cxnSpLocks noChangeShapeType="1"/>
          </p:cNvCxnSpPr>
          <p:nvPr/>
        </p:nvCxnSpPr>
        <p:spPr bwMode="auto">
          <a:xfrm>
            <a:off x="3352800" y="6019800"/>
            <a:ext cx="2133600" cy="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1" name="直線單箭頭接點 10"/>
          <p:cNvCxnSpPr>
            <a:cxnSpLocks noChangeShapeType="1"/>
          </p:cNvCxnSpPr>
          <p:nvPr/>
        </p:nvCxnSpPr>
        <p:spPr bwMode="auto">
          <a:xfrm>
            <a:off x="2057400" y="6172200"/>
            <a:ext cx="58674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57471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Highlights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Leverage shifts expected return to the right.</a:t>
            </a:r>
          </a:p>
          <a:p>
            <a:pPr eaLnBrk="1" hangingPunct="1"/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Leverage flattens the distribution, shifting probability to the extremes.</a:t>
            </a:r>
          </a:p>
          <a:p>
            <a:pPr eaLnBrk="1" hangingPunct="1"/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Bankruptcy lies at the left extreme.</a:t>
            </a:r>
          </a:p>
          <a:p>
            <a:pPr eaLnBrk="1" hangingPunct="1"/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Leverage of 2-to-1 pushes the lower tail from -12 to -40 for the same operating income.</a:t>
            </a:r>
          </a:p>
        </p:txBody>
      </p:sp>
    </p:spTree>
    <p:extLst>
      <p:ext uri="{BB962C8B-B14F-4D97-AF65-F5344CB8AC3E}">
        <p14:creationId xmlns:p14="http://schemas.microsoft.com/office/powerpoint/2010/main" val="3915786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Hasbro: Debt or Equity?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22959" y="1905000"/>
            <a:ext cx="7940041" cy="402336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eaLnBrk="1" hangingPunct="1"/>
            <a:r>
              <a:rPr lang="zh-TW" altLang="en-US" dirty="0" smtClean="0"/>
              <a:t>穩定、具獲利性、財務保守、資產運用具效率</a:t>
            </a:r>
            <a:endParaRPr lang="en-US" altLang="en-US" dirty="0" smtClean="0"/>
          </a:p>
          <a:p>
            <a:pPr eaLnBrk="1" hangingPunct="1"/>
            <a:r>
              <a:rPr lang="zh-TW" altLang="en-US" dirty="0" smtClean="0"/>
              <a:t>假設現有一購併投資機會需籌資</a:t>
            </a:r>
            <a:r>
              <a:rPr lang="en-US" altLang="zh-TW" dirty="0" smtClean="0"/>
              <a:t>US$18</a:t>
            </a:r>
            <a:r>
              <a:rPr lang="zh-TW" altLang="en-US" dirty="0" smtClean="0"/>
              <a:t>億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TW" dirty="0" smtClean="0">
                <a:sym typeface="Wingdings" panose="05000000000000000000" pitchFamily="2" charset="2"/>
              </a:rPr>
              <a:t>Q: </a:t>
            </a:r>
            <a:r>
              <a:rPr lang="zh-TW" altLang="en-US" dirty="0" smtClean="0">
                <a:sym typeface="Wingdings" panose="05000000000000000000" pitchFamily="2" charset="2"/>
              </a:rPr>
              <a:t>如何針對此一購併進行融資</a:t>
            </a:r>
            <a:r>
              <a:rPr lang="en-US" altLang="zh-TW" dirty="0" smtClean="0">
                <a:sym typeface="Wingdings" panose="05000000000000000000" pitchFamily="2" charset="2"/>
              </a:rPr>
              <a:t>?</a:t>
            </a:r>
            <a:r>
              <a:rPr lang="zh-TW" altLang="en-US" dirty="0" smtClean="0">
                <a:sym typeface="Wingdings" panose="05000000000000000000" pitchFamily="2" charset="2"/>
              </a:rPr>
              <a:t>股或債</a:t>
            </a:r>
            <a:r>
              <a:rPr lang="en-US" altLang="zh-TW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權益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發行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千萬股股票 </a:t>
            </a:r>
            <a:r>
              <a:rPr lang="en-US" altLang="zh-TW" dirty="0" smtClean="0">
                <a:sym typeface="Wingdings" panose="05000000000000000000" pitchFamily="2" charset="2"/>
              </a:rPr>
              <a:t>@$90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舉債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發行年利</a:t>
            </a:r>
            <a:r>
              <a:rPr lang="en-US" altLang="zh-TW" dirty="0" smtClean="0">
                <a:sym typeface="Wingdings" panose="05000000000000000000" pitchFamily="2" charset="2"/>
              </a:rPr>
              <a:t>5%</a:t>
            </a:r>
            <a:r>
              <a:rPr lang="zh-TW" altLang="en-US" dirty="0" smtClean="0">
                <a:sym typeface="Wingdings" panose="05000000000000000000" pitchFamily="2" charset="2"/>
              </a:rPr>
              <a:t>的公債</a:t>
            </a:r>
            <a:r>
              <a:rPr lang="en-US" altLang="zh-TW" dirty="0" smtClean="0">
                <a:sym typeface="Wingdings" panose="05000000000000000000" pitchFamily="2" charset="2"/>
              </a:rPr>
              <a:t>$18</a:t>
            </a:r>
            <a:r>
              <a:rPr lang="zh-TW" altLang="en-US" dirty="0" smtClean="0">
                <a:sym typeface="Wingdings" panose="05000000000000000000" pitchFamily="2" charset="2"/>
              </a:rPr>
              <a:t>億</a:t>
            </a:r>
            <a:endParaRPr lang="en-US" altLang="zh-TW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TW" dirty="0" smtClean="0">
                <a:sym typeface="Wingdings" panose="05000000000000000000" pitchFamily="2" charset="2"/>
              </a:rPr>
              <a:t>A:</a:t>
            </a:r>
            <a:r>
              <a:rPr lang="zh-TW" altLang="en-US" dirty="0" smtClean="0">
                <a:sym typeface="Wingdings" panose="05000000000000000000" pitchFamily="2" charset="2"/>
              </a:rPr>
              <a:t>先評估債權保障程度與</a:t>
            </a:r>
            <a:r>
              <a:rPr lang="en-US" altLang="zh-TW" dirty="0" smtClean="0">
                <a:sym typeface="Wingdings" panose="05000000000000000000" pitchFamily="2" charset="2"/>
              </a:rPr>
              <a:t>EBIT</a:t>
            </a:r>
            <a:r>
              <a:rPr lang="zh-TW" altLang="en-US" dirty="0" smtClean="0">
                <a:sym typeface="Wingdings" panose="05000000000000000000" pitchFamily="2" charset="2"/>
              </a:rPr>
              <a:t>容許下跌程度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381000" y="365125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en-US" sz="2500" dirty="0">
                <a:solidFill>
                  <a:srgbClr val="800F00"/>
                </a:solidFill>
                <a:latin typeface="+mj-lt"/>
              </a:rPr>
              <a:t>TABLE 6.2 </a:t>
            </a:r>
            <a:r>
              <a:rPr lang="zh-TW" altLang="en-US" sz="2800" dirty="0" smtClean="0">
                <a:solidFill>
                  <a:srgbClr val="A50021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關於</a:t>
            </a:r>
            <a:r>
              <a:rPr lang="en-US" altLang="zh-TW" sz="2800" dirty="0" smtClean="0">
                <a:solidFill>
                  <a:srgbClr val="A50021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2017</a:t>
            </a:r>
            <a:r>
              <a:rPr lang="zh-TW" altLang="en-US" sz="2800" dirty="0" smtClean="0">
                <a:solidFill>
                  <a:srgbClr val="A50021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年融資</a:t>
            </a:r>
            <a:r>
              <a:rPr lang="zh-TW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選擇之相關</a:t>
            </a:r>
            <a:r>
              <a:rPr lang="zh-TW" altLang="en-US" sz="2800" dirty="0" smtClean="0">
                <a:solidFill>
                  <a:srgbClr val="A50021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資訊</a:t>
            </a:r>
            <a:r>
              <a:rPr lang="en-US" altLang="zh-TW" sz="2800" dirty="0" smtClean="0">
                <a:solidFill>
                  <a:srgbClr val="A50021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A50021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($ </a:t>
            </a:r>
            <a:r>
              <a:rPr lang="en-US" altLang="zh-TW" sz="2800" dirty="0" smtClean="0">
                <a:solidFill>
                  <a:srgbClr val="A50021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millions)</a:t>
            </a:r>
            <a:endParaRPr lang="en-US" altLang="en-US" sz="2500" dirty="0">
              <a:solidFill>
                <a:srgbClr val="800F0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6     </a:t>
            </a:r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876800"/>
            <a:ext cx="1304683" cy="1423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0" y="1143001"/>
            <a:ext cx="8226780" cy="3962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6098685"/>
            <a:ext cx="7391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800" dirty="0">
                <a:solidFill>
                  <a:prstClr val="black"/>
                </a:solidFill>
              </a:rPr>
              <a:t>Copyright © 2019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1765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 smtClean="0"/>
              <a:t>Other points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>
          <a:xfrm>
            <a:off x="822959" y="1540934"/>
            <a:ext cx="7543801" cy="897466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本購併案之</a:t>
            </a:r>
            <a:r>
              <a:rPr lang="en-US" altLang="en-US" dirty="0" smtClean="0"/>
              <a:t>EBIT </a:t>
            </a:r>
            <a:r>
              <a:rPr lang="zh-TW" altLang="en-US" dirty="0" smtClean="0"/>
              <a:t>預期為</a:t>
            </a:r>
            <a:r>
              <a:rPr lang="en-US" altLang="zh-TW" dirty="0" smtClean="0"/>
              <a:t>$10</a:t>
            </a:r>
            <a:r>
              <a:rPr lang="zh-TW" altLang="en-US" dirty="0" smtClean="0"/>
              <a:t>億</a:t>
            </a:r>
            <a:endParaRPr lang="en-US" altLang="en-US" dirty="0" smtClean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6     </a:t>
            </a:r>
            <a:fld id="{028E3F4F-51B2-42EE-AFA2-40C4572185C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1524000" cy="1662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44" y="2780060"/>
            <a:ext cx="7830029" cy="789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49540" y="3797505"/>
            <a:ext cx="7543801" cy="8974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TW" altLang="en-US" dirty="0" smtClean="0"/>
              <a:t>現金股利預期為每股</a:t>
            </a:r>
            <a:r>
              <a:rPr lang="en-US" altLang="en-US" dirty="0" smtClean="0"/>
              <a:t> $2.35</a:t>
            </a:r>
            <a:r>
              <a:rPr lang="en-US" altLang="en-US" dirty="0" smtClean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3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財務比率分析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4953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計算涵蓋比率、保障倍數</a:t>
            </a: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Important to gross up after-tax amounts to before tax-amounts by dividing after-tax amounts by 1-t, where t is the corporate tax rate.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Look at 3 coverage ratios, involving the payment of interest, principal, and dividends, where coverage is for 1, top 2, or all 3 payments.</a:t>
            </a:r>
          </a:p>
        </p:txBody>
      </p:sp>
    </p:spTree>
    <p:extLst>
      <p:ext uri="{BB962C8B-B14F-4D97-AF65-F5344CB8AC3E}">
        <p14:creationId xmlns:p14="http://schemas.microsoft.com/office/powerpoint/2010/main" val="28609773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914400" y="381000"/>
            <a:ext cx="7620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500" dirty="0">
                <a:solidFill>
                  <a:srgbClr val="800F00"/>
                </a:solidFill>
                <a:latin typeface="+mj-lt"/>
              </a:rPr>
              <a:t>TABLE 6.3 </a:t>
            </a:r>
            <a:r>
              <a:rPr lang="en-US" altLang="en-US" sz="2500" dirty="0" smtClean="0">
                <a:solidFill>
                  <a:srgbClr val="800F00"/>
                </a:solidFill>
                <a:latin typeface="+mj-lt"/>
              </a:rPr>
              <a:t>Hasbro’s </a:t>
            </a:r>
            <a:r>
              <a:rPr lang="en-US" altLang="en-US" sz="2500" dirty="0">
                <a:solidFill>
                  <a:srgbClr val="800F00"/>
                </a:solidFill>
                <a:latin typeface="+mj-lt"/>
              </a:rPr>
              <a:t>Projected Financial Obligations and Coverage Ratios in </a:t>
            </a:r>
            <a:r>
              <a:rPr lang="en-US" altLang="en-US" sz="2500" dirty="0" smtClean="0">
                <a:solidFill>
                  <a:srgbClr val="800F00"/>
                </a:solidFill>
                <a:latin typeface="+mj-lt"/>
              </a:rPr>
              <a:t>2017 </a:t>
            </a:r>
            <a:r>
              <a:rPr lang="en-US" altLang="en-US" sz="2500" dirty="0">
                <a:solidFill>
                  <a:srgbClr val="800F00"/>
                </a:solidFill>
                <a:latin typeface="+mj-lt"/>
              </a:rPr>
              <a:t>($ millions)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6125141"/>
            <a:ext cx="7772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800" dirty="0">
                <a:solidFill>
                  <a:prstClr val="black"/>
                </a:solidFill>
              </a:rPr>
              <a:t>Copyright © 2019 McGraw-Hill Education. All rights reserved. No reproduction or distribution without the prior written consent of McGraw-Hill Education.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6" y="1524000"/>
            <a:ext cx="814771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EBIT</a:t>
            </a:r>
            <a:r>
              <a:rPr lang="zh-TW" altLang="en-US" dirty="0" smtClean="0">
                <a:ea typeface="新細明體" pitchFamily="18" charset="-120"/>
              </a:rPr>
              <a:t>容許下跌多少</a:t>
            </a:r>
            <a:r>
              <a:rPr lang="en-US" altLang="zh-TW" dirty="0" smtClean="0">
                <a:ea typeface="新細明體" pitchFamily="18" charset="-120"/>
              </a:rPr>
              <a:t>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/>
          <a:lstStyle/>
          <a:p>
            <a:pPr marL="450850" indent="-404813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在評估舉債融資時，應思考獲利可下跌的空間有多大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0850" indent="-404813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保障倍數跌至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以下時，公司即面臨營業利潤（或營業現金流量）不足以償債的危險。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0850" indent="-404813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應檢視：容許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EBIT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下跌的空間有多少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?.</a:t>
            </a:r>
          </a:p>
          <a:p>
            <a:pPr marL="777557" lvl="2" indent="-457200">
              <a:lnSpc>
                <a:spcPct val="90000"/>
              </a:lnSpc>
            </a:pPr>
            <a:r>
              <a:rPr lang="zh-TW" alt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容許度越低，舉債的風險越大</a:t>
            </a:r>
            <a:endParaRPr lang="en-US" altLang="zh-TW" sz="32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562600"/>
            <a:ext cx="7426911" cy="1143000"/>
          </a:xfrm>
        </p:spPr>
        <p:txBody>
          <a:bodyPr anchor="ctr"/>
          <a:lstStyle/>
          <a:p>
            <a:r>
              <a:rPr lang="zh-TW" altLang="en-US" dirty="0" smtClean="0">
                <a:ea typeface="新細明體" pitchFamily="18" charset="-120"/>
              </a:rPr>
              <a:t>容許</a:t>
            </a:r>
            <a:r>
              <a:rPr lang="en-US" altLang="zh-TW" dirty="0" smtClean="0">
                <a:ea typeface="新細明體" pitchFamily="18" charset="-120"/>
              </a:rPr>
              <a:t>EBIT</a:t>
            </a:r>
            <a:r>
              <a:rPr lang="zh-TW" altLang="en-US" dirty="0" smtClean="0">
                <a:ea typeface="新細明體" pitchFamily="18" charset="-120"/>
              </a:rPr>
              <a:t>下跌多少之計算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1999" y="1159934"/>
            <a:ext cx="7543801" cy="44026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利息保障倍數（</a:t>
            </a:r>
            <a:r>
              <a:rPr lang="en-US" altLang="zh-TW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TIE)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EBIT/Int. Exp.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當</a:t>
            </a:r>
            <a:r>
              <a:rPr lang="en-US" altLang="zh-TW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EBIT</a:t>
            </a:r>
            <a:r>
              <a:rPr lang="zh-TW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跌至利息費用水準時</a:t>
            </a:r>
            <a:r>
              <a:rPr lang="zh-TW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</a:t>
            </a:r>
            <a:r>
              <a:rPr lang="zh-TW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降至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r>
              <a:rPr lang="zh-TW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故容許</a:t>
            </a:r>
            <a:r>
              <a:rPr lang="en-US" altLang="zh-TW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TW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下跌的幅度</a:t>
            </a:r>
            <a:r>
              <a:rPr lang="en-US" altLang="zh-TW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(EBIT–IE)/EBIT</a:t>
            </a:r>
          </a:p>
          <a:p>
            <a:pPr marL="45720" indent="0" eaLnBrk="1" hangingPunct="1">
              <a:lnSpc>
                <a:spcPct val="90000"/>
              </a:lnSpc>
              <a:buNone/>
            </a:pP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1–1/TIE</a:t>
            </a:r>
            <a:endParaRPr lang="en-US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eaLnBrk="1" hangingPunct="1">
              <a:lnSpc>
                <a:spcPct val="90000"/>
              </a:lnSpc>
              <a:buNone/>
            </a:pP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(TIE–1)/TIE</a:t>
            </a:r>
          </a:p>
          <a:p>
            <a:r>
              <a:rPr lang="zh-TW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本利保障倍數</a:t>
            </a:r>
            <a:r>
              <a:rPr lang="en-US" altLang="zh-TW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(TBC)</a:t>
            </a:r>
            <a:r>
              <a:rPr lang="zh-TW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的計算亦相仿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(TBC–1)/TBC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6     </a:t>
            </a:r>
            <a:fld id="{028E3F4F-51B2-42EE-AFA2-40C4572185C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融資決策兩步驟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估計並決定</a:t>
            </a:r>
            <a:r>
              <a:rPr lang="en-US" altLang="zh-TW" dirty="0" smtClean="0"/>
              <a:t>EFR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適合的融資工具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不當→過高的成本、過度的風險、賣不出去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切記</a:t>
            </a:r>
            <a:r>
              <a:rPr lang="en-US" altLang="zh-TW" dirty="0" smtClean="0"/>
              <a:t>:</a:t>
            </a:r>
            <a:r>
              <a:rPr lang="zh-TW" altLang="en-US" dirty="0" smtClean="0"/>
              <a:t>融資是為了支持營運決策而存在，不可反客為主只追求最低的融資成本。</a:t>
            </a:r>
            <a:endParaRPr lang="zh-TW" altLang="en-US" dirty="0"/>
          </a:p>
        </p:txBody>
      </p:sp>
      <p:pic>
        <p:nvPicPr>
          <p:cNvPr id="7" name="音訊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7"/>
    </mc:Choice>
    <mc:Fallback xmlns="">
      <p:transition spd="slow" advTm="7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822960" y="606643"/>
            <a:ext cx="6644640" cy="1450757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TW" altLang="en-US" sz="3600" dirty="0" smtClean="0">
                <a:solidFill>
                  <a:srgbClr val="002060"/>
                </a:solidFill>
                <a:cs typeface="Aharoni" panose="02010803020104030203" pitchFamily="2" charset="-79"/>
              </a:rPr>
              <a:t>實作練習</a:t>
            </a:r>
            <a:r>
              <a:rPr lang="en-US" altLang="zh-TW" sz="3600" dirty="0" smtClean="0">
                <a:solidFill>
                  <a:srgbClr val="002060"/>
                </a:solidFill>
                <a:cs typeface="Aharoni" panose="02010803020104030203" pitchFamily="2" charset="-79"/>
              </a:rPr>
              <a:t/>
            </a:r>
            <a:br>
              <a:rPr lang="en-US" altLang="zh-TW" sz="3600" dirty="0" smtClean="0">
                <a:solidFill>
                  <a:srgbClr val="002060"/>
                </a:solidFill>
                <a:cs typeface="Aharoni" panose="02010803020104030203" pitchFamily="2" charset="-79"/>
              </a:rPr>
            </a:br>
            <a:r>
              <a:rPr lang="zh-TW" altLang="en-US" sz="3600" dirty="0" smtClean="0">
                <a:solidFill>
                  <a:srgbClr val="002060"/>
                </a:solidFill>
                <a:cs typeface="Aharoni" panose="02010803020104030203" pitchFamily="2" charset="-79"/>
              </a:rPr>
              <a:t>若要維持保障倍數在</a:t>
            </a:r>
            <a:r>
              <a:rPr lang="en-US" altLang="zh-TW" sz="3600" dirty="0" smtClean="0">
                <a:solidFill>
                  <a:srgbClr val="002060"/>
                </a:solidFill>
                <a:cs typeface="Aharoni" panose="02010803020104030203" pitchFamily="2" charset="-79"/>
              </a:rPr>
              <a:t>1</a:t>
            </a:r>
            <a:r>
              <a:rPr lang="zh-TW" altLang="en-US" sz="3600" dirty="0" smtClean="0">
                <a:solidFill>
                  <a:srgbClr val="002060"/>
                </a:solidFill>
                <a:cs typeface="Aharoni" panose="02010803020104030203" pitchFamily="2" charset="-79"/>
              </a:rPr>
              <a:t>以上，請計算</a:t>
            </a:r>
            <a:r>
              <a:rPr lang="en-US" altLang="zh-TW" sz="3600" dirty="0" smtClean="0">
                <a:solidFill>
                  <a:srgbClr val="002060"/>
                </a:solidFill>
                <a:cs typeface="Aharoni" panose="02010803020104030203" pitchFamily="2" charset="-79"/>
              </a:rPr>
              <a:t>EBIT</a:t>
            </a:r>
            <a:r>
              <a:rPr lang="zh-TW" altLang="en-US" sz="3600" dirty="0" smtClean="0">
                <a:solidFill>
                  <a:srgbClr val="002060"/>
                </a:solidFill>
                <a:cs typeface="Aharoni" panose="02010803020104030203" pitchFamily="2" charset="-79"/>
              </a:rPr>
              <a:t>可下跌多少</a:t>
            </a:r>
            <a:r>
              <a:rPr lang="en-US" sz="3600" dirty="0" smtClean="0">
                <a:solidFill>
                  <a:srgbClr val="002060"/>
                </a:solidFill>
              </a:rPr>
              <a:t/>
            </a:r>
            <a:br>
              <a:rPr lang="en-US" sz="3600" dirty="0" smtClean="0">
                <a:solidFill>
                  <a:srgbClr val="002060"/>
                </a:solidFill>
              </a:rPr>
            </a:br>
            <a:endParaRPr lang="en-US" altLang="en-US" sz="2600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04954"/>
              </p:ext>
            </p:extLst>
          </p:nvPr>
        </p:nvGraphicFramePr>
        <p:xfrm>
          <a:off x="1571171" y="2090057"/>
          <a:ext cx="5867400" cy="243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239144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487485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672458898"/>
                    </a:ext>
                  </a:extLst>
                </a:gridCol>
              </a:tblGrid>
              <a:tr h="85820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YAMAHA Corporation</a:t>
                      </a:r>
                    </a:p>
                    <a:p>
                      <a:pPr algn="ctr"/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39181"/>
                  </a:ext>
                </a:extLst>
              </a:tr>
              <a:tr h="4972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EBIT can</a:t>
                      </a:r>
                      <a:r>
                        <a:rPr lang="en-US" baseline="0" dirty="0" smtClean="0"/>
                        <a:t> fall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6204"/>
                  </a:ext>
                </a:extLst>
              </a:tr>
              <a:tr h="585761">
                <a:tc>
                  <a:txBody>
                    <a:bodyPr/>
                    <a:lstStyle/>
                    <a:p>
                      <a:r>
                        <a:rPr lang="en-US" dirty="0" smtClean="0"/>
                        <a:t>Times interest earned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23.4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9337"/>
                  </a:ext>
                </a:extLst>
              </a:tr>
              <a:tr h="497216">
                <a:tc>
                  <a:txBody>
                    <a:bodyPr/>
                    <a:lstStyle/>
                    <a:p>
                      <a:r>
                        <a:rPr lang="en-US" dirty="0" smtClean="0"/>
                        <a:t>Times burden covered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3433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95400" y="5678269"/>
            <a:ext cx="624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/>
              <a:t>For TIE, 22.4/23.4 = 96%</a:t>
            </a:r>
          </a:p>
          <a:p>
            <a:r>
              <a:rPr lang="en-US" altLang="zh-TW" sz="3200" b="1" dirty="0"/>
              <a:t>For TBC, 0.9/1.9 = 47%</a:t>
            </a:r>
          </a:p>
        </p:txBody>
      </p:sp>
    </p:spTree>
    <p:extLst>
      <p:ext uri="{BB962C8B-B14F-4D97-AF65-F5344CB8AC3E}">
        <p14:creationId xmlns:p14="http://schemas.microsoft.com/office/powerpoint/2010/main" val="37745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914400" y="381000"/>
            <a:ext cx="7620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500" dirty="0">
                <a:solidFill>
                  <a:srgbClr val="800F00"/>
                </a:solidFill>
                <a:latin typeface="+mj-lt"/>
              </a:rPr>
              <a:t>TABLE 6.3 </a:t>
            </a:r>
            <a:r>
              <a:rPr lang="en-US" altLang="en-US" sz="2500" dirty="0" smtClean="0">
                <a:solidFill>
                  <a:srgbClr val="800F00"/>
                </a:solidFill>
                <a:latin typeface="+mj-lt"/>
              </a:rPr>
              <a:t>Hasbro’s </a:t>
            </a:r>
            <a:r>
              <a:rPr lang="en-US" altLang="en-US" sz="2500" dirty="0">
                <a:solidFill>
                  <a:srgbClr val="800F00"/>
                </a:solidFill>
                <a:latin typeface="+mj-lt"/>
              </a:rPr>
              <a:t>Projected Financial Obligations and Coverage Ratios in </a:t>
            </a:r>
            <a:r>
              <a:rPr lang="en-US" altLang="en-US" sz="2500" dirty="0" smtClean="0">
                <a:solidFill>
                  <a:srgbClr val="800F00"/>
                </a:solidFill>
                <a:latin typeface="+mj-lt"/>
              </a:rPr>
              <a:t>2017 </a:t>
            </a:r>
            <a:r>
              <a:rPr lang="en-US" altLang="en-US" sz="2500" dirty="0">
                <a:solidFill>
                  <a:srgbClr val="800F00"/>
                </a:solidFill>
                <a:latin typeface="+mj-lt"/>
              </a:rPr>
              <a:t>($ millions)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6     </a:t>
            </a:r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56" y="1524000"/>
            <a:ext cx="8147715" cy="3733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6125141"/>
            <a:ext cx="7772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800" dirty="0">
                <a:solidFill>
                  <a:prstClr val="black"/>
                </a:solidFill>
              </a:rPr>
              <a:t>Copyright © 2019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5205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914400" y="381000"/>
            <a:ext cx="7620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A50021"/>
                </a:solidFill>
                <a:latin typeface="+mj-lt"/>
              </a:rPr>
              <a:t>TABLE 6.3 </a:t>
            </a:r>
            <a:r>
              <a:rPr lang="en-US" altLang="en-US" sz="2800" b="1" dirty="0" smtClean="0">
                <a:solidFill>
                  <a:srgbClr val="A50021"/>
                </a:solidFill>
                <a:latin typeface="+mj-lt"/>
              </a:rPr>
              <a:t>Stryker’s </a:t>
            </a:r>
            <a:r>
              <a:rPr lang="en-US" altLang="en-US" sz="2800" b="1" dirty="0">
                <a:solidFill>
                  <a:srgbClr val="A50021"/>
                </a:solidFill>
                <a:latin typeface="+mj-lt"/>
              </a:rPr>
              <a:t>Projected Financial Obligations and Coverage Ratios in </a:t>
            </a:r>
            <a:r>
              <a:rPr lang="en-US" altLang="en-US" sz="2800" b="1" dirty="0" smtClean="0">
                <a:solidFill>
                  <a:srgbClr val="A50021"/>
                </a:solidFill>
                <a:latin typeface="+mj-lt"/>
              </a:rPr>
              <a:t>2014 </a:t>
            </a:r>
            <a:r>
              <a:rPr lang="en-US" altLang="en-US" sz="2800" b="1" dirty="0">
                <a:solidFill>
                  <a:srgbClr val="A50021"/>
                </a:solidFill>
                <a:latin typeface="+mj-lt"/>
              </a:rPr>
              <a:t>($ millions)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07" y="914399"/>
            <a:ext cx="8501585" cy="5105401"/>
          </a:xfrm>
          <a:prstGeom prst="rect">
            <a:avLst/>
          </a:prstGeom>
        </p:spPr>
      </p:pic>
      <p:sp>
        <p:nvSpPr>
          <p:cNvPr id="7" name="圓角矩形圖說文字 6"/>
          <p:cNvSpPr>
            <a:spLocks noChangeArrowheads="1"/>
          </p:cNvSpPr>
          <p:nvPr/>
        </p:nvSpPr>
        <p:spPr bwMode="auto">
          <a:xfrm>
            <a:off x="5867400" y="6096000"/>
            <a:ext cx="2971800" cy="609600"/>
          </a:xfrm>
          <a:prstGeom prst="wedgeRoundRectCallout">
            <a:avLst>
              <a:gd name="adj1" fmla="val 21417"/>
              <a:gd name="adj2" fmla="val -673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zh-TW" altLang="en-US" b="1" dirty="0">
                <a:solidFill>
                  <a:schemeClr val="bg1"/>
                </a:solidFill>
                <a:ea typeface="新細明體" pitchFamily="18" charset="-120"/>
              </a:rPr>
              <a:t>舉債增加，使</a:t>
            </a:r>
            <a:r>
              <a:rPr lang="en-US" altLang="zh-TW" b="1" dirty="0">
                <a:solidFill>
                  <a:schemeClr val="bg1"/>
                </a:solidFill>
                <a:ea typeface="新細明體" pitchFamily="18" charset="-120"/>
              </a:rPr>
              <a:t>EBIT</a:t>
            </a:r>
            <a:r>
              <a:rPr lang="zh-TW" altLang="en-US" b="1" dirty="0">
                <a:solidFill>
                  <a:schemeClr val="bg1"/>
                </a:solidFill>
                <a:ea typeface="新細明體" pitchFamily="18" charset="-120"/>
              </a:rPr>
              <a:t>可容許的</a:t>
            </a:r>
            <a:endParaRPr lang="en-US" altLang="zh-TW" b="1" dirty="0">
              <a:solidFill>
                <a:schemeClr val="bg1"/>
              </a:solidFill>
              <a:ea typeface="新細明體" pitchFamily="18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ea typeface="新細明體" pitchFamily="18" charset="-120"/>
              </a:rPr>
              <a:t>下跌空間減少</a:t>
            </a:r>
            <a:r>
              <a:rPr lang="en-US" altLang="zh-TW" b="1" dirty="0">
                <a:solidFill>
                  <a:schemeClr val="bg1"/>
                </a:solidFill>
                <a:ea typeface="新細明體" pitchFamily="18" charset="-120"/>
              </a:rPr>
              <a:t>!!</a:t>
            </a:r>
            <a:endParaRPr lang="zh-TW" altLang="en-US" b="1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11" name="矩形圖說文字 10"/>
          <p:cNvSpPr>
            <a:spLocks noChangeArrowheads="1"/>
          </p:cNvSpPr>
          <p:nvPr/>
        </p:nvSpPr>
        <p:spPr bwMode="auto">
          <a:xfrm>
            <a:off x="2133600" y="6096000"/>
            <a:ext cx="2895600" cy="609600"/>
          </a:xfrm>
          <a:prstGeom prst="wedgeRectCallout">
            <a:avLst>
              <a:gd name="adj1" fmla="val 44238"/>
              <a:gd name="adj2" fmla="val -814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zh-TW" b="1" dirty="0" smtClean="0">
                <a:solidFill>
                  <a:schemeClr val="bg1"/>
                </a:solidFill>
                <a:ea typeface="新細明體" pitchFamily="18" charset="-120"/>
              </a:rPr>
              <a:t>(2000-(83+38+785))/2000</a:t>
            </a:r>
            <a:endParaRPr lang="en-US" altLang="zh-TW" b="1" dirty="0">
              <a:solidFill>
                <a:schemeClr val="bg1"/>
              </a:solidFill>
              <a:ea typeface="新細明體" pitchFamily="18" charset="-120"/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ea typeface="新細明體" pitchFamily="18" charset="-120"/>
              </a:rPr>
              <a:t>≈55%</a:t>
            </a:r>
            <a:endParaRPr lang="zh-TW" altLang="en-US" b="1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6" name="圓角矩形圖說文字 5"/>
          <p:cNvSpPr>
            <a:spLocks noChangeArrowheads="1"/>
          </p:cNvSpPr>
          <p:nvPr/>
        </p:nvSpPr>
        <p:spPr bwMode="auto">
          <a:xfrm>
            <a:off x="685800" y="3581400"/>
            <a:ext cx="2355850" cy="1295400"/>
          </a:xfrm>
          <a:prstGeom prst="wedgeRoundRectCallout">
            <a:avLst>
              <a:gd name="adj1" fmla="val 129997"/>
              <a:gd name="adj2" fmla="val -6111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zh-TW" altLang="en-US" b="1" dirty="0">
                <a:solidFill>
                  <a:schemeClr val="bg1"/>
                </a:solidFill>
              </a:rPr>
              <a:t>如</a:t>
            </a:r>
            <a:r>
              <a:rPr lang="zh-TW" altLang="en-US" b="1" dirty="0" smtClean="0">
                <a:solidFill>
                  <a:schemeClr val="bg1"/>
                </a:solidFill>
              </a:rPr>
              <a:t>用</a:t>
            </a:r>
            <a:r>
              <a:rPr lang="zh-TW" altLang="en-US" b="1" dirty="0">
                <a:solidFill>
                  <a:schemeClr val="bg1"/>
                </a:solidFill>
              </a:rPr>
              <a:t>稅後利潤</a:t>
            </a:r>
            <a:r>
              <a:rPr lang="zh-TW" altLang="en-US" b="1" dirty="0" smtClean="0">
                <a:solidFill>
                  <a:schemeClr val="bg1"/>
                </a:solidFill>
              </a:rPr>
              <a:t>支付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須除以</a:t>
            </a:r>
            <a:r>
              <a:rPr lang="en-US" altLang="zh-TW" b="1" dirty="0" smtClean="0">
                <a:solidFill>
                  <a:schemeClr val="bg1"/>
                </a:solidFill>
              </a:rPr>
              <a:t>1-T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25/0.65=38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510/0.65=785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smtClean="0"/>
              <a:t>Compare With Industry Figures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2959" y="152400"/>
            <a:ext cx="8051752" cy="510709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How do D/A and TIE vary across industries?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See Table 6.4.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Indebtedness rising overall in recent years.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How do the firm’s ratios stack up against the industry data?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Table 6.5 enables the firm to ballpark itself in respect to bond rating.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Ch. 6     </a:t>
            </a:r>
            <a:fld id="{028E3F4F-51B2-42EE-AFA2-40C4572185C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6"/>
          <p:cNvSpPr txBox="1">
            <a:spLocks noChangeArrowheads="1"/>
          </p:cNvSpPr>
          <p:nvPr/>
        </p:nvSpPr>
        <p:spPr bwMode="auto">
          <a:xfrm>
            <a:off x="838200" y="433626"/>
            <a:ext cx="77724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500" b="1" dirty="0">
                <a:solidFill>
                  <a:srgbClr val="A50021"/>
                </a:solidFill>
                <a:latin typeface="Arial Black" pitchFamily="34" charset="0"/>
                <a:ea typeface="新細明體" charset="-120"/>
              </a:rPr>
              <a:t>表</a:t>
            </a:r>
            <a:r>
              <a:rPr lang="en-US" altLang="zh-TW" sz="2500" b="1" dirty="0">
                <a:solidFill>
                  <a:srgbClr val="A50021"/>
                </a:solidFill>
                <a:latin typeface="Arial Black" pitchFamily="34" charset="0"/>
                <a:ea typeface="新細明體" charset="-120"/>
              </a:rPr>
              <a:t>6.4 </a:t>
            </a:r>
            <a:r>
              <a:rPr lang="zh-TW" altLang="en-US" sz="2500" b="1" dirty="0">
                <a:solidFill>
                  <a:srgbClr val="A50021"/>
                </a:solidFill>
                <a:latin typeface="Arial Black" pitchFamily="34" charset="0"/>
                <a:ea typeface="新細明體" charset="-120"/>
              </a:rPr>
              <a:t>舉債比率與利息保障倍數</a:t>
            </a:r>
            <a:r>
              <a:rPr lang="en-US" altLang="zh-TW" sz="2500" b="1" dirty="0" smtClean="0">
                <a:solidFill>
                  <a:srgbClr val="A50021"/>
                </a:solidFill>
                <a:latin typeface="Arial Black" pitchFamily="34" charset="0"/>
                <a:ea typeface="新細明體" charset="-120"/>
              </a:rPr>
              <a:t>2007-2016</a:t>
            </a:r>
            <a:r>
              <a:rPr lang="zh-TW" altLang="en-US" sz="2500" b="1" dirty="0" smtClean="0">
                <a:solidFill>
                  <a:srgbClr val="A50021"/>
                </a:solidFill>
                <a:latin typeface="Arial Black" pitchFamily="34" charset="0"/>
                <a:ea typeface="新細明體" charset="-120"/>
              </a:rPr>
              <a:t>跨</a:t>
            </a:r>
            <a:r>
              <a:rPr lang="zh-TW" altLang="en-US" sz="2500" b="1" dirty="0">
                <a:solidFill>
                  <a:srgbClr val="A50021"/>
                </a:solidFill>
                <a:latin typeface="Arial Black" pitchFamily="34" charset="0"/>
                <a:ea typeface="新細明體" charset="-120"/>
              </a:rPr>
              <a:t>時間比較、</a:t>
            </a:r>
            <a:r>
              <a:rPr lang="en-US" altLang="zh-TW" sz="2500" b="1" dirty="0" smtClean="0">
                <a:solidFill>
                  <a:srgbClr val="A50021"/>
                </a:solidFill>
                <a:latin typeface="Arial Black" pitchFamily="34" charset="0"/>
                <a:ea typeface="新細明體" charset="-120"/>
              </a:rPr>
              <a:t>2016</a:t>
            </a:r>
            <a:r>
              <a:rPr lang="zh-TW" altLang="en-US" sz="2500" b="1" dirty="0" smtClean="0">
                <a:solidFill>
                  <a:srgbClr val="A50021"/>
                </a:solidFill>
                <a:latin typeface="Arial Black" pitchFamily="34" charset="0"/>
                <a:ea typeface="新細明體" charset="-120"/>
              </a:rPr>
              <a:t>年</a:t>
            </a:r>
            <a:r>
              <a:rPr lang="zh-TW" altLang="en-US" sz="2500" b="1" dirty="0">
                <a:solidFill>
                  <a:srgbClr val="A50021"/>
                </a:solidFill>
                <a:latin typeface="Arial Black" pitchFamily="34" charset="0"/>
                <a:ea typeface="新細明體" charset="-120"/>
              </a:rPr>
              <a:t>跨產業比較</a:t>
            </a:r>
            <a:endParaRPr lang="en-US" altLang="zh-TW" sz="2500" b="1" dirty="0">
              <a:solidFill>
                <a:srgbClr val="A50021"/>
              </a:solidFill>
              <a:latin typeface="Arial Black" pitchFamily="34" charset="0"/>
              <a:ea typeface="新細明體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524000"/>
            <a:ext cx="7889679" cy="50292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04800" y="48768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562600"/>
            <a:ext cx="8188911" cy="11430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產業利息保障倍數之</a:t>
            </a:r>
            <a:r>
              <a:rPr lang="zh-TW" altLang="en-US" u="sng" dirty="0" smtClean="0">
                <a:solidFill>
                  <a:srgbClr val="7030A0"/>
                </a:solidFill>
              </a:rPr>
              <a:t>可能意涵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62800" cy="437388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若產業利息高、利息保障倍數低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7030A0"/>
                </a:solidFill>
              </a:rPr>
              <a:t>該產業有借錢能力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7030A0"/>
                </a:solidFill>
              </a:rPr>
              <a:t>現金流量穩定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7030A0"/>
                </a:solidFill>
              </a:rPr>
              <a:t>固定投資大，有足夠的優質抵押品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r>
              <a:rPr lang="zh-TW" altLang="en-US" dirty="0" smtClean="0">
                <a:solidFill>
                  <a:srgbClr val="7030A0"/>
                </a:solidFill>
              </a:rPr>
              <a:t>若產業利息低、保障倍數很高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7030A0"/>
                </a:solidFill>
              </a:rPr>
              <a:t>該產業現金流量不穩定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7030A0"/>
                </a:solidFill>
              </a:rPr>
              <a:t>正追求高成長，須保留財務彈性以隨時進入資本市場融資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838200" y="457200"/>
            <a:ext cx="7391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500" dirty="0">
                <a:solidFill>
                  <a:srgbClr val="800F00"/>
                </a:solidFill>
                <a:latin typeface="+mj-lt"/>
              </a:rPr>
              <a:t>TABLE 6.5 Median Values of Key Ratios by Standard &amp; Poor’s Rating Category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236674" cy="350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543490"/>
            <a:ext cx="81644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If Hasbro issues bonds, what rating would you</a:t>
            </a:r>
          </a:p>
          <a:p>
            <a:r>
              <a:rPr lang="en-US" sz="3200" dirty="0" smtClean="0">
                <a:latin typeface="+mn-lt"/>
              </a:rPr>
              <a:t> expect it to have?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1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思考槓桿與盈餘之關係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09600"/>
            <a:ext cx="8229600" cy="452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兩種融資工具對於淨利與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ROE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之影響各如何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</a:p>
          <a:p>
            <a:pPr eaLnBrk="1" hangingPunct="1"/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可按景氣好、壞兩種狀況，利用預估財報加以比較</a:t>
            </a: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參表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6-6</a:t>
            </a: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：列示預估損益表的獲利結果</a:t>
            </a: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觀察重點：</a:t>
            </a: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淨利</a:t>
            </a: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EPS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ROIC,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ROE</a:t>
            </a:r>
          </a:p>
          <a:p>
            <a:pPr lvl="1">
              <a:lnSpc>
                <a:spcPct val="90000"/>
              </a:lnSpc>
            </a:pPr>
            <a:r>
              <a:rPr lang="zh-TW" altLang="en-US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不同的景氣狀況，上列指標有無不同</a:t>
            </a: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36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Items to Look For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difference in tax bill.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t = tax rate and I=interest payment, then the product </a:t>
            </a:r>
            <a:r>
              <a:rPr lang="en-US" altLang="zh-TW" sz="28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txI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measures the tax savings or tax shield from debt per year.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Which alternative leads to higher overall earnings, debt or equity?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Which alternative leads to higher EPS, ROIC, and ROE?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Is it different for boom and bust?</a:t>
            </a:r>
          </a:p>
        </p:txBody>
      </p:sp>
    </p:spTree>
    <p:extLst>
      <p:ext uri="{BB962C8B-B14F-4D97-AF65-F5344CB8AC3E}">
        <p14:creationId xmlns:p14="http://schemas.microsoft.com/office/powerpoint/2010/main" val="462611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483380" cy="3063318"/>
          </a:xfrm>
          <a:prstGeom prst="rect">
            <a:avLst/>
          </a:prstGeom>
        </p:spPr>
      </p:pic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895350" y="216315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800F00"/>
                </a:solidFill>
                <a:latin typeface="+mj-lt"/>
              </a:rPr>
              <a:t>TABLE 6.6 </a:t>
            </a:r>
            <a:r>
              <a:rPr lang="en-US" altLang="en-US" sz="2400" dirty="0" smtClean="0">
                <a:solidFill>
                  <a:srgbClr val="800F00"/>
                </a:solidFill>
                <a:latin typeface="+mj-lt"/>
              </a:rPr>
              <a:t>Hasbro’s Partial </a:t>
            </a:r>
            <a:r>
              <a:rPr lang="en-US" altLang="en-US" sz="2400" dirty="0">
                <a:solidFill>
                  <a:srgbClr val="800F00"/>
                </a:solidFill>
                <a:latin typeface="+mj-lt"/>
              </a:rPr>
              <a:t>Pro Forma Income Statements in </a:t>
            </a:r>
            <a:r>
              <a:rPr lang="en-US" altLang="en-US" sz="2400" dirty="0" smtClean="0">
                <a:solidFill>
                  <a:srgbClr val="800F00"/>
                </a:solidFill>
                <a:latin typeface="+mj-lt"/>
              </a:rPr>
              <a:t>2017 ($ millions except </a:t>
            </a:r>
            <a:r>
              <a:rPr lang="en-US" altLang="en-US" sz="2400" dirty="0">
                <a:solidFill>
                  <a:srgbClr val="800F00"/>
                </a:solidFill>
                <a:latin typeface="+mj-lt"/>
              </a:rPr>
              <a:t>EPS)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6     </a:t>
            </a:r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02012"/>
            <a:ext cx="2743200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Does debt or equity lead to higher overall earnings?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400" y="3352800"/>
            <a:ext cx="1524000" cy="154921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8800" y="5410200"/>
            <a:ext cx="3225580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Is debt or equity more favorable in a boom period?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7048500" y="4724400"/>
            <a:ext cx="571500" cy="6858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90600" y="6159282"/>
            <a:ext cx="75057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800" dirty="0">
                <a:solidFill>
                  <a:prstClr val="black"/>
                </a:solidFill>
              </a:rPr>
              <a:t>Copyright © 2019 McGraw-Hill Education. All rights reserved. No reproduction or distribution without the prior written consent of McGraw-Hill Education.</a:t>
            </a: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4572000" y="2514600"/>
            <a:ext cx="3276600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a typeface="新細明體" pitchFamily="18" charset="-120"/>
              </a:rPr>
              <a:t>舉債是一柄兩刃的劍，對獲利</a:t>
            </a:r>
            <a:r>
              <a:rPr lang="zh-TW" altLang="en-US" b="1" dirty="0" smtClean="0">
                <a:solidFill>
                  <a:srgbClr val="FF0000"/>
                </a:solidFill>
                <a:ea typeface="新細明體" pitchFamily="18" charset="-120"/>
              </a:rPr>
              <a:t>影響是正是負</a:t>
            </a:r>
            <a:r>
              <a:rPr lang="zh-TW" altLang="en-US" b="1" dirty="0">
                <a:solidFill>
                  <a:srgbClr val="FF0000"/>
                </a:solidFill>
                <a:ea typeface="新細明體" pitchFamily="18" charset="-120"/>
              </a:rPr>
              <a:t>，</a:t>
            </a:r>
            <a:r>
              <a:rPr lang="zh-TW" altLang="en-US" b="1" dirty="0" smtClean="0">
                <a:solidFill>
                  <a:srgbClr val="FF0000"/>
                </a:solidFill>
                <a:ea typeface="新細明體" pitchFamily="18" charset="-120"/>
              </a:rPr>
              <a:t>視景氣而</a:t>
            </a:r>
            <a:r>
              <a:rPr lang="zh-TW" altLang="en-US" b="1" dirty="0">
                <a:solidFill>
                  <a:srgbClr val="FF0000"/>
                </a:solidFill>
                <a:ea typeface="新細明體" pitchFamily="18" charset="-120"/>
              </a:rPr>
              <a:t>定。</a:t>
            </a:r>
          </a:p>
        </p:txBody>
      </p:sp>
    </p:spTree>
    <p:extLst>
      <p:ext uri="{BB962C8B-B14F-4D97-AF65-F5344CB8AC3E}">
        <p14:creationId xmlns:p14="http://schemas.microsoft.com/office/powerpoint/2010/main" val="10504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決策選擇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設若某公司需要外部資金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$200M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，它應舉借新債還是發行新股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  <a:p>
            <a:pPr eaLnBrk="1" hangingPunct="1">
              <a:defRPr/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公司今天的融資決策如何影響未來狀況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</a:p>
          <a:p>
            <a:pPr marL="723900" lvl="1" indent="-358775" eaLnBrk="1" hangingPunct="1">
              <a:defRPr/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不能看做一次性事件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23900" lvl="1" indent="-358775" eaLnBrk="1" hangingPunct="1">
              <a:defRPr/>
            </a:pP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一項融資決策乃是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財務策略演化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中的一環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23900" lvl="1" indent="-358775" eaLnBrk="1" hangingPunct="1">
              <a:defRPr/>
            </a:pP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融資策略與長期競爭目標、成長管理策略息息相關。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也許沒有正確答案，卻有許多錯誤選擇。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3" name="音訊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"/>
    </mc:Choice>
    <mc:Fallback xmlns="">
      <p:transition spd="slow" advTm="1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TW" altLang="en-US" dirty="0" smtClean="0"/>
              <a:t>融資交叉點分析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822959" y="838200"/>
                <a:ext cx="7543801" cy="440266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TW" altLang="en-US" dirty="0" smtClean="0"/>
                  <a:t>下頁圖</a:t>
                </a:r>
                <a:r>
                  <a:rPr lang="en-US" altLang="en-US" dirty="0" smtClean="0"/>
                  <a:t>6.2</a:t>
                </a:r>
                <a:r>
                  <a:rPr lang="zh-TW" altLang="en-US" dirty="0" smtClean="0"/>
                  <a:t>顯示</a:t>
                </a:r>
                <a:r>
                  <a:rPr lang="en-US" altLang="en-US" dirty="0" smtClean="0"/>
                  <a:t>EBIT</a:t>
                </a:r>
                <a:r>
                  <a:rPr lang="zh-TW" altLang="en-US" dirty="0" smtClean="0"/>
                  <a:t>對</a:t>
                </a:r>
                <a:r>
                  <a:rPr lang="en-US" altLang="en-US" dirty="0" smtClean="0"/>
                  <a:t>ROE</a:t>
                </a:r>
                <a:r>
                  <a:rPr lang="zh-TW" altLang="en-US" dirty="0" smtClean="0"/>
                  <a:t>的影響</a:t>
                </a:r>
                <a:endParaRPr lang="en-US" altLang="en-US" dirty="0" smtClean="0"/>
              </a:p>
              <a:p>
                <a14:m>
                  <m:oMath xmlns:m="http://schemas.openxmlformats.org/officeDocument/2006/math">
                    <m:r>
                      <a:rPr lang="en-US" altLang="en-US" sz="3000" b="0" i="1" smtClean="0">
                        <a:latin typeface="Cambria Math" panose="02040503050406030204" pitchFamily="18" charset="0"/>
                      </a:rPr>
                      <m:t>𝑅𝑂𝐸</m:t>
                    </m:r>
                    <m:r>
                      <a:rPr lang="en-US" altLang="en-US" sz="3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𝐸𝐵𝐼𝑇</m:t>
                        </m:r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𝑖𝐷</m:t>
                        </m:r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3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sty m:val="p"/>
                          </m:rPr>
                          <a:rPr lang="en-US" altLang="zh-TW" sz="3000" b="0" i="1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endParaRPr lang="en-US" altLang="en-US" sz="3000" b="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 smtClean="0"/>
                  <a:t>ROE</a:t>
                </a:r>
                <a:r>
                  <a:rPr lang="zh-TW" altLang="en-US" dirty="0" smtClean="0"/>
                  <a:t>與</a:t>
                </a:r>
                <a:r>
                  <a:rPr lang="en-US" altLang="en-US" dirty="0" smtClean="0"/>
                  <a:t>EBIT</a:t>
                </a:r>
                <a:r>
                  <a:rPr lang="zh-TW" altLang="en-US" dirty="0" smtClean="0"/>
                  <a:t>呈線性關係，斜率為</a:t>
                </a:r>
                <a:r>
                  <a:rPr lang="en-US" altLang="en-US" dirty="0" smtClean="0"/>
                  <a:t>(1−t)/E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，截距為</a:t>
                </a:r>
                <a:r>
                  <a:rPr lang="en-US" altLang="en-US" dirty="0" smtClean="0"/>
                  <a:t>–</a:t>
                </a:r>
                <a:r>
                  <a:rPr lang="en-US" altLang="en-US" i="1" dirty="0" err="1" smtClean="0"/>
                  <a:t>i</a:t>
                </a:r>
                <a:r>
                  <a:rPr lang="en-US" altLang="en-US" dirty="0" err="1" smtClean="0"/>
                  <a:t>D</a:t>
                </a:r>
                <a:r>
                  <a:rPr lang="en-US" altLang="en-US" dirty="0" smtClean="0"/>
                  <a:t>(1−t)/E</a:t>
                </a:r>
                <a:r>
                  <a:rPr lang="en-US" altLang="zh-TW" dirty="0"/>
                  <a:t>Q</a:t>
                </a:r>
                <a:r>
                  <a:rPr lang="en-US" altLang="en-US" dirty="0" smtClean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TW" altLang="en-US" dirty="0" smtClean="0"/>
                  <a:t>請留意景氣好與壞時的</a:t>
                </a:r>
                <a:r>
                  <a:rPr lang="en-US" altLang="zh-TW" dirty="0" smtClean="0"/>
                  <a:t>EBIT</a:t>
                </a:r>
                <a:r>
                  <a:rPr lang="zh-TW" altLang="en-US" dirty="0" smtClean="0"/>
                  <a:t>、兩條線的交叉點、以及期望</a:t>
                </a:r>
                <a:r>
                  <a:rPr lang="en-US" altLang="en-US" dirty="0" smtClean="0"/>
                  <a:t>EBIT.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TW" altLang="en-US" dirty="0" smtClean="0"/>
                  <a:t>兩線不同的斜率意味著什麼</a:t>
                </a:r>
                <a:r>
                  <a:rPr lang="en-US" altLang="en-US" dirty="0" smtClean="0"/>
                  <a:t>?</a:t>
                </a: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22959" y="838200"/>
                <a:ext cx="7543801" cy="4402666"/>
              </a:xfrm>
              <a:prstGeom prst="rect">
                <a:avLst/>
              </a:prstGeom>
              <a:blipFill rotWithShape="0">
                <a:blip r:embed="rId2"/>
                <a:stretch>
                  <a:fillRect l="-2181" t="-5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914400" y="533400"/>
            <a:ext cx="7315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500" dirty="0">
                <a:solidFill>
                  <a:srgbClr val="800F00"/>
                </a:solidFill>
                <a:latin typeface="+mj-lt"/>
              </a:rPr>
              <a:t>FIGURE 6.2 Range of Earnings Chart for </a:t>
            </a:r>
            <a:r>
              <a:rPr lang="en-US" altLang="en-US" sz="2500" dirty="0" smtClean="0">
                <a:solidFill>
                  <a:srgbClr val="800F00"/>
                </a:solidFill>
                <a:latin typeface="+mj-lt"/>
              </a:rPr>
              <a:t>Hasbro</a:t>
            </a:r>
            <a:endParaRPr lang="en-US" altLang="en-US" sz="2500" dirty="0">
              <a:solidFill>
                <a:srgbClr val="800F00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Ch. 6     </a:t>
            </a:r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7" y="1371599"/>
            <a:ext cx="8562593" cy="51657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600" y="6127522"/>
            <a:ext cx="7391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800" dirty="0">
                <a:solidFill>
                  <a:prstClr val="black"/>
                </a:solidFill>
              </a:rPr>
              <a:t>Copyright © 2019 McGraw-Hill Education. All rights reserved. No reproduction or distribution without the prior written consent of McGraw-Hill Education.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343400" y="2431900"/>
            <a:ext cx="1447800" cy="68693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r>
              <a:rPr lang="zh-TW" altLang="en-US" b="1" dirty="0">
                <a:solidFill>
                  <a:srgbClr val="FF0000"/>
                </a:solidFill>
                <a:ea typeface="新細明體" pitchFamily="18" charset="-120"/>
              </a:rPr>
              <a:t>舉債使期望</a:t>
            </a:r>
            <a:endParaRPr lang="en-US" altLang="zh-TW" b="1" dirty="0">
              <a:solidFill>
                <a:srgbClr val="FF0000"/>
              </a:solidFill>
              <a:ea typeface="新細明體" pitchFamily="18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ROE</a:t>
            </a:r>
            <a:r>
              <a:rPr lang="zh-TW" altLang="en-US" b="1" dirty="0" smtClean="0">
                <a:solidFill>
                  <a:srgbClr val="FF0000"/>
                </a:solidFill>
                <a:ea typeface="新細明體" pitchFamily="18" charset="-120"/>
              </a:rPr>
              <a:t>增加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76%</a:t>
            </a:r>
            <a:endParaRPr lang="zh-TW" altLang="en-US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19800" y="1295919"/>
            <a:ext cx="25146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r>
              <a:rPr lang="zh-TW" altLang="en-US" b="1" dirty="0">
                <a:solidFill>
                  <a:srgbClr val="FF0000"/>
                </a:solidFill>
                <a:ea typeface="新細明體" pitchFamily="18" charset="-120"/>
              </a:rPr>
              <a:t>舉債</a:t>
            </a:r>
            <a:r>
              <a:rPr lang="zh-TW" altLang="en-US" b="1" dirty="0" smtClean="0">
                <a:solidFill>
                  <a:srgbClr val="FF0000"/>
                </a:solidFill>
                <a:ea typeface="新細明體" pitchFamily="18" charset="-120"/>
              </a:rPr>
              <a:t>使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ROE</a:t>
            </a:r>
            <a:r>
              <a:rPr lang="zh-TW" altLang="en-US" b="1" dirty="0" smtClean="0">
                <a:solidFill>
                  <a:srgbClr val="FF0000"/>
                </a:solidFill>
                <a:ea typeface="新細明體" pitchFamily="18" charset="-120"/>
              </a:rPr>
              <a:t>線</a:t>
            </a:r>
            <a:r>
              <a:rPr lang="zh-TW" altLang="en-US" b="1" dirty="0">
                <a:solidFill>
                  <a:srgbClr val="FF0000"/>
                </a:solidFill>
                <a:ea typeface="新細明體" pitchFamily="18" charset="-120"/>
              </a:rPr>
              <a:t>斜率上升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59925" y="3621107"/>
            <a:ext cx="2440675" cy="62071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EBIT</a:t>
            </a:r>
            <a:r>
              <a:rPr lang="zh-TW" altLang="en-US" b="1" dirty="0">
                <a:solidFill>
                  <a:srgbClr val="FF0000"/>
                </a:solidFill>
                <a:ea typeface="新細明體" pitchFamily="18" charset="-120"/>
              </a:rPr>
              <a:t>須大於此一門檻</a:t>
            </a:r>
            <a:endParaRPr lang="en-US" altLang="zh-TW" b="1" dirty="0">
              <a:solidFill>
                <a:srgbClr val="FF0000"/>
              </a:solidFill>
              <a:ea typeface="新細明體" pitchFamily="18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ea typeface="新細明體" pitchFamily="18" charset="-120"/>
              </a:rPr>
              <a:t>增加</a:t>
            </a:r>
            <a:r>
              <a:rPr lang="zh-TW" altLang="en-US" b="1" i="1" dirty="0">
                <a:solidFill>
                  <a:srgbClr val="FF0000"/>
                </a:solidFill>
                <a:ea typeface="新細明體" pitchFamily="18" charset="-120"/>
              </a:rPr>
              <a:t>舉債才有利。</a:t>
            </a:r>
            <a:endParaRPr lang="en-US" altLang="zh-TW" i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83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借多少才好</a:t>
            </a:r>
            <a:r>
              <a:rPr lang="en-US" altLang="zh-TW" smtClean="0">
                <a:ea typeface="新細明體" pitchFamily="18" charset="-120"/>
              </a:rPr>
              <a:t>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M-M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無關論：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在沒有稅負與交易成本的情況下，舉債多少都不影響公司價值。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公司未來各期所能產生的現金流量才是價值的決定因素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舉債權益比只是顯明公司價值在投資人間的分配比例而已。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真實世界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稅負與交易成本是存在的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前面已說明舉債與股權融資對於獲利具有不同影響，且因景氣而異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融資決策之影響不僅獲利而已，須全面周延考量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實務上，融資決策要考量哪些因素？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圖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6-3 </a:t>
            </a:r>
          </a:p>
        </p:txBody>
      </p:sp>
    </p:spTree>
    <p:extLst>
      <p:ext uri="{BB962C8B-B14F-4D97-AF65-F5344CB8AC3E}">
        <p14:creationId xmlns:p14="http://schemas.microsoft.com/office/powerpoint/2010/main" val="41050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9144000" cy="914400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ea typeface="新細明體" pitchFamily="18" charset="-120"/>
              </a:rPr>
              <a:t>圖</a:t>
            </a:r>
            <a:r>
              <a:rPr lang="en-US" altLang="zh-TW" sz="2800" smtClean="0">
                <a:ea typeface="新細明體" pitchFamily="18" charset="-120"/>
              </a:rPr>
              <a:t>6.3 </a:t>
            </a:r>
            <a:r>
              <a:rPr lang="zh-TW" altLang="en-US" sz="2800" smtClean="0">
                <a:ea typeface="新細明體" pitchFamily="18" charset="-120"/>
              </a:rPr>
              <a:t>融資決策之</a:t>
            </a:r>
            <a:r>
              <a:rPr lang="en-US" altLang="zh-TW" sz="2800" smtClean="0">
                <a:ea typeface="新細明體" pitchFamily="18" charset="-120"/>
              </a:rPr>
              <a:t>Higgins 5</a:t>
            </a:r>
            <a:r>
              <a:rPr lang="zh-TW" altLang="en-US" sz="2800" smtClean="0">
                <a:ea typeface="新細明體" pitchFamily="18" charset="-120"/>
              </a:rPr>
              <a:t> 因子模型</a:t>
            </a:r>
            <a:endParaRPr lang="en-US" altLang="zh-TW" sz="2800" smtClean="0">
              <a:ea typeface="新細明體" pitchFamily="18" charset="-120"/>
            </a:endParaRPr>
          </a:p>
        </p:txBody>
      </p:sp>
      <p:pic>
        <p:nvPicPr>
          <p:cNvPr id="28675" name="Picture 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81946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16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稅盾利益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667000"/>
            <a:ext cx="8229600" cy="34591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利息費用可省稅，可增加公司的現金流量</a:t>
            </a: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2400"/>
            <a:ext cx="4066966" cy="22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財務危機成本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410944"/>
            <a:ext cx="8229600" cy="406605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舉債使財務危機期望成本上升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破產成本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/>
            <a:r>
              <a:rPr lang="zh-TW" altLang="en-US" dirty="0" smtClean="0">
                <a:ea typeface="新細明體" pitchFamily="18" charset="-120"/>
              </a:rPr>
              <a:t>舉債可能使原本的小問題變成更大的問題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/>
            <a:r>
              <a:rPr lang="zh-TW" altLang="en-US" dirty="0" smtClean="0">
                <a:ea typeface="新細明體" pitchFamily="18" charset="-120"/>
              </a:rPr>
              <a:t>巨額的法務成本、緊急處置資產的成本與損失。</a:t>
            </a: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9954"/>
            <a:ext cx="3928597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76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562600"/>
            <a:ext cx="7122111" cy="1143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財務危機成本：資產方面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TW" altLang="en-US" dirty="0" smtClean="0">
                <a:latin typeface="+mn-ea"/>
                <a:ea typeface="+mn-ea"/>
                <a:sym typeface="Wingdings" pitchFamily="2" charset="2"/>
              </a:rPr>
              <a:t>財務危機發生時，能否以合理價格處置資產，使股東能獲得合理補償。</a:t>
            </a:r>
            <a:endParaRPr lang="en-US" altLang="zh-TW" dirty="0" smtClean="0">
              <a:latin typeface="+mn-ea"/>
              <a:ea typeface="+mn-ea"/>
              <a:sym typeface="Wingdings" pitchFamily="2" charset="2"/>
            </a:endParaRPr>
          </a:p>
          <a:p>
            <a:pPr lvl="1" eaLnBrk="1" hangingPunct="1"/>
            <a:r>
              <a:rPr lang="zh-TW" altLang="en-US" dirty="0">
                <a:latin typeface="+mn-ea"/>
                <a:ea typeface="+mn-ea"/>
                <a:sym typeface="Wingdings" pitchFamily="2" charset="2"/>
              </a:rPr>
              <a:t>取決於資產</a:t>
            </a:r>
            <a:r>
              <a:rPr lang="zh-TW" altLang="en-US" dirty="0" smtClean="0">
                <a:latin typeface="+mn-ea"/>
                <a:ea typeface="+mn-ea"/>
                <a:sym typeface="Wingdings" pitchFamily="2" charset="2"/>
              </a:rPr>
              <a:t>性質</a:t>
            </a:r>
            <a:endParaRPr lang="en-US" altLang="zh-TW" dirty="0" smtClean="0">
              <a:latin typeface="+mn-ea"/>
              <a:ea typeface="+mn-ea"/>
              <a:sym typeface="Wingdings" pitchFamily="2" charset="2"/>
            </a:endParaRPr>
          </a:p>
          <a:p>
            <a:pPr lvl="1" eaLnBrk="1" hangingPunct="1"/>
            <a:r>
              <a:rPr lang="zh-TW" altLang="en-US" dirty="0" smtClean="0">
                <a:latin typeface="+mn-ea"/>
                <a:ea typeface="+mn-ea"/>
                <a:sym typeface="Wingdings" pitchFamily="2" charset="2"/>
              </a:rPr>
              <a:t>智慧資本消散最快，股東很難藉以獲得現金。</a:t>
            </a:r>
            <a:endParaRPr lang="en-US" altLang="zh-TW" dirty="0" smtClean="0">
              <a:latin typeface="+mn-ea"/>
              <a:ea typeface="+mn-ea"/>
              <a:sym typeface="Wingdings" pitchFamily="2" charset="2"/>
            </a:endParaRPr>
          </a:p>
          <a:p>
            <a:pPr eaLnBrk="1" hangingPunct="1"/>
            <a:endParaRPr lang="en-US" altLang="zh-TW" dirty="0" smtClean="0">
              <a:latin typeface="+mn-ea"/>
              <a:ea typeface="+mn-ea"/>
              <a:sym typeface="Wingdings" pitchFamily="2" charset="2"/>
            </a:endParaRPr>
          </a:p>
          <a:p>
            <a:pPr eaLnBrk="1" hangingPunct="1"/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336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62600"/>
            <a:ext cx="8417511" cy="1143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財務危機成本： 間接成本方面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3962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財務危機間接成本包括：</a:t>
            </a:r>
            <a:endParaRPr lang="en-US" altLang="zh-TW" dirty="0" smtClean="0">
              <a:latin typeface="+mn-ea"/>
              <a:ea typeface="+mn-ea"/>
            </a:endParaRPr>
          </a:p>
          <a:p>
            <a:pPr lvl="1" eaLnBrk="1" hangingPunct="1"/>
            <a:r>
              <a:rPr lang="zh-TW" altLang="en-US" dirty="0" smtClean="0">
                <a:latin typeface="+mn-ea"/>
                <a:ea typeface="+mn-ea"/>
              </a:rPr>
              <a:t>刪減研發，可能喪失獲利機會</a:t>
            </a:r>
            <a:endParaRPr lang="en-US" altLang="zh-TW" dirty="0" smtClean="0">
              <a:latin typeface="+mn-ea"/>
              <a:ea typeface="+mn-ea"/>
            </a:endParaRPr>
          </a:p>
          <a:p>
            <a:pPr lvl="1" eaLnBrk="1" hangingPunct="1"/>
            <a:r>
              <a:rPr lang="zh-TW" altLang="en-US" dirty="0" smtClean="0">
                <a:latin typeface="+mn-ea"/>
                <a:ea typeface="+mn-ea"/>
              </a:rPr>
              <a:t>失去顧客（擔心後續服務不繼）</a:t>
            </a:r>
            <a:endParaRPr lang="en-US" altLang="zh-TW" dirty="0" smtClean="0">
              <a:latin typeface="+mn-ea"/>
              <a:ea typeface="+mn-ea"/>
            </a:endParaRPr>
          </a:p>
          <a:p>
            <a:pPr lvl="1" eaLnBrk="1" hangingPunct="1"/>
            <a:r>
              <a:rPr lang="zh-TW" altLang="en-US" dirty="0" smtClean="0">
                <a:latin typeface="+mn-ea"/>
                <a:ea typeface="+mn-ea"/>
              </a:rPr>
              <a:t>失去供應商（擔心無法支付貨款）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835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利益衝突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如果公司已病入膏肓，破產在即，股東可能試圖背水一戰孤注一擲，進行高風險投資。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投資失敗了，股東不過回到原點；但債權人的權益可能遭受重創。</a:t>
            </a:r>
            <a:endParaRPr lang="en-US" altLang="zh-TW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投資成功了，債權人取得原本應取得的本利，股東則噩運逆轉，不但免於破產，甚至可能獲利豐厚。</a:t>
            </a:r>
            <a:endParaRPr lang="en-US" altLang="zh-TW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1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應謹記在心者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2000"/>
            <a:ext cx="8229600" cy="4876800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OPM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：財務槓桿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27063" lvl="1" indent="-261938"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即利用他人的錢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(other people’s money)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zh-TW" altLang="en-US" dirty="0">
                <a:latin typeface="Times New Roman" pitchFamily="18" charset="0"/>
                <a:ea typeface="+mn-ea"/>
                <a:cs typeface="Times New Roman" pitchFamily="18" charset="0"/>
              </a:rPr>
              <a:t>承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擔較大的風險，提高股東期望報酬的一種方法。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/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OPM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對下列各項的影響如何？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公司的風險－報酬關係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稅負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財務危機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信號放射效果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/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管理誘因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4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0" y="438150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rgbClr val="CC9900"/>
                </a:solidFill>
                <a:latin typeface="Times New Roman" pitchFamily="18" charset="0"/>
                <a:ea typeface="新細明體" charset="-120"/>
              </a:rPr>
              <a:t>TABLE 6-7 An Investment That Benefits Owners but Hurts the Firm and Its Creditors ($millions)</a:t>
            </a: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05024"/>
            <a:ext cx="83439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09600" y="3200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Debt $100, Assets $90</a:t>
            </a: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→</a:t>
            </a:r>
            <a:r>
              <a:rPr lang="en-US" altLang="zh-TW" b="1" dirty="0" smtClean="0">
                <a:solidFill>
                  <a:srgbClr val="0070C0"/>
                </a:solidFill>
              </a:rPr>
              <a:t>Creditors $90, Owners $0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cxnSp>
        <p:nvCxnSpPr>
          <p:cNvPr id="5" name="直線接點 4"/>
          <p:cNvCxnSpPr>
            <a:endCxn id="8" idx="1"/>
          </p:cNvCxnSpPr>
          <p:nvPr/>
        </p:nvCxnSpPr>
        <p:spPr>
          <a:xfrm>
            <a:off x="400050" y="3028266"/>
            <a:ext cx="4171950" cy="197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圖說文字 6"/>
          <p:cNvSpPr/>
          <p:nvPr/>
        </p:nvSpPr>
        <p:spPr>
          <a:xfrm>
            <a:off x="4876800" y="6019800"/>
            <a:ext cx="3657600" cy="533400"/>
          </a:xfrm>
          <a:prstGeom prst="wedgeRoundRectCallout">
            <a:avLst>
              <a:gd name="adj1" fmla="val -12643"/>
              <a:gd name="adj2" fmla="val -97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rgbClr val="0070C0"/>
                </a:solidFill>
              </a:rPr>
              <a:t>Failure</a:t>
            </a:r>
            <a:r>
              <a:rPr lang="en-US" altLang="zh-TW" b="1" dirty="0" err="1">
                <a:solidFill>
                  <a:srgbClr val="0070C0"/>
                </a:solidFill>
              </a:rPr>
              <a:t>→</a:t>
            </a:r>
            <a:r>
              <a:rPr lang="en-US" altLang="zh-TW" b="1" dirty="0" err="1" smtClean="0">
                <a:solidFill>
                  <a:srgbClr val="0070C0"/>
                </a:solidFill>
              </a:rPr>
              <a:t>Creditors</a:t>
            </a:r>
            <a:r>
              <a:rPr lang="en-US" altLang="zh-TW" b="1" dirty="0" smtClean="0">
                <a:solidFill>
                  <a:srgbClr val="0070C0"/>
                </a:solidFill>
              </a:rPr>
              <a:t>=90-60=30M</a:t>
            </a:r>
          </a:p>
          <a:p>
            <a:pPr algn="ctr"/>
            <a:r>
              <a:rPr lang="en-US" altLang="zh-TW" b="1" dirty="0" smtClean="0">
                <a:solidFill>
                  <a:srgbClr val="0070C0"/>
                </a:solidFill>
              </a:rPr>
              <a:t>Owners nothing to lose</a:t>
            </a:r>
            <a:endParaRPr lang="en-US" altLang="zh-TW" b="1" dirty="0">
              <a:solidFill>
                <a:srgbClr val="0070C0"/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4572000" y="2743200"/>
            <a:ext cx="4495800" cy="609600"/>
          </a:xfrm>
          <a:prstGeom prst="wedgeRoundRectCallout">
            <a:avLst>
              <a:gd name="adj1" fmla="val -49147"/>
              <a:gd name="adj2" fmla="val 251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0070C0"/>
                </a:solidFill>
              </a:rPr>
              <a:t>Success→value</a:t>
            </a:r>
            <a:r>
              <a:rPr lang="en-US" altLang="zh-TW" sz="1600" b="1" dirty="0">
                <a:solidFill>
                  <a:srgbClr val="0070C0"/>
                </a:solidFill>
              </a:rPr>
              <a:t>↑$40M</a:t>
            </a:r>
          </a:p>
          <a:p>
            <a:pPr algn="ctr"/>
            <a:r>
              <a:rPr lang="en-US" altLang="zh-TW" sz="1600" b="1" dirty="0" smtClean="0">
                <a:solidFill>
                  <a:srgbClr val="0070C0"/>
                </a:solidFill>
              </a:rPr>
              <a:t>Creditors value back to $100M</a:t>
            </a:r>
            <a:r>
              <a:rPr lang="en-US" altLang="zh-TW" sz="1600" b="1" dirty="0">
                <a:solidFill>
                  <a:srgbClr val="0070C0"/>
                </a:solidFill>
              </a:rPr>
              <a:t>, Owners=30M</a:t>
            </a:r>
          </a:p>
        </p:txBody>
      </p:sp>
      <p:sp>
        <p:nvSpPr>
          <p:cNvPr id="10" name="弧形箭號 (下彎) 9"/>
          <p:cNvSpPr/>
          <p:nvPr/>
        </p:nvSpPr>
        <p:spPr>
          <a:xfrm>
            <a:off x="2743200" y="3523565"/>
            <a:ext cx="5486400" cy="1048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371600" y="2362200"/>
            <a:ext cx="71628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smtClean="0"/>
              <a:t>Anticipation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68679" y="730584"/>
            <a:ext cx="7406641" cy="40233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Debtholders are not stupid.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anticipate what might happen if a firm winds up in financial distress, and demand compensation up front in the form of higher interest rates.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Firm’s managers should also anticipate what might happen down the line, if its debt weakened the firm, and new potential customers were frightened off.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Ch. 6     </a:t>
            </a:r>
            <a:fld id="{028E3F4F-51B2-42EE-AFA2-40C4572185C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Summary Checklist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35814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TW" altLang="en-US" dirty="0" smtClean="0">
                <a:latin typeface="+mn-ea"/>
                <a:ea typeface="+mn-ea"/>
              </a:rPr>
              <a:t>融資決策考量因素</a:t>
            </a:r>
            <a:endParaRPr lang="en-US" altLang="zh-TW" dirty="0" smtClean="0">
              <a:latin typeface="+mn-ea"/>
              <a:ea typeface="+mn-ea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zh-TW" altLang="en-US" dirty="0" smtClean="0">
                <a:latin typeface="+mn-ea"/>
                <a:ea typeface="+mn-ea"/>
              </a:rPr>
              <a:t>公司在舉債期間是否還能繼續利用利息稅盾？（有足夠的獲利才能享有稅盾）</a:t>
            </a:r>
            <a:endParaRPr lang="en-US" altLang="zh-TW" dirty="0" smtClean="0">
              <a:latin typeface="+mn-ea"/>
              <a:ea typeface="+mn-ea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zh-TW" altLang="en-US" dirty="0" smtClean="0">
                <a:latin typeface="+mn-ea"/>
                <a:ea typeface="+mn-ea"/>
              </a:rPr>
              <a:t>舉債使公司財務危機發生的機率上升多少？</a:t>
            </a:r>
            <a:endParaRPr lang="en-US" altLang="zh-TW" dirty="0" smtClean="0">
              <a:latin typeface="+mn-ea"/>
              <a:ea typeface="+mn-ea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zh-TW" altLang="en-US" dirty="0">
                <a:latin typeface="+mn-ea"/>
                <a:ea typeface="+mn-ea"/>
              </a:rPr>
              <a:t>一旦發生破產</a:t>
            </a:r>
            <a:r>
              <a:rPr lang="zh-TW" altLang="en-US" dirty="0" smtClean="0">
                <a:latin typeface="+mn-ea"/>
                <a:ea typeface="+mn-ea"/>
              </a:rPr>
              <a:t>，後果（成本）如何？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23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舉債好？還是限制成長？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953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g* = PRAT, where T is based on prior shareholders’ equity.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ea typeface="新細明體" pitchFamily="18" charset="-120"/>
              </a:rPr>
              <a:t>融資政策反映在</a:t>
            </a:r>
            <a:r>
              <a:rPr lang="en-US" altLang="zh-TW" smtClean="0">
                <a:ea typeface="新細明體" pitchFamily="18" charset="-120"/>
              </a:rPr>
              <a:t>R</a:t>
            </a:r>
            <a:r>
              <a:rPr lang="zh-TW" altLang="en-US" smtClean="0">
                <a:ea typeface="新細明體" pitchFamily="18" charset="-120"/>
              </a:rPr>
              <a:t>與</a:t>
            </a:r>
            <a:r>
              <a:rPr lang="en-US" altLang="zh-TW" smtClean="0">
                <a:ea typeface="新細明體" pitchFamily="18" charset="-120"/>
              </a:rPr>
              <a:t>T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ea typeface="新細明體" pitchFamily="18" charset="-120"/>
              </a:rPr>
              <a:t>提高盈餘保留率與財務槓桿，都可使</a:t>
            </a:r>
            <a:r>
              <a:rPr lang="en-US" altLang="zh-TW" smtClean="0">
                <a:ea typeface="新細明體" pitchFamily="18" charset="-120"/>
              </a:rPr>
              <a:t>g*</a:t>
            </a:r>
            <a:r>
              <a:rPr lang="zh-TW" altLang="en-US" smtClean="0">
                <a:ea typeface="新細明體" pitchFamily="18" charset="-120"/>
              </a:rPr>
              <a:t>上升。</a:t>
            </a:r>
            <a:endParaRPr lang="en-US" altLang="zh-TW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ea typeface="新細明體" pitchFamily="18" charset="-120"/>
              </a:rPr>
              <a:t>面臨取捨：降低槓桿或是增發股利，都會使</a:t>
            </a:r>
            <a:r>
              <a:rPr lang="en-US" altLang="zh-TW" smtClean="0">
                <a:ea typeface="新細明體" pitchFamily="18" charset="-120"/>
              </a:rPr>
              <a:t>g</a:t>
            </a:r>
            <a:r>
              <a:rPr lang="zh-TW" altLang="en-US" smtClean="0">
                <a:ea typeface="新細明體" pitchFamily="18" charset="-120"/>
              </a:rPr>
              <a:t>下降。</a:t>
            </a:r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861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en-US" smtClean="0"/>
              <a:t>Summary Checklist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602820"/>
            <a:ext cx="8265111" cy="40233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making financing choices, keep the following in mind:</a:t>
            </a:r>
          </a:p>
          <a:p>
            <a:pPr marL="520700" lvl="1" indent="-320675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the company to use additional interest tax shields over the life of the debt.</a:t>
            </a:r>
          </a:p>
          <a:p>
            <a:pPr marL="520700" lvl="1" indent="-320675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increased probability of bankruptcy stemming from added leverage.</a:t>
            </a:r>
          </a:p>
          <a:p>
            <a:pPr marL="520700" lvl="1" indent="-320675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to the firm if bankruptcy occurs.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Ch. 6     </a:t>
            </a:r>
            <a:fld id="{028E3F4F-51B2-42EE-AFA2-40C4572185C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52781"/>
            <a:ext cx="7007225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Observed debt ratios, selected industries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Source: </a:t>
            </a:r>
            <a:r>
              <a:rPr lang="en-US" sz="1800" dirty="0" err="1" smtClean="0">
                <a:solidFill>
                  <a:schemeClr val="tx1"/>
                </a:solidFill>
              </a:rPr>
              <a:t>Damodaran</a:t>
            </a:r>
            <a:r>
              <a:rPr lang="en-US" sz="1800" dirty="0" smtClean="0">
                <a:solidFill>
                  <a:schemeClr val="tx1"/>
                </a:solidFill>
              </a:rPr>
              <a:t> online, 2014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08203"/>
              </p:ext>
            </p:extLst>
          </p:nvPr>
        </p:nvGraphicFramePr>
        <p:xfrm>
          <a:off x="152400" y="213598"/>
          <a:ext cx="8767762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7124760" imgH="3892422" progId="Excel.Sheet.8">
                  <p:embed/>
                </p:oleObj>
              </mc:Choice>
              <mc:Fallback>
                <p:oleObj name="Worksheet" r:id="rId3" imgW="7124760" imgH="3892422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213598"/>
                        <a:ext cx="8767762" cy="555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76200" y="5955268"/>
            <a:ext cx="889467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Do you see any patterns consistent with the trade-off between tax benefits and distress costs?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9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TW" altLang="en-US" dirty="0" smtClean="0"/>
              <a:t>財務彈性</a:t>
            </a:r>
            <a:endParaRPr lang="en-US" alt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1" y="2438400"/>
            <a:ext cx="8214360" cy="343069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資金吃緊的情況須事先預防</a:t>
            </a:r>
            <a:endParaRPr lang="en-US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當公司面對重要的投資機會時，能否快速有效籌措到足夠的資金，關乎其競爭力能否維持，極其重要。</a:t>
            </a:r>
            <a:endParaRPr lang="en-US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基於此一因素，管理當局必須維持公司的融資彈性</a:t>
            </a:r>
            <a:endParaRPr lang="en-US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因此就財務彈性的角度而言，如果可能且資金成本不會太高的話，最好能先取權益融資。</a:t>
            </a:r>
            <a:endParaRPr lang="en-US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Ch. 6     </a:t>
            </a:r>
            <a:fld id="{028E3F4F-51B2-42EE-AFA2-40C4572185CC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395" y="121498"/>
            <a:ext cx="4236174" cy="23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舉債好？還是限制成長？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953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g* = PRAT, </a:t>
            </a:r>
            <a:r>
              <a:rPr lang="zh-TW" altLang="en-US" dirty="0" smtClean="0">
                <a:ea typeface="新細明體" pitchFamily="18" charset="-120"/>
              </a:rPr>
              <a:t>其中 </a:t>
            </a:r>
            <a:r>
              <a:rPr lang="en-US" altLang="zh-TW" dirty="0" smtClean="0">
                <a:ea typeface="新細明體" pitchFamily="18" charset="-120"/>
              </a:rPr>
              <a:t>T </a:t>
            </a:r>
            <a:r>
              <a:rPr lang="zh-TW" altLang="en-US" dirty="0" smtClean="0">
                <a:ea typeface="新細明體" pitchFamily="18" charset="-120"/>
              </a:rPr>
              <a:t>是以先前的股東權益為基礎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ea typeface="新細明體" pitchFamily="18" charset="-120"/>
              </a:rPr>
              <a:t>融資政策反映在</a:t>
            </a:r>
            <a:r>
              <a:rPr lang="en-US" altLang="zh-TW" dirty="0" smtClean="0">
                <a:ea typeface="新細明體" pitchFamily="18" charset="-120"/>
              </a:rPr>
              <a:t>R</a:t>
            </a:r>
            <a:r>
              <a:rPr lang="zh-TW" altLang="en-US" dirty="0" smtClean="0">
                <a:ea typeface="新細明體" pitchFamily="18" charset="-120"/>
              </a:rPr>
              <a:t>與</a:t>
            </a:r>
            <a:r>
              <a:rPr lang="en-US" altLang="zh-TW" dirty="0" smtClean="0">
                <a:ea typeface="新細明體" pitchFamily="18" charset="-120"/>
              </a:rPr>
              <a:t>T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ea typeface="新細明體" pitchFamily="18" charset="-120"/>
              </a:rPr>
              <a:t>提高盈餘保留率與財務槓桿，都可使</a:t>
            </a:r>
            <a:r>
              <a:rPr lang="en-US" altLang="zh-TW" dirty="0" smtClean="0">
                <a:ea typeface="新細明體" pitchFamily="18" charset="-120"/>
              </a:rPr>
              <a:t>g*</a:t>
            </a:r>
            <a:r>
              <a:rPr lang="zh-TW" altLang="en-US" dirty="0" smtClean="0">
                <a:ea typeface="新細明體" pitchFamily="18" charset="-120"/>
              </a:rPr>
              <a:t>上升。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ea typeface="新細明體" pitchFamily="18" charset="-120"/>
              </a:rPr>
              <a:t>面臨取捨：降低槓桿或是增發股利，都會使</a:t>
            </a:r>
            <a:r>
              <a:rPr lang="en-US" altLang="zh-TW" dirty="0" smtClean="0">
                <a:ea typeface="新細明體" pitchFamily="18" charset="-120"/>
              </a:rPr>
              <a:t>g</a:t>
            </a:r>
            <a:r>
              <a:rPr lang="zh-TW" altLang="en-US" dirty="0" smtClean="0">
                <a:ea typeface="新細明體" pitchFamily="18" charset="-120"/>
              </a:rPr>
              <a:t>下降。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778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18" charset="-120"/>
              </a:rPr>
              <a:t>What is the Prudent Thing to Do?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財務主管應認清所面對的風險，在較高槓桿的效益與成本中取得平衡。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過高的</a:t>
            </a:r>
            <a:r>
              <a:rPr lang="en-US" altLang="zh-TW" dirty="0" smtClean="0">
                <a:latin typeface="+mn-ea"/>
                <a:ea typeface="+mn-ea"/>
              </a:rPr>
              <a:t>T</a:t>
            </a:r>
            <a:r>
              <a:rPr lang="zh-TW" altLang="en-US" dirty="0" smtClean="0">
                <a:latin typeface="+mn-ea"/>
                <a:ea typeface="+mn-ea"/>
              </a:rPr>
              <a:t>可能使公司關鍵管理決策落入債權人手中</a:t>
            </a:r>
            <a:endParaRPr lang="en-US" altLang="zh-TW" dirty="0" smtClean="0">
              <a:latin typeface="+mn-ea"/>
              <a:ea typeface="+mn-ea"/>
            </a:endParaRPr>
          </a:p>
          <a:p>
            <a:r>
              <a:rPr lang="zh-TW" altLang="en-US" dirty="0" smtClean="0">
                <a:latin typeface="+mn-ea"/>
                <a:ea typeface="+mn-ea"/>
              </a:rPr>
              <a:t>較佳的方法是</a:t>
            </a:r>
            <a:r>
              <a:rPr lang="en-US" altLang="zh-TW" dirty="0" smtClean="0">
                <a:latin typeface="+mn-ea"/>
                <a:ea typeface="+mn-ea"/>
              </a:rPr>
              <a:t>:</a:t>
            </a:r>
            <a:r>
              <a:rPr lang="zh-TW" altLang="en-US" dirty="0" smtClean="0">
                <a:latin typeface="+mn-ea"/>
                <a:ea typeface="+mn-ea"/>
              </a:rPr>
              <a:t>選定一個合宜的資本結構，將公司的成長率設法管理維持在該資本結構所能容許的範疇。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46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權益與財務彈性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ea typeface="新細明體" pitchFamily="18" charset="-120"/>
              </a:rPr>
              <a:t>若考量財務彈性因素，權益融資勝出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D/E</a:t>
            </a:r>
            <a:r>
              <a:rPr lang="zh-TW" altLang="en-US" dirty="0" smtClean="0">
                <a:ea typeface="新細明體" pitchFamily="18" charset="-120"/>
              </a:rPr>
              <a:t>已高的公司，違約機率較高，可能使債權人不願貸與資金。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ea typeface="新細明體" pitchFamily="18" charset="-120"/>
              </a:rPr>
              <a:t>將</a:t>
            </a:r>
            <a:r>
              <a:rPr lang="en-US" altLang="zh-TW" dirty="0" smtClean="0">
                <a:ea typeface="新細明體" pitchFamily="18" charset="-120"/>
              </a:rPr>
              <a:t>D/E</a:t>
            </a:r>
            <a:r>
              <a:rPr lang="zh-TW" altLang="en-US" dirty="0" smtClean="0">
                <a:ea typeface="新細明體" pitchFamily="18" charset="-120"/>
              </a:rPr>
              <a:t>比維持在低水準，可使公司在需要時還有舉借新債的空間。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29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財務槓桿釋例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458200" cy="5181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財務槓桿乃是利用提高風險來擴大期望報酬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釋例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表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6-1.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假設投資支出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$1,000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，投資結果有兩種可能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($900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$1400)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，機率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50-50</a:t>
            </a:r>
            <a:r>
              <a:rPr lang="zh-TW" altLang="en-US" dirty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茲比較兩種融資對結果的影響。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Panel A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100%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權益融資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Panel B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：舉債融資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80%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，利率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10%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舉債融資對股東報酬的影響為何？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92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放射信號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484437"/>
            <a:ext cx="8229600" cy="3763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+mn-ea"/>
                <a:ea typeface="+mn-ea"/>
              </a:rPr>
              <a:t>公司宣告將現金增資時，可能使股價下跌。</a:t>
            </a:r>
            <a:r>
              <a:rPr lang="en-US" altLang="zh-TW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+mn-ea"/>
                <a:ea typeface="+mn-ea"/>
              </a:rPr>
              <a:t>平均而言，公司價值減少幅度約為現金增資規模的三分之一。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+mn-ea"/>
                <a:ea typeface="+mn-ea"/>
              </a:rPr>
              <a:t>舉債宣告的衝擊較中性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+mn-ea"/>
                <a:ea typeface="+mn-ea"/>
              </a:rPr>
              <a:t>購回庫藏股宣告往往使股價上漲。</a:t>
            </a:r>
            <a:endParaRPr lang="en-US" altLang="zh-TW" dirty="0" smtClean="0">
              <a:latin typeface="+mn-ea"/>
              <a:ea typeface="+mn-ea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27" y="76200"/>
            <a:ext cx="409902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54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現金增資使股權稀釋</a:t>
            </a:r>
            <a:r>
              <a:rPr lang="en-US" altLang="zh-TW" dirty="0" smtClean="0">
                <a:ea typeface="新細明體" pitchFamily="18" charset="-120"/>
              </a:rPr>
              <a:t>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現金增資使</a:t>
            </a:r>
            <a:r>
              <a:rPr lang="en-US" altLang="zh-TW" dirty="0" smtClean="0">
                <a:latin typeface="+mn-ea"/>
                <a:ea typeface="+mn-ea"/>
              </a:rPr>
              <a:t>EPS</a:t>
            </a:r>
            <a:r>
              <a:rPr lang="zh-TW" altLang="en-US" dirty="0" smtClean="0">
                <a:latin typeface="+mn-ea"/>
                <a:ea typeface="+mn-ea"/>
              </a:rPr>
              <a:t>下降</a:t>
            </a:r>
            <a:r>
              <a:rPr lang="en-US" altLang="zh-TW" dirty="0" smtClean="0">
                <a:latin typeface="+mn-ea"/>
                <a:ea typeface="+mn-ea"/>
              </a:rPr>
              <a:t>?</a:t>
            </a:r>
          </a:p>
          <a:p>
            <a:pPr lvl="1"/>
            <a:r>
              <a:rPr lang="zh-TW" altLang="en-US" dirty="0" smtClean="0">
                <a:latin typeface="+mn-ea"/>
                <a:ea typeface="+mn-ea"/>
              </a:rPr>
              <a:t>是的，如果盈餘維持不變（而股數增加了）</a:t>
            </a:r>
            <a:endParaRPr lang="en-US" altLang="zh-TW" dirty="0" smtClean="0">
              <a:latin typeface="+mn-ea"/>
              <a:ea typeface="+mn-ea"/>
            </a:endParaRPr>
          </a:p>
          <a:p>
            <a:pPr lvl="1"/>
            <a:r>
              <a:rPr lang="zh-TW" altLang="en-US" dirty="0" smtClean="0">
                <a:latin typeface="+mn-ea"/>
                <a:ea typeface="+mn-ea"/>
              </a:rPr>
              <a:t>但假設現金增資後，公司的盈餘水準維持不變似乎並不合理。</a:t>
            </a:r>
            <a:endParaRPr lang="en-US" altLang="zh-TW" dirty="0" smtClean="0">
              <a:latin typeface="+mn-ea"/>
              <a:ea typeface="+mn-ea"/>
            </a:endParaRPr>
          </a:p>
          <a:p>
            <a:pPr lvl="1"/>
            <a:r>
              <a:rPr lang="zh-TW" altLang="en-US" dirty="0" smtClean="0">
                <a:latin typeface="+mn-ea"/>
                <a:ea typeface="+mn-ea"/>
              </a:rPr>
              <a:t>關鍵在增資進來的錢能否賺得至少與原本相同的獲利率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/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564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公司前景之影響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685800"/>
            <a:ext cx="8229600" cy="51054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如果公司前景看好，增加負債可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使</a:t>
            </a:r>
            <a:r>
              <a:rPr lang="en-US" altLang="zh-TW" dirty="0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*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上升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使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EPS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上升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如果前景不甚樂觀，增加權益較不致承擔過高財務風險，一般不會增加舉債。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因此，公司宣告現金</a:t>
            </a:r>
            <a:r>
              <a:rPr lang="zh-TW" altLang="en-US" dirty="0">
                <a:latin typeface="Times New Roman" pitchFamily="18" charset="0"/>
                <a:ea typeface="+mn-ea"/>
                <a:cs typeface="Times New Roman" pitchFamily="18" charset="0"/>
              </a:rPr>
              <a:t>增資，等於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向市場</a:t>
            </a:r>
            <a:r>
              <a:rPr lang="zh-TW" altLang="en-US" dirty="0">
                <a:latin typeface="Times New Roman" pitchFamily="18" charset="0"/>
                <a:ea typeface="+mn-ea"/>
                <a:cs typeface="Times New Roman" pitchFamily="18" charset="0"/>
              </a:rPr>
              <a:t>傳達前景不佳的信號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現增宣告往往使股價下跌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Times New Roman" pitchFamily="18" charset="0"/>
                <a:ea typeface="+mn-ea"/>
                <a:cs typeface="Times New Roman" pitchFamily="18" charset="0"/>
              </a:rPr>
              <a:t>反之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，股票購回宣告往往使股價上升。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4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投機型現增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現增可能是因為管理當局認為股價高估了。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投資人因而會要求現增股票價格應降低。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/>
            <a:r>
              <a:rPr lang="zh-TW" altLang="en-US" dirty="0">
                <a:latin typeface="+mn-ea"/>
                <a:ea typeface="+mn-ea"/>
              </a:rPr>
              <a:t>對於前景樂觀的公司，</a:t>
            </a:r>
            <a:r>
              <a:rPr lang="zh-TW" altLang="en-US" dirty="0" smtClean="0">
                <a:latin typeface="+mn-ea"/>
                <a:ea typeface="+mn-ea"/>
              </a:rPr>
              <a:t>在此一心理下很難以公平價格現增。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48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融資順位</a:t>
            </a:r>
            <a:r>
              <a:rPr lang="en-US" altLang="zh-TW" smtClean="0">
                <a:ea typeface="新細明體" pitchFamily="18" charset="-120"/>
              </a:rPr>
              <a:t/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z="3600" smtClean="0">
                <a:ea typeface="新細明體" pitchFamily="18" charset="-120"/>
              </a:rPr>
              <a:t>Pecking Order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融資政策可能採融資順位原則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內部現金→舉債→權益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23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5943600"/>
            <a:ext cx="6512511" cy="1143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管理誘因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667001"/>
            <a:ext cx="8610600" cy="2971800"/>
          </a:xfrm>
          <a:prstGeom prst="rect">
            <a:avLst/>
          </a:prstGeo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人是自利的，管理者在追求股東價值最大化之前，往往先為自己設想。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管理決策可能是出於追求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私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益，不惜犠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牲股東價值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積極的舉債融資可促使管理者更用心於公司經營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30001"/>
            <a:ext cx="4327854" cy="23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72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562600"/>
            <a:ext cx="7426911" cy="1143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何謂「謹慎」的財務政策？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858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融資決策應權衡五因素之間的相對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重要性，所謂「謹慎」的財務政策，一般是指：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dirty="0" smtClean="0">
                <a:latin typeface="+mn-ea"/>
                <a:ea typeface="+mn-ea"/>
              </a:rPr>
              <a:t>採取保守的財務比率、保留較大的舉債能力。</a:t>
            </a:r>
            <a:endParaRPr lang="en-US" altLang="zh-TW" dirty="0" smtClean="0">
              <a:latin typeface="+mn-ea"/>
              <a:ea typeface="+mn-ea"/>
            </a:endParaRPr>
          </a:p>
          <a:p>
            <a:pPr lvl="1"/>
            <a:r>
              <a:rPr lang="zh-TW" altLang="en-US" dirty="0" smtClean="0">
                <a:latin typeface="+mn-ea"/>
                <a:ea typeface="+mn-ea"/>
              </a:rPr>
              <a:t>股利政策以適度為宜，保留現金。</a:t>
            </a:r>
            <a:endParaRPr lang="en-US" altLang="zh-TW" dirty="0" smtClean="0">
              <a:latin typeface="+mn-ea"/>
              <a:ea typeface="+mn-ea"/>
            </a:endParaRPr>
          </a:p>
          <a:p>
            <a:pPr lvl="1"/>
            <a:r>
              <a:rPr lang="zh-TW" altLang="en-US" dirty="0" smtClean="0">
                <a:latin typeface="+mn-ea"/>
                <a:ea typeface="+mn-ea"/>
              </a:rPr>
              <a:t>若投資需要大於內部資金是暫時性的現象，可降低現金部位並以舉債因應之。</a:t>
            </a:r>
            <a:endParaRPr lang="en-US" altLang="zh-TW" dirty="0" smtClean="0">
              <a:latin typeface="+mn-ea"/>
              <a:ea typeface="+mn-ea"/>
            </a:endParaRPr>
          </a:p>
          <a:p>
            <a:pPr lvl="1"/>
            <a:r>
              <a:rPr lang="zh-TW" altLang="en-US" dirty="0" smtClean="0">
                <a:latin typeface="+mn-ea"/>
                <a:ea typeface="+mn-ea"/>
              </a:rPr>
              <a:t>如果舉債會減損財務彈性，宜避免。</a:t>
            </a:r>
            <a:endParaRPr lang="en-US" altLang="zh-TW" dirty="0" smtClean="0">
              <a:latin typeface="+mn-ea"/>
              <a:ea typeface="+mn-ea"/>
            </a:endParaRPr>
          </a:p>
          <a:p>
            <a:pPr lvl="1"/>
            <a:r>
              <a:rPr lang="zh-TW" altLang="en-US" dirty="0" smtClean="0">
                <a:latin typeface="+mn-ea"/>
                <a:ea typeface="+mn-ea"/>
              </a:rPr>
              <a:t>寧可發行股票，也不要犧牲財務彈性。</a:t>
            </a:r>
            <a:endParaRPr lang="en-US" altLang="zh-TW" dirty="0" smtClean="0">
              <a:latin typeface="+mn-ea"/>
              <a:ea typeface="+mn-ea"/>
            </a:endParaRPr>
          </a:p>
          <a:p>
            <a:pPr lvl="1"/>
            <a:r>
              <a:rPr lang="zh-TW" altLang="en-US" dirty="0" smtClean="0">
                <a:latin typeface="+mn-ea"/>
                <a:ea typeface="+mn-ea"/>
              </a:rPr>
              <a:t>最後的選擇：降低成長率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/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158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0"/>
            <a:ext cx="7960311" cy="1143000"/>
          </a:xfrm>
        </p:spPr>
        <p:txBody>
          <a:bodyPr/>
          <a:lstStyle/>
          <a:p>
            <a:r>
              <a:rPr lang="zh-TW" altLang="en-US" dirty="0" smtClean="0">
                <a:ea typeface="新細明體" pitchFamily="18" charset="-120"/>
              </a:rPr>
              <a:t>快速成長公司之融資決策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0"/>
            <a:ext cx="8229600" cy="551656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hangingPunct="1"/>
            <a:r>
              <a:rPr lang="zh-TW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快速成長的企業，為公司創造價值，應以營運活動為主，其次才是融資決策。</a:t>
            </a:r>
            <a:endParaRPr lang="en-US" altLang="zh-TW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/>
            <a:r>
              <a:rPr lang="zh-TW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財務槓桿宜保守，應保留大量的舉債能量以確保日後需要資金時，隨時可以取得。</a:t>
            </a:r>
            <a:endParaRPr lang="en-US" altLang="zh-TW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/>
            <a:r>
              <a:rPr lang="zh-TW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股利政策應適度，保留內部資金因應成長之需。</a:t>
            </a:r>
            <a:endParaRPr lang="en-US" altLang="zh-TW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/>
            <a:r>
              <a:rPr lang="zh-TW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當投資需要大於內部資金時，可利用現金、市場證券、未使用的舉債能量估為暫時性的資金緩衝。</a:t>
            </a:r>
            <a:endParaRPr lang="en-US" altLang="zh-TW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/>
            <a:r>
              <a:rPr lang="zh-TW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需要外部融資時，舉債金額以不損及財務彈性為原則。寧現增也不傷及財務彈性或犠牲成長。</a:t>
            </a:r>
            <a:endParaRPr lang="en-US" altLang="zh-TW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/>
            <a:r>
              <a:rPr lang="zh-TW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限制成長是下下策。</a:t>
            </a:r>
            <a:endParaRPr lang="en-US" altLang="zh-TW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/>
            <a:endParaRPr lang="en-US" altLang="zh-TW" sz="36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51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Low Growth Firms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858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>
                <a:latin typeface="Kozuka Mincho Pro L" pitchFamily="18" charset="-128"/>
                <a:ea typeface="Kozuka Mincho Pro L" pitchFamily="18" charset="-128"/>
              </a:rPr>
              <a:t>Slow growth companies have an easier time with financing decisions.</a:t>
            </a:r>
          </a:p>
          <a:p>
            <a:pPr eaLnBrk="1" hangingPunct="1"/>
            <a:r>
              <a:rPr lang="en-US" altLang="zh-TW" dirty="0" smtClean="0">
                <a:latin typeface="Kozuka Mincho Pro L" pitchFamily="18" charset="-128"/>
                <a:ea typeface="Kozuka Mincho Pro L" pitchFamily="18" charset="-128"/>
              </a:rPr>
              <a:t>They have excess operating cash flows.</a:t>
            </a:r>
          </a:p>
          <a:p>
            <a:pPr eaLnBrk="1" hangingPunct="1"/>
            <a:r>
              <a:rPr lang="en-US" altLang="zh-TW" dirty="0" smtClean="0">
                <a:latin typeface="Kozuka Mincho Pro L" pitchFamily="18" charset="-128"/>
                <a:ea typeface="Kozuka Mincho Pro L" pitchFamily="18" charset="-128"/>
              </a:rPr>
              <a:t>Financial flexibility is not an issue.</a:t>
            </a:r>
          </a:p>
          <a:p>
            <a:pPr eaLnBrk="1" hangingPunct="1"/>
            <a:r>
              <a:rPr lang="en-US" altLang="zh-TW" dirty="0" smtClean="0">
                <a:latin typeface="Kozuka Mincho Pro L" pitchFamily="18" charset="-128"/>
                <a:ea typeface="Kozuka Mincho Pro L" pitchFamily="18" charset="-128"/>
              </a:rPr>
              <a:t>Market signaling is not an issue.</a:t>
            </a:r>
          </a:p>
          <a:p>
            <a:pPr eaLnBrk="1" hangingPunct="1"/>
            <a:r>
              <a:rPr lang="en-US" altLang="zh-TW" dirty="0" smtClean="0">
                <a:latin typeface="Kozuka Mincho Pro L" pitchFamily="18" charset="-128"/>
                <a:ea typeface="Kozuka Mincho Pro L" pitchFamily="18" charset="-128"/>
              </a:rPr>
              <a:t>They can use the company’s healthy operating cash flow as a magnet to borrow, and then repurchase shares.</a:t>
            </a:r>
          </a:p>
        </p:txBody>
      </p:sp>
    </p:spTree>
    <p:extLst>
      <p:ext uri="{BB962C8B-B14F-4D97-AF65-F5344CB8AC3E}">
        <p14:creationId xmlns:p14="http://schemas.microsoft.com/office/powerpoint/2010/main" val="3054447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舉債效益整理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eriod"/>
            </a:pP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稅盾價值</a:t>
            </a: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zh-TW" altLang="en-US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較高的舉債可產生管理誘因效果，注入更多的經營紀律</a:t>
            </a:r>
            <a:endParaRPr lang="en-US" altLang="zh-TW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1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algn="l" eaLnBrk="1" hangingPunct="1"/>
            <a:r>
              <a:rPr lang="zh-TW" altLang="en-US" sz="2800" smtClean="0">
                <a:ea typeface="新細明體" pitchFamily="18" charset="-120"/>
              </a:rPr>
              <a:t>表</a:t>
            </a:r>
            <a:r>
              <a:rPr lang="en-US" altLang="zh-TW" sz="2800" smtClean="0">
                <a:ea typeface="新細明體" pitchFamily="18" charset="-120"/>
              </a:rPr>
              <a:t> 6.1 </a:t>
            </a:r>
            <a:r>
              <a:rPr lang="zh-TW" altLang="en-US" sz="2800" smtClean="0">
                <a:ea typeface="新細明體" pitchFamily="18" charset="-120"/>
              </a:rPr>
              <a:t>舉債融資增加股東的期望報酬與風險</a:t>
            </a:r>
            <a:endParaRPr lang="en-US" altLang="zh-TW" sz="2800" smtClean="0">
              <a:ea typeface="新細明體" pitchFamily="18" charset="-120"/>
            </a:endParaRP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字方塊 1"/>
          <p:cNvSpPr txBox="1"/>
          <p:nvPr/>
        </p:nvSpPr>
        <p:spPr>
          <a:xfrm>
            <a:off x="2819400" y="0"/>
            <a:ext cx="6324600" cy="4794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66"/>
              </a:buClr>
              <a:buFontTx/>
              <a:buChar char="•"/>
            </a:pPr>
            <a:r>
              <a:rPr lang="zh-TW" altLang="en-US" sz="2800">
                <a:solidFill>
                  <a:srgbClr val="000066"/>
                </a:solidFill>
                <a:ea typeface="新細明體" pitchFamily="18" charset="-120"/>
              </a:rPr>
              <a:t>舉債融資對股東報酬的影響為何？</a:t>
            </a:r>
            <a:endParaRPr lang="zh-TW" altLang="en-US" sz="2800">
              <a:ea typeface="新細明體" pitchFamily="18" charset="-120"/>
            </a:endParaRPr>
          </a:p>
        </p:txBody>
      </p:sp>
      <p:cxnSp>
        <p:nvCxnSpPr>
          <p:cNvPr id="6149" name="直線接點 3"/>
          <p:cNvCxnSpPr>
            <a:cxnSpLocks noChangeShapeType="1"/>
          </p:cNvCxnSpPr>
          <p:nvPr/>
        </p:nvCxnSpPr>
        <p:spPr bwMode="auto">
          <a:xfrm>
            <a:off x="2286000" y="2590800"/>
            <a:ext cx="27432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150" name="直線接點 7"/>
          <p:cNvCxnSpPr>
            <a:cxnSpLocks noChangeShapeType="1"/>
          </p:cNvCxnSpPr>
          <p:nvPr/>
        </p:nvCxnSpPr>
        <p:spPr bwMode="auto">
          <a:xfrm>
            <a:off x="1447800" y="4876800"/>
            <a:ext cx="23622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9109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44563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舉債期限應多長</a:t>
            </a:r>
            <a:r>
              <a:rPr lang="en-US" altLang="zh-TW" dirty="0" smtClean="0">
                <a:ea typeface="新細明體" pitchFamily="18" charset="-120"/>
              </a:rPr>
              <a:t>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>
                <a:latin typeface="+mn-ea"/>
                <a:ea typeface="+mn-ea"/>
                <a:cs typeface="Times New Roman" pitchFamily="18" charset="0"/>
              </a:rPr>
              <a:t>風險最小的舉債期限</a:t>
            </a:r>
            <a:r>
              <a:rPr lang="zh-TW" altLang="en-US" dirty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zh-TW" altLang="en-US" dirty="0" smtClean="0">
                <a:latin typeface="+mn-ea"/>
                <a:ea typeface="+mn-ea"/>
                <a:cs typeface="Times New Roman" pitchFamily="18" charset="0"/>
              </a:rPr>
              <a:t>就是到期日與營運利潤流入公司的日期相配合的日期。</a:t>
            </a:r>
            <a:endParaRPr lang="en-US" altLang="zh-TW" dirty="0" smtClean="0">
              <a:latin typeface="+mn-ea"/>
              <a:ea typeface="+mn-ea"/>
              <a:cs typeface="Times New Roman" pitchFamily="18" charset="0"/>
            </a:endParaRPr>
          </a:p>
          <a:p>
            <a:pPr eaLnBrk="1" hangingPunct="1"/>
            <a:r>
              <a:rPr lang="zh-TW" altLang="en-US" dirty="0" smtClean="0">
                <a:latin typeface="+mn-ea"/>
                <a:ea typeface="+mn-ea"/>
                <a:cs typeface="Times New Roman" pitchFamily="18" charset="0"/>
              </a:rPr>
              <a:t>如此可使債務變成</a:t>
            </a:r>
            <a:r>
              <a:rPr lang="en-US" altLang="zh-TW" dirty="0" smtClean="0">
                <a:latin typeface="+mn-ea"/>
                <a:ea typeface="+mn-ea"/>
                <a:cs typeface="Times New Roman" pitchFamily="18" charset="0"/>
              </a:rPr>
              <a:t>”</a:t>
            </a:r>
            <a:r>
              <a:rPr lang="zh-TW" altLang="en-US" dirty="0" smtClean="0">
                <a:latin typeface="+mn-ea"/>
                <a:ea typeface="+mn-ea"/>
                <a:cs typeface="Times New Roman" pitchFamily="18" charset="0"/>
              </a:rPr>
              <a:t>自我清償</a:t>
            </a:r>
            <a:r>
              <a:rPr lang="en-US" altLang="zh-TW" dirty="0" smtClean="0">
                <a:latin typeface="+mn-ea"/>
                <a:ea typeface="+mn-ea"/>
                <a:cs typeface="Times New Roman" pitchFamily="18" charset="0"/>
              </a:rPr>
              <a:t>”</a:t>
            </a:r>
          </a:p>
          <a:p>
            <a:pPr eaLnBrk="1" hangingPunct="1"/>
            <a:r>
              <a:rPr lang="zh-TW" altLang="en-US" dirty="0" smtClean="0">
                <a:latin typeface="+mn-ea"/>
                <a:ea typeface="+mn-ea"/>
                <a:cs typeface="Times New Roman" pitchFamily="18" charset="0"/>
              </a:rPr>
              <a:t>如果債務到期太早，公司面臨再融資風險</a:t>
            </a:r>
            <a:endParaRPr lang="en-US" altLang="zh-TW" dirty="0" smtClean="0">
              <a:latin typeface="+mn-ea"/>
              <a:ea typeface="+mn-ea"/>
              <a:cs typeface="Times New Roman" pitchFamily="18" charset="0"/>
            </a:endParaRPr>
          </a:p>
          <a:p>
            <a:pPr eaLnBrk="1" hangingPunct="1"/>
            <a:r>
              <a:rPr lang="zh-TW" altLang="en-US" dirty="0" smtClean="0">
                <a:latin typeface="+mn-ea"/>
                <a:ea typeface="+mn-ea"/>
                <a:cs typeface="Times New Roman" pitchFamily="18" charset="0"/>
              </a:rPr>
              <a:t>如果債務到期太晚，手上現金尚須須費心安排</a:t>
            </a:r>
            <a:endParaRPr lang="en-US" altLang="zh-TW" dirty="0" smtClean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52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5562600"/>
            <a:ext cx="7198311" cy="1143000"/>
          </a:xfrm>
        </p:spPr>
        <p:txBody>
          <a:bodyPr/>
          <a:lstStyle/>
          <a:p>
            <a:pPr eaLnBrk="1" hangingPunct="1"/>
            <a:r>
              <a:rPr lang="zh-TW" altLang="en-US" sz="3600" dirty="0" smtClean="0">
                <a:ea typeface="新細明體" pitchFamily="18" charset="-120"/>
              </a:rPr>
              <a:t>舉債與資產到期日何以不能配合</a:t>
            </a:r>
            <a:r>
              <a:rPr lang="en-US" altLang="zh-TW" sz="3600" dirty="0" smtClean="0">
                <a:ea typeface="新細明體" pitchFamily="18" charset="-120"/>
              </a:rPr>
              <a:t>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理想的舉債到期日未必可得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/>
            <a:r>
              <a:rPr lang="zh-TW" altLang="en-US" dirty="0" smtClean="0">
                <a:latin typeface="+mn-ea"/>
                <a:ea typeface="+mn-ea"/>
              </a:rPr>
              <a:t>為了降低總舉債 成本</a:t>
            </a:r>
            <a:endParaRPr lang="en-US" altLang="zh-TW" dirty="0" smtClean="0">
              <a:latin typeface="+mn-ea"/>
              <a:ea typeface="+mn-ea"/>
            </a:endParaRPr>
          </a:p>
          <a:p>
            <a:pPr lvl="1" eaLnBrk="1" hangingPunct="1"/>
            <a:r>
              <a:rPr lang="zh-TW" altLang="en-US" dirty="0" smtClean="0">
                <a:latin typeface="+mn-ea"/>
                <a:ea typeface="+mn-ea"/>
              </a:rPr>
              <a:t>例如，預期利率將走低時，先借短債屆時再借長債，總成本低於現在就借長債。</a:t>
            </a:r>
            <a:endParaRPr lang="en-US" altLang="zh-TW" dirty="0" smtClean="0">
              <a:latin typeface="+mn-ea"/>
              <a:ea typeface="+mn-ea"/>
            </a:endParaRPr>
          </a:p>
          <a:p>
            <a:pPr marL="45720" indent="0" eaLnBrk="1" hangingPunct="1">
              <a:buNone/>
            </a:pPr>
            <a:r>
              <a:rPr lang="zh-TW" altLang="en-US" dirty="0" smtClean="0">
                <a:latin typeface="+mn-ea"/>
                <a:ea typeface="+mn-ea"/>
              </a:rPr>
              <a:t>（如為效率市場，擇時的意圖不易成功。）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6691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通膨與融資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+mn-ea"/>
                <a:ea typeface="+mn-ea"/>
              </a:rPr>
              <a:t>以實質購買力而言，通膨期間債務負債變輕。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+mn-ea"/>
                <a:ea typeface="+mn-ea"/>
              </a:rPr>
              <a:t>預期通膨時，投資人會要求較高的利率補償；故只有當通膨不在預期中時，債務人才能從中「獲利」。</a:t>
            </a:r>
            <a:endParaRPr lang="en-US" altLang="zh-TW" dirty="0" smtClean="0"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+mn-ea"/>
                <a:ea typeface="+mn-ea"/>
              </a:rPr>
              <a:t>通縮時則反之。</a:t>
            </a:r>
            <a:endParaRPr lang="en-US" altLang="zh-TW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8782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cap="none" smtClean="0">
              <a:ea typeface="新細明體" pitchFamily="18" charset="-120"/>
            </a:endParaRPr>
          </a:p>
        </p:txBody>
      </p:sp>
      <p:sp>
        <p:nvSpPr>
          <p:cNvPr id="5632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zh-TW" sz="5400" b="1" smtClean="0">
                <a:latin typeface="Edwardian Script ITC" pitchFamily="66" charset="0"/>
                <a:ea typeface="新細明體" pitchFamily="18" charset="-120"/>
              </a:rPr>
              <a:t>The End</a:t>
            </a:r>
            <a:endParaRPr lang="zh-TW" altLang="en-US" sz="5400" b="1" smtClean="0">
              <a:latin typeface="Edwardian Script ITC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40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隨堂測驗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995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隨堂測驗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請問在什麼情況下可以舉債，而且還可以提升公司營運績效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請問融資決策五因子模型中的五因子是哪五項因素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956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Arvo" panose="02000000000000000000" pitchFamily="2" charset="0"/>
                <a:cs typeface="Arial" panose="020B0604020202020204" pitchFamily="34" charset="0"/>
              </a:rPr>
              <a:t>1.ROIC&gt;</a:t>
            </a:r>
            <a:r>
              <a:rPr lang="en-US" altLang="zh-TW" dirty="0" err="1" smtClean="0">
                <a:latin typeface="Arv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altLang="zh-TW" dirty="0" smtClean="0">
                <a:latin typeface="Arvo" panose="02000000000000000000" pitchFamily="2" charset="0"/>
                <a:cs typeface="Arial" panose="020B0604020202020204" pitchFamily="34" charset="0"/>
              </a:rPr>
              <a:t>’</a:t>
            </a:r>
            <a:r>
              <a:rPr lang="zh-TW" altLang="en-US" dirty="0" smtClean="0"/>
              <a:t>時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稅盾、管理誘因、信號放射效果、</a:t>
            </a:r>
            <a:r>
              <a:rPr lang="zh-TW" altLang="en-US" dirty="0"/>
              <a:t>財務危機成本</a:t>
            </a:r>
            <a:r>
              <a:rPr lang="zh-TW" altLang="en-US" dirty="0" smtClean="0"/>
              <a:t>、財務彈性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21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18" charset="-120"/>
              </a:rPr>
              <a:t>Appendix: Irrelevance Proposition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Table 6A-1 contrasts the irrelevance proposition in the case of no taxes, and the case of taxes.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Timid is an unleveraged firm.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Bold is a leveraged firm.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analysis shows how personal leverage might substitute for corporate leverage.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146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Items of Note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33400"/>
            <a:ext cx="8229600" cy="4876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Retention rate =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Bold is 80% debt financed.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Equity investment required for the two firms.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Rate of return on equity investment.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Rate of return on personal investment.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Extent to which homemade leverage can substitute for corporate leverage.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Impact of taxes on issues above.</a:t>
            </a:r>
          </a:p>
        </p:txBody>
      </p:sp>
    </p:spTree>
    <p:extLst>
      <p:ext uri="{BB962C8B-B14F-4D97-AF65-F5344CB8AC3E}">
        <p14:creationId xmlns:p14="http://schemas.microsoft.com/office/powerpoint/2010/main" val="787047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66"/>
            </a:outerShdw>
          </a:effectLst>
        </p:spPr>
        <p:txBody>
          <a:bodyPr anchor="ctr"/>
          <a:lstStyle/>
          <a:p>
            <a:pPr algn="ctr"/>
            <a:r>
              <a:rPr lang="en-US" altLang="zh-TW" sz="2400" b="1" dirty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TABLE </a:t>
            </a:r>
            <a:r>
              <a:rPr lang="en-US" altLang="zh-TW" sz="2400" b="1" dirty="0" smtClean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6A-1</a:t>
            </a:r>
            <a:r>
              <a:rPr lang="zh-TW" altLang="en-US" sz="2400" b="1" dirty="0" smtClean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釋例：如無稅，舉債融資對淨利與公司價值皆無影響</a:t>
            </a:r>
            <a:r>
              <a:rPr lang="en-US" altLang="zh-TW" sz="2400" b="1" dirty="0" smtClean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 ;</a:t>
            </a:r>
            <a:r>
              <a:rPr lang="zh-TW" altLang="en-US" sz="2400" b="1" dirty="0" smtClean="0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如有稅，適度舉債融資使淨利與公司價值皆上升</a:t>
            </a:r>
            <a:endParaRPr lang="en-US" altLang="zh-TW" sz="2400" b="1" dirty="0">
              <a:solidFill>
                <a:srgbClr val="CC99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 cstate="print"/>
          <a:srcRect b="47713"/>
          <a:stretch>
            <a:fillRect/>
          </a:stretch>
        </p:blipFill>
        <p:spPr bwMode="auto">
          <a:xfrm>
            <a:off x="381000" y="2133600"/>
            <a:ext cx="83058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7867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</a:rPr>
              <a:t>槓桿影響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增加舉債可減少股東期初投資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($1000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→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$200)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增加舉債會擴大股東的期望報酬與風險，例：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100% EQ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ROE=(15%; -10%~40%)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80%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舉債： 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ROE=(35%; -90%~160%)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32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3"/>
          <p:cNvSpPr txBox="1">
            <a:spLocks noChangeArrowheads="1"/>
          </p:cNvSpPr>
          <p:nvPr/>
        </p:nvSpPr>
        <p:spPr bwMode="auto">
          <a:xfrm>
            <a:off x="0" y="425450"/>
            <a:ext cx="4076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66"/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TABLE 6A-1 (</a:t>
            </a:r>
            <a:r>
              <a:rPr lang="en-US" altLang="zh-TW" sz="2800" b="1" i="1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Continued</a:t>
            </a:r>
            <a:r>
              <a:rPr lang="en-US" altLang="zh-TW" sz="2800" b="1">
                <a:solidFill>
                  <a:srgbClr val="CC9900"/>
                </a:solidFill>
                <a:latin typeface="Times New Roman" pitchFamily="18" charset="0"/>
                <a:ea typeface="新細明體" pitchFamily="18" charset="-120"/>
              </a:rPr>
              <a:t>)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 cstate="print"/>
          <a:srcRect t="49673"/>
          <a:stretch>
            <a:fillRect/>
          </a:stretch>
        </p:blipFill>
        <p:spPr bwMode="auto">
          <a:xfrm>
            <a:off x="381000" y="1752600"/>
            <a:ext cx="8458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36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關鍵式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ROIC=EBIT(1-T)/(D+E)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ROE = ROIC + (ROIC – </a:t>
            </a:r>
            <a:r>
              <a:rPr lang="en-US" altLang="zh-TW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’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) (D/E)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'=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舉債稅後利率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=(1-T)</a:t>
            </a:r>
            <a:r>
              <a:rPr lang="en-US" altLang="zh-TW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零槓桿公司：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ROE=ROIC.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舉債公司的舉債「效益」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14400" lvl="1" indent="-514350" eaLnBrk="1" hangingPunct="1"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投入資本之營運獲利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(ROIC)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若大於實質利率，舉債越多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ROE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越高。</a:t>
            </a: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ROIC &lt; </a:t>
            </a:r>
            <a:r>
              <a:rPr lang="en-US" altLang="zh-TW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TW" dirty="0">
                <a:latin typeface="Adobe 黑体 Std R" pitchFamily="34" charset="-128"/>
                <a:ea typeface="Adobe 黑体 Std R" pitchFamily="34" charset="-128"/>
                <a:cs typeface="Ebrima" pitchFamily="2" charset="0"/>
              </a:rPr>
              <a:t>'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，舉債不利 </a:t>
            </a:r>
            <a:r>
              <a:rPr lang="en-US" altLang="zh-TW" dirty="0" smtClean="0">
                <a:latin typeface="Times New Roman" pitchFamily="18" charset="0"/>
                <a:ea typeface="+mn-ea"/>
                <a:cs typeface="Times New Roman" pitchFamily="18" charset="0"/>
              </a:rPr>
              <a:t>(ROE &lt; ROIC)</a:t>
            </a:r>
            <a:r>
              <a:rPr lang="zh-TW" alt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2450C28-B951-4F4E-8DE5-0A2C7A6AF948}" type="mathplaceholder">
                        <a:rPr lang="zh-TW" altLang="en-US" i="1" smtClean="0">
                          <a:latin typeface="Cambria Math"/>
                        </a:rPr>
                        <a:t>在這裡鍵入方程式。</a:t>
                      </a:fl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7058036" cy="555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9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氣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氣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19979</TotalTime>
  <Words>3469</Words>
  <Application>Microsoft Office PowerPoint</Application>
  <PresentationFormat>如螢幕大小 (4:3)</PresentationFormat>
  <Paragraphs>386</Paragraphs>
  <Slides>70</Slides>
  <Notes>44</Notes>
  <HiddenSlides>16</HiddenSlides>
  <MMClips>3</MMClips>
  <ScaleCrop>false</ScaleCrop>
  <HeadingPairs>
    <vt:vector size="8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89" baseType="lpstr">
      <vt:lpstr>Adobe 黑体 Std R</vt:lpstr>
      <vt:lpstr>Aharoni</vt:lpstr>
      <vt:lpstr>Kozuka Mincho Pro L</vt:lpstr>
      <vt:lpstr>細明體</vt:lpstr>
      <vt:lpstr>新細明體</vt:lpstr>
      <vt:lpstr>標楷體</vt:lpstr>
      <vt:lpstr>Arial</vt:lpstr>
      <vt:lpstr>Arial Black</vt:lpstr>
      <vt:lpstr>Arvo</vt:lpstr>
      <vt:lpstr>Calibri</vt:lpstr>
      <vt:lpstr>Cambria Math</vt:lpstr>
      <vt:lpstr>Candara</vt:lpstr>
      <vt:lpstr>Ebrima</vt:lpstr>
      <vt:lpstr>Edwardian Script ITC</vt:lpstr>
      <vt:lpstr>Georgia</vt:lpstr>
      <vt:lpstr>Times New Roman</vt:lpstr>
      <vt:lpstr>Wingdings</vt:lpstr>
      <vt:lpstr>氣流</vt:lpstr>
      <vt:lpstr>Worksheet</vt:lpstr>
      <vt:lpstr>融資決策</vt:lpstr>
      <vt:lpstr>融資決策兩步驟</vt:lpstr>
      <vt:lpstr>決策選擇</vt:lpstr>
      <vt:lpstr>應謹記在心者</vt:lpstr>
      <vt:lpstr>財務槓桿釋例</vt:lpstr>
      <vt:lpstr>表 6.1 舉債融資增加股東的期望報酬與風險</vt:lpstr>
      <vt:lpstr>槓桿影響</vt:lpstr>
      <vt:lpstr>關鍵式</vt:lpstr>
      <vt:lpstr>PowerPoint 簡報</vt:lpstr>
      <vt:lpstr>ROIC大於借款實質利率 並不容易…</vt:lpstr>
      <vt:lpstr>PowerPoint 簡報</vt:lpstr>
      <vt:lpstr>Highlights</vt:lpstr>
      <vt:lpstr>Hasbro: Debt or Equity?</vt:lpstr>
      <vt:lpstr>PowerPoint 簡報</vt:lpstr>
      <vt:lpstr>Other points</vt:lpstr>
      <vt:lpstr>財務比率分析</vt:lpstr>
      <vt:lpstr>PowerPoint 簡報</vt:lpstr>
      <vt:lpstr>EBIT容許下跌多少?</vt:lpstr>
      <vt:lpstr>容許EBIT下跌多少之計算</vt:lpstr>
      <vt:lpstr>實作練習 若要維持保障倍數在1以上，請計算EBIT可下跌多少 </vt:lpstr>
      <vt:lpstr>PowerPoint 簡報</vt:lpstr>
      <vt:lpstr>PowerPoint 簡報</vt:lpstr>
      <vt:lpstr>Compare With Industry Figures</vt:lpstr>
      <vt:lpstr>PowerPoint 簡報</vt:lpstr>
      <vt:lpstr>產業利息保障倍數之可能意涵</vt:lpstr>
      <vt:lpstr>PowerPoint 簡報</vt:lpstr>
      <vt:lpstr>思考槓桿與盈餘之關係</vt:lpstr>
      <vt:lpstr>Items to Look For</vt:lpstr>
      <vt:lpstr>PowerPoint 簡報</vt:lpstr>
      <vt:lpstr>融資交叉點分析</vt:lpstr>
      <vt:lpstr>PowerPoint 簡報</vt:lpstr>
      <vt:lpstr>借多少才好?</vt:lpstr>
      <vt:lpstr>真實世界</vt:lpstr>
      <vt:lpstr>圖6.3 融資決策之Higgins 5 因子模型</vt:lpstr>
      <vt:lpstr>稅盾利益</vt:lpstr>
      <vt:lpstr>財務危機成本</vt:lpstr>
      <vt:lpstr>財務危機成本：資產方面</vt:lpstr>
      <vt:lpstr>財務危機成本： 間接成本方面</vt:lpstr>
      <vt:lpstr>利益衝突</vt:lpstr>
      <vt:lpstr>PowerPoint 簡報</vt:lpstr>
      <vt:lpstr>Anticipation</vt:lpstr>
      <vt:lpstr>Summary Checklist</vt:lpstr>
      <vt:lpstr>舉債好？還是限制成長？</vt:lpstr>
      <vt:lpstr>Summary Checklist</vt:lpstr>
      <vt:lpstr>Observed debt ratios, selected industries  Source: Damodaran online, 2014</vt:lpstr>
      <vt:lpstr>財務彈性</vt:lpstr>
      <vt:lpstr>舉債好？還是限制成長？</vt:lpstr>
      <vt:lpstr>What is the Prudent Thing to Do?</vt:lpstr>
      <vt:lpstr>權益與財務彈性</vt:lpstr>
      <vt:lpstr>放射信號</vt:lpstr>
      <vt:lpstr>現金增資使股權稀釋?</vt:lpstr>
      <vt:lpstr>公司前景之影響</vt:lpstr>
      <vt:lpstr>投機型現增</vt:lpstr>
      <vt:lpstr>融資順位 Pecking Order</vt:lpstr>
      <vt:lpstr>管理誘因</vt:lpstr>
      <vt:lpstr>何謂「謹慎」的財務政策？</vt:lpstr>
      <vt:lpstr>快速成長公司之融資決策</vt:lpstr>
      <vt:lpstr>Low Growth Firms</vt:lpstr>
      <vt:lpstr>舉債效益整理</vt:lpstr>
      <vt:lpstr>舉債期限應多長?</vt:lpstr>
      <vt:lpstr>舉債與資產到期日何以不能配合?</vt:lpstr>
      <vt:lpstr>通膨與融資</vt:lpstr>
      <vt:lpstr>PowerPoint 簡報</vt:lpstr>
      <vt:lpstr>隨堂測驗</vt:lpstr>
      <vt:lpstr>隨堂測驗</vt:lpstr>
      <vt:lpstr>解答</vt:lpstr>
      <vt:lpstr>Appendix: Irrelevance Proposition</vt:lpstr>
      <vt:lpstr>Items of Note</vt:lpstr>
      <vt:lpstr>PowerPoint 簡報</vt:lpstr>
      <vt:lpstr>PowerPoint 簡報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敏華 郭</cp:lastModifiedBy>
  <cp:revision>354</cp:revision>
  <cp:lastPrinted>1601-01-01T00:00:00Z</cp:lastPrinted>
  <dcterms:created xsi:type="dcterms:W3CDTF">2001-12-18T21:21:13Z</dcterms:created>
  <dcterms:modified xsi:type="dcterms:W3CDTF">2020-05-17T23:59:19Z</dcterms:modified>
</cp:coreProperties>
</file>