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2"/>
    <p:sldId id="381" r:id="rId3"/>
    <p:sldId id="367" r:id="rId4"/>
    <p:sldId id="369" r:id="rId5"/>
    <p:sldId id="379" r:id="rId6"/>
    <p:sldId id="370" r:id="rId7"/>
    <p:sldId id="371" r:id="rId8"/>
    <p:sldId id="368" r:id="rId9"/>
    <p:sldId id="373" r:id="rId10"/>
    <p:sldId id="374" r:id="rId11"/>
    <p:sldId id="375" r:id="rId12"/>
    <p:sldId id="376" r:id="rId13"/>
    <p:sldId id="377" r:id="rId14"/>
    <p:sldId id="380" r:id="rId15"/>
    <p:sldId id="378" r:id="rId16"/>
    <p:sldId id="362" r:id="rId17"/>
    <p:sldId id="364" r:id="rId18"/>
    <p:sldId id="357" r:id="rId19"/>
    <p:sldId id="366" r:id="rId20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3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300"/>
            </a:lvl1pPr>
          </a:lstStyle>
          <a:p>
            <a:pPr lvl="0"/>
            <a:fld id="{C560C213-2B55-4FAE-B857-2971A51BDFE5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4" y="4926013"/>
            <a:ext cx="5680075" cy="4029075"/>
          </a:xfrm>
          <a:prstGeom prst="rect">
            <a:avLst/>
          </a:prstGeom>
        </p:spPr>
        <p:txBody>
          <a:bodyPr vert="horz" lIns="91431" tIns="45716" rIns="91431" bIns="45716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575" cy="51276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3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276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300"/>
            </a:lvl1pPr>
          </a:lstStyle>
          <a:p>
            <a:pPr lvl="0"/>
            <a:fld id="{D682B436-6FF4-45C6-BF48-5697580C7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82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7E1-99E9-4962-9241-320C5CE4DF89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DDF-59BA-4459-9DDF-E5CEBC4493B9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3B7-8CB6-478A-9561-ED0C7B2C9926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5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0A3-9454-492F-BE12-9556FC78DBAE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7EC-9A0F-42D3-8E9A-FCA38386732B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4961-1D08-4194-B289-59223B4002F5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3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DD8-737D-4361-B306-C5B9468301EC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850F-F3DF-4804-85E3-018484F8FF78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AC8-6D26-47BF-9E91-0C0DDA40EA4B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4B8-4C3C-4932-9F03-1F40362E84A0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9976-CFEA-4026-8989-4DF8BA8B0A0E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6747-7127-49A1-92F3-2CECFD72D274}" type="datetime1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4ACF-6020-4DBC-A187-7E4D079A5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8574" y="1130702"/>
            <a:ext cx="8948513" cy="298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br>
              <a:rPr lang="en-US" altLang="ko-KR" sz="2800"/>
            </a:br>
            <a:r>
              <a:rPr lang="en-US" altLang="ko-KR" sz="5400" b="1">
                <a:solidFill>
                  <a:srgbClr val="202124"/>
                </a:solidFill>
                <a:latin typeface="Apple SD Gothic Neo"/>
              </a:rPr>
              <a:t>Building a S</a:t>
            </a:r>
            <a:r>
              <a:rPr lang="en-US" altLang="ko-KR" sz="5400" b="1" i="0">
                <a:solidFill>
                  <a:srgbClr val="202124"/>
                </a:solidFill>
                <a:effectLst/>
                <a:latin typeface="Apple SD Gothic Neo"/>
              </a:rPr>
              <a:t>ecure </a:t>
            </a:r>
            <a:r>
              <a:rPr lang="en-US" altLang="ko-KR" sz="5400" b="1">
                <a:solidFill>
                  <a:srgbClr val="202124"/>
                </a:solidFill>
                <a:latin typeface="Apple SD Gothic Neo"/>
              </a:rPr>
              <a:t>C</a:t>
            </a:r>
            <a:r>
              <a:rPr lang="en-US" altLang="ko-KR" sz="5400" b="1" i="0">
                <a:solidFill>
                  <a:srgbClr val="202124"/>
                </a:solidFill>
                <a:effectLst/>
                <a:latin typeface="Apple SD Gothic Neo"/>
              </a:rPr>
              <a:t>loud 		b</a:t>
            </a:r>
            <a:r>
              <a:rPr lang="en-US" altLang="ko-KR" sz="5400" b="1"/>
              <a:t>ased on </a:t>
            </a:r>
          </a:p>
          <a:p>
            <a:pPr lvl="0">
              <a:defRPr/>
            </a:pPr>
            <a:r>
              <a:rPr lang="en-US" altLang="ko-KR" sz="5400" b="1"/>
              <a:t>		the Tset</a:t>
            </a:r>
            <a:r>
              <a:rPr lang="ko-KR" altLang="en-US" sz="5400" b="1"/>
              <a:t> </a:t>
            </a:r>
            <a:r>
              <a:rPr lang="en-US" altLang="ko-KR" sz="5400" b="1"/>
              <a:t>Protocol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8756" y="5588249"/>
            <a:ext cx="11779135" cy="457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5400000">
            <a:off x="8520061" y="4099555"/>
            <a:ext cx="5102615" cy="457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5400000">
            <a:off x="9005934" y="4284241"/>
            <a:ext cx="4419043" cy="457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 flipV="1">
            <a:off x="2234787" y="5725530"/>
            <a:ext cx="9783104" cy="457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1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How</a:t>
            </a:r>
            <a:r>
              <a:rPr lang="ko-KR" altLang="en-US" sz="3600" b="1" dirty="0">
                <a:latin typeface="Times New Roman"/>
                <a:cs typeface="Times New Roman"/>
              </a:rPr>
              <a:t> </a:t>
            </a:r>
            <a:r>
              <a:rPr lang="en-US" altLang="ko-KR" sz="3600" b="1" dirty="0">
                <a:latin typeface="Times New Roman"/>
                <a:cs typeface="Times New Roman"/>
              </a:rPr>
              <a:t>to</a:t>
            </a:r>
            <a:r>
              <a:rPr lang="ko-KR" altLang="en-US" sz="3600" b="1" dirty="0">
                <a:latin typeface="Times New Roman"/>
                <a:cs typeface="Times New Roman"/>
              </a:rPr>
              <a:t> </a:t>
            </a:r>
            <a:r>
              <a:rPr lang="en-US" altLang="ko-KR" sz="3600" b="1" dirty="0">
                <a:latin typeface="Times New Roman"/>
                <a:cs typeface="Times New Roman"/>
              </a:rPr>
              <a:t>implement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" y="6224414"/>
            <a:ext cx="1792224" cy="4335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CE7D46-6B6F-10D7-E604-A89042FA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DCD7E-82AC-D82D-4FAF-BC8FFAA3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3" y="26054"/>
            <a:ext cx="1066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3BA9BD-534F-2F86-806C-7A8D3D03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0" y="1646238"/>
            <a:ext cx="11107099" cy="31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316E5A-EA5B-988B-0D0D-816AF53F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5" y="614377"/>
            <a:ext cx="11824951" cy="49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0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" y="6224414"/>
            <a:ext cx="1792224" cy="4335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512FE-48F1-5034-7479-8AFF8506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0" y="0"/>
            <a:ext cx="9267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5216" y="246888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latin typeface="Times New Roman"/>
                <a:cs typeface="Times New Roman"/>
              </a:rPr>
              <a:t>Network Communication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0EB4ACF-6020-4DBC-A187-7E4D079A55B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50724"/>
            <a:ext cx="6483735" cy="42788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1743" y="817973"/>
            <a:ext cx="5900257" cy="604002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1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" y="6224414"/>
            <a:ext cx="1792224" cy="4335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CE7D46-6B6F-10D7-E604-A89042FA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8A57A1-C64D-4A87-33BB-7EB2B79C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09" y="63537"/>
            <a:ext cx="10766713" cy="66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5216" y="246888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 err="1">
                <a:latin typeface="Times New Roman"/>
                <a:cs typeface="Times New Roman"/>
              </a:rPr>
              <a:t>DataBase</a:t>
            </a:r>
            <a:endParaRPr lang="en-US" altLang="ko-KR" sz="3600" b="1" dirty="0">
              <a:latin typeface="Times New Roman"/>
              <a:cs typeface="Times New Roman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4672" y="1279782"/>
            <a:ext cx="9390770" cy="46729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0744" y="3429000"/>
            <a:ext cx="9936009" cy="329334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6558" y="963168"/>
            <a:ext cx="9443546" cy="48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5216" y="246888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The Limitations..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55521" y="951194"/>
            <a:ext cx="11386164" cy="495561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2500" b="1" dirty="0" err="1"/>
              <a:t>Improvements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to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the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code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itself</a:t>
            </a:r>
            <a:r>
              <a:rPr lang="en-US" altLang="ko-KR" sz="2500" b="1" dirty="0"/>
              <a:t> 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Connecting with many clients</a:t>
            </a:r>
          </a:p>
          <a:p>
            <a:pPr marL="0" lvl="0" indent="0">
              <a:buNone/>
              <a:defRPr/>
            </a:pPr>
            <a:r>
              <a:rPr lang="ko-KR" altLang="en-US" sz="2500" dirty="0"/>
              <a:t>	</a:t>
            </a:r>
            <a:r>
              <a:rPr lang="en-US" altLang="ko-KR" sz="2500" dirty="0"/>
              <a:t>-</a:t>
            </a:r>
            <a:r>
              <a:rPr lang="ko-KR" altLang="en-US" sz="2500" dirty="0"/>
              <a:t> </a:t>
            </a:r>
            <a:r>
              <a:rPr lang="en-US" altLang="ko-KR" sz="2500" dirty="0"/>
              <a:t>Packet processing structure</a:t>
            </a:r>
          </a:p>
          <a:p>
            <a:pPr marL="0" lvl="0" indent="0">
              <a:buNone/>
              <a:defRPr/>
            </a:pPr>
            <a:endParaRPr lang="en-US" altLang="ko-KR" sz="2500" dirty="0"/>
          </a:p>
          <a:p>
            <a:pPr lvl="0">
              <a:defRPr/>
            </a:pPr>
            <a:r>
              <a:rPr lang="en-US" altLang="ko-KR" sz="2500" b="1" dirty="0"/>
              <a:t>The </a:t>
            </a:r>
            <a:r>
              <a:rPr lang="en-US" altLang="ko-KR" sz="2500" b="1" dirty="0" err="1"/>
              <a:t>Tset</a:t>
            </a:r>
            <a:r>
              <a:rPr lang="en-US" altLang="ko-KR" sz="2500" b="1" dirty="0"/>
              <a:t> 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The server eventually knows the number of file IDs 				when you query.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Actual IDs exposed when you request documents.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As the queries are repeated, security continues to decrease.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Only Single keyword search provided</a:t>
            </a:r>
          </a:p>
          <a:p>
            <a:pPr marL="0" lvl="0" indent="0">
              <a:buNone/>
              <a:defRPr/>
            </a:pPr>
            <a:endParaRPr lang="en-US" altLang="ko-KR" sz="25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8000" y="1077021"/>
            <a:ext cx="2648422" cy="20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5216" y="246888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The ways to improve the system.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4172" y="6126325"/>
            <a:ext cx="10963656" cy="45875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0656"/>
            <a:ext cx="2877916" cy="2921937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023828" y="1253331"/>
            <a:ext cx="9634794" cy="4351338"/>
          </a:xfrm>
        </p:spPr>
        <p:txBody>
          <a:bodyPr/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2500" b="1" dirty="0" err="1"/>
              <a:t>Improvements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to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the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code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itself</a:t>
            </a:r>
            <a:r>
              <a:rPr lang="en-US" altLang="ko-KR" sz="2500" b="1" dirty="0"/>
              <a:t> 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Profiling needed</a:t>
            </a:r>
          </a:p>
          <a:p>
            <a:pPr marL="0" lvl="0" indent="0">
              <a:buNone/>
              <a:defRPr/>
            </a:pPr>
            <a:endParaRPr lang="en-US" altLang="ko-KR" sz="2500" dirty="0"/>
          </a:p>
          <a:p>
            <a:pPr lvl="0">
              <a:defRPr/>
            </a:pPr>
            <a:r>
              <a:rPr lang="en-US" altLang="ko-KR" sz="2500" b="1" dirty="0"/>
              <a:t>The </a:t>
            </a:r>
            <a:r>
              <a:rPr lang="en-US" altLang="ko-KR" sz="2500" b="1" dirty="0" err="1"/>
              <a:t>Tset</a:t>
            </a:r>
            <a:r>
              <a:rPr lang="en-US" altLang="ko-KR" sz="2500" b="1" dirty="0"/>
              <a:t> 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Search two different keywords at Once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Reset the </a:t>
            </a:r>
            <a:r>
              <a:rPr lang="en-US" altLang="ko-KR" sz="2500" dirty="0" err="1"/>
              <a:t>Tset</a:t>
            </a:r>
            <a:r>
              <a:rPr lang="en-US" altLang="ko-KR" sz="2500" dirty="0"/>
              <a:t> every time you query a keyword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- Compare the cost of reduced security searching</a:t>
            </a:r>
          </a:p>
          <a:p>
            <a:pPr marL="0" lvl="0" indent="0">
              <a:buNone/>
              <a:defRPr/>
            </a:pPr>
            <a:r>
              <a:rPr lang="en-US" altLang="ko-KR" sz="2500" dirty="0"/>
              <a:t>	keywords &amp; the cost of resetting the </a:t>
            </a:r>
            <a:r>
              <a:rPr lang="en-US" altLang="ko-KR" sz="2500" dirty="0" err="1"/>
              <a:t>Tset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5544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3466" y="2592566"/>
            <a:ext cx="570189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sz="5100" b="1" dirty="0"/>
              <a:t>Thank you 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0EB4ACF-6020-4DBC-A187-7E4D079A55B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1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A727B-D610-0284-C3E2-13334AD82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38AB99E-68C7-C354-20A9-E4EE687DF455}"/>
              </a:ext>
            </a:extLst>
          </p:cNvPr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0AA56-5F87-C0D7-5165-D6C2E0EE752C}"/>
              </a:ext>
            </a:extLst>
          </p:cNvPr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Introduction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370B201-4B68-C35D-303B-62460F64F350}"/>
              </a:ext>
            </a:extLst>
          </p:cNvPr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87D87-DBB9-432F-A9D0-2AB608E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CC3231-E06B-7F2D-4BD7-25069082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21" y="1146436"/>
            <a:ext cx="11046855" cy="507797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/>
              <a:t>Highly-scalable searchable symmetric encryption with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500" b="1" dirty="0"/>
              <a:t> support for Boolean queries </a:t>
            </a:r>
            <a:r>
              <a:rPr lang="ko-KR" altLang="en-US" sz="2500" b="1" dirty="0"/>
              <a:t>논문의 </a:t>
            </a:r>
            <a:r>
              <a:rPr lang="en-US" altLang="ko-KR" sz="2500" b="1" dirty="0"/>
              <a:t>SSE </a:t>
            </a:r>
            <a:r>
              <a:rPr lang="ko-KR" altLang="en-US" sz="2500" b="1" dirty="0"/>
              <a:t>시스템 구현 </a:t>
            </a:r>
            <a:r>
              <a:rPr lang="en-US" altLang="ko-KR" sz="2500" b="1" dirty="0"/>
              <a:t>(</a:t>
            </a:r>
            <a:r>
              <a:rPr lang="en-US" altLang="ko-KR" sz="2500" b="1" dirty="0" err="1"/>
              <a:t>Tset</a:t>
            </a:r>
            <a:endParaRPr lang="en-US" altLang="ko-KR" sz="2500" b="1" dirty="0"/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500" b="1" dirty="0"/>
              <a:t> protocol)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500" b="1" dirty="0"/>
              <a:t> - OPENSSL(AES128, SHA256), BOOST/ASIO </a:t>
            </a:r>
            <a:r>
              <a:rPr lang="ko-KR" altLang="en-US" sz="2500" b="1" dirty="0"/>
              <a:t>라이브러리 사용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500" b="1" dirty="0"/>
              <a:t> - Socket Programming: </a:t>
            </a:r>
            <a:r>
              <a:rPr lang="ko-KR" altLang="en-US" sz="2500" b="1" dirty="0"/>
              <a:t>클라이언트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서버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데이터베이스 구현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500" b="1" dirty="0"/>
              <a:t> - MariaDB, </a:t>
            </a:r>
            <a:r>
              <a:rPr lang="ko-KR" altLang="en-US" sz="2500" b="1" dirty="0"/>
              <a:t>패킷 설계</a:t>
            </a:r>
            <a:r>
              <a:rPr lang="en-US" altLang="ko-KR" sz="2500" b="1" dirty="0"/>
              <a:t>, Serialize</a:t>
            </a:r>
          </a:p>
        </p:txBody>
      </p:sp>
    </p:spTree>
    <p:extLst>
      <p:ext uri="{BB962C8B-B14F-4D97-AF65-F5344CB8AC3E}">
        <p14:creationId xmlns:p14="http://schemas.microsoft.com/office/powerpoint/2010/main" val="35467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Why </a:t>
            </a:r>
            <a:r>
              <a:rPr lang="en-US" altLang="ko-KR" sz="3600" b="1" dirty="0" err="1">
                <a:latin typeface="Times New Roman"/>
                <a:cs typeface="Times New Roman"/>
              </a:rPr>
              <a:t>Tset</a:t>
            </a:r>
            <a:r>
              <a:rPr lang="en-US" altLang="ko-KR" sz="3600" b="1" dirty="0">
                <a:latin typeface="Times New Roman"/>
                <a:cs typeface="Times New Roman"/>
              </a:rPr>
              <a:t> 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FA911D-0114-BDCD-3B1B-194D826E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21" y="1146436"/>
            <a:ext cx="11046855" cy="5077977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 b="1" dirty="0"/>
              <a:t>사람은 원하는 정보 검색할 때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키워드 위주 </a:t>
            </a:r>
            <a:r>
              <a:rPr lang="ko-KR" altLang="en-US" sz="2500" b="1" dirty="0" err="1"/>
              <a:t>서칭을</a:t>
            </a:r>
            <a:r>
              <a:rPr lang="ko-KR" altLang="en-US" sz="2500" b="1" dirty="0"/>
              <a:t> 한다 </a:t>
            </a:r>
            <a:r>
              <a:rPr lang="en-US" altLang="ko-KR" sz="2500" b="1" dirty="0"/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500" b="1" dirty="0"/>
              <a:t>클라우드에 암호화 된 파일을 검색 시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안전한 검색을 지원하는 방법</a:t>
            </a:r>
            <a:endParaRPr lang="en-US" altLang="ko-KR" sz="2500" b="1" dirty="0"/>
          </a:p>
          <a:p>
            <a:pPr lvl="0">
              <a:lnSpc>
                <a:spcPct val="150000"/>
              </a:lnSpc>
              <a:defRPr/>
            </a:pPr>
            <a:r>
              <a:rPr lang="en-US" altLang="ko-KR" sz="2500" b="1" dirty="0"/>
              <a:t>Keyword w </a:t>
            </a:r>
            <a:r>
              <a:rPr lang="ko-KR" altLang="en-US" sz="2500" b="1" dirty="0"/>
              <a:t>제공</a:t>
            </a:r>
            <a:r>
              <a:rPr lang="en-US" altLang="ko-KR" sz="2500" b="1" dirty="0"/>
              <a:t>-&gt;w </a:t>
            </a:r>
            <a:r>
              <a:rPr lang="ko-KR" altLang="en-US" sz="2500" b="1" dirty="0"/>
              <a:t>포함하는 모든 파일의 </a:t>
            </a:r>
            <a:r>
              <a:rPr lang="en-US" altLang="ko-KR" sz="2500" b="1" dirty="0"/>
              <a:t>id</a:t>
            </a:r>
            <a:r>
              <a:rPr lang="ko-KR" altLang="en-US" sz="2500" b="1" dirty="0"/>
              <a:t>찾음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500" b="1" dirty="0"/>
              <a:t> </a:t>
            </a:r>
            <a:r>
              <a:rPr lang="en-US" altLang="ko-KR" sz="2500" b="1" dirty="0"/>
              <a:t>Ex) </a:t>
            </a:r>
            <a:r>
              <a:rPr lang="ko-KR" altLang="en-US" sz="2500" b="1" dirty="0"/>
              <a:t>경찰청 클라우드에서 사건 문서를 검색 </a:t>
            </a:r>
            <a:r>
              <a:rPr lang="en-US" altLang="ko-KR" sz="2500" b="1" dirty="0"/>
              <a:t>- </a:t>
            </a:r>
            <a:r>
              <a:rPr lang="ko-KR" altLang="en-US" sz="2500" b="1" dirty="0"/>
              <a:t>익사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노란색코트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인상착의 등의 키워드로 검색 가능</a:t>
            </a:r>
            <a:endParaRPr lang="en-US" altLang="ko-KR" sz="2500" b="1" dirty="0"/>
          </a:p>
          <a:p>
            <a:pPr lvl="0">
              <a:lnSpc>
                <a:spcPct val="150000"/>
              </a:lnSpc>
              <a:defRPr/>
            </a:pPr>
            <a:r>
              <a:rPr lang="ko-KR" altLang="en-US" sz="2500" b="1" dirty="0"/>
              <a:t>이러한 키워드들은 파일 내에 직접적으로 존재할 수도 있지만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파일 내의 단어가 아닌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주요 키워드 추출 알고리즘을 통해 얻은 독립적인 또 다른 데이터들이다</a:t>
            </a:r>
            <a:r>
              <a:rPr lang="en-US" altLang="ko-KR" sz="2500" b="1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500" b="1" dirty="0"/>
              <a:t>중복되어 나타나는 키워드의 존재와 분포는 기밀하게 지켜야 할 대상이 된다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C7B2C9-1CEE-3792-62DA-A84D80E9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4" y="1620921"/>
            <a:ext cx="7771429" cy="46433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Times New Roman"/>
                <a:cs typeface="Times New Roman"/>
              </a:rPr>
              <a:t>파일 암호화</a:t>
            </a:r>
            <a:endParaRPr lang="en-US" altLang="ko-KR" sz="3600" b="1" dirty="0">
              <a:latin typeface="Times New Roman"/>
              <a:cs typeface="Times New Roman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FA911D-0114-BDCD-3B1B-194D826E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22" y="1146437"/>
            <a:ext cx="9634794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 err="1"/>
              <a:t>Tset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구축 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파일 자체의 암호화 시행 후 전송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40187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801165-1411-1231-B027-0D99F812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79" y="1195076"/>
            <a:ext cx="6154420" cy="448101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16D3D-CD3A-A2D6-3FAD-BB34304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7E13A-E5C3-2324-6717-0D8A2A73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5076"/>
            <a:ext cx="6095999" cy="43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Why </a:t>
            </a:r>
            <a:r>
              <a:rPr lang="en-US" altLang="ko-KR" sz="3600" b="1" dirty="0" err="1">
                <a:latin typeface="Times New Roman"/>
                <a:cs typeface="Times New Roman"/>
              </a:rPr>
              <a:t>Tset</a:t>
            </a:r>
            <a:r>
              <a:rPr lang="en-US" altLang="ko-KR" sz="3600" b="1" dirty="0">
                <a:latin typeface="Times New Roman"/>
                <a:cs typeface="Times New Roman"/>
              </a:rPr>
              <a:t> 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FA911D-0114-BDCD-3B1B-194D826E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22" y="1146437"/>
            <a:ext cx="9634794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 b="1" dirty="0"/>
              <a:t>클라우드는 외부 서버이기 때문에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모든 파일이 암호화 되어있는 것은 당연하고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500" b="1" dirty="0"/>
              <a:t>1) </a:t>
            </a:r>
            <a:r>
              <a:rPr lang="ko-KR" altLang="en-US" sz="2500" b="1" dirty="0"/>
              <a:t>어떤 키를 받기 전까지는 </a:t>
            </a:r>
            <a:r>
              <a:rPr lang="en-US" altLang="ko-KR" sz="2500" b="1" dirty="0"/>
              <a:t>Search </a:t>
            </a:r>
            <a:r>
              <a:rPr lang="ko-KR" altLang="en-US" sz="2500" b="1" dirty="0"/>
              <a:t>자체가 불가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500" b="1" dirty="0"/>
              <a:t>2) Client</a:t>
            </a:r>
            <a:r>
              <a:rPr lang="ko-KR" altLang="en-US" sz="2500" b="1" dirty="0"/>
              <a:t>가 키워드를 전송했을 때 </a:t>
            </a:r>
            <a:r>
              <a:rPr lang="en-US" altLang="ko-KR" sz="2500" b="1" dirty="0"/>
              <a:t>Server</a:t>
            </a:r>
            <a:r>
              <a:rPr lang="ko-KR" altLang="en-US" sz="2500" b="1" dirty="0"/>
              <a:t>는 아무것도 모르는 상태에서 키 만으로 검색을 수행해야 함</a:t>
            </a:r>
          </a:p>
        </p:txBody>
      </p:sp>
    </p:spTree>
    <p:extLst>
      <p:ext uri="{BB962C8B-B14F-4D97-AF65-F5344CB8AC3E}">
        <p14:creationId xmlns:p14="http://schemas.microsoft.com/office/powerpoint/2010/main" val="1546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16D3D-CD3A-A2D6-3FAD-BB34304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5133E-ECC2-32FD-FF65-DA37845A17F5}"/>
              </a:ext>
            </a:extLst>
          </p:cNvPr>
          <p:cNvSpPr txBox="1"/>
          <p:nvPr/>
        </p:nvSpPr>
        <p:spPr>
          <a:xfrm>
            <a:off x="1258349" y="5156021"/>
            <a:ext cx="950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 </a:t>
            </a:r>
            <a:r>
              <a:rPr lang="ko-KR" altLang="en-US" sz="2400" b="1" dirty="0">
                <a:solidFill>
                  <a:schemeClr val="bg1"/>
                </a:solidFill>
              </a:rPr>
              <a:t>만으로는 키워드 </a:t>
            </a:r>
            <a:r>
              <a:rPr lang="en-US" altLang="ko-KR" sz="2400" b="1" dirty="0">
                <a:solidFill>
                  <a:schemeClr val="bg1"/>
                </a:solidFill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</a:rPr>
              <a:t>파일 모두 암호화되어 있더라도 어떤 키워드가 갖는 파일 개수와 분포를 공격자가 쉽게 알아챌 수 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⇒ </a:t>
            </a:r>
            <a:r>
              <a:rPr lang="en-US" altLang="ko-KR" sz="2400" b="1" dirty="0" err="1">
                <a:solidFill>
                  <a:schemeClr val="bg1"/>
                </a:solidFill>
              </a:rPr>
              <a:t>TSet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protocal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제안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15799-2954-4AD2-F191-D1ADC34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478305"/>
            <a:ext cx="11975690" cy="46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5216" y="905256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2168" y="226404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A short explanation of a </a:t>
            </a:r>
            <a:r>
              <a:rPr lang="en-US" altLang="ko-KR" sz="3600" b="1" dirty="0" err="1">
                <a:latin typeface="Times New Roman"/>
                <a:cs typeface="Times New Roman"/>
              </a:rPr>
              <a:t>Tset</a:t>
            </a:r>
            <a:endParaRPr lang="en-US" altLang="ko-KR" sz="3600" b="1" dirty="0">
              <a:latin typeface="Times New Roman"/>
              <a:cs typeface="Times New Roman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216" y="6126325"/>
            <a:ext cx="10963656" cy="45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570"/>
          <a:stretch>
            <a:fillRect/>
          </a:stretch>
        </p:blipFill>
        <p:spPr>
          <a:xfrm>
            <a:off x="204587" y="1356830"/>
            <a:ext cx="5361132" cy="45071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2010" r="260"/>
          <a:stretch>
            <a:fillRect/>
          </a:stretch>
        </p:blipFill>
        <p:spPr>
          <a:xfrm>
            <a:off x="5491727" y="1451167"/>
            <a:ext cx="5279348" cy="466796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141201" y="1539362"/>
            <a:ext cx="3625644" cy="2355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7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5193" y="211756"/>
            <a:ext cx="1102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latin typeface="Times New Roman"/>
                <a:cs typeface="Times New Roman"/>
              </a:rPr>
              <a:t> How</a:t>
            </a:r>
            <a:r>
              <a:rPr lang="ko-KR" altLang="en-US" sz="3600" b="1" dirty="0">
                <a:latin typeface="Times New Roman"/>
                <a:cs typeface="Times New Roman"/>
              </a:rPr>
              <a:t> </a:t>
            </a:r>
            <a:r>
              <a:rPr lang="en-US" altLang="ko-KR" sz="3600" b="1" dirty="0">
                <a:latin typeface="Times New Roman"/>
                <a:cs typeface="Times New Roman"/>
              </a:rPr>
              <a:t>to</a:t>
            </a:r>
            <a:r>
              <a:rPr lang="ko-KR" altLang="en-US" sz="3600" b="1" dirty="0">
                <a:latin typeface="Times New Roman"/>
                <a:cs typeface="Times New Roman"/>
              </a:rPr>
              <a:t> </a:t>
            </a:r>
            <a:r>
              <a:rPr lang="en-US" altLang="ko-KR" sz="3600" b="1" dirty="0">
                <a:latin typeface="Times New Roman"/>
                <a:cs typeface="Times New Roman"/>
              </a:rPr>
              <a:t>implement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" y="6224414"/>
            <a:ext cx="1792224" cy="4335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4ACF-6020-4DBC-A187-7E4D079A55B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CE7D46-6B6F-10D7-E604-A89042FA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B4C3CE-19FB-5986-E1E6-FFAA05F2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9" y="116547"/>
            <a:ext cx="11466184" cy="6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396</Words>
  <Application>Microsoft Office PowerPoint</Application>
  <PresentationFormat>와이드스크린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 SD Gothic Neo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YUNJU CHOI</cp:lastModifiedBy>
  <cp:revision>1388</cp:revision>
  <dcterms:created xsi:type="dcterms:W3CDTF">2017-12-15T14:35:22Z</dcterms:created>
  <dcterms:modified xsi:type="dcterms:W3CDTF">2024-12-30T03:42:29Z</dcterms:modified>
  <cp:version/>
</cp:coreProperties>
</file>