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4" r:id="rId1"/>
  </p:sldMasterIdLst>
  <p:notesMasterIdLst>
    <p:notesMasterId r:id="rId7"/>
  </p:notesMasterIdLst>
  <p:sldIdLst>
    <p:sldId id="256" r:id="rId2"/>
    <p:sldId id="261" r:id="rId3"/>
    <p:sldId id="259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34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4A424-9309-BB4E-91C1-7D533EDABA45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08E08-CD55-B045-9DF6-F3406CCA7FBA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4741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08E08-CD55-B045-9DF6-F3406CCA7FBA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8561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8623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2628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04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7610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84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57683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92950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467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73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5194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217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1105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2301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9026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1339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0083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7DCD-73ED-C149-A8C8-D90F0573BE6D}" type="datetimeFigureOut">
              <a:rPr lang="en-BD" smtClean="0"/>
              <a:t>28/12/21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16643B-78D3-3E44-A8B0-61F95A547F6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5909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0FCD-359C-8544-9E26-D1DBAAF31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328" y="909832"/>
            <a:ext cx="7332321" cy="1360757"/>
          </a:xfrm>
        </p:spPr>
        <p:txBody>
          <a:bodyPr>
            <a:normAutofit fontScale="90000"/>
          </a:bodyPr>
          <a:lstStyle/>
          <a:p>
            <a:pPr algn="ctr"/>
            <a:r>
              <a:rPr lang="en-BD" sz="4800" b="1" u="sng" dirty="0"/>
              <a:t>Project Title : Path hole detection using yolov4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357A9-D7FD-AA4F-AD3A-749607414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BD" dirty="0"/>
              <a:t>Name: Salman Farshi </a:t>
            </a:r>
          </a:p>
          <a:p>
            <a:pPr algn="l"/>
            <a:r>
              <a:rPr lang="en-BD" dirty="0"/>
              <a:t>ID      : 1520162042</a:t>
            </a:r>
          </a:p>
        </p:txBody>
      </p:sp>
      <p:pic>
        <p:nvPicPr>
          <p:cNvPr id="5" name="Content Placeholder 14">
            <a:extLst>
              <a:ext uri="{FF2B5EF4-FFF2-40B4-BE49-F238E27FC236}">
                <a16:creationId xmlns:a16="http://schemas.microsoft.com/office/drawing/2014/main" id="{058872B8-0D84-5340-8A63-AAAB0A1D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335" y="609674"/>
            <a:ext cx="4594800" cy="5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1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01E0-0664-4C4C-9243-AAA92755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518" y="0"/>
            <a:ext cx="8911687" cy="1280890"/>
          </a:xfrm>
        </p:spPr>
        <p:txBody>
          <a:bodyPr/>
          <a:lstStyle/>
          <a:p>
            <a:r>
              <a:rPr lang="en-BD" dirty="0"/>
              <a:t>Project 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038C-C583-DE49-98B4-497DB396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07" y="1109609"/>
            <a:ext cx="9758005" cy="480161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BD" b="1" dirty="0">
                <a:solidFill>
                  <a:srgbClr val="FF0000"/>
                </a:solidFill>
              </a:rPr>
              <a:t>Image collection , preprosseing and Annotatation</a:t>
            </a:r>
          </a:p>
          <a:p>
            <a:pPr fontAlgn="base"/>
            <a:r>
              <a:rPr lang="en-GB" dirty="0"/>
              <a:t>This data source is collected from Kaggle :</a:t>
            </a:r>
            <a:br>
              <a:rPr lang="en-GB" dirty="0"/>
            </a:br>
            <a:r>
              <a:rPr lang="en-GB" dirty="0"/>
              <a:t>Link </a:t>
            </a:r>
            <a:r>
              <a:rPr lang="en-GB" dirty="0">
                <a:solidFill>
                  <a:srgbClr val="FFC000"/>
                </a:solidFill>
              </a:rPr>
              <a:t>: </a:t>
            </a:r>
            <a:r>
              <a:rPr lang="en-GB" i="1" dirty="0">
                <a:solidFill>
                  <a:srgbClr val="FFC000"/>
                </a:solidFill>
              </a:rPr>
              <a:t>https://</a:t>
            </a:r>
            <a:r>
              <a:rPr lang="en-GB" i="1" dirty="0" err="1">
                <a:solidFill>
                  <a:srgbClr val="FFC000"/>
                </a:solidFill>
              </a:rPr>
              <a:t>www.kaggle.com</a:t>
            </a:r>
            <a:r>
              <a:rPr lang="en-GB" i="1" dirty="0">
                <a:solidFill>
                  <a:srgbClr val="FFC000"/>
                </a:solidFill>
              </a:rPr>
              <a:t>/</a:t>
            </a:r>
            <a:r>
              <a:rPr lang="en-GB" i="1" dirty="0" err="1">
                <a:solidFill>
                  <a:srgbClr val="FFC000"/>
                </a:solidFill>
              </a:rPr>
              <a:t>anugrahakbar</a:t>
            </a:r>
            <a:r>
              <a:rPr lang="en-GB" i="1" dirty="0">
                <a:solidFill>
                  <a:srgbClr val="FFC000"/>
                </a:solidFill>
              </a:rPr>
              <a:t>/potholes-detection-for-yolov4</a:t>
            </a:r>
            <a:endParaRPr lang="en-BD" i="1" dirty="0">
              <a:solidFill>
                <a:srgbClr val="FFC000"/>
              </a:solidFill>
            </a:endParaRPr>
          </a:p>
          <a:p>
            <a:pPr fontAlgn="base"/>
            <a:endParaRPr lang="en-GB" dirty="0"/>
          </a:p>
          <a:p>
            <a:pPr fontAlgn="base"/>
            <a:r>
              <a:rPr lang="en-GB" dirty="0"/>
              <a:t>The annotation contains a single label named "pothole" made for YOLO-V4 format.</a:t>
            </a:r>
          </a:p>
          <a:p>
            <a:pPr fontAlgn="base"/>
            <a:r>
              <a:rPr lang="en-GB" b="1" dirty="0"/>
              <a:t>IMAGE SHAPE: 416 x 416</a:t>
            </a:r>
            <a:br>
              <a:rPr lang="en-GB" b="1" dirty="0"/>
            </a:br>
            <a:r>
              <a:rPr lang="en-GB" b="1" dirty="0"/>
              <a:t>TRAIN IMAGE: 1562  (79% ratio)</a:t>
            </a:r>
            <a:br>
              <a:rPr lang="en-GB" b="1" dirty="0"/>
            </a:br>
            <a:r>
              <a:rPr lang="en-GB" b="1" dirty="0"/>
              <a:t>TEST IMAGE: 421 (21% ratio)</a:t>
            </a:r>
          </a:p>
          <a:p>
            <a:pPr marL="0" indent="0" fontAlgn="base">
              <a:buNone/>
            </a:pPr>
            <a:r>
              <a:rPr lang="en-BD" dirty="0"/>
              <a:t> </a:t>
            </a:r>
          </a:p>
          <a:p>
            <a:pPr marL="0" indent="0">
              <a:buNone/>
            </a:pPr>
            <a:r>
              <a:rPr lang="en-BD" b="1" dirty="0">
                <a:solidFill>
                  <a:srgbClr val="FF0000"/>
                </a:solidFill>
              </a:rPr>
              <a:t>2.Data training </a:t>
            </a:r>
          </a:p>
          <a:p>
            <a:pPr marL="0" indent="0">
              <a:buNone/>
            </a:pPr>
            <a:r>
              <a:rPr lang="en-BD" b="1" dirty="0">
                <a:solidFill>
                  <a:srgbClr val="FF0000"/>
                </a:solidFill>
              </a:rPr>
              <a:t>3.Data testing &amp;</a:t>
            </a:r>
            <a:r>
              <a:rPr lang="en-GB" b="1" dirty="0">
                <a:solidFill>
                  <a:srgbClr val="FF0000"/>
                </a:solidFill>
              </a:rPr>
              <a:t>R</a:t>
            </a:r>
            <a:r>
              <a:rPr lang="en-BD" b="1" dirty="0">
                <a:solidFill>
                  <a:srgbClr val="FF0000"/>
                </a:solidFill>
              </a:rPr>
              <a:t>esult evalution  </a:t>
            </a:r>
          </a:p>
          <a:p>
            <a:pPr>
              <a:buAutoNum type="arabicPeriod"/>
            </a:pPr>
            <a:endParaRPr lang="en-BD" dirty="0"/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79878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E305-12AA-DF42-A29C-4DC61ACB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Training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1863-594E-E740-9CEA-03971895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BD" dirty="0"/>
              <a:t>Framework : Darknet</a:t>
            </a:r>
          </a:p>
          <a:p>
            <a:pPr marL="0" indent="0">
              <a:buNone/>
            </a:pPr>
            <a:r>
              <a:rPr lang="en-BD" dirty="0"/>
              <a:t>Training tools : Google Colab </a:t>
            </a:r>
          </a:p>
          <a:p>
            <a:pPr marL="0" indent="0">
              <a:buNone/>
            </a:pPr>
            <a:r>
              <a:rPr lang="en-BD" dirty="0"/>
              <a:t>Number of class : 1 (pathole)</a:t>
            </a:r>
          </a:p>
          <a:p>
            <a:pPr marL="0" indent="0">
              <a:buNone/>
            </a:pPr>
            <a:r>
              <a:rPr lang="en-GB" dirty="0"/>
              <a:t>filters=18</a:t>
            </a:r>
          </a:p>
          <a:p>
            <a:pPr marL="0" indent="0">
              <a:buNone/>
            </a:pPr>
            <a:r>
              <a:rPr lang="en-GB" dirty="0"/>
              <a:t>batch=64</a:t>
            </a:r>
          </a:p>
          <a:p>
            <a:pPr marL="0" indent="0">
              <a:buNone/>
            </a:pPr>
            <a:r>
              <a:rPr lang="en-GB" dirty="0"/>
              <a:t>subdivisions=16</a:t>
            </a:r>
          </a:p>
          <a:p>
            <a:pPr marL="0" indent="0">
              <a:buNone/>
            </a:pPr>
            <a:r>
              <a:rPr lang="en-GB" dirty="0"/>
              <a:t>width=416</a:t>
            </a:r>
          </a:p>
          <a:p>
            <a:pPr marL="0" indent="0">
              <a:buNone/>
            </a:pPr>
            <a:r>
              <a:rPr lang="en-GB" dirty="0"/>
              <a:t>height=416</a:t>
            </a:r>
          </a:p>
          <a:p>
            <a:pPr marL="0" indent="0">
              <a:buNone/>
            </a:pPr>
            <a:r>
              <a:rPr lang="en-GB" dirty="0"/>
              <a:t>channels=3</a:t>
            </a:r>
          </a:p>
          <a:p>
            <a:pPr marL="0" indent="0">
              <a:buNone/>
            </a:pPr>
            <a:r>
              <a:rPr lang="en-GB" dirty="0" err="1"/>
              <a:t>MaX_Number</a:t>
            </a:r>
            <a:r>
              <a:rPr lang="en-GB" dirty="0"/>
              <a:t> of Iteration : 6000 </a:t>
            </a:r>
          </a:p>
          <a:p>
            <a:pPr marL="0" indent="0">
              <a:buNone/>
            </a:pPr>
            <a:r>
              <a:rPr lang="en-GB" dirty="0"/>
              <a:t>Random: 0</a:t>
            </a:r>
          </a:p>
          <a:p>
            <a:pPr marL="0" indent="0">
              <a:buNone/>
            </a:pPr>
            <a:r>
              <a:rPr lang="en-GB" dirty="0"/>
              <a:t># Others I have used default setting </a:t>
            </a:r>
            <a:endParaRPr lang="en-B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A7BEF-3E1F-EC49-8239-9EB50755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576" y="1905000"/>
            <a:ext cx="2761464" cy="27614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7A7C8A-125B-BD40-83FD-A967B3628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401" y="1905000"/>
            <a:ext cx="2761464" cy="27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2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7074-D87D-9549-836C-ABE48EBA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210" y="0"/>
            <a:ext cx="8911687" cy="1280890"/>
          </a:xfrm>
        </p:spPr>
        <p:txBody>
          <a:bodyPr/>
          <a:lstStyle/>
          <a:p>
            <a:r>
              <a:rPr lang="en-BD" dirty="0"/>
              <a:t> Results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E09D5-316A-6740-8869-B52796B8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61" y="5260369"/>
            <a:ext cx="5257015" cy="15976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BD" dirty="0"/>
          </a:p>
          <a:p>
            <a:pPr marL="0" indent="0">
              <a:buNone/>
            </a:pPr>
            <a:r>
              <a:rPr lang="en-BD" dirty="0"/>
              <a:t>Total iteration done : 3900 </a:t>
            </a:r>
          </a:p>
          <a:p>
            <a:pPr marL="0" indent="0">
              <a:buNone/>
            </a:pPr>
            <a:r>
              <a:rPr lang="en-BD" dirty="0"/>
              <a:t>Best weight : 2000</a:t>
            </a:r>
          </a:p>
          <a:p>
            <a:pPr marL="0" indent="0">
              <a:buNone/>
            </a:pPr>
            <a:r>
              <a:rPr lang="en-GB" dirty="0"/>
              <a:t>mean average precision (mAP@0.50) = 0.742117, or 74.21 %</a:t>
            </a:r>
          </a:p>
          <a:p>
            <a:pPr marL="0" indent="0">
              <a:buNone/>
            </a:pPr>
            <a:r>
              <a:rPr lang="en-GB" dirty="0"/>
              <a:t>precision = 0.66, recall = 0.78, F1-score = 0.72 </a:t>
            </a:r>
          </a:p>
          <a:p>
            <a:pPr marL="0" indent="0">
              <a:buNone/>
            </a:pPr>
            <a:endParaRPr lang="en-B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80BB56-BB41-0F4D-918B-E80C161C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61" y="1117002"/>
            <a:ext cx="5591580" cy="3670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AC5FE5-8AF9-8E4C-B29A-5090D8207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868" y="1189555"/>
            <a:ext cx="5066290" cy="3670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74DA64-D8F1-DF4A-B858-1D69E6BD3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131" y="4859677"/>
            <a:ext cx="2135904" cy="213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1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C678-5CF6-F34F-8A3C-EB23255E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759" y="2915247"/>
            <a:ext cx="8911687" cy="1280890"/>
          </a:xfrm>
        </p:spPr>
        <p:txBody>
          <a:bodyPr/>
          <a:lstStyle/>
          <a:p>
            <a:r>
              <a:rPr lang="en-BD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853052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{8CEF9105-9E79-424C-B0E8-D098C55BCB20}tf10001069</Template>
  <TotalTime>1235</TotalTime>
  <Words>191</Words>
  <Application>Microsoft Macintosh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Project Title : Path hole detection using yolov4 </vt:lpstr>
      <vt:lpstr>Project workflow </vt:lpstr>
      <vt:lpstr>Training :</vt:lpstr>
      <vt:lpstr> Results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: Path hole detection using yolov4 </dc:title>
  <dc:creator>Microsoft Office User</dc:creator>
  <cp:lastModifiedBy>Microsoft Office User</cp:lastModifiedBy>
  <cp:revision>5</cp:revision>
  <dcterms:created xsi:type="dcterms:W3CDTF">2021-11-24T12:27:23Z</dcterms:created>
  <dcterms:modified xsi:type="dcterms:W3CDTF">2021-12-28T06:33:12Z</dcterms:modified>
</cp:coreProperties>
</file>