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928" y="-1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2E7A-7761-47C3-850A-BE233BAFE441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EE42-7652-49EC-B139-13864DD5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850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2E7A-7761-47C3-850A-BE233BAFE441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EE42-7652-49EC-B139-13864DD5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701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2E7A-7761-47C3-850A-BE233BAFE441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EE42-7652-49EC-B139-13864DD5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499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2E7A-7761-47C3-850A-BE233BAFE441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EE42-7652-49EC-B139-13864DD5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323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2E7A-7761-47C3-850A-BE233BAFE441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EE42-7652-49EC-B139-13864DD5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853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2E7A-7761-47C3-850A-BE233BAFE441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EE42-7652-49EC-B139-13864DD5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00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2E7A-7761-47C3-850A-BE233BAFE441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EE42-7652-49EC-B139-13864DD5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94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2E7A-7761-47C3-850A-BE233BAFE441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EE42-7652-49EC-B139-13864DD5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346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2E7A-7761-47C3-850A-BE233BAFE441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EE42-7652-49EC-B139-13864DD5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209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2E7A-7761-47C3-850A-BE233BAFE441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EE42-7652-49EC-B139-13864DD5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899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2E7A-7761-47C3-850A-BE233BAFE441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EE42-7652-49EC-B139-13864DD5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58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2E7A-7761-47C3-850A-BE233BAFE441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EE42-7652-49EC-B139-13864DD54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615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143000" y="1219200"/>
            <a:ext cx="3733800" cy="1195371"/>
            <a:chOff x="248374" y="1565805"/>
            <a:chExt cx="4500065" cy="1234854"/>
          </a:xfrm>
        </p:grpSpPr>
        <p:grpSp>
          <p:nvGrpSpPr>
            <p:cNvPr id="9" name="Group 8"/>
            <p:cNvGrpSpPr/>
            <p:nvPr/>
          </p:nvGrpSpPr>
          <p:grpSpPr>
            <a:xfrm>
              <a:off x="1295400" y="2364058"/>
              <a:ext cx="753836" cy="430271"/>
              <a:chOff x="1295400" y="2286000"/>
              <a:chExt cx="1066800" cy="5334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295400" y="2286000"/>
                <a:ext cx="10668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416626" y="2389129"/>
                <a:ext cx="838200" cy="394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F1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736596" y="2370387"/>
              <a:ext cx="817949" cy="430272"/>
              <a:chOff x="3428998" y="2260930"/>
              <a:chExt cx="1201711" cy="53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428998" y="2260930"/>
                <a:ext cx="1201711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564712" y="2389128"/>
                <a:ext cx="838201" cy="394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F2</a:t>
                </a:r>
                <a:endParaRPr lang="en-US" sz="1400" dirty="0"/>
              </a:p>
            </p:txBody>
          </p:sp>
        </p:grpSp>
        <p:cxnSp>
          <p:nvCxnSpPr>
            <p:cNvPr id="11" name="Straight Arrow Connector 10"/>
            <p:cNvCxnSpPr>
              <a:stCxn id="4" idx="6"/>
            </p:cNvCxnSpPr>
            <p:nvPr/>
          </p:nvCxnSpPr>
          <p:spPr>
            <a:xfrm>
              <a:off x="2049236" y="2579194"/>
              <a:ext cx="6939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615726" y="1723238"/>
              <a:ext cx="1653085" cy="507212"/>
              <a:chOff x="187430" y="1639222"/>
              <a:chExt cx="1780247" cy="556527"/>
            </a:xfrm>
          </p:grpSpPr>
          <p:sp>
            <p:nvSpPr>
              <p:cNvPr id="13" name="Rectangular Callout 12"/>
              <p:cNvSpPr/>
              <p:nvPr/>
            </p:nvSpPr>
            <p:spPr>
              <a:xfrm flipH="1">
                <a:off x="286331" y="1639222"/>
                <a:ext cx="1582442" cy="556527"/>
              </a:xfrm>
              <a:prstGeom prst="wedgeRectCallout">
                <a:avLst>
                  <a:gd name="adj1" fmla="val -26725"/>
                  <a:gd name="adj2" fmla="val 85641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7430" y="1723550"/>
                <a:ext cx="1780247" cy="348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P(F1=1)= % 50</a:t>
                </a:r>
                <a:endParaRPr lang="en-US" sz="14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463985" y="1565805"/>
              <a:ext cx="2284454" cy="629735"/>
              <a:chOff x="3709881" y="1357227"/>
              <a:chExt cx="2381997" cy="708579"/>
            </a:xfrm>
          </p:grpSpPr>
          <p:sp>
            <p:nvSpPr>
              <p:cNvPr id="12" name="Rectangular Callout 11"/>
              <p:cNvSpPr/>
              <p:nvPr/>
            </p:nvSpPr>
            <p:spPr>
              <a:xfrm>
                <a:off x="3778855" y="1357227"/>
                <a:ext cx="2025744" cy="708579"/>
              </a:xfrm>
              <a:prstGeom prst="wedgeRectCallout">
                <a:avLst>
                  <a:gd name="adj1" fmla="val -20297"/>
                  <a:gd name="adj2" fmla="val 7820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709881" y="1440610"/>
                <a:ext cx="2381997" cy="608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P(F2=0|F1=0)= % 90</a:t>
                </a:r>
              </a:p>
              <a:p>
                <a:r>
                  <a:rPr lang="en-US" sz="1400" dirty="0" smtClean="0"/>
                  <a:t>P(F2=1|F1=1)= % 90</a:t>
                </a:r>
                <a:endParaRPr lang="en-US" sz="1400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48374" y="2271182"/>
              <a:ext cx="984182" cy="317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Normal</a:t>
              </a:r>
              <a:endParaRPr lang="en-US" sz="14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066800" y="2637095"/>
            <a:ext cx="3429000" cy="880206"/>
            <a:chOff x="211132" y="3312284"/>
            <a:chExt cx="4142148" cy="1031881"/>
          </a:xfrm>
        </p:grpSpPr>
        <p:grpSp>
          <p:nvGrpSpPr>
            <p:cNvPr id="22" name="Group 21"/>
            <p:cNvGrpSpPr/>
            <p:nvPr/>
          </p:nvGrpSpPr>
          <p:grpSpPr>
            <a:xfrm>
              <a:off x="1498213" y="3873613"/>
              <a:ext cx="753836" cy="444002"/>
              <a:chOff x="1295400" y="2286000"/>
              <a:chExt cx="1066800" cy="55042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1295400" y="2286000"/>
                <a:ext cx="10668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416626" y="2389129"/>
                <a:ext cx="838200" cy="447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F1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939409" y="3879941"/>
              <a:ext cx="726121" cy="464224"/>
              <a:chOff x="3429000" y="2260930"/>
              <a:chExt cx="1066800" cy="57549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3429000" y="2260930"/>
                <a:ext cx="10668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564712" y="2389128"/>
                <a:ext cx="838201" cy="447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F2</a:t>
                </a:r>
                <a:endParaRPr lang="en-US" sz="14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47515" y="3433186"/>
              <a:ext cx="1564811" cy="360813"/>
              <a:chOff x="386326" y="1740396"/>
              <a:chExt cx="1685182" cy="395894"/>
            </a:xfrm>
          </p:grpSpPr>
          <p:sp>
            <p:nvSpPr>
              <p:cNvPr id="30" name="Rectangular Callout 29"/>
              <p:cNvSpPr/>
              <p:nvPr/>
            </p:nvSpPr>
            <p:spPr>
              <a:xfrm flipH="1">
                <a:off x="485455" y="1744225"/>
                <a:ext cx="1486929" cy="350985"/>
              </a:xfrm>
              <a:prstGeom prst="wedgeRectCallout">
                <a:avLst>
                  <a:gd name="adj1" fmla="val -26725"/>
                  <a:gd name="adj2" fmla="val 85641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86326" y="1740396"/>
                <a:ext cx="1685182" cy="395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P(F1=1)= % 50</a:t>
                </a:r>
                <a:endParaRPr lang="en-US" sz="1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69567" y="3312284"/>
              <a:ext cx="1583713" cy="392382"/>
              <a:chOff x="3599821" y="1589496"/>
              <a:chExt cx="1651334" cy="441509"/>
            </a:xfrm>
          </p:grpSpPr>
          <p:sp>
            <p:nvSpPr>
              <p:cNvPr id="28" name="Rectangular Callout 27"/>
              <p:cNvSpPr/>
              <p:nvPr/>
            </p:nvSpPr>
            <p:spPr>
              <a:xfrm>
                <a:off x="3657600" y="1589496"/>
                <a:ext cx="1401599" cy="441509"/>
              </a:xfrm>
              <a:prstGeom prst="wedgeRectCallout">
                <a:avLst>
                  <a:gd name="adj1" fmla="val -20297"/>
                  <a:gd name="adj2" fmla="val 8729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599821" y="1615684"/>
                <a:ext cx="1651334" cy="40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P(F2=1)= % 50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11132" y="3741443"/>
              <a:ext cx="1096599" cy="360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Outlier</a:t>
              </a:r>
              <a:endParaRPr lang="en-US" sz="14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942583" y="1143000"/>
            <a:ext cx="2743209" cy="1050883"/>
            <a:chOff x="156536" y="1715066"/>
            <a:chExt cx="3306181" cy="1085593"/>
          </a:xfrm>
        </p:grpSpPr>
        <p:grpSp>
          <p:nvGrpSpPr>
            <p:cNvPr id="38" name="Group 37"/>
            <p:cNvGrpSpPr/>
            <p:nvPr/>
          </p:nvGrpSpPr>
          <p:grpSpPr>
            <a:xfrm>
              <a:off x="1295400" y="2364058"/>
              <a:ext cx="753836" cy="430271"/>
              <a:chOff x="1295400" y="2286000"/>
              <a:chExt cx="1066800" cy="533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295400" y="2286000"/>
                <a:ext cx="10668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416626" y="2389129"/>
                <a:ext cx="838200" cy="394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F1</a:t>
                </a:r>
                <a:endParaRPr lang="en-US" sz="1400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736596" y="2370387"/>
              <a:ext cx="726121" cy="430272"/>
              <a:chOff x="3429000" y="2260930"/>
              <a:chExt cx="1066800" cy="53340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429000" y="2260930"/>
                <a:ext cx="10668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564713" y="2389128"/>
                <a:ext cx="838201" cy="394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F2</a:t>
                </a:r>
                <a:endParaRPr lang="en-US" sz="1400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20119" y="1715066"/>
              <a:ext cx="1561247" cy="472301"/>
              <a:chOff x="299853" y="1630256"/>
              <a:chExt cx="1681342" cy="518222"/>
            </a:xfrm>
          </p:grpSpPr>
          <p:sp>
            <p:nvSpPr>
              <p:cNvPr id="46" name="Rectangular Callout 45"/>
              <p:cNvSpPr/>
              <p:nvPr/>
            </p:nvSpPr>
            <p:spPr>
              <a:xfrm flipH="1">
                <a:off x="398755" y="1630256"/>
                <a:ext cx="1582440" cy="518222"/>
              </a:xfrm>
              <a:prstGeom prst="wedgeRectCallout">
                <a:avLst>
                  <a:gd name="adj1" fmla="val -26725"/>
                  <a:gd name="adj2" fmla="val 85641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99853" y="1630256"/>
                <a:ext cx="1678976" cy="348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P(F1=1)= % 50</a:t>
                </a:r>
                <a:endParaRPr lang="en-US" sz="1400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56536" y="2263009"/>
              <a:ext cx="1298288" cy="317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Normal</a:t>
              </a:r>
              <a:endParaRPr lang="en-US" sz="1400" b="1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463180" y="2427697"/>
            <a:ext cx="2385943" cy="827456"/>
            <a:chOff x="783369" y="3384784"/>
            <a:chExt cx="2882161" cy="970040"/>
          </a:xfrm>
        </p:grpSpPr>
        <p:grpSp>
          <p:nvGrpSpPr>
            <p:cNvPr id="53" name="Group 52"/>
            <p:cNvGrpSpPr/>
            <p:nvPr/>
          </p:nvGrpSpPr>
          <p:grpSpPr>
            <a:xfrm>
              <a:off x="1498213" y="3873613"/>
              <a:ext cx="753836" cy="444002"/>
              <a:chOff x="1295400" y="2286000"/>
              <a:chExt cx="1066800" cy="550422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1295400" y="2286000"/>
                <a:ext cx="10668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416626" y="2389129"/>
                <a:ext cx="838200" cy="447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F1</a:t>
                </a:r>
                <a:endParaRPr lang="en-US" sz="14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939409" y="3879942"/>
              <a:ext cx="726121" cy="464226"/>
              <a:chOff x="3429000" y="2260930"/>
              <a:chExt cx="1066800" cy="57549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3429000" y="2260930"/>
                <a:ext cx="10668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64712" y="2389130"/>
                <a:ext cx="838201" cy="447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F2</a:t>
                </a:r>
                <a:endParaRPr lang="en-US" sz="1400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328605" y="3384784"/>
              <a:ext cx="1067613" cy="646428"/>
              <a:chOff x="796731" y="1687288"/>
              <a:chExt cx="1149737" cy="709278"/>
            </a:xfrm>
          </p:grpSpPr>
          <p:sp>
            <p:nvSpPr>
              <p:cNvPr id="60" name="Rectangular Callout 59"/>
              <p:cNvSpPr/>
              <p:nvPr/>
            </p:nvSpPr>
            <p:spPr>
              <a:xfrm flipH="1">
                <a:off x="914400" y="1687288"/>
                <a:ext cx="914400" cy="409211"/>
              </a:xfrm>
              <a:prstGeom prst="wedgeRectCallout">
                <a:avLst>
                  <a:gd name="adj1" fmla="val -26725"/>
                  <a:gd name="adj2" fmla="val 85641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96731" y="1723550"/>
                <a:ext cx="1149737" cy="673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P(F1=1)= % 50</a:t>
                </a:r>
                <a:endParaRPr lang="en-US" sz="1400" dirty="0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783369" y="3741445"/>
              <a:ext cx="800506" cy="613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Outlier</a:t>
              </a:r>
              <a:endParaRPr lang="en-US" sz="1400" b="1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981200" y="4082033"/>
            <a:ext cx="2458370" cy="1000565"/>
            <a:chOff x="707564" y="1767046"/>
            <a:chExt cx="2962887" cy="1033613"/>
          </a:xfrm>
        </p:grpSpPr>
        <p:grpSp>
          <p:nvGrpSpPr>
            <p:cNvPr id="67" name="Group 66"/>
            <p:cNvGrpSpPr/>
            <p:nvPr/>
          </p:nvGrpSpPr>
          <p:grpSpPr>
            <a:xfrm>
              <a:off x="1295400" y="2364058"/>
              <a:ext cx="753836" cy="430271"/>
              <a:chOff x="1295400" y="2286000"/>
              <a:chExt cx="1066800" cy="5334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1295400" y="2286000"/>
                <a:ext cx="10668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416626" y="2389129"/>
                <a:ext cx="838200" cy="354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F1</a:t>
                </a:r>
                <a:endParaRPr lang="en-US" sz="1200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736596" y="2370387"/>
              <a:ext cx="726121" cy="430272"/>
              <a:chOff x="3429000" y="2260930"/>
              <a:chExt cx="1066800" cy="53340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3429000" y="2260930"/>
                <a:ext cx="10668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564713" y="2389128"/>
                <a:ext cx="838201" cy="35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F2</a:t>
                </a:r>
                <a:endParaRPr lang="en-US" sz="1200" dirty="0"/>
              </a:p>
            </p:txBody>
          </p:sp>
        </p:grpSp>
        <p:cxnSp>
          <p:nvCxnSpPr>
            <p:cNvPr id="69" name="Straight Arrow Connector 68"/>
            <p:cNvCxnSpPr>
              <a:stCxn id="79" idx="6"/>
            </p:cNvCxnSpPr>
            <p:nvPr/>
          </p:nvCxnSpPr>
          <p:spPr>
            <a:xfrm>
              <a:off x="2049236" y="2579194"/>
              <a:ext cx="6939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1181506" y="1767046"/>
              <a:ext cx="1067613" cy="509961"/>
              <a:chOff x="796731" y="1687288"/>
              <a:chExt cx="1149737" cy="559543"/>
            </a:xfrm>
          </p:grpSpPr>
          <p:sp>
            <p:nvSpPr>
              <p:cNvPr id="75" name="Rectangular Callout 74"/>
              <p:cNvSpPr/>
              <p:nvPr/>
            </p:nvSpPr>
            <p:spPr>
              <a:xfrm flipH="1">
                <a:off x="914400" y="1687288"/>
                <a:ext cx="914400" cy="409211"/>
              </a:xfrm>
              <a:prstGeom prst="wedgeRectCallout">
                <a:avLst>
                  <a:gd name="adj1" fmla="val -26725"/>
                  <a:gd name="adj2" fmla="val 85641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96731" y="1723549"/>
                <a:ext cx="1149737" cy="52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P(F1=1)= % </a:t>
                </a:r>
                <a:r>
                  <a:rPr lang="en-US" sz="1200" dirty="0"/>
                  <a:t>5</a:t>
                </a:r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2396216" y="1772229"/>
              <a:ext cx="1274235" cy="906178"/>
              <a:chOff x="3639219" y="1589493"/>
              <a:chExt cx="1328643" cy="1019631"/>
            </a:xfrm>
          </p:grpSpPr>
          <p:sp>
            <p:nvSpPr>
              <p:cNvPr id="73" name="Rectangular Callout 72"/>
              <p:cNvSpPr/>
              <p:nvPr/>
            </p:nvSpPr>
            <p:spPr>
              <a:xfrm>
                <a:off x="3657600" y="1589493"/>
                <a:ext cx="1295400" cy="457200"/>
              </a:xfrm>
              <a:prstGeom prst="wedgeRectCallout">
                <a:avLst>
                  <a:gd name="adj1" fmla="val -20297"/>
                  <a:gd name="adj2" fmla="val 8729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639219" y="1643202"/>
                <a:ext cx="1328643" cy="965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P(F2=0|F1=0)= % </a:t>
                </a:r>
                <a:r>
                  <a:rPr lang="en-US" sz="1200" dirty="0" smtClean="0"/>
                  <a:t>90</a:t>
                </a:r>
                <a:endParaRPr lang="en-US" sz="1200" dirty="0" smtClean="0"/>
              </a:p>
              <a:p>
                <a:r>
                  <a:rPr lang="en-US" sz="1200" dirty="0" smtClean="0"/>
                  <a:t>P(F2=1|F1=1)= % 90</a:t>
                </a:r>
                <a:endParaRPr lang="en-US" sz="1200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707564" y="2187651"/>
              <a:ext cx="800506" cy="286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Normal</a:t>
              </a:r>
              <a:endParaRPr lang="en-US" sz="1200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981200" y="5275419"/>
            <a:ext cx="2385944" cy="789403"/>
            <a:chOff x="783369" y="3384784"/>
            <a:chExt cx="2882161" cy="925430"/>
          </a:xfrm>
        </p:grpSpPr>
        <p:grpSp>
          <p:nvGrpSpPr>
            <p:cNvPr id="82" name="Group 81"/>
            <p:cNvGrpSpPr/>
            <p:nvPr/>
          </p:nvGrpSpPr>
          <p:grpSpPr>
            <a:xfrm>
              <a:off x="1498213" y="3873613"/>
              <a:ext cx="753836" cy="430271"/>
              <a:chOff x="1295400" y="2286000"/>
              <a:chExt cx="1066800" cy="5334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1295400" y="2286000"/>
                <a:ext cx="10668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416626" y="2389129"/>
                <a:ext cx="838200" cy="402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F1</a:t>
                </a:r>
                <a:endParaRPr lang="en-US" sz="1200" dirty="0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2939409" y="3879942"/>
              <a:ext cx="726121" cy="430272"/>
              <a:chOff x="3429000" y="2260930"/>
              <a:chExt cx="1066800" cy="533400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3429000" y="2260930"/>
                <a:ext cx="10668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564712" y="2389128"/>
                <a:ext cx="838201" cy="402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F2</a:t>
                </a:r>
                <a:endParaRPr lang="en-US" sz="1200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1328605" y="3384784"/>
              <a:ext cx="1067613" cy="574265"/>
              <a:chOff x="796731" y="1687288"/>
              <a:chExt cx="1149737" cy="630099"/>
            </a:xfrm>
          </p:grpSpPr>
          <p:sp>
            <p:nvSpPr>
              <p:cNvPr id="89" name="Rectangular Callout 88"/>
              <p:cNvSpPr/>
              <p:nvPr/>
            </p:nvSpPr>
            <p:spPr>
              <a:xfrm flipH="1">
                <a:off x="914400" y="1687288"/>
                <a:ext cx="914400" cy="409211"/>
              </a:xfrm>
              <a:prstGeom prst="wedgeRectCallout">
                <a:avLst>
                  <a:gd name="adj1" fmla="val -26725"/>
                  <a:gd name="adj2" fmla="val 85641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796731" y="1723549"/>
                <a:ext cx="1149737" cy="593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P(F1=1)= % </a:t>
                </a:r>
                <a:r>
                  <a:rPr lang="en-US" sz="1200" dirty="0"/>
                  <a:t>1</a:t>
                </a:r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783369" y="3741444"/>
              <a:ext cx="800506" cy="32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Outlier</a:t>
              </a:r>
              <a:endParaRPr lang="en-US" sz="1200" b="1" dirty="0"/>
            </a:p>
          </p:txBody>
        </p:sp>
      </p:grpSp>
      <p:cxnSp>
        <p:nvCxnSpPr>
          <p:cNvPr id="96" name="Straight Connector 95"/>
          <p:cNvCxnSpPr/>
          <p:nvPr/>
        </p:nvCxnSpPr>
        <p:spPr>
          <a:xfrm>
            <a:off x="4800600" y="1066800"/>
            <a:ext cx="0" cy="23622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785231" y="3581401"/>
            <a:ext cx="540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(a)</a:t>
            </a:r>
            <a:endParaRPr lang="en-US" sz="12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324600" y="3505200"/>
            <a:ext cx="540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(b)</a:t>
            </a:r>
            <a:endParaRPr 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3112251" y="6260068"/>
            <a:ext cx="540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(c)</a:t>
            </a:r>
            <a:endParaRPr lang="en-US" sz="1200" b="1" dirty="0"/>
          </a:p>
        </p:txBody>
      </p:sp>
      <p:sp>
        <p:nvSpPr>
          <p:cNvPr id="104" name="Rectangular Callout 103"/>
          <p:cNvSpPr/>
          <p:nvPr/>
        </p:nvSpPr>
        <p:spPr>
          <a:xfrm>
            <a:off x="7050655" y="1192286"/>
            <a:ext cx="1178945" cy="407914"/>
          </a:xfrm>
          <a:prstGeom prst="wedgeRectCallout">
            <a:avLst>
              <a:gd name="adj1" fmla="val -20297"/>
              <a:gd name="adj2" fmla="val 872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5" name="TextBox 104"/>
          <p:cNvSpPr txBox="1"/>
          <p:nvPr/>
        </p:nvSpPr>
        <p:spPr>
          <a:xfrm>
            <a:off x="7004782" y="1212138"/>
            <a:ext cx="1224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P(F2=1)= % 50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7019940" y="2338596"/>
            <a:ext cx="1057260" cy="955114"/>
            <a:chOff x="3566670" y="4255532"/>
            <a:chExt cx="1057260" cy="955114"/>
          </a:xfrm>
        </p:grpSpPr>
        <p:sp>
          <p:nvSpPr>
            <p:cNvPr id="106" name="Rectangular Callout 105"/>
            <p:cNvSpPr/>
            <p:nvPr/>
          </p:nvSpPr>
          <p:spPr>
            <a:xfrm>
              <a:off x="3580820" y="4255532"/>
              <a:ext cx="1030807" cy="393336"/>
            </a:xfrm>
            <a:prstGeom prst="wedgeRectCallout">
              <a:avLst>
                <a:gd name="adj1" fmla="val -20297"/>
                <a:gd name="adj2" fmla="val 8729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566670" y="4256539"/>
              <a:ext cx="10572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P(F2=0|F1=0)= % 90</a:t>
              </a:r>
            </a:p>
            <a:p>
              <a:r>
                <a:rPr lang="en-US" sz="1400" dirty="0" smtClean="0"/>
                <a:t>P(F2=1|F1=1)= % 90</a:t>
              </a:r>
              <a:endParaRPr lang="en-US" sz="1400" dirty="0"/>
            </a:p>
          </p:txBody>
        </p:sp>
      </p:grpSp>
      <p:cxnSp>
        <p:nvCxnSpPr>
          <p:cNvPr id="109" name="Straight Arrow Connector 108"/>
          <p:cNvCxnSpPr/>
          <p:nvPr/>
        </p:nvCxnSpPr>
        <p:spPr>
          <a:xfrm>
            <a:off x="6689564" y="3033587"/>
            <a:ext cx="57579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3" idx="6"/>
          </p:cNvCxnSpPr>
          <p:nvPr/>
        </p:nvCxnSpPr>
        <p:spPr>
          <a:xfrm>
            <a:off x="3197019" y="5875910"/>
            <a:ext cx="604694" cy="133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3550026" y="5178152"/>
            <a:ext cx="1057260" cy="832004"/>
            <a:chOff x="3566670" y="4255532"/>
            <a:chExt cx="1057260" cy="832004"/>
          </a:xfrm>
        </p:grpSpPr>
        <p:sp>
          <p:nvSpPr>
            <p:cNvPr id="112" name="Rectangular Callout 111"/>
            <p:cNvSpPr/>
            <p:nvPr/>
          </p:nvSpPr>
          <p:spPr>
            <a:xfrm>
              <a:off x="3580820" y="4255532"/>
              <a:ext cx="1030807" cy="393336"/>
            </a:xfrm>
            <a:prstGeom prst="wedgeRectCallout">
              <a:avLst>
                <a:gd name="adj1" fmla="val -20297"/>
                <a:gd name="adj2" fmla="val 8729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566670" y="4256539"/>
              <a:ext cx="10572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P(F2=0|F1=0)= % </a:t>
              </a:r>
              <a:r>
                <a:rPr lang="en-US" sz="1200" dirty="0" smtClean="0"/>
                <a:t>90</a:t>
              </a:r>
              <a:endParaRPr lang="en-US" sz="1200" dirty="0" smtClean="0"/>
            </a:p>
            <a:p>
              <a:r>
                <a:rPr lang="en-US" sz="1200" dirty="0" smtClean="0"/>
                <a:t>P(F2=1|F1=1)= % 90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7298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2133600" y="1676400"/>
            <a:ext cx="1905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86000" y="1752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HomeTeam</a:t>
            </a:r>
            <a:endParaRPr lang="en-US" sz="1400" b="1" dirty="0" smtClean="0"/>
          </a:p>
          <a:p>
            <a:pPr algn="ctr"/>
            <a:r>
              <a:rPr lang="en-US" sz="1000" dirty="0" err="1" smtClean="0"/>
              <a:t>TeamID</a:t>
            </a:r>
            <a:r>
              <a:rPr lang="en-US" sz="1000" dirty="0" smtClean="0"/>
              <a:t>, </a:t>
            </a:r>
            <a:r>
              <a:rPr lang="en-US" sz="1000" dirty="0" err="1" smtClean="0"/>
              <a:t>goals,shotEff</a:t>
            </a:r>
            <a:r>
              <a:rPr lang="en-US" sz="1000" dirty="0" smtClean="0"/>
              <a:t>,…</a:t>
            </a:r>
            <a:endParaRPr lang="en-US" sz="10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200400" y="1371600"/>
            <a:ext cx="1219200" cy="3385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28800" y="2362200"/>
            <a:ext cx="1143000" cy="400110"/>
          </a:xfrm>
          <a:prstGeom prst="rect">
            <a:avLst/>
          </a:prstGeom>
          <a:noFill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Shot Efficiency, Tackle Efficiency </a:t>
            </a:r>
            <a:endParaRPr lang="en-US" sz="1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733800" y="685800"/>
            <a:ext cx="1447799" cy="668944"/>
            <a:chOff x="1676400" y="2302856"/>
            <a:chExt cx="1447799" cy="668944"/>
          </a:xfrm>
        </p:grpSpPr>
        <p:sp>
          <p:nvSpPr>
            <p:cNvPr id="11" name="Oval 10"/>
            <p:cNvSpPr/>
            <p:nvPr/>
          </p:nvSpPr>
          <p:spPr>
            <a:xfrm>
              <a:off x="1676400" y="2302856"/>
              <a:ext cx="1447799" cy="6689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2600" y="24384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Match</a:t>
              </a:r>
            </a:p>
            <a:p>
              <a:pPr algn="ctr"/>
              <a:r>
                <a:rPr lang="en-US" sz="1000" dirty="0" err="1" smtClean="0"/>
                <a:t>MatchID</a:t>
              </a:r>
              <a:r>
                <a:rPr lang="en-US" sz="1000" dirty="0" smtClean="0"/>
                <a:t>, Result</a:t>
              </a:r>
              <a:endParaRPr lang="en-US" sz="1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76800" y="1676400"/>
            <a:ext cx="1905000" cy="685800"/>
            <a:chOff x="1676400" y="2150456"/>
            <a:chExt cx="1905000" cy="821344"/>
          </a:xfrm>
        </p:grpSpPr>
        <p:sp>
          <p:nvSpPr>
            <p:cNvPr id="23" name="Oval 22"/>
            <p:cNvSpPr/>
            <p:nvPr/>
          </p:nvSpPr>
          <p:spPr>
            <a:xfrm>
              <a:off x="1676400" y="2150456"/>
              <a:ext cx="1905000" cy="8213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2150456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/>
                <a:t>AwayTeam</a:t>
              </a:r>
              <a:endParaRPr lang="en-US" sz="1400" b="1" dirty="0" smtClean="0"/>
            </a:p>
            <a:p>
              <a:pPr algn="ctr"/>
              <a:r>
                <a:rPr lang="en-US" sz="1000" dirty="0" err="1" smtClean="0"/>
                <a:t>TeamID</a:t>
              </a:r>
              <a:r>
                <a:rPr lang="en-US" sz="1000" dirty="0" smtClean="0"/>
                <a:t>, </a:t>
              </a:r>
              <a:r>
                <a:rPr lang="en-US" sz="1000" dirty="0" err="1" smtClean="0"/>
                <a:t>goals,shotEff</a:t>
              </a:r>
              <a:r>
                <a:rPr lang="en-US" sz="1000" dirty="0" smtClean="0"/>
                <a:t>,…</a:t>
              </a:r>
              <a:endParaRPr lang="en-US" sz="10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4419600" y="1371600"/>
            <a:ext cx="1371600" cy="3216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00600" y="1219200"/>
            <a:ext cx="1143000" cy="246221"/>
          </a:xfrm>
          <a:prstGeom prst="rect">
            <a:avLst/>
          </a:prstGeom>
          <a:noFill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TeamFormation</a:t>
            </a:r>
            <a:endParaRPr lang="en-US" sz="10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2362200" y="2743200"/>
            <a:ext cx="1447799" cy="668944"/>
            <a:chOff x="838200" y="2590800"/>
            <a:chExt cx="1447799" cy="668944"/>
          </a:xfrm>
        </p:grpSpPr>
        <p:sp>
          <p:nvSpPr>
            <p:cNvPr id="39" name="Oval 38"/>
            <p:cNvSpPr/>
            <p:nvPr/>
          </p:nvSpPr>
          <p:spPr>
            <a:xfrm>
              <a:off x="838200" y="2590800"/>
              <a:ext cx="1447799" cy="6689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26670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/>
                <a:t>HomePlayer</a:t>
              </a:r>
              <a:endParaRPr lang="en-US" sz="1400" b="1" dirty="0" smtClean="0"/>
            </a:p>
            <a:p>
              <a:pPr algn="ctr"/>
              <a:r>
                <a:rPr lang="en-US" sz="1000" dirty="0" err="1" smtClean="0"/>
                <a:t>PlayerID</a:t>
              </a:r>
              <a:r>
                <a:rPr lang="en-US" sz="1000" dirty="0" smtClean="0"/>
                <a:t>, Position</a:t>
              </a:r>
              <a:endParaRPr lang="en-US" sz="10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181600" y="2743200"/>
            <a:ext cx="1447799" cy="668944"/>
            <a:chOff x="838200" y="2590800"/>
            <a:chExt cx="1447799" cy="668944"/>
          </a:xfrm>
        </p:grpSpPr>
        <p:sp>
          <p:nvSpPr>
            <p:cNvPr id="45" name="Oval 44"/>
            <p:cNvSpPr/>
            <p:nvPr/>
          </p:nvSpPr>
          <p:spPr>
            <a:xfrm>
              <a:off x="838200" y="2590800"/>
              <a:ext cx="1447799" cy="6689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26670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/>
                <a:t>AwayPlayer</a:t>
              </a:r>
              <a:endParaRPr lang="en-US" sz="1400" b="1" dirty="0" smtClean="0"/>
            </a:p>
            <a:p>
              <a:pPr algn="ctr"/>
              <a:r>
                <a:rPr lang="en-US" sz="1000" dirty="0" err="1" smtClean="0"/>
                <a:t>PlayerID</a:t>
              </a:r>
              <a:r>
                <a:rPr lang="en-US" sz="1000" dirty="0" smtClean="0"/>
                <a:t>, Position</a:t>
              </a:r>
              <a:endParaRPr lang="en-US" sz="1000" dirty="0"/>
            </a:p>
          </p:txBody>
        </p:sp>
      </p:grpSp>
      <p:cxnSp>
        <p:nvCxnSpPr>
          <p:cNvPr id="50" name="Straight Arrow Connector 49"/>
          <p:cNvCxnSpPr>
            <a:stCxn id="17" idx="4"/>
            <a:endCxn id="39" idx="0"/>
          </p:cNvCxnSpPr>
          <p:nvPr/>
        </p:nvCxnSpPr>
        <p:spPr>
          <a:xfrm>
            <a:off x="3086100" y="2362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3" idx="4"/>
            <a:endCxn id="45" idx="0"/>
          </p:cNvCxnSpPr>
          <p:nvPr/>
        </p:nvCxnSpPr>
        <p:spPr>
          <a:xfrm>
            <a:off x="5829300" y="2362200"/>
            <a:ext cx="762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95600" y="1295400"/>
            <a:ext cx="1143000" cy="246221"/>
          </a:xfrm>
          <a:prstGeom prst="rect">
            <a:avLst/>
          </a:prstGeom>
          <a:noFill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TeamFormation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3200400" y="2362200"/>
            <a:ext cx="1143000" cy="246221"/>
          </a:xfrm>
          <a:prstGeom prst="rect">
            <a:avLst/>
          </a:prstGeom>
          <a:noFill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Goals, </a:t>
            </a:r>
            <a:r>
              <a:rPr lang="en-US" sz="1000" dirty="0" err="1" smtClean="0"/>
              <a:t>TimePlayed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4648200" y="2362200"/>
            <a:ext cx="1143000" cy="400110"/>
          </a:xfrm>
          <a:prstGeom prst="rect">
            <a:avLst/>
          </a:prstGeom>
          <a:noFill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Shot Efficiency, Tackle Efficiency 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6019800" y="2438400"/>
            <a:ext cx="1143000" cy="246221"/>
          </a:xfrm>
          <a:prstGeom prst="rect">
            <a:avLst/>
          </a:prstGeom>
          <a:noFill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Goals, </a:t>
            </a:r>
            <a:r>
              <a:rPr lang="en-US" sz="1000" dirty="0" err="1" smtClean="0"/>
              <a:t>TimePlayed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1040131" y="2379056"/>
            <a:ext cx="7620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8" name="TextBox 17"/>
          <p:cNvSpPr txBox="1"/>
          <p:nvPr/>
        </p:nvSpPr>
        <p:spPr>
          <a:xfrm>
            <a:off x="887731" y="2379056"/>
            <a:ext cx="1040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Arsenal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725931" y="2074256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8600" y="2438400"/>
            <a:ext cx="990600" cy="523220"/>
          </a:xfrm>
          <a:prstGeom prst="rect">
            <a:avLst/>
          </a:prstGeom>
          <a:noFill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700" dirty="0" smtClean="0"/>
              <a:t>Shot Efficiency = Hi </a:t>
            </a:r>
          </a:p>
          <a:p>
            <a:r>
              <a:rPr lang="en-US" sz="700" dirty="0" smtClean="0"/>
              <a:t>Tackle Efficiency = Hi</a:t>
            </a:r>
          </a:p>
          <a:p>
            <a:r>
              <a:rPr lang="en-US" sz="700" dirty="0" smtClean="0"/>
              <a:t>Goals = 0</a:t>
            </a:r>
          </a:p>
          <a:p>
            <a:r>
              <a:rPr lang="en-US" sz="700" dirty="0" err="1" smtClean="0"/>
              <a:t>TimePlayed</a:t>
            </a:r>
            <a:r>
              <a:rPr lang="en-US" sz="700" dirty="0" smtClean="0"/>
              <a:t> = 90 </a:t>
            </a:r>
            <a:endParaRPr lang="en-US" sz="7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802131" y="1617056"/>
            <a:ext cx="1066800" cy="457200"/>
            <a:chOff x="1594340" y="2302856"/>
            <a:chExt cx="1641232" cy="668944"/>
          </a:xfrm>
        </p:grpSpPr>
        <p:sp>
          <p:nvSpPr>
            <p:cNvPr id="11" name="Oval 10"/>
            <p:cNvSpPr/>
            <p:nvPr/>
          </p:nvSpPr>
          <p:spPr>
            <a:xfrm>
              <a:off x="1676400" y="2302856"/>
              <a:ext cx="1447799" cy="6689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94340" y="2316024"/>
              <a:ext cx="1641232" cy="495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/>
                <a:t>Match1</a:t>
              </a:r>
            </a:p>
            <a:p>
              <a:pPr algn="ctr"/>
              <a:r>
                <a:rPr lang="en-US" sz="800" dirty="0" smtClean="0"/>
                <a:t>Result = </a:t>
              </a:r>
              <a:r>
                <a:rPr lang="en-US" sz="800" dirty="0" err="1" smtClean="0"/>
                <a:t>HomeWin</a:t>
              </a:r>
              <a:endParaRPr lang="en-US" sz="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67000" y="2362200"/>
            <a:ext cx="735331" cy="287944"/>
            <a:chOff x="1676400" y="2150456"/>
            <a:chExt cx="1905000" cy="821344"/>
          </a:xfrm>
        </p:grpSpPr>
        <p:sp>
          <p:nvSpPr>
            <p:cNvPr id="23" name="Oval 22"/>
            <p:cNvSpPr/>
            <p:nvPr/>
          </p:nvSpPr>
          <p:spPr>
            <a:xfrm>
              <a:off x="1676400" y="2150456"/>
              <a:ext cx="1905000" cy="8213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799" y="2236369"/>
              <a:ext cx="1600200" cy="570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Aston Villa</a:t>
              </a:r>
            </a:p>
          </p:txBody>
        </p:sp>
      </p:grpSp>
      <p:cxnSp>
        <p:nvCxnSpPr>
          <p:cNvPr id="28" name="Straight Arrow Connector 27"/>
          <p:cNvCxnSpPr>
            <a:stCxn id="11" idx="4"/>
            <a:endCxn id="23" idx="0"/>
          </p:cNvCxnSpPr>
          <p:nvPr/>
        </p:nvCxnSpPr>
        <p:spPr>
          <a:xfrm>
            <a:off x="2326005" y="2074256"/>
            <a:ext cx="708661" cy="2879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39390" y="1762780"/>
            <a:ext cx="918210" cy="415498"/>
          </a:xfrm>
          <a:prstGeom prst="rect">
            <a:avLst/>
          </a:prstGeom>
          <a:noFill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Away Team</a:t>
            </a:r>
          </a:p>
          <a:p>
            <a:r>
              <a:rPr lang="en-US" sz="700" dirty="0" err="1" smtClean="0"/>
              <a:t>TeamFormation</a:t>
            </a:r>
            <a:r>
              <a:rPr lang="en-US" sz="700" dirty="0" smtClean="0"/>
              <a:t> = 2</a:t>
            </a:r>
          </a:p>
          <a:p>
            <a:r>
              <a:rPr lang="en-US" sz="700" dirty="0" smtClean="0"/>
              <a:t>Team Goals = 1</a:t>
            </a:r>
            <a:endParaRPr lang="en-US" sz="700" dirty="0"/>
          </a:p>
        </p:txBody>
      </p:sp>
      <p:grpSp>
        <p:nvGrpSpPr>
          <p:cNvPr id="4" name="Group 3"/>
          <p:cNvGrpSpPr/>
          <p:nvPr/>
        </p:nvGrpSpPr>
        <p:grpSpPr>
          <a:xfrm>
            <a:off x="3429000" y="3200400"/>
            <a:ext cx="838200" cy="457200"/>
            <a:chOff x="5036818" y="2743200"/>
            <a:chExt cx="1592581" cy="668944"/>
          </a:xfrm>
        </p:grpSpPr>
        <p:sp>
          <p:nvSpPr>
            <p:cNvPr id="40" name="TextBox 39"/>
            <p:cNvSpPr txBox="1"/>
            <p:nvPr/>
          </p:nvSpPr>
          <p:spPr>
            <a:xfrm>
              <a:off x="5036818" y="2819400"/>
              <a:ext cx="1592581" cy="45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Gabriel</a:t>
              </a:r>
            </a:p>
            <a:p>
              <a:pPr algn="ctr"/>
              <a:r>
                <a:rPr lang="en-US" sz="700" dirty="0" smtClean="0"/>
                <a:t>Position = Striker </a:t>
              </a:r>
              <a:endParaRPr lang="en-US" sz="70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5181600" y="2743200"/>
              <a:ext cx="1447799" cy="6689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cxnSp>
        <p:nvCxnSpPr>
          <p:cNvPr id="50" name="Straight Arrow Connector 49"/>
          <p:cNvCxnSpPr>
            <a:stCxn id="17" idx="4"/>
          </p:cNvCxnSpPr>
          <p:nvPr/>
        </p:nvCxnSpPr>
        <p:spPr>
          <a:xfrm flipH="1">
            <a:off x="659131" y="2683856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3" idx="4"/>
          </p:cNvCxnSpPr>
          <p:nvPr/>
        </p:nvCxnSpPr>
        <p:spPr>
          <a:xfrm>
            <a:off x="3034666" y="2650144"/>
            <a:ext cx="901066" cy="550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219200" y="1828800"/>
            <a:ext cx="891540" cy="630942"/>
          </a:xfrm>
          <a:prstGeom prst="rect">
            <a:avLst/>
          </a:prstGeom>
          <a:noFill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700" dirty="0" smtClean="0"/>
              <a:t>Home Team</a:t>
            </a:r>
            <a:br>
              <a:rPr lang="en-US" sz="700" dirty="0" smtClean="0"/>
            </a:br>
            <a:r>
              <a:rPr lang="en-US" sz="700" dirty="0" err="1" smtClean="0"/>
              <a:t>TeamFormation</a:t>
            </a:r>
            <a:r>
              <a:rPr lang="en-US" sz="700" dirty="0" smtClean="0"/>
              <a:t> = 1</a:t>
            </a:r>
          </a:p>
          <a:p>
            <a:r>
              <a:rPr lang="en-US" sz="700" dirty="0"/>
              <a:t>Team </a:t>
            </a:r>
            <a:r>
              <a:rPr lang="en-US" sz="700" dirty="0" smtClean="0"/>
              <a:t>Goals = 2</a:t>
            </a:r>
            <a:endParaRPr lang="en-US" sz="700" dirty="0"/>
          </a:p>
          <a:p>
            <a:endParaRPr lang="en-US" sz="700" dirty="0"/>
          </a:p>
        </p:txBody>
      </p:sp>
      <p:grpSp>
        <p:nvGrpSpPr>
          <p:cNvPr id="3" name="Group 2"/>
          <p:cNvGrpSpPr/>
          <p:nvPr/>
        </p:nvGrpSpPr>
        <p:grpSpPr>
          <a:xfrm>
            <a:off x="49531" y="2988653"/>
            <a:ext cx="891541" cy="440343"/>
            <a:chOff x="2362200" y="2743200"/>
            <a:chExt cx="1447801" cy="668944"/>
          </a:xfrm>
        </p:grpSpPr>
        <p:sp>
          <p:nvSpPr>
            <p:cNvPr id="39" name="Oval 38"/>
            <p:cNvSpPr/>
            <p:nvPr/>
          </p:nvSpPr>
          <p:spPr>
            <a:xfrm>
              <a:off x="2362200" y="2743200"/>
              <a:ext cx="1447799" cy="6689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62202" y="2819403"/>
              <a:ext cx="1447799" cy="382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/>
                <a:t>Van </a:t>
              </a:r>
              <a:r>
                <a:rPr lang="en-US" sz="800" b="1" dirty="0" err="1" smtClean="0"/>
                <a:t>Persie</a:t>
              </a:r>
              <a:endParaRPr lang="en-US" sz="800" b="1" dirty="0" smtClean="0"/>
            </a:p>
            <a:p>
              <a:pPr algn="ctr"/>
              <a:r>
                <a:rPr lang="en-US" sz="800" dirty="0" smtClean="0"/>
                <a:t>Position = Striker </a:t>
              </a:r>
              <a:endParaRPr lang="en-US" sz="8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276600" y="2340858"/>
            <a:ext cx="990600" cy="630942"/>
          </a:xfrm>
          <a:prstGeom prst="rect">
            <a:avLst/>
          </a:prstGeom>
          <a:noFill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700" dirty="0" smtClean="0"/>
              <a:t>Shot Efficiency = Hi </a:t>
            </a:r>
          </a:p>
          <a:p>
            <a:r>
              <a:rPr lang="en-US" sz="700" dirty="0" smtClean="0"/>
              <a:t>Tackle Efficiency = Med.</a:t>
            </a:r>
          </a:p>
          <a:p>
            <a:r>
              <a:rPr lang="en-US" sz="700" dirty="0" smtClean="0"/>
              <a:t>Goals = 1</a:t>
            </a:r>
          </a:p>
          <a:p>
            <a:r>
              <a:rPr lang="en-US" sz="700" dirty="0" err="1" smtClean="0"/>
              <a:t>TimePlayed</a:t>
            </a:r>
            <a:r>
              <a:rPr lang="en-US" sz="700" dirty="0" smtClean="0"/>
              <a:t> = 75 </a:t>
            </a:r>
            <a:endParaRPr lang="en-US" sz="7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762000" y="3200399"/>
            <a:ext cx="1066799" cy="440344"/>
            <a:chOff x="1914300" y="2743200"/>
            <a:chExt cx="2003376" cy="668944"/>
          </a:xfrm>
        </p:grpSpPr>
        <p:sp>
          <p:nvSpPr>
            <p:cNvPr id="30" name="Oval 29"/>
            <p:cNvSpPr/>
            <p:nvPr/>
          </p:nvSpPr>
          <p:spPr>
            <a:xfrm>
              <a:off x="2133600" y="2743200"/>
              <a:ext cx="1447799" cy="6689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14300" y="2780946"/>
              <a:ext cx="2003376" cy="46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err="1" smtClean="0"/>
                <a:t>Arshavin</a:t>
              </a:r>
              <a:endParaRPr lang="en-US" sz="700" b="1" dirty="0" smtClean="0"/>
            </a:p>
            <a:p>
              <a:pPr algn="ctr"/>
              <a:r>
                <a:rPr lang="en-US" sz="700" dirty="0" smtClean="0"/>
                <a:t>Position = </a:t>
              </a:r>
              <a:r>
                <a:rPr lang="en-US" sz="700" dirty="0" err="1" smtClean="0"/>
                <a:t>MidFielder</a:t>
              </a:r>
              <a:r>
                <a:rPr lang="en-US" sz="700" dirty="0" smtClean="0"/>
                <a:t> </a:t>
              </a:r>
              <a:endParaRPr lang="en-US" sz="700" dirty="0"/>
            </a:p>
          </p:txBody>
        </p:sp>
      </p:grpSp>
      <p:cxnSp>
        <p:nvCxnSpPr>
          <p:cNvPr id="34" name="Straight Arrow Connector 33"/>
          <p:cNvCxnSpPr>
            <a:stCxn id="17" idx="4"/>
          </p:cNvCxnSpPr>
          <p:nvPr/>
        </p:nvCxnSpPr>
        <p:spPr>
          <a:xfrm flipH="1">
            <a:off x="1268731" y="2683856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71600" y="2683856"/>
            <a:ext cx="1066800" cy="523220"/>
          </a:xfrm>
          <a:prstGeom prst="rect">
            <a:avLst/>
          </a:prstGeom>
          <a:noFill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700" dirty="0" smtClean="0"/>
              <a:t>Shot Efficiency = Low</a:t>
            </a:r>
          </a:p>
          <a:p>
            <a:r>
              <a:rPr lang="en-US" sz="700" dirty="0" smtClean="0"/>
              <a:t>Tackle Efficiency = Med.</a:t>
            </a:r>
          </a:p>
          <a:p>
            <a:r>
              <a:rPr lang="en-US" sz="700" dirty="0" smtClean="0"/>
              <a:t>Goals = 0</a:t>
            </a:r>
          </a:p>
          <a:p>
            <a:r>
              <a:rPr lang="en-US" sz="700" dirty="0" err="1" smtClean="0"/>
              <a:t>TimePlayed</a:t>
            </a:r>
            <a:r>
              <a:rPr lang="en-US" sz="700" dirty="0" smtClean="0"/>
              <a:t> = 45</a:t>
            </a:r>
            <a:endParaRPr lang="en-US" sz="7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2514600" y="3352800"/>
            <a:ext cx="963931" cy="440344"/>
            <a:chOff x="2057400" y="2743200"/>
            <a:chExt cx="1524000" cy="668944"/>
          </a:xfrm>
        </p:grpSpPr>
        <p:sp>
          <p:nvSpPr>
            <p:cNvPr id="43" name="Oval 42"/>
            <p:cNvSpPr/>
            <p:nvPr/>
          </p:nvSpPr>
          <p:spPr>
            <a:xfrm>
              <a:off x="2133600" y="2743200"/>
              <a:ext cx="1447799" cy="6689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819400"/>
              <a:ext cx="1524000" cy="347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err="1" smtClean="0"/>
                <a:t>Albrigton</a:t>
              </a:r>
              <a:endParaRPr lang="en-US" sz="700" b="1" dirty="0" smtClean="0"/>
            </a:p>
            <a:p>
              <a:pPr algn="ctr"/>
              <a:r>
                <a:rPr lang="en-US" sz="700" dirty="0" smtClean="0"/>
                <a:t>Position = </a:t>
              </a:r>
              <a:r>
                <a:rPr lang="en-US" sz="700" dirty="0" err="1" smtClean="0"/>
                <a:t>MidFielder</a:t>
              </a:r>
              <a:r>
                <a:rPr lang="en-US" sz="700" dirty="0" smtClean="0"/>
                <a:t> </a:t>
              </a:r>
              <a:endParaRPr lang="en-US" sz="700" dirty="0"/>
            </a:p>
          </p:txBody>
        </p:sp>
      </p:grpSp>
      <p:cxnSp>
        <p:nvCxnSpPr>
          <p:cNvPr id="46" name="Straight Arrow Connector 45"/>
          <p:cNvCxnSpPr>
            <a:stCxn id="23" idx="4"/>
            <a:endCxn id="44" idx="0"/>
          </p:cNvCxnSpPr>
          <p:nvPr/>
        </p:nvCxnSpPr>
        <p:spPr>
          <a:xfrm flipH="1">
            <a:off x="2996566" y="2650144"/>
            <a:ext cx="38100" cy="7528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09800" y="2667000"/>
            <a:ext cx="1066800" cy="523220"/>
          </a:xfrm>
          <a:prstGeom prst="rect">
            <a:avLst/>
          </a:prstGeom>
          <a:noFill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700" dirty="0" smtClean="0"/>
              <a:t>Shot Efficiency = Med.</a:t>
            </a:r>
          </a:p>
          <a:p>
            <a:r>
              <a:rPr lang="en-US" sz="700" dirty="0" smtClean="0"/>
              <a:t>Tackle Efficiency = Low</a:t>
            </a:r>
          </a:p>
          <a:p>
            <a:r>
              <a:rPr lang="en-US" sz="700" dirty="0" smtClean="0"/>
              <a:t>Goals = 0</a:t>
            </a:r>
          </a:p>
          <a:p>
            <a:r>
              <a:rPr lang="en-US" sz="700" dirty="0" err="1" smtClean="0"/>
              <a:t>TimePlayed</a:t>
            </a:r>
            <a:r>
              <a:rPr lang="en-US" sz="700" dirty="0" smtClean="0"/>
              <a:t> = 60</a:t>
            </a:r>
            <a:endParaRPr lang="en-US" sz="7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3886200" y="609600"/>
            <a:ext cx="838200" cy="304800"/>
            <a:chOff x="1594340" y="2302856"/>
            <a:chExt cx="1641232" cy="668944"/>
          </a:xfrm>
        </p:grpSpPr>
        <p:sp>
          <p:nvSpPr>
            <p:cNvPr id="74" name="Oval 73"/>
            <p:cNvSpPr/>
            <p:nvPr/>
          </p:nvSpPr>
          <p:spPr>
            <a:xfrm>
              <a:off x="1676400" y="2302856"/>
              <a:ext cx="1447799" cy="6689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594340" y="2414347"/>
              <a:ext cx="1641232" cy="47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/>
                <a:t>Season</a:t>
              </a:r>
              <a:endParaRPr lang="en-US" sz="800" dirty="0"/>
            </a:p>
          </p:txBody>
        </p:sp>
      </p:grpSp>
      <p:sp>
        <p:nvSpPr>
          <p:cNvPr id="113" name="Oval 112"/>
          <p:cNvSpPr/>
          <p:nvPr/>
        </p:nvSpPr>
        <p:spPr>
          <a:xfrm>
            <a:off x="5154931" y="2302856"/>
            <a:ext cx="7620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4" name="TextBox 113"/>
          <p:cNvSpPr txBox="1"/>
          <p:nvPr/>
        </p:nvSpPr>
        <p:spPr>
          <a:xfrm>
            <a:off x="5002531" y="2302856"/>
            <a:ext cx="1040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Arsenal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5840731" y="1998056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343400" y="2209800"/>
            <a:ext cx="990600" cy="630942"/>
          </a:xfrm>
          <a:prstGeom prst="rect">
            <a:avLst/>
          </a:prstGeom>
          <a:noFill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700" dirty="0" smtClean="0"/>
              <a:t>Shot Efficiency = Hi </a:t>
            </a:r>
          </a:p>
          <a:p>
            <a:r>
              <a:rPr lang="en-US" sz="700" dirty="0" smtClean="0"/>
              <a:t>Tackle Efficiency = Med.</a:t>
            </a:r>
          </a:p>
          <a:p>
            <a:r>
              <a:rPr lang="en-US" sz="700" dirty="0" smtClean="0"/>
              <a:t>Goals = 2</a:t>
            </a:r>
          </a:p>
          <a:p>
            <a:r>
              <a:rPr lang="en-US" sz="700" dirty="0" err="1" smtClean="0"/>
              <a:t>TimePlayed</a:t>
            </a:r>
            <a:r>
              <a:rPr lang="en-US" sz="700" dirty="0" smtClean="0"/>
              <a:t> = 90 </a:t>
            </a:r>
            <a:endParaRPr lang="en-US" sz="700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5916931" y="1540856"/>
            <a:ext cx="1066800" cy="457200"/>
            <a:chOff x="1594340" y="2302856"/>
            <a:chExt cx="1641232" cy="668944"/>
          </a:xfrm>
        </p:grpSpPr>
        <p:sp>
          <p:nvSpPr>
            <p:cNvPr id="118" name="Oval 117"/>
            <p:cNvSpPr/>
            <p:nvPr/>
          </p:nvSpPr>
          <p:spPr>
            <a:xfrm>
              <a:off x="1676400" y="2302856"/>
              <a:ext cx="1447799" cy="6689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594340" y="2316024"/>
              <a:ext cx="1641232" cy="495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/>
                <a:t>Match10</a:t>
              </a:r>
            </a:p>
            <a:p>
              <a:pPr algn="ctr"/>
              <a:r>
                <a:rPr lang="en-US" sz="800" dirty="0" smtClean="0"/>
                <a:t>Result = </a:t>
              </a:r>
              <a:r>
                <a:rPr lang="en-US" sz="800" dirty="0" err="1" smtClean="0"/>
                <a:t>AwayWin</a:t>
              </a:r>
              <a:endParaRPr lang="en-US" sz="8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6781800" y="2286000"/>
            <a:ext cx="735331" cy="287944"/>
            <a:chOff x="1676400" y="2150456"/>
            <a:chExt cx="1905000" cy="821344"/>
          </a:xfrm>
        </p:grpSpPr>
        <p:sp>
          <p:nvSpPr>
            <p:cNvPr id="121" name="Oval 120"/>
            <p:cNvSpPr/>
            <p:nvPr/>
          </p:nvSpPr>
          <p:spPr>
            <a:xfrm>
              <a:off x="1676400" y="2150456"/>
              <a:ext cx="1905000" cy="8213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828799" y="2236372"/>
              <a:ext cx="1600200" cy="570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Liverpool</a:t>
              </a:r>
            </a:p>
          </p:txBody>
        </p:sp>
      </p:grpSp>
      <p:cxnSp>
        <p:nvCxnSpPr>
          <p:cNvPr id="123" name="Straight Arrow Connector 122"/>
          <p:cNvCxnSpPr>
            <a:stCxn id="118" idx="4"/>
            <a:endCxn id="121" idx="0"/>
          </p:cNvCxnSpPr>
          <p:nvPr/>
        </p:nvCxnSpPr>
        <p:spPr>
          <a:xfrm>
            <a:off x="6440805" y="1998056"/>
            <a:ext cx="708661" cy="2879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854190" y="1686580"/>
            <a:ext cx="842010" cy="523220"/>
          </a:xfrm>
          <a:prstGeom prst="rect">
            <a:avLst/>
          </a:prstGeom>
          <a:noFill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Away Team</a:t>
            </a:r>
          </a:p>
          <a:p>
            <a:r>
              <a:rPr lang="en-US" sz="700" dirty="0" err="1" smtClean="0"/>
              <a:t>TeamFormation</a:t>
            </a:r>
            <a:r>
              <a:rPr lang="en-US" sz="700" dirty="0" smtClean="0"/>
              <a:t> = 4</a:t>
            </a:r>
          </a:p>
          <a:p>
            <a:r>
              <a:rPr lang="en-US" sz="700" dirty="0" smtClean="0"/>
              <a:t>Team Goals = 1</a:t>
            </a:r>
            <a:endParaRPr lang="en-US" sz="7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7620001" y="3124201"/>
            <a:ext cx="761999" cy="467578"/>
            <a:chOff x="5181600" y="2743200"/>
            <a:chExt cx="1447799" cy="684128"/>
          </a:xfrm>
        </p:grpSpPr>
        <p:sp>
          <p:nvSpPr>
            <p:cNvPr id="126" name="TextBox 125"/>
            <p:cNvSpPr txBox="1"/>
            <p:nvPr/>
          </p:nvSpPr>
          <p:spPr>
            <a:xfrm>
              <a:off x="5333999" y="2819400"/>
              <a:ext cx="1219200" cy="607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Carroll</a:t>
              </a:r>
            </a:p>
            <a:p>
              <a:pPr algn="ctr"/>
              <a:r>
                <a:rPr lang="en-US" sz="700" dirty="0" smtClean="0"/>
                <a:t>Position = Striker </a:t>
              </a:r>
              <a:endParaRPr lang="en-US" sz="700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181600" y="2743200"/>
              <a:ext cx="1447799" cy="6689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cxnSp>
        <p:nvCxnSpPr>
          <p:cNvPr id="128" name="Straight Arrow Connector 127"/>
          <p:cNvCxnSpPr>
            <a:stCxn id="113" idx="4"/>
          </p:cNvCxnSpPr>
          <p:nvPr/>
        </p:nvCxnSpPr>
        <p:spPr>
          <a:xfrm flipH="1">
            <a:off x="4773931" y="2607656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1" idx="4"/>
          </p:cNvCxnSpPr>
          <p:nvPr/>
        </p:nvCxnSpPr>
        <p:spPr>
          <a:xfrm>
            <a:off x="7149466" y="2573944"/>
            <a:ext cx="901066" cy="550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5280660" y="1752600"/>
            <a:ext cx="891540" cy="630942"/>
          </a:xfrm>
          <a:prstGeom prst="rect">
            <a:avLst/>
          </a:prstGeom>
          <a:noFill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700" dirty="0" smtClean="0"/>
              <a:t>Home Team</a:t>
            </a:r>
            <a:br>
              <a:rPr lang="en-US" sz="700" dirty="0" smtClean="0"/>
            </a:br>
            <a:r>
              <a:rPr lang="en-US" sz="700" dirty="0" err="1" smtClean="0"/>
              <a:t>TeamFormation</a:t>
            </a:r>
            <a:r>
              <a:rPr lang="en-US" sz="700" dirty="0" smtClean="0"/>
              <a:t> = 1</a:t>
            </a:r>
          </a:p>
          <a:p>
            <a:r>
              <a:rPr lang="en-US" sz="700" dirty="0"/>
              <a:t>Team </a:t>
            </a:r>
            <a:r>
              <a:rPr lang="en-US" sz="700" dirty="0" smtClean="0"/>
              <a:t>Goals = 3</a:t>
            </a:r>
            <a:endParaRPr lang="en-US" sz="700" dirty="0"/>
          </a:p>
          <a:p>
            <a:endParaRPr lang="en-US" sz="700" dirty="0"/>
          </a:p>
        </p:txBody>
      </p:sp>
      <p:grpSp>
        <p:nvGrpSpPr>
          <p:cNvPr id="131" name="Group 130"/>
          <p:cNvGrpSpPr/>
          <p:nvPr/>
        </p:nvGrpSpPr>
        <p:grpSpPr>
          <a:xfrm>
            <a:off x="4164331" y="2912453"/>
            <a:ext cx="891541" cy="440343"/>
            <a:chOff x="2362200" y="2743200"/>
            <a:chExt cx="1447801" cy="668944"/>
          </a:xfrm>
        </p:grpSpPr>
        <p:sp>
          <p:nvSpPr>
            <p:cNvPr id="132" name="Oval 131"/>
            <p:cNvSpPr/>
            <p:nvPr/>
          </p:nvSpPr>
          <p:spPr>
            <a:xfrm>
              <a:off x="2362200" y="2743200"/>
              <a:ext cx="1447799" cy="6689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362202" y="2819403"/>
              <a:ext cx="1447799" cy="382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/>
                <a:t>Van </a:t>
              </a:r>
              <a:r>
                <a:rPr lang="en-US" sz="800" b="1" dirty="0" err="1" smtClean="0"/>
                <a:t>Persie</a:t>
              </a:r>
              <a:endParaRPr lang="en-US" sz="800" b="1" dirty="0" smtClean="0"/>
            </a:p>
            <a:p>
              <a:pPr algn="ctr"/>
              <a:r>
                <a:rPr lang="en-US" sz="800" dirty="0" smtClean="0"/>
                <a:t>Position = Striker </a:t>
              </a:r>
              <a:endParaRPr lang="en-US" sz="800" dirty="0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7391400" y="2264658"/>
            <a:ext cx="990600" cy="523220"/>
          </a:xfrm>
          <a:prstGeom prst="rect">
            <a:avLst/>
          </a:prstGeom>
          <a:noFill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700" dirty="0" smtClean="0"/>
              <a:t>Shot Efficiency = Hi </a:t>
            </a:r>
          </a:p>
          <a:p>
            <a:r>
              <a:rPr lang="en-US" sz="700" dirty="0" smtClean="0"/>
              <a:t>Tackle Efficiency = Hi</a:t>
            </a:r>
          </a:p>
          <a:p>
            <a:r>
              <a:rPr lang="en-US" sz="700" dirty="0" smtClean="0"/>
              <a:t>Goals = 1</a:t>
            </a:r>
          </a:p>
          <a:p>
            <a:r>
              <a:rPr lang="en-US" sz="700" dirty="0" err="1" smtClean="0"/>
              <a:t>TimePlayed</a:t>
            </a:r>
            <a:r>
              <a:rPr lang="en-US" sz="700" dirty="0" smtClean="0"/>
              <a:t> = 90 </a:t>
            </a:r>
            <a:endParaRPr lang="en-US" sz="7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4953000" y="3124200"/>
            <a:ext cx="811531" cy="440345"/>
            <a:chOff x="2057400" y="2743200"/>
            <a:chExt cx="1524000" cy="668945"/>
          </a:xfrm>
        </p:grpSpPr>
        <p:sp>
          <p:nvSpPr>
            <p:cNvPr id="136" name="Oval 135"/>
            <p:cNvSpPr/>
            <p:nvPr/>
          </p:nvSpPr>
          <p:spPr>
            <a:xfrm>
              <a:off x="2133600" y="2743200"/>
              <a:ext cx="1447799" cy="6689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057400" y="2780946"/>
              <a:ext cx="1524000" cy="631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err="1" smtClean="0"/>
                <a:t>Arshavin</a:t>
              </a:r>
              <a:endParaRPr lang="en-US" sz="700" b="1" dirty="0" smtClean="0"/>
            </a:p>
            <a:p>
              <a:pPr algn="ctr"/>
              <a:r>
                <a:rPr lang="en-US" sz="700" dirty="0" smtClean="0"/>
                <a:t>Position = </a:t>
              </a:r>
              <a:r>
                <a:rPr lang="en-US" sz="700" dirty="0" err="1" smtClean="0"/>
                <a:t>MidFielder</a:t>
              </a:r>
              <a:r>
                <a:rPr lang="en-US" sz="700" dirty="0" smtClean="0"/>
                <a:t> </a:t>
              </a:r>
              <a:endParaRPr lang="en-US" sz="700" dirty="0"/>
            </a:p>
          </p:txBody>
        </p:sp>
      </p:grpSp>
      <p:cxnSp>
        <p:nvCxnSpPr>
          <p:cNvPr id="138" name="Straight Arrow Connector 137"/>
          <p:cNvCxnSpPr>
            <a:stCxn id="113" idx="4"/>
          </p:cNvCxnSpPr>
          <p:nvPr/>
        </p:nvCxnSpPr>
        <p:spPr>
          <a:xfrm flipH="1">
            <a:off x="5383531" y="2607656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486400" y="2607656"/>
            <a:ext cx="990600" cy="523220"/>
          </a:xfrm>
          <a:prstGeom prst="rect">
            <a:avLst/>
          </a:prstGeom>
          <a:noFill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700" dirty="0" smtClean="0"/>
              <a:t>Shot Efficiency = Hi</a:t>
            </a:r>
          </a:p>
          <a:p>
            <a:r>
              <a:rPr lang="en-US" sz="700" dirty="0" smtClean="0"/>
              <a:t>Tackle Efficiency =Hi Goals = 0</a:t>
            </a:r>
          </a:p>
          <a:p>
            <a:r>
              <a:rPr lang="en-US" sz="700" dirty="0" err="1" smtClean="0"/>
              <a:t>TimePlayed</a:t>
            </a:r>
            <a:r>
              <a:rPr lang="en-US" sz="700" dirty="0" smtClean="0"/>
              <a:t> = 90</a:t>
            </a:r>
            <a:endParaRPr lang="en-US" sz="700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6629400" y="3276600"/>
            <a:ext cx="963931" cy="440344"/>
            <a:chOff x="2057400" y="2743200"/>
            <a:chExt cx="1524000" cy="668944"/>
          </a:xfrm>
        </p:grpSpPr>
        <p:sp>
          <p:nvSpPr>
            <p:cNvPr id="141" name="Oval 140"/>
            <p:cNvSpPr/>
            <p:nvPr/>
          </p:nvSpPr>
          <p:spPr>
            <a:xfrm>
              <a:off x="2133600" y="2743200"/>
              <a:ext cx="1447799" cy="6689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057400" y="2819400"/>
              <a:ext cx="1524000" cy="46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Downing</a:t>
              </a:r>
            </a:p>
            <a:p>
              <a:pPr algn="ctr"/>
              <a:r>
                <a:rPr lang="en-US" sz="700" dirty="0" smtClean="0"/>
                <a:t>Position = </a:t>
              </a:r>
              <a:r>
                <a:rPr lang="en-US" sz="700" dirty="0" err="1" smtClean="0"/>
                <a:t>MidFielder</a:t>
              </a:r>
              <a:r>
                <a:rPr lang="en-US" sz="700" dirty="0" smtClean="0"/>
                <a:t> </a:t>
              </a:r>
              <a:endParaRPr lang="en-US" sz="700" dirty="0"/>
            </a:p>
          </p:txBody>
        </p:sp>
      </p:grpSp>
      <p:cxnSp>
        <p:nvCxnSpPr>
          <p:cNvPr id="143" name="Straight Arrow Connector 142"/>
          <p:cNvCxnSpPr>
            <a:stCxn id="121" idx="4"/>
            <a:endCxn id="142" idx="0"/>
          </p:cNvCxnSpPr>
          <p:nvPr/>
        </p:nvCxnSpPr>
        <p:spPr>
          <a:xfrm flipH="1">
            <a:off x="7111366" y="2573944"/>
            <a:ext cx="38100" cy="7528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324600" y="2590800"/>
            <a:ext cx="1066800" cy="523220"/>
          </a:xfrm>
          <a:prstGeom prst="rect">
            <a:avLst/>
          </a:prstGeom>
          <a:noFill/>
          <a:scene3d>
            <a:camera prst="orthographicFront">
              <a:rot lat="0" lon="18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700" dirty="0" smtClean="0"/>
              <a:t>Shot Efficiency = Med.</a:t>
            </a:r>
          </a:p>
          <a:p>
            <a:r>
              <a:rPr lang="en-US" sz="700" dirty="0" smtClean="0"/>
              <a:t>Tackle Efficiency = Low</a:t>
            </a:r>
          </a:p>
          <a:p>
            <a:r>
              <a:rPr lang="en-US" sz="700" dirty="0" smtClean="0"/>
              <a:t>Goals = 0</a:t>
            </a:r>
          </a:p>
          <a:p>
            <a:r>
              <a:rPr lang="en-US" sz="700" dirty="0" err="1" smtClean="0"/>
              <a:t>TimePlayed</a:t>
            </a:r>
            <a:r>
              <a:rPr lang="en-US" sz="700" dirty="0" smtClean="0"/>
              <a:t> = 90</a:t>
            </a:r>
            <a:endParaRPr lang="en-US" sz="700" dirty="0"/>
          </a:p>
        </p:txBody>
      </p:sp>
      <p:cxnSp>
        <p:nvCxnSpPr>
          <p:cNvPr id="148" name="Straight Arrow Connector 147"/>
          <p:cNvCxnSpPr>
            <a:stCxn id="74" idx="4"/>
            <a:endCxn id="12" idx="0"/>
          </p:cNvCxnSpPr>
          <p:nvPr/>
        </p:nvCxnSpPr>
        <p:spPr>
          <a:xfrm flipH="1">
            <a:off x="2335531" y="914400"/>
            <a:ext cx="1962284" cy="7116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74" idx="4"/>
            <a:endCxn id="119" idx="0"/>
          </p:cNvCxnSpPr>
          <p:nvPr/>
        </p:nvCxnSpPr>
        <p:spPr>
          <a:xfrm>
            <a:off x="4297815" y="914400"/>
            <a:ext cx="2152516" cy="6354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114800" y="1295400"/>
            <a:ext cx="60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….</a:t>
            </a:r>
            <a:endParaRPr lang="en-US" sz="25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048000" y="2895600"/>
            <a:ext cx="60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….</a:t>
            </a:r>
            <a:endParaRPr lang="en-US" sz="25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838200" y="2647146"/>
            <a:ext cx="60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….</a:t>
            </a:r>
            <a:endParaRPr lang="en-US" sz="25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4953000" y="2590800"/>
            <a:ext cx="60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….</a:t>
            </a:r>
            <a:endParaRPr lang="en-US" sz="25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7162800" y="2667000"/>
            <a:ext cx="60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….</a:t>
            </a:r>
            <a:endParaRPr lang="en-US" sz="25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7696200" y="1371600"/>
            <a:ext cx="60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….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xmlns="" val="278725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4316</TotalTime>
  <Words>324</Words>
  <Application>Microsoft Office PowerPoint</Application>
  <PresentationFormat>On-screen Show (4:3)</PresentationFormat>
  <Paragraphs>125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Simon Fraser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Riahi</dc:creator>
  <cp:lastModifiedBy>Fatemeh Riahi</cp:lastModifiedBy>
  <cp:revision>177</cp:revision>
  <dcterms:created xsi:type="dcterms:W3CDTF">2014-10-02T22:13:31Z</dcterms:created>
  <dcterms:modified xsi:type="dcterms:W3CDTF">2016-12-29T01:15:54Z</dcterms:modified>
</cp:coreProperties>
</file>