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handoutMasterIdLst>
    <p:handoutMasterId r:id="rId31"/>
  </p:handoutMasterIdLst>
  <p:sldIdLst>
    <p:sldId id="256" r:id="rId2"/>
    <p:sldId id="315" r:id="rId3"/>
    <p:sldId id="287" r:id="rId4"/>
    <p:sldId id="314" r:id="rId5"/>
    <p:sldId id="257" r:id="rId6"/>
    <p:sldId id="258" r:id="rId7"/>
    <p:sldId id="259" r:id="rId8"/>
    <p:sldId id="288" r:id="rId9"/>
    <p:sldId id="283" r:id="rId10"/>
    <p:sldId id="289" r:id="rId11"/>
    <p:sldId id="290" r:id="rId12"/>
    <p:sldId id="292" r:id="rId13"/>
    <p:sldId id="291" r:id="rId14"/>
    <p:sldId id="297" r:id="rId15"/>
    <p:sldId id="300" r:id="rId16"/>
    <p:sldId id="296" r:id="rId17"/>
    <p:sldId id="307" r:id="rId18"/>
    <p:sldId id="304" r:id="rId19"/>
    <p:sldId id="305" r:id="rId20"/>
    <p:sldId id="308" r:id="rId21"/>
    <p:sldId id="306" r:id="rId22"/>
    <p:sldId id="280" r:id="rId23"/>
    <p:sldId id="309" r:id="rId24"/>
    <p:sldId id="312" r:id="rId25"/>
    <p:sldId id="273" r:id="rId26"/>
    <p:sldId id="313" r:id="rId27"/>
    <p:sldId id="310" r:id="rId28"/>
    <p:sldId id="31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019A95-A668-8A42-95C2-7D0DC168D76A}">
          <p14:sldIdLst>
            <p14:sldId id="256"/>
            <p14:sldId id="315"/>
          </p14:sldIdLst>
        </p14:section>
        <p14:section name="Introduction" id="{51846FA5-CB28-D04F-98C2-7B2A1D38FA9C}">
          <p14:sldIdLst>
            <p14:sldId id="287"/>
            <p14:sldId id="314"/>
            <p14:sldId id="257"/>
            <p14:sldId id="258"/>
            <p14:sldId id="259"/>
          </p14:sldIdLst>
        </p14:section>
        <p14:section name="Model-Based Outlier Detection" id="{2978C835-E1EB-B64D-B363-A4BCD8663628}">
          <p14:sldIdLst>
            <p14:sldId id="288"/>
            <p14:sldId id="283"/>
            <p14:sldId id="289"/>
            <p14:sldId id="290"/>
            <p14:sldId id="292"/>
            <p14:sldId id="291"/>
          </p14:sldIdLst>
        </p14:section>
        <p14:section name="Evaluation Method" id="{212211FE-6D66-7641-AD11-11B94F77798D}">
          <p14:sldIdLst>
            <p14:sldId id="297"/>
            <p14:sldId id="300"/>
            <p14:sldId id="296"/>
          </p14:sldIdLst>
        </p14:section>
        <p14:section name="Refinements" id="{732874C7-3771-DD48-AB96-00F326329D03}">
          <p14:sldIdLst>
            <p14:sldId id="307"/>
            <p14:sldId id="304"/>
            <p14:sldId id="305"/>
          </p14:sldIdLst>
        </p14:section>
        <p14:section name="Experiments" id="{B2208DEB-A310-2648-87EC-A84C40E3308B}">
          <p14:sldIdLst>
            <p14:sldId id="308"/>
            <p14:sldId id="306"/>
            <p14:sldId id="280"/>
            <p14:sldId id="309"/>
          </p14:sldIdLst>
        </p14:section>
        <p14:section name="Conclusions" id="{A6D8B96F-EEE3-A24D-B49C-AE37A82A1CCD}">
          <p14:sldIdLst>
            <p14:sldId id="312"/>
            <p14:sldId id="273"/>
            <p14:sldId id="313"/>
            <p14:sldId id="310"/>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43" autoAdjust="0"/>
  </p:normalViewPr>
  <p:slideViewPr>
    <p:cSldViewPr>
      <p:cViewPr>
        <p:scale>
          <a:sx n="150" d="100"/>
          <a:sy n="150" d="100"/>
        </p:scale>
        <p:origin x="-448" y="1216"/>
      </p:cViewPr>
      <p:guideLst>
        <p:guide orient="horz" pos="2160"/>
        <p:guide pos="2880"/>
      </p:guideLst>
    </p:cSldViewPr>
  </p:slideViewPr>
  <p:notesTextViewPr>
    <p:cViewPr>
      <p:scale>
        <a:sx n="75" d="100"/>
        <a:sy n="75" d="100"/>
      </p:scale>
      <p:origin x="0" y="0"/>
    </p:cViewPr>
  </p:notesTextViewPr>
  <p:notesViewPr>
    <p:cSldViewPr>
      <p:cViewPr varScale="1">
        <p:scale>
          <a:sx n="77" d="100"/>
          <a:sy n="77" d="100"/>
        </p:scale>
        <p:origin x="-2620" y="-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Oliver%20HD:Users:oschulte1:Documents:svn-projects:punch-srl:join-bayes:anomaly:iii:SSCI-2015:Correlations-RawFiles:StrikersELD-Stat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a:t>ELD vs. Time Played.</a:t>
            </a:r>
            <a:r>
              <a:rPr lang="en-US" baseline="0"/>
              <a:t> </a:t>
            </a:r>
            <a:r>
              <a:rPr lang="el-GR" sz="1800" b="1" i="0" u="none" strike="noStrike" baseline="0">
                <a:effectLst/>
              </a:rPr>
              <a:t>ρ</a:t>
            </a:r>
            <a:r>
              <a:rPr lang="el-GR" sz="1800" b="1" i="0" u="none" strike="noStrike" baseline="0"/>
              <a:t> </a:t>
            </a:r>
            <a:r>
              <a:rPr lang="en-US" baseline="0"/>
              <a:t> = 0.83</a:t>
            </a:r>
            <a:endParaRPr lang="en-US"/>
          </a:p>
        </c:rich>
      </c:tx>
      <c:overlay val="0"/>
    </c:title>
    <c:autoTitleDeleted val="0"/>
    <c:plotArea>
      <c:layout/>
      <c:scatterChart>
        <c:scatterStyle val="lineMarker"/>
        <c:varyColors val="0"/>
        <c:ser>
          <c:idx val="0"/>
          <c:order val="0"/>
          <c:tx>
            <c:strRef>
              <c:f>'StrikersELD-Stats.csv'!$B$1</c:f>
              <c:strCache>
                <c:ptCount val="1"/>
                <c:pt idx="0">
                  <c:v>timeplayed</c:v>
                </c:pt>
              </c:strCache>
            </c:strRef>
          </c:tx>
          <c:spPr>
            <a:ln w="47625">
              <a:noFill/>
            </a:ln>
          </c:spPr>
          <c:trendline>
            <c:trendlineType val="linear"/>
            <c:dispRSqr val="0"/>
            <c:dispEq val="0"/>
          </c:trendline>
          <c:xVal>
            <c:numRef>
              <c:f>'StrikersELD-Stats.csv'!$A$2:$A$111</c:f>
              <c:numCache>
                <c:formatCode>General</c:formatCode>
                <c:ptCount val="110"/>
                <c:pt idx="0">
                  <c:v>7.98174356751971</c:v>
                </c:pt>
                <c:pt idx="1">
                  <c:v>0.897098306152555</c:v>
                </c:pt>
                <c:pt idx="2">
                  <c:v>5.24861701991823</c:v>
                </c:pt>
                <c:pt idx="3">
                  <c:v>4.920654270384039</c:v>
                </c:pt>
                <c:pt idx="4">
                  <c:v>14.5154126187165</c:v>
                </c:pt>
                <c:pt idx="5">
                  <c:v>6.522466520468384</c:v>
                </c:pt>
                <c:pt idx="6">
                  <c:v>6.337909870677513</c:v>
                </c:pt>
                <c:pt idx="7">
                  <c:v>8.478290385670117</c:v>
                </c:pt>
                <c:pt idx="8">
                  <c:v>11.4254239996274</c:v>
                </c:pt>
                <c:pt idx="9">
                  <c:v>8.648157293597848</c:v>
                </c:pt>
                <c:pt idx="10">
                  <c:v>3.973430549105</c:v>
                </c:pt>
                <c:pt idx="11">
                  <c:v>4.37840054101414</c:v>
                </c:pt>
                <c:pt idx="12">
                  <c:v>3.45396370523505</c:v>
                </c:pt>
                <c:pt idx="13">
                  <c:v>7.5068061682913</c:v>
                </c:pt>
                <c:pt idx="14">
                  <c:v>4.90490676297081</c:v>
                </c:pt>
                <c:pt idx="15">
                  <c:v>10.6115529669655</c:v>
                </c:pt>
                <c:pt idx="16">
                  <c:v>5.07704649368921</c:v>
                </c:pt>
                <c:pt idx="17">
                  <c:v>3.23978396422333</c:v>
                </c:pt>
                <c:pt idx="18">
                  <c:v>4.895564198493949</c:v>
                </c:pt>
                <c:pt idx="19">
                  <c:v>1.56511611905362</c:v>
                </c:pt>
                <c:pt idx="20">
                  <c:v>2.55619045595328</c:v>
                </c:pt>
                <c:pt idx="21">
                  <c:v>7.13365316225422</c:v>
                </c:pt>
                <c:pt idx="22">
                  <c:v>7.54272790087593</c:v>
                </c:pt>
                <c:pt idx="23">
                  <c:v>0.572728558650447</c:v>
                </c:pt>
                <c:pt idx="24">
                  <c:v>2.74953332212236</c:v>
                </c:pt>
                <c:pt idx="25">
                  <c:v>3.472657233476624</c:v>
                </c:pt>
                <c:pt idx="26">
                  <c:v>6.47116194831</c:v>
                </c:pt>
                <c:pt idx="27">
                  <c:v>8.67332798242569</c:v>
                </c:pt>
                <c:pt idx="28">
                  <c:v>4.825701074467754</c:v>
                </c:pt>
                <c:pt idx="29">
                  <c:v>6.023200210597778</c:v>
                </c:pt>
                <c:pt idx="30">
                  <c:v>3.34219638009866</c:v>
                </c:pt>
                <c:pt idx="31">
                  <c:v>7.374510983626036</c:v>
                </c:pt>
                <c:pt idx="32">
                  <c:v>2.31865474250581</c:v>
                </c:pt>
                <c:pt idx="33">
                  <c:v>2.53379037645128</c:v>
                </c:pt>
                <c:pt idx="34">
                  <c:v>4.04072984059651</c:v>
                </c:pt>
                <c:pt idx="35">
                  <c:v>7.40834402706888</c:v>
                </c:pt>
                <c:pt idx="36">
                  <c:v>6.26237932840983</c:v>
                </c:pt>
                <c:pt idx="37">
                  <c:v>6.81435332033369</c:v>
                </c:pt>
                <c:pt idx="38">
                  <c:v>3.78455424308776</c:v>
                </c:pt>
                <c:pt idx="39">
                  <c:v>7.96180578404002</c:v>
                </c:pt>
                <c:pt idx="40">
                  <c:v>4.853235248062337</c:v>
                </c:pt>
                <c:pt idx="41">
                  <c:v>3.85590039359198</c:v>
                </c:pt>
                <c:pt idx="42">
                  <c:v>3.91776622666253</c:v>
                </c:pt>
                <c:pt idx="43">
                  <c:v>2.44698346985711</c:v>
                </c:pt>
                <c:pt idx="44">
                  <c:v>0.711806315514776</c:v>
                </c:pt>
                <c:pt idx="45">
                  <c:v>1.36196058616042</c:v>
                </c:pt>
                <c:pt idx="46">
                  <c:v>2.28416956133312</c:v>
                </c:pt>
                <c:pt idx="47">
                  <c:v>9.15605616569519</c:v>
                </c:pt>
                <c:pt idx="48">
                  <c:v>0.380498440729247</c:v>
                </c:pt>
                <c:pt idx="49">
                  <c:v>8.89471279250251</c:v>
                </c:pt>
                <c:pt idx="50">
                  <c:v>6.74077367451455</c:v>
                </c:pt>
                <c:pt idx="51">
                  <c:v>6.288544707828088</c:v>
                </c:pt>
                <c:pt idx="52">
                  <c:v>3.86699836287233</c:v>
                </c:pt>
                <c:pt idx="53">
                  <c:v>11.6944883664449</c:v>
                </c:pt>
                <c:pt idx="54">
                  <c:v>7.025004456440593</c:v>
                </c:pt>
                <c:pt idx="55">
                  <c:v>2.95442318585183</c:v>
                </c:pt>
                <c:pt idx="56">
                  <c:v>9.83893597953849</c:v>
                </c:pt>
                <c:pt idx="57">
                  <c:v>7.49143946170806</c:v>
                </c:pt>
                <c:pt idx="58">
                  <c:v>4.4094907724195</c:v>
                </c:pt>
                <c:pt idx="59">
                  <c:v>1.04472233437829</c:v>
                </c:pt>
                <c:pt idx="60">
                  <c:v>0.494203112191624</c:v>
                </c:pt>
                <c:pt idx="61">
                  <c:v>7.53723359770245</c:v>
                </c:pt>
                <c:pt idx="62">
                  <c:v>10.4560612837473</c:v>
                </c:pt>
                <c:pt idx="63">
                  <c:v>2.22633518775304</c:v>
                </c:pt>
                <c:pt idx="64">
                  <c:v>1.97818821668624</c:v>
                </c:pt>
                <c:pt idx="65">
                  <c:v>0.494203112191624</c:v>
                </c:pt>
                <c:pt idx="66">
                  <c:v>8.85899467600716</c:v>
                </c:pt>
                <c:pt idx="67">
                  <c:v>6.50740727451112</c:v>
                </c:pt>
                <c:pt idx="68">
                  <c:v>8.42863855097029</c:v>
                </c:pt>
                <c:pt idx="69">
                  <c:v>5.32456396023432</c:v>
                </c:pt>
                <c:pt idx="70">
                  <c:v>4.45367774698469</c:v>
                </c:pt>
                <c:pt idx="71">
                  <c:v>7.1026386419932</c:v>
                </c:pt>
                <c:pt idx="72">
                  <c:v>5.7982944117652</c:v>
                </c:pt>
                <c:pt idx="73">
                  <c:v>6.145570099353788</c:v>
                </c:pt>
                <c:pt idx="74">
                  <c:v>3.01372465160157</c:v>
                </c:pt>
                <c:pt idx="75">
                  <c:v>3.20330235030916</c:v>
                </c:pt>
                <c:pt idx="76">
                  <c:v>2.57918410003185</c:v>
                </c:pt>
                <c:pt idx="77">
                  <c:v>8.31298616197374</c:v>
                </c:pt>
                <c:pt idx="78">
                  <c:v>1.49600511127048</c:v>
                </c:pt>
                <c:pt idx="79">
                  <c:v>5.77005860540601</c:v>
                </c:pt>
                <c:pt idx="80">
                  <c:v>7.1323409544097</c:v>
                </c:pt>
                <c:pt idx="81">
                  <c:v>1.71571918990876</c:v>
                </c:pt>
                <c:pt idx="82">
                  <c:v>2.49870610237121</c:v>
                </c:pt>
                <c:pt idx="83">
                  <c:v>6.38892840014563</c:v>
                </c:pt>
                <c:pt idx="84">
                  <c:v>0.388913305269347</c:v>
                </c:pt>
                <c:pt idx="85">
                  <c:v>1.80115080210897</c:v>
                </c:pt>
                <c:pt idx="86">
                  <c:v>1.03377802090512</c:v>
                </c:pt>
                <c:pt idx="87">
                  <c:v>7.02566693226496</c:v>
                </c:pt>
                <c:pt idx="88">
                  <c:v>4.51863599154684</c:v>
                </c:pt>
                <c:pt idx="89">
                  <c:v>4.50325243009461</c:v>
                </c:pt>
                <c:pt idx="90">
                  <c:v>4.29517578747537</c:v>
                </c:pt>
                <c:pt idx="91">
                  <c:v>4.374785722957704</c:v>
                </c:pt>
                <c:pt idx="92">
                  <c:v>0.74853268927998</c:v>
                </c:pt>
                <c:pt idx="93">
                  <c:v>6.55267301532957</c:v>
                </c:pt>
                <c:pt idx="94">
                  <c:v>4.715915083885187</c:v>
                </c:pt>
                <c:pt idx="95">
                  <c:v>4.538414272997104</c:v>
                </c:pt>
                <c:pt idx="96">
                  <c:v>3.03174324168099</c:v>
                </c:pt>
                <c:pt idx="97">
                  <c:v>1.00232705805036</c:v>
                </c:pt>
                <c:pt idx="98">
                  <c:v>7.33877223067813</c:v>
                </c:pt>
                <c:pt idx="99">
                  <c:v>1.04028305080201</c:v>
                </c:pt>
                <c:pt idx="100">
                  <c:v>1.18996073802312</c:v>
                </c:pt>
                <c:pt idx="101">
                  <c:v>3.55480825031797</c:v>
                </c:pt>
                <c:pt idx="102">
                  <c:v>3.68557699024677</c:v>
                </c:pt>
                <c:pt idx="103">
                  <c:v>6.63254877593782</c:v>
                </c:pt>
                <c:pt idx="104">
                  <c:v>0.691323469082514</c:v>
                </c:pt>
                <c:pt idx="105">
                  <c:v>0.380498440729247</c:v>
                </c:pt>
                <c:pt idx="106">
                  <c:v>0.822172418236732</c:v>
                </c:pt>
                <c:pt idx="107">
                  <c:v>5.81871092319488</c:v>
                </c:pt>
                <c:pt idx="108">
                  <c:v>7.37908539507124</c:v>
                </c:pt>
                <c:pt idx="109">
                  <c:v>4.46988433599472</c:v>
                </c:pt>
              </c:numCache>
            </c:numRef>
          </c:xVal>
          <c:yVal>
            <c:numRef>
              <c:f>'StrikersELD-Stats.csv'!$B$2:$B$111</c:f>
              <c:numCache>
                <c:formatCode>General</c:formatCode>
                <c:ptCount val="110"/>
                <c:pt idx="0">
                  <c:v>1862.0</c:v>
                </c:pt>
                <c:pt idx="1">
                  <c:v>2.0</c:v>
                </c:pt>
                <c:pt idx="2">
                  <c:v>348.0</c:v>
                </c:pt>
                <c:pt idx="3">
                  <c:v>1244.0</c:v>
                </c:pt>
                <c:pt idx="4">
                  <c:v>3334.0</c:v>
                </c:pt>
                <c:pt idx="5">
                  <c:v>1480.0</c:v>
                </c:pt>
                <c:pt idx="6">
                  <c:v>1241.0</c:v>
                </c:pt>
                <c:pt idx="7">
                  <c:v>3335.0</c:v>
                </c:pt>
                <c:pt idx="8">
                  <c:v>2839.0</c:v>
                </c:pt>
                <c:pt idx="9">
                  <c:v>2451.0</c:v>
                </c:pt>
                <c:pt idx="10">
                  <c:v>307.0</c:v>
                </c:pt>
                <c:pt idx="11">
                  <c:v>456.0</c:v>
                </c:pt>
                <c:pt idx="12">
                  <c:v>1106.0</c:v>
                </c:pt>
                <c:pt idx="13">
                  <c:v>1904.0</c:v>
                </c:pt>
                <c:pt idx="14">
                  <c:v>383.0</c:v>
                </c:pt>
                <c:pt idx="15">
                  <c:v>2845.0</c:v>
                </c:pt>
                <c:pt idx="16">
                  <c:v>520.0</c:v>
                </c:pt>
                <c:pt idx="17">
                  <c:v>169.0</c:v>
                </c:pt>
                <c:pt idx="18">
                  <c:v>1165.0</c:v>
                </c:pt>
                <c:pt idx="19">
                  <c:v>94.0</c:v>
                </c:pt>
                <c:pt idx="20">
                  <c:v>458.0</c:v>
                </c:pt>
                <c:pt idx="21">
                  <c:v>2840.0</c:v>
                </c:pt>
                <c:pt idx="22">
                  <c:v>1458.0</c:v>
                </c:pt>
                <c:pt idx="23">
                  <c:v>79.0</c:v>
                </c:pt>
                <c:pt idx="24">
                  <c:v>256.0</c:v>
                </c:pt>
                <c:pt idx="25">
                  <c:v>975.0</c:v>
                </c:pt>
                <c:pt idx="26">
                  <c:v>837.0</c:v>
                </c:pt>
                <c:pt idx="27">
                  <c:v>2353.0</c:v>
                </c:pt>
                <c:pt idx="28">
                  <c:v>942.0</c:v>
                </c:pt>
                <c:pt idx="29">
                  <c:v>1013.0</c:v>
                </c:pt>
                <c:pt idx="30">
                  <c:v>318.0</c:v>
                </c:pt>
                <c:pt idx="31">
                  <c:v>3122.0</c:v>
                </c:pt>
                <c:pt idx="32">
                  <c:v>148.0</c:v>
                </c:pt>
                <c:pt idx="33">
                  <c:v>128.0</c:v>
                </c:pt>
                <c:pt idx="34">
                  <c:v>601.0</c:v>
                </c:pt>
                <c:pt idx="35">
                  <c:v>2350.0</c:v>
                </c:pt>
                <c:pt idx="36">
                  <c:v>2186.0</c:v>
                </c:pt>
                <c:pt idx="37">
                  <c:v>2288.0</c:v>
                </c:pt>
                <c:pt idx="38">
                  <c:v>756.0</c:v>
                </c:pt>
                <c:pt idx="39">
                  <c:v>2763.0</c:v>
                </c:pt>
                <c:pt idx="40">
                  <c:v>596.0</c:v>
                </c:pt>
                <c:pt idx="41">
                  <c:v>636.0</c:v>
                </c:pt>
                <c:pt idx="42">
                  <c:v>444.0</c:v>
                </c:pt>
                <c:pt idx="43">
                  <c:v>467.0</c:v>
                </c:pt>
                <c:pt idx="44">
                  <c:v>69.0</c:v>
                </c:pt>
                <c:pt idx="45">
                  <c:v>233.0</c:v>
                </c:pt>
                <c:pt idx="46">
                  <c:v>383.0</c:v>
                </c:pt>
                <c:pt idx="47">
                  <c:v>1868.0</c:v>
                </c:pt>
                <c:pt idx="48">
                  <c:v>6.0</c:v>
                </c:pt>
                <c:pt idx="49">
                  <c:v>1511.0</c:v>
                </c:pt>
                <c:pt idx="50">
                  <c:v>1155.0</c:v>
                </c:pt>
                <c:pt idx="51">
                  <c:v>1243.0</c:v>
                </c:pt>
                <c:pt idx="52">
                  <c:v>576.0</c:v>
                </c:pt>
                <c:pt idx="53">
                  <c:v>2600.0</c:v>
                </c:pt>
                <c:pt idx="54">
                  <c:v>2046.0</c:v>
                </c:pt>
                <c:pt idx="55">
                  <c:v>412.0</c:v>
                </c:pt>
                <c:pt idx="56">
                  <c:v>2940.0</c:v>
                </c:pt>
                <c:pt idx="57">
                  <c:v>2556.0</c:v>
                </c:pt>
                <c:pt idx="58">
                  <c:v>952.0</c:v>
                </c:pt>
                <c:pt idx="59">
                  <c:v>240.0</c:v>
                </c:pt>
                <c:pt idx="60">
                  <c:v>1.0</c:v>
                </c:pt>
                <c:pt idx="61">
                  <c:v>2065.0</c:v>
                </c:pt>
                <c:pt idx="62">
                  <c:v>2098.0</c:v>
                </c:pt>
                <c:pt idx="63">
                  <c:v>49.0</c:v>
                </c:pt>
                <c:pt idx="64">
                  <c:v>62.0</c:v>
                </c:pt>
                <c:pt idx="65">
                  <c:v>6.0</c:v>
                </c:pt>
                <c:pt idx="66">
                  <c:v>2268.0</c:v>
                </c:pt>
                <c:pt idx="67">
                  <c:v>1321.0</c:v>
                </c:pt>
                <c:pt idx="68">
                  <c:v>1497.0</c:v>
                </c:pt>
                <c:pt idx="69">
                  <c:v>1104.0</c:v>
                </c:pt>
                <c:pt idx="70">
                  <c:v>1113.0</c:v>
                </c:pt>
                <c:pt idx="71">
                  <c:v>1476.0</c:v>
                </c:pt>
                <c:pt idx="72">
                  <c:v>1685.0</c:v>
                </c:pt>
                <c:pt idx="73">
                  <c:v>2530.0</c:v>
                </c:pt>
                <c:pt idx="74">
                  <c:v>166.0</c:v>
                </c:pt>
                <c:pt idx="75">
                  <c:v>204.0</c:v>
                </c:pt>
                <c:pt idx="76">
                  <c:v>281.0</c:v>
                </c:pt>
                <c:pt idx="77">
                  <c:v>2729.0</c:v>
                </c:pt>
                <c:pt idx="78">
                  <c:v>3217.0</c:v>
                </c:pt>
                <c:pt idx="79">
                  <c:v>2038.0</c:v>
                </c:pt>
                <c:pt idx="80">
                  <c:v>2018.0</c:v>
                </c:pt>
                <c:pt idx="81">
                  <c:v>630.0</c:v>
                </c:pt>
                <c:pt idx="82">
                  <c:v>163.0</c:v>
                </c:pt>
                <c:pt idx="83">
                  <c:v>835.0</c:v>
                </c:pt>
                <c:pt idx="84">
                  <c:v>11.0</c:v>
                </c:pt>
                <c:pt idx="85">
                  <c:v>70.0</c:v>
                </c:pt>
                <c:pt idx="86">
                  <c:v>148.0</c:v>
                </c:pt>
                <c:pt idx="87">
                  <c:v>2245.0</c:v>
                </c:pt>
                <c:pt idx="88">
                  <c:v>527.0</c:v>
                </c:pt>
                <c:pt idx="89">
                  <c:v>734.0</c:v>
                </c:pt>
                <c:pt idx="90">
                  <c:v>519.0</c:v>
                </c:pt>
                <c:pt idx="91">
                  <c:v>247.0</c:v>
                </c:pt>
                <c:pt idx="92">
                  <c:v>18.0</c:v>
                </c:pt>
                <c:pt idx="93">
                  <c:v>1005.0</c:v>
                </c:pt>
                <c:pt idx="94">
                  <c:v>957.0</c:v>
                </c:pt>
                <c:pt idx="95">
                  <c:v>536.0</c:v>
                </c:pt>
                <c:pt idx="96">
                  <c:v>158.0</c:v>
                </c:pt>
                <c:pt idx="97">
                  <c:v>39.0</c:v>
                </c:pt>
                <c:pt idx="98">
                  <c:v>1287.0</c:v>
                </c:pt>
                <c:pt idx="99">
                  <c:v>5.0</c:v>
                </c:pt>
                <c:pt idx="100">
                  <c:v>15.0</c:v>
                </c:pt>
                <c:pt idx="101">
                  <c:v>533.0</c:v>
                </c:pt>
                <c:pt idx="102">
                  <c:v>512.0</c:v>
                </c:pt>
                <c:pt idx="103">
                  <c:v>819.0</c:v>
                </c:pt>
                <c:pt idx="104">
                  <c:v>1.0</c:v>
                </c:pt>
                <c:pt idx="105">
                  <c:v>4.0</c:v>
                </c:pt>
                <c:pt idx="106">
                  <c:v>11.0</c:v>
                </c:pt>
                <c:pt idx="107">
                  <c:v>192.0</c:v>
                </c:pt>
                <c:pt idx="108">
                  <c:v>1496.0</c:v>
                </c:pt>
                <c:pt idx="109">
                  <c:v>435.0</c:v>
                </c:pt>
              </c:numCache>
            </c:numRef>
          </c:yVal>
          <c:smooth val="0"/>
        </c:ser>
        <c:dLbls>
          <c:showLegendKey val="0"/>
          <c:showVal val="0"/>
          <c:showCatName val="0"/>
          <c:showSerName val="0"/>
          <c:showPercent val="0"/>
          <c:showBubbleSize val="0"/>
        </c:dLbls>
        <c:axId val="-2135261448"/>
        <c:axId val="-2141337144"/>
      </c:scatterChart>
      <c:valAx>
        <c:axId val="-2135261448"/>
        <c:scaling>
          <c:orientation val="minMax"/>
        </c:scaling>
        <c:delete val="0"/>
        <c:axPos val="b"/>
        <c:majorGridlines/>
        <c:minorGridlines/>
        <c:title>
          <c:tx>
            <c:rich>
              <a:bodyPr/>
              <a:lstStyle/>
              <a:p>
                <a:pPr>
                  <a:defRPr/>
                </a:pPr>
                <a:r>
                  <a:rPr lang="en-US"/>
                  <a:t>ELD</a:t>
                </a:r>
              </a:p>
            </c:rich>
          </c:tx>
          <c:overlay val="0"/>
        </c:title>
        <c:numFmt formatCode="General" sourceLinked="1"/>
        <c:majorTickMark val="out"/>
        <c:minorTickMark val="none"/>
        <c:tickLblPos val="nextTo"/>
        <c:crossAx val="-2141337144"/>
        <c:crosses val="autoZero"/>
        <c:crossBetween val="midCat"/>
      </c:valAx>
      <c:valAx>
        <c:axId val="-2141337144"/>
        <c:scaling>
          <c:orientation val="minMax"/>
        </c:scaling>
        <c:delete val="0"/>
        <c:axPos val="l"/>
        <c:majorGridlines/>
        <c:minorGridlines/>
        <c:title>
          <c:tx>
            <c:rich>
              <a:bodyPr/>
              <a:lstStyle/>
              <a:p>
                <a:pPr>
                  <a:defRPr/>
                </a:pPr>
                <a:r>
                  <a:rPr lang="en-US"/>
                  <a:t>Time Played</a:t>
                </a:r>
              </a:p>
            </c:rich>
          </c:tx>
          <c:overlay val="0"/>
        </c:title>
        <c:numFmt formatCode="General" sourceLinked="1"/>
        <c:majorTickMark val="out"/>
        <c:minorTickMark val="none"/>
        <c:tickLblPos val="nextTo"/>
        <c:crossAx val="-2135261448"/>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0DE73F-F384-4A85-BC90-9A5421B8BDFB}" type="datetimeFigureOut">
              <a:rPr lang="en-US" smtClean="0"/>
              <a:pPr/>
              <a:t>2016-05-18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014CAD-EE95-4BE2-A908-DE17C230BED1}" type="slidenum">
              <a:rPr lang="en-US" smtClean="0"/>
              <a:pPr/>
              <a:t>‹#›</a:t>
            </a:fld>
            <a:endParaRPr lang="en-US"/>
          </a:p>
        </p:txBody>
      </p:sp>
    </p:spTree>
    <p:extLst>
      <p:ext uri="{BB962C8B-B14F-4D97-AF65-F5344CB8AC3E}">
        <p14:creationId xmlns:p14="http://schemas.microsoft.com/office/powerpoint/2010/main" val="264418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2D7C3E-87EE-4854-A8B3-9D74127FB153}" type="datetimeFigureOut">
              <a:rPr lang="en-US" smtClean="0"/>
              <a:pPr/>
              <a:t>2016-05-18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9" name="Slide Number Placeholder 8"/>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EF2A7-706F-47EC-B2B0-90C3D4759446}" type="slidenum">
              <a:rPr lang="en-US" smtClean="0"/>
              <a:pPr/>
              <a:t>‹#›</a:t>
            </a:fld>
            <a:r>
              <a:rPr lang="en-US" dirty="0" smtClean="0"/>
              <a:t>/20</a:t>
            </a:r>
            <a:endParaRPr lang="en-US" dirty="0"/>
          </a:p>
        </p:txBody>
      </p:sp>
    </p:spTree>
    <p:extLst>
      <p:ext uri="{BB962C8B-B14F-4D97-AF65-F5344CB8AC3E}">
        <p14:creationId xmlns:p14="http://schemas.microsoft.com/office/powerpoint/2010/main" val="180845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that each oral will be 20 minutes, to consist of 15 minutes presentation of the paper, followed by 5 minutes of questions and transition to the next speaker.</a:t>
            </a:r>
            <a:br>
              <a:rPr lang="en-CA" dirty="0" smtClean="0"/>
            </a:br>
            <a:r>
              <a:rPr lang="en-CA" dirty="0" smtClean="0"/>
              <a:t/>
            </a:r>
            <a:br>
              <a:rPr lang="en-CA" dirty="0" smtClean="0"/>
            </a:br>
            <a:r>
              <a:rPr lang="en-CA" dirty="0" smtClean="0"/>
              <a:t>Note that laptops will not be provided, and speakers should use their own laptop for their presentation</a:t>
            </a:r>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1</a:t>
            </a:fld>
            <a:r>
              <a:rPr lang="en-US" smtClean="0"/>
              <a:t>/20</a:t>
            </a:r>
            <a:endParaRPr lang="en-US" dirty="0"/>
          </a:p>
        </p:txBody>
      </p:sp>
    </p:spTree>
    <p:extLst>
      <p:ext uri="{BB962C8B-B14F-4D97-AF65-F5344CB8AC3E}">
        <p14:creationId xmlns:p14="http://schemas.microsoft.com/office/powerpoint/2010/main" val="398968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cite </a:t>
            </a:r>
            <a:r>
              <a:rPr lang="en-US" dirty="0" err="1" smtClean="0"/>
              <a:t>Jiawei</a:t>
            </a:r>
            <a:r>
              <a:rPr lang="en-US" dirty="0" smtClean="0"/>
              <a:t> Han</a:t>
            </a:r>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16</a:t>
            </a:fld>
            <a:r>
              <a:rPr lang="en-US" smtClean="0"/>
              <a:t>/20</a:t>
            </a:r>
            <a:endParaRPr lang="en-US" dirty="0"/>
          </a:p>
        </p:txBody>
      </p:sp>
    </p:spTree>
    <p:extLst>
      <p:ext uri="{BB962C8B-B14F-4D97-AF65-F5344CB8AC3E}">
        <p14:creationId xmlns:p14="http://schemas.microsoft.com/office/powerpoint/2010/main" val="1472732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also think: for each</a:t>
            </a:r>
            <a:r>
              <a:rPr lang="en-US" baseline="0" dirty="0" smtClean="0"/>
              <a:t> instantiation, assign joint probability, multiply together joint probabilities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18</a:t>
            </a:fld>
            <a:endParaRPr lang="en-US"/>
          </a:p>
        </p:txBody>
      </p:sp>
    </p:spTree>
    <p:extLst>
      <p:ext uri="{BB962C8B-B14F-4D97-AF65-F5344CB8AC3E}">
        <p14:creationId xmlns:p14="http://schemas.microsoft.com/office/powerpoint/2010/main" val="340886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discovered by Peter </a:t>
            </a:r>
            <a:r>
              <a:rPr lang="en-US" dirty="0" err="1" smtClean="0"/>
              <a:t>Flach’s</a:t>
            </a:r>
            <a:r>
              <a:rPr lang="en-US" dirty="0" smtClean="0"/>
              <a:t> group</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19</a:t>
            </a:fld>
            <a:endParaRPr lang="en-US"/>
          </a:p>
        </p:txBody>
      </p:sp>
    </p:spTree>
    <p:extLst>
      <p:ext uri="{BB962C8B-B14F-4D97-AF65-F5344CB8AC3E}">
        <p14:creationId xmlns:p14="http://schemas.microsoft.com/office/powerpoint/2010/main" val="340886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cite </a:t>
            </a:r>
            <a:r>
              <a:rPr lang="en-US" dirty="0" err="1" smtClean="0"/>
              <a:t>Jiawei</a:t>
            </a:r>
            <a:r>
              <a:rPr lang="en-US" dirty="0" smtClean="0"/>
              <a:t> Han</a:t>
            </a:r>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21</a:t>
            </a:fld>
            <a:r>
              <a:rPr lang="en-US" smtClean="0"/>
              <a:t>/20</a:t>
            </a:r>
            <a:endParaRPr lang="en-US" dirty="0"/>
          </a:p>
        </p:txBody>
      </p:sp>
    </p:spTree>
    <p:extLst>
      <p:ext uri="{BB962C8B-B14F-4D97-AF65-F5344CB8AC3E}">
        <p14:creationId xmlns:p14="http://schemas.microsoft.com/office/powerpoint/2010/main" val="147273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eld</a:t>
            </a:r>
            <a:r>
              <a:rPr lang="en-US" dirty="0" smtClean="0"/>
              <a:t> maps outliers to largest range</a:t>
            </a:r>
          </a:p>
          <a:p>
            <a:endParaRPr lang="en-US" dirty="0" smtClean="0"/>
          </a:p>
          <a:p>
            <a:r>
              <a:rPr lang="en-US" dirty="0" smtClean="0"/>
              <a:t>Eventually want to order as follows: LOG, FD, LR, |LR|, ELD</a:t>
            </a:r>
          </a:p>
          <a:p>
            <a:endParaRPr lang="en-US" dirty="0" smtClean="0"/>
          </a:p>
          <a:p>
            <a:r>
              <a:rPr lang="en-US" dirty="0" smtClean="0"/>
              <a:t>LR = G-test</a:t>
            </a:r>
          </a:p>
          <a:p>
            <a:endParaRPr lang="en-US" smtClean="0"/>
          </a:p>
          <a:p>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22</a:t>
            </a:fld>
            <a:r>
              <a:rPr lang="en-US" smtClean="0"/>
              <a:t>/20</a:t>
            </a:r>
            <a:endParaRPr lang="en-US" dirty="0"/>
          </a:p>
        </p:txBody>
      </p:sp>
    </p:spTree>
    <p:extLst>
      <p:ext uri="{BB962C8B-B14F-4D97-AF65-F5344CB8AC3E}">
        <p14:creationId xmlns:p14="http://schemas.microsoft.com/office/powerpoint/2010/main" val="118838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Arno </a:t>
            </a:r>
            <a:r>
              <a:rPr lang="en-US" dirty="0" err="1" smtClean="0"/>
              <a:t>Knobbe’s</a:t>
            </a:r>
            <a:r>
              <a:rPr lang="en-US" dirty="0" smtClean="0"/>
              <a:t> group in Utrecht</a:t>
            </a:r>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26</a:t>
            </a:fld>
            <a:r>
              <a:rPr lang="en-US" smtClean="0"/>
              <a:t>/20</a:t>
            </a:r>
            <a:endParaRPr lang="en-US" dirty="0"/>
          </a:p>
        </p:txBody>
      </p:sp>
    </p:spTree>
    <p:extLst>
      <p:ext uri="{BB962C8B-B14F-4D97-AF65-F5344CB8AC3E}">
        <p14:creationId xmlns:p14="http://schemas.microsoft.com/office/powerpoint/2010/main" val="2159967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a:t>
            </a:r>
            <a:r>
              <a:rPr lang="en-US" baseline="0" dirty="0" smtClean="0"/>
              <a:t> a </a:t>
            </a:r>
            <a:r>
              <a:rPr lang="en-US" baseline="0" smtClean="0"/>
              <a:t>phase transition?</a:t>
            </a:r>
            <a:endParaRPr lang="en-US"/>
          </a:p>
        </p:txBody>
      </p:sp>
      <p:sp>
        <p:nvSpPr>
          <p:cNvPr id="4" name="Slide Number Placeholder 3"/>
          <p:cNvSpPr>
            <a:spLocks noGrp="1"/>
          </p:cNvSpPr>
          <p:nvPr>
            <p:ph type="sldNum" sz="quarter" idx="10"/>
          </p:nvPr>
        </p:nvSpPr>
        <p:spPr/>
        <p:txBody>
          <a:bodyPr/>
          <a:lstStyle/>
          <a:p>
            <a:fld id="{31CEF2A7-706F-47EC-B2B0-90C3D4759446}" type="slidenum">
              <a:rPr lang="en-US" smtClean="0"/>
              <a:pPr/>
              <a:t>28</a:t>
            </a:fld>
            <a:r>
              <a:rPr lang="en-US" smtClean="0"/>
              <a:t>/20</a:t>
            </a:r>
            <a:endParaRPr lang="en-US" dirty="0"/>
          </a:p>
        </p:txBody>
      </p:sp>
    </p:spTree>
    <p:extLst>
      <p:ext uri="{BB962C8B-B14F-4D97-AF65-F5344CB8AC3E}">
        <p14:creationId xmlns:p14="http://schemas.microsoft.com/office/powerpoint/2010/main" val="179158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2</a:t>
            </a:fld>
            <a:r>
              <a:rPr lang="en-US" smtClean="0"/>
              <a:t>/20</a:t>
            </a:r>
            <a:endParaRPr lang="en-US" dirty="0"/>
          </a:p>
        </p:txBody>
      </p:sp>
    </p:spTree>
    <p:extLst>
      <p:ext uri="{BB962C8B-B14F-4D97-AF65-F5344CB8AC3E}">
        <p14:creationId xmlns:p14="http://schemas.microsoft.com/office/powerpoint/2010/main" val="312802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u="none" strike="noStrike" kern="1200" baseline="0" dirty="0" smtClean="0">
                <a:solidFill>
                  <a:schemeClr val="tx1"/>
                </a:solidFill>
                <a:latin typeface="+mn-lt"/>
                <a:ea typeface="+mn-ea"/>
                <a:cs typeface="+mn-cs"/>
              </a:rPr>
              <a:t>Many outlier detection methods have been developed for data that are represented in an attribute-value format [3]. In a single data table a row represents a data point, a column represents an attribute of a data point, and a table entry represents an attribute value for a data point.</a:t>
            </a:r>
          </a:p>
          <a:p>
            <a:r>
              <a:rPr lang="en-CA" sz="1200" b="0" i="0" u="none" strike="noStrike" kern="1200" baseline="0" dirty="0" smtClean="0">
                <a:solidFill>
                  <a:schemeClr val="tx1"/>
                </a:solidFill>
                <a:latin typeface="+mn-lt"/>
                <a:ea typeface="+mn-ea"/>
                <a:cs typeface="+mn-cs"/>
              </a:rPr>
              <a:t>This thesis proposal addresses outlier detection For object relational data which is one of the main data models for structured data. The main characteristics of data objects that we utilize in this thesis are the following. (1) Object Identity. Each object has a unique identifier that is the same across contexts. For example, a player has a name that identifies him in different matches. (2) Class Membership. An object is an instance of a class, which is a collection of similar objects. In particular, objects in the same class share a set of attributes. For example, van </a:t>
            </a:r>
            <a:r>
              <a:rPr lang="en-CA" sz="1200" b="0" i="0" u="none" strike="noStrike" kern="1200" baseline="0" dirty="0" err="1" smtClean="0">
                <a:solidFill>
                  <a:schemeClr val="tx1"/>
                </a:solidFill>
                <a:latin typeface="+mn-lt"/>
                <a:ea typeface="+mn-ea"/>
                <a:cs typeface="+mn-cs"/>
              </a:rPr>
              <a:t>Persie</a:t>
            </a:r>
            <a:r>
              <a:rPr lang="en-CA" sz="1200" b="0" i="0" u="none" strike="noStrike" kern="1200" baseline="0" dirty="0" smtClean="0">
                <a:solidFill>
                  <a:schemeClr val="tx1"/>
                </a:solidFill>
                <a:latin typeface="+mn-lt"/>
                <a:ea typeface="+mn-ea"/>
                <a:cs typeface="+mn-cs"/>
              </a:rPr>
              <a:t> is a player object that</a:t>
            </a:r>
          </a:p>
          <a:p>
            <a:r>
              <a:rPr lang="en-CA" sz="1200" b="0" i="0" u="none" strike="noStrike" kern="1200" baseline="0" dirty="0" smtClean="0">
                <a:solidFill>
                  <a:schemeClr val="tx1"/>
                </a:solidFill>
                <a:latin typeface="+mn-lt"/>
                <a:ea typeface="+mn-ea"/>
                <a:cs typeface="+mn-cs"/>
              </a:rPr>
              <a:t>belongs to the class striker, which is a subclass of the class player. (3) Object Relationships. Objects are linked to other objects. Both objects and their links have attributes. A common type of object relationship is a component relationship between a complex objects and its parts. For example, a match involves two teams, and each team comprises a set of players for that match. A difference between relational and </a:t>
            </a:r>
            <a:r>
              <a:rPr lang="en-CA" sz="1200" b="0" i="0" u="none" strike="noStrike" kern="1200" baseline="0" dirty="0" err="1" smtClean="0">
                <a:solidFill>
                  <a:schemeClr val="tx1"/>
                </a:solidFill>
                <a:latin typeface="+mn-lt"/>
                <a:ea typeface="+mn-ea"/>
                <a:cs typeface="+mn-cs"/>
              </a:rPr>
              <a:t>vectorial</a:t>
            </a:r>
            <a:r>
              <a:rPr lang="en-CA" sz="1200" b="0" i="0" u="none" strike="noStrike" kern="1200" baseline="0" dirty="0" smtClean="0">
                <a:solidFill>
                  <a:schemeClr val="tx1"/>
                </a:solidFill>
                <a:latin typeface="+mn-lt"/>
                <a:ea typeface="+mn-ea"/>
                <a:cs typeface="+mn-cs"/>
              </a:rPr>
              <a:t> data is therefore that an individual object is characterized not only by a list of attributes, but also by its links and by attributes of</a:t>
            </a:r>
          </a:p>
          <a:p>
            <a:r>
              <a:rPr lang="en-CA" sz="1200" b="0" i="0" u="none" strike="noStrike" kern="1200" baseline="0" dirty="0" smtClean="0">
                <a:solidFill>
                  <a:schemeClr val="tx1"/>
                </a:solidFill>
                <a:latin typeface="+mn-lt"/>
                <a:ea typeface="+mn-ea"/>
                <a:cs typeface="+mn-cs"/>
              </a:rPr>
              <a:t>the object linked to it. We refer to the substructure comprising</a:t>
            </a:r>
          </a:p>
          <a:p>
            <a:r>
              <a:rPr lang="en-CA" sz="1200" b="0" i="0" u="none" strike="noStrike" kern="1200" baseline="0" dirty="0" smtClean="0">
                <a:solidFill>
                  <a:schemeClr val="tx1"/>
                </a:solidFill>
                <a:latin typeface="+mn-lt"/>
                <a:ea typeface="+mn-ea"/>
                <a:cs typeface="+mn-cs"/>
              </a:rPr>
              <a:t>this information as the object data</a:t>
            </a:r>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5</a:t>
            </a:fld>
            <a:r>
              <a:rPr lang="en-US" smtClean="0"/>
              <a:t>/20</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of outlier detection methods that work with single data table use</a:t>
            </a:r>
            <a:r>
              <a:rPr lang="en-CA" baseline="0" dirty="0" smtClean="0"/>
              <a:t> aggregation. For example they aggregate over the features of a player in different matches; however aggregation tend to loose the </a:t>
            </a:r>
            <a:r>
              <a:rPr lang="en-CA" baseline="0" dirty="0" err="1" smtClean="0"/>
              <a:t>informaiton</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6</a:t>
            </a:fld>
            <a:r>
              <a:rPr lang="en-US" smtClean="0"/>
              <a:t>/20</a:t>
            </a:r>
            <a:endParaRPr lang="en-US" dirty="0"/>
          </a:p>
        </p:txBody>
      </p:sp>
    </p:spTree>
    <p:extLst>
      <p:ext uri="{BB962C8B-B14F-4D97-AF65-F5344CB8AC3E}">
        <p14:creationId xmlns:p14="http://schemas.microsoft.com/office/powerpoint/2010/main" val="352750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7</a:t>
            </a:fld>
            <a:r>
              <a:rPr lang="en-US" smtClean="0"/>
              <a:t>/20</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cite </a:t>
            </a:r>
            <a:r>
              <a:rPr lang="en-US" dirty="0" err="1" smtClean="0"/>
              <a:t>Blockeel</a:t>
            </a:r>
            <a:r>
              <a:rPr lang="en-US" dirty="0" smtClean="0"/>
              <a:t> on learning from interpretations</a:t>
            </a:r>
          </a:p>
          <a:p>
            <a:r>
              <a:rPr lang="en-US" dirty="0" smtClean="0"/>
              <a:t>like learning from interpretations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logic, known as terms.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11</a:t>
            </a:fld>
            <a:endParaRPr lang="en-US"/>
          </a:p>
        </p:txBody>
      </p:sp>
    </p:spTree>
    <p:extLst>
      <p:ext uri="{BB962C8B-B14F-4D97-AF65-F5344CB8AC3E}">
        <p14:creationId xmlns:p14="http://schemas.microsoft.com/office/powerpoint/2010/main" val="340886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also think: for each</a:t>
            </a:r>
            <a:r>
              <a:rPr lang="en-US" baseline="0" dirty="0" smtClean="0"/>
              <a:t> instantiation, assign joint probability, multiply together joint probabilities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13</a:t>
            </a:fld>
            <a:endParaRPr lang="en-US"/>
          </a:p>
        </p:txBody>
      </p:sp>
    </p:spTree>
    <p:extLst>
      <p:ext uri="{BB962C8B-B14F-4D97-AF65-F5344CB8AC3E}">
        <p14:creationId xmlns:p14="http://schemas.microsoft.com/office/powerpoint/2010/main" val="3408869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know the ground truth about the Bayesian network</a:t>
            </a:r>
          </a:p>
          <a:p>
            <a:endParaRPr lang="en-US" dirty="0" smtClean="0"/>
          </a:p>
          <a:p>
            <a:r>
              <a:rPr lang="en-CA" sz="1200" b="0" i="0" u="none" strike="noStrike" kern="1200" baseline="0" dirty="0" smtClean="0">
                <a:solidFill>
                  <a:schemeClr val="tx1"/>
                </a:solidFill>
                <a:latin typeface="+mn-lt"/>
                <a:ea typeface="+mn-ea"/>
                <a:cs typeface="+mn-cs"/>
              </a:rPr>
              <a:t>We generated three synthetic datasets for a soccer domain with normal and outlier players using the distributions represented in the three Bayesian networks</a:t>
            </a:r>
          </a:p>
          <a:p>
            <a:r>
              <a:rPr lang="en-CA" sz="1200" b="0" i="0" u="none" strike="noStrike" kern="1200" baseline="0" dirty="0" smtClean="0">
                <a:solidFill>
                  <a:schemeClr val="tx1"/>
                </a:solidFill>
                <a:latin typeface="+mn-lt"/>
                <a:ea typeface="+mn-ea"/>
                <a:cs typeface="+mn-cs"/>
              </a:rPr>
              <a:t>of Figure 2. Each player participates in 38 matches. Each match assigns a value to each attribute Fi; </a:t>
            </a:r>
            <a:r>
              <a:rPr lang="en-CA" sz="1200" b="0" i="0" u="none" strike="noStrike" kern="1200" baseline="0" dirty="0" err="1" smtClean="0">
                <a:solidFill>
                  <a:schemeClr val="tx1"/>
                </a:solidFill>
                <a:latin typeface="+mn-lt"/>
                <a:ea typeface="+mn-ea"/>
                <a:cs typeface="+mn-cs"/>
              </a:rPr>
              <a:t>i</a:t>
            </a:r>
            <a:r>
              <a:rPr lang="en-CA" sz="1200" b="0" i="0" u="none" strike="noStrike" kern="1200" baseline="0" dirty="0" smtClean="0">
                <a:solidFill>
                  <a:schemeClr val="tx1"/>
                </a:solidFill>
                <a:latin typeface="+mn-lt"/>
                <a:ea typeface="+mn-ea"/>
                <a:cs typeface="+mn-cs"/>
              </a:rPr>
              <a:t> = 1; 2 for each player.</a:t>
            </a:r>
          </a:p>
          <a:p>
            <a:r>
              <a:rPr lang="en-CA" sz="1200" b="0" i="0" u="none" strike="noStrike" kern="1200" baseline="0" dirty="0" smtClean="0">
                <a:solidFill>
                  <a:schemeClr val="tx1"/>
                </a:solidFill>
                <a:latin typeface="+mn-lt"/>
                <a:ea typeface="+mn-ea"/>
                <a:cs typeface="+mn-cs"/>
              </a:rPr>
              <a:t>High Correlation Normal individuals exhibit a strong association between their attributes, outliers no association. Both </a:t>
            </a:r>
            <a:r>
              <a:rPr lang="en-CA" sz="1200" b="0" i="0" u="none" strike="noStrike" kern="1200" baseline="0" dirty="0" err="1" smtClean="0">
                <a:solidFill>
                  <a:schemeClr val="tx1"/>
                </a:solidFill>
                <a:latin typeface="+mn-lt"/>
                <a:ea typeface="+mn-ea"/>
                <a:cs typeface="+mn-cs"/>
              </a:rPr>
              <a:t>normals</a:t>
            </a:r>
            <a:r>
              <a:rPr lang="en-CA" sz="1200" b="0" i="0" u="none" strike="noStrike" kern="1200" baseline="0" dirty="0" smtClean="0">
                <a:solidFill>
                  <a:schemeClr val="tx1"/>
                </a:solidFill>
                <a:latin typeface="+mn-lt"/>
                <a:ea typeface="+mn-ea"/>
                <a:cs typeface="+mn-cs"/>
              </a:rPr>
              <a:t> and outliers have a</a:t>
            </a:r>
          </a:p>
          <a:p>
            <a:r>
              <a:rPr lang="en-CA" sz="1200" b="0" i="0" u="none" strike="noStrike" kern="1200" baseline="0" dirty="0" smtClean="0">
                <a:solidFill>
                  <a:schemeClr val="tx1"/>
                </a:solidFill>
                <a:latin typeface="+mn-lt"/>
                <a:ea typeface="+mn-ea"/>
                <a:cs typeface="+mn-cs"/>
              </a:rPr>
              <a:t>close to uniform distribution over single attributes. See Figure 2(a). Low Correlation Normal individuals exhibit no association between their at-</a:t>
            </a:r>
          </a:p>
          <a:p>
            <a:r>
              <a:rPr lang="en-CA" sz="1200" b="0" i="0" u="none" strike="noStrike" kern="1200" baseline="0" dirty="0" smtClean="0">
                <a:solidFill>
                  <a:schemeClr val="tx1"/>
                </a:solidFill>
                <a:latin typeface="+mn-lt"/>
                <a:ea typeface="+mn-ea"/>
                <a:cs typeface="+mn-cs"/>
              </a:rPr>
              <a:t>tributes, outliers have a strong association. Both </a:t>
            </a:r>
            <a:r>
              <a:rPr lang="en-CA" sz="1200" b="0" i="0" u="none" strike="noStrike" kern="1200" baseline="0" dirty="0" err="1" smtClean="0">
                <a:solidFill>
                  <a:schemeClr val="tx1"/>
                </a:solidFill>
                <a:latin typeface="+mn-lt"/>
                <a:ea typeface="+mn-ea"/>
                <a:cs typeface="+mn-cs"/>
              </a:rPr>
              <a:t>normals</a:t>
            </a:r>
            <a:r>
              <a:rPr lang="en-CA" sz="1200" b="0" i="0" u="none" strike="noStrike" kern="1200" baseline="0" dirty="0" smtClean="0">
                <a:solidFill>
                  <a:schemeClr val="tx1"/>
                </a:solidFill>
                <a:latin typeface="+mn-lt"/>
                <a:ea typeface="+mn-ea"/>
                <a:cs typeface="+mn-cs"/>
              </a:rPr>
              <a:t> and outliers have a close to uniform distribution over single attributes. See Figure 2(b).</a:t>
            </a:r>
          </a:p>
          <a:p>
            <a:r>
              <a:rPr lang="en-CA" sz="1200" b="0" i="0" u="none" strike="noStrike" kern="1200" baseline="0" dirty="0" smtClean="0">
                <a:solidFill>
                  <a:schemeClr val="tx1"/>
                </a:solidFill>
                <a:latin typeface="+mn-lt"/>
                <a:ea typeface="+mn-ea"/>
                <a:cs typeface="+mn-cs"/>
              </a:rPr>
              <a:t>Single attributes Both normal and outlier individuals exhibit a strong association between their attributes. In </a:t>
            </a:r>
            <a:r>
              <a:rPr lang="en-CA" sz="1200" b="0" i="0" u="none" strike="noStrike" kern="1200" baseline="0" dirty="0" err="1" smtClean="0">
                <a:solidFill>
                  <a:schemeClr val="tx1"/>
                </a:solidFill>
                <a:latin typeface="+mn-lt"/>
                <a:ea typeface="+mn-ea"/>
                <a:cs typeface="+mn-cs"/>
              </a:rPr>
              <a:t>normals</a:t>
            </a:r>
            <a:r>
              <a:rPr lang="en-CA" sz="1200" b="0" i="0" u="none" strike="noStrike" kern="1200" baseline="0" dirty="0" smtClean="0">
                <a:solidFill>
                  <a:schemeClr val="tx1"/>
                </a:solidFill>
                <a:latin typeface="+mn-lt"/>
                <a:ea typeface="+mn-ea"/>
                <a:cs typeface="+mn-cs"/>
              </a:rPr>
              <a:t>, 50% of the time, attribute 1</a:t>
            </a:r>
          </a:p>
          <a:p>
            <a:r>
              <a:rPr lang="en-CA" sz="1200" b="0" i="0" u="none" strike="noStrike" kern="1200" baseline="0" dirty="0" smtClean="0">
                <a:solidFill>
                  <a:schemeClr val="tx1"/>
                </a:solidFill>
                <a:latin typeface="+mn-lt"/>
                <a:ea typeface="+mn-ea"/>
                <a:cs typeface="+mn-cs"/>
              </a:rPr>
              <a:t>has value 0. For outliers, attribute 1 has value 0 only 10% of the time. See Figure 2(c).</a:t>
            </a:r>
          </a:p>
          <a:p>
            <a:endParaRPr lang="en-US" dirty="0"/>
          </a:p>
        </p:txBody>
      </p:sp>
      <p:sp>
        <p:nvSpPr>
          <p:cNvPr id="4" name="Slide Number Placeholder 3"/>
          <p:cNvSpPr>
            <a:spLocks noGrp="1"/>
          </p:cNvSpPr>
          <p:nvPr>
            <p:ph type="sldNum" sz="quarter" idx="10"/>
          </p:nvPr>
        </p:nvSpPr>
        <p:spPr/>
        <p:txBody>
          <a:bodyPr/>
          <a:lstStyle/>
          <a:p>
            <a:fld id="{31CEF2A7-706F-47EC-B2B0-90C3D4759446}" type="slidenum">
              <a:rPr lang="en-US" smtClean="0"/>
              <a:pPr/>
              <a:t>15</a:t>
            </a:fld>
            <a:r>
              <a:rPr lang="en-US" smtClean="0"/>
              <a:t>/20</a:t>
            </a:r>
            <a:endParaRPr lang="en-US" dirty="0"/>
          </a:p>
        </p:txBody>
      </p:sp>
    </p:spTree>
    <p:extLst>
      <p:ext uri="{BB962C8B-B14F-4D97-AF65-F5344CB8AC3E}">
        <p14:creationId xmlns:p14="http://schemas.microsoft.com/office/powerpoint/2010/main" val="123120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8F5F3-334A-4322-9CE0-6E7DF36B0648}" type="datetime1">
              <a:rPr lang="en-US" smtClean="0"/>
              <a:pPr/>
              <a:t>2016-05-18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F3160-0480-4307-9941-220C7FD6DB8C}" type="datetime1">
              <a:rPr lang="en-US" smtClean="0"/>
              <a:pPr/>
              <a:t>2016-05-18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7F203-A605-4B2E-8B44-A5BCC47D2248}" type="datetime1">
              <a:rPr lang="en-US" smtClean="0"/>
              <a:pPr/>
              <a:t>2016-05-18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DC14D-9E5A-480E-9526-82934897E8A6}" type="datetime1">
              <a:rPr lang="en-US" smtClean="0"/>
              <a:pPr/>
              <a:t>2016-05-18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r>
              <a:rPr lang="en-US" dirty="0" smtClean="0"/>
              <a:t>/19</a:t>
            </a:r>
            <a:endParaRPr lang="en-US" dirty="0"/>
          </a:p>
        </p:txBody>
      </p:sp>
      <p:pic>
        <p:nvPicPr>
          <p:cNvPr id="7" name="Picture 6" descr="Simon-Fraser-University-SFU-logo.jpg"/>
          <p:cNvPicPr>
            <a:picLocks noChangeAspect="1"/>
          </p:cNvPicPr>
          <p:nvPr userDrawn="1"/>
        </p:nvPicPr>
        <p:blipFill>
          <a:blip r:embed="rId2" cstate="print"/>
          <a:stretch>
            <a:fillRect/>
          </a:stretch>
        </p:blipFill>
        <p:spPr>
          <a:xfrm>
            <a:off x="1" y="0"/>
            <a:ext cx="1339719" cy="685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932BF-4ECC-4A57-9DB4-DB18D09568DD}" type="datetime1">
              <a:rPr lang="en-US" smtClean="0"/>
              <a:pPr/>
              <a:t>2016-05-18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8C6D1-8113-4B0A-A075-3D39B539377E}" type="datetime1">
              <a:rPr lang="en-US" smtClean="0"/>
              <a:pPr/>
              <a:t>2016-05-18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262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262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EC8CDF-FBFD-4F2C-9BD2-B22233E6CA8B}" type="datetime1">
              <a:rPr lang="en-US" smtClean="0"/>
              <a:pPr/>
              <a:t>2016-05-18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3"/>
          <p:cNvSpPr>
            <a:spLocks noGrp="1"/>
          </p:cNvSpPr>
          <p:nvPr>
            <p:ph sz="half" idx="13"/>
          </p:nvPr>
        </p:nvSpPr>
        <p:spPr>
          <a:xfrm>
            <a:off x="457200" y="4724400"/>
            <a:ext cx="8305800" cy="1295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BD962-69DD-4C83-B798-8FE2D0727F20}" type="datetime1">
              <a:rPr lang="en-US" smtClean="0"/>
              <a:pPr/>
              <a:t>2016-05-18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487C2-62EF-462E-A2CE-B26FF0F02283}" type="datetime1">
              <a:rPr lang="en-US" smtClean="0"/>
              <a:pPr/>
              <a:t>2016-05-18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A731F-825C-443C-92CF-165B158EB38F}" type="datetime1">
              <a:rPr lang="en-US" smtClean="0"/>
              <a:pPr/>
              <a:t>2016-05-18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94061-DC4A-4BFF-B67A-E1325E5EC67F}" type="datetime1">
              <a:rPr lang="en-US" smtClean="0"/>
              <a:pPr/>
              <a:t>2016-05-18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2AC5D-F54D-43F7-9724-4385B6818DA4}" type="datetime1">
              <a:rPr lang="en-US" smtClean="0"/>
              <a:pPr/>
              <a:t>2016-05-18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cs.uu.nl/groups/ADA/em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500" dirty="0" smtClean="0"/>
              <a:t>Identifying Unusual Players and Teams</a:t>
            </a:r>
            <a:endParaRPr lang="en-US" sz="3500" dirty="0"/>
          </a:p>
        </p:txBody>
      </p:sp>
      <p:sp>
        <p:nvSpPr>
          <p:cNvPr id="3" name="Subtitle 2"/>
          <p:cNvSpPr>
            <a:spLocks noGrp="1"/>
          </p:cNvSpPr>
          <p:nvPr>
            <p:ph type="subTitle" idx="1"/>
          </p:nvPr>
        </p:nvSpPr>
        <p:spPr>
          <a:xfrm>
            <a:off x="1371600" y="3886200"/>
            <a:ext cx="7162800" cy="2362200"/>
          </a:xfrm>
        </p:spPr>
        <p:txBody>
          <a:bodyPr/>
          <a:lstStyle/>
          <a:p>
            <a:r>
              <a:rPr lang="en-US" sz="2800" dirty="0" err="1" smtClean="0"/>
              <a:t>Fatemeh</a:t>
            </a:r>
            <a:r>
              <a:rPr lang="en-US" sz="2800" dirty="0" smtClean="0"/>
              <a:t> </a:t>
            </a:r>
            <a:r>
              <a:rPr lang="en-US" sz="2800" dirty="0" err="1" smtClean="0"/>
              <a:t>Riahi</a:t>
            </a:r>
            <a:r>
              <a:rPr lang="en-US" sz="2800" dirty="0" smtClean="0"/>
              <a:t>, Oliver Schulte</a:t>
            </a:r>
          </a:p>
          <a:p>
            <a:endParaRPr lang="en-US" sz="2800" dirty="0" smtClean="0"/>
          </a:p>
          <a:p>
            <a:r>
              <a:rPr lang="en-US" sz="2800" dirty="0" smtClean="0"/>
              <a:t>SSCI, Dec 2015</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r>
              <a:rPr lang="en-US" dirty="0" smtClean="0"/>
              <a:t>/19</a:t>
            </a:r>
            <a:endParaRPr lang="en-US" dirty="0"/>
          </a:p>
        </p:txBody>
      </p:sp>
      <p:pic>
        <p:nvPicPr>
          <p:cNvPr id="5" name="Picture 4" descr="Simon-Fraser-University-SFU-logo.jpg"/>
          <p:cNvPicPr>
            <a:picLocks noChangeAspect="1"/>
          </p:cNvPicPr>
          <p:nvPr/>
        </p:nvPicPr>
        <p:blipFill>
          <a:blip r:embed="rId3" cstate="print"/>
          <a:stretch>
            <a:fillRect/>
          </a:stretch>
        </p:blipFill>
        <p:spPr>
          <a:xfrm>
            <a:off x="0" y="0"/>
            <a:ext cx="2381723" cy="1219200"/>
          </a:xfrm>
          <a:prstGeom prst="rect">
            <a:avLst/>
          </a:prstGeom>
        </p:spPr>
      </p:pic>
      <p:pic>
        <p:nvPicPr>
          <p:cNvPr id="8" name="Picture 7" descr="AKA_3074.jpg"/>
          <p:cNvPicPr>
            <a:picLocks noChangeAspect="1"/>
          </p:cNvPicPr>
          <p:nvPr/>
        </p:nvPicPr>
        <p:blipFill>
          <a:blip r:embed="rId4" cstate="print"/>
          <a:stretch>
            <a:fillRect/>
          </a:stretch>
        </p:blipFill>
        <p:spPr>
          <a:xfrm>
            <a:off x="1143000" y="4343400"/>
            <a:ext cx="2236470" cy="1517387"/>
          </a:xfrm>
          <a:prstGeom prst="rect">
            <a:avLst/>
          </a:prstGeom>
        </p:spPr>
      </p:pic>
      <p:pic>
        <p:nvPicPr>
          <p:cNvPr id="9" name="Picture 8" descr="oschulte.jpg"/>
          <p:cNvPicPr>
            <a:picLocks noChangeAspect="1"/>
          </p:cNvPicPr>
          <p:nvPr/>
        </p:nvPicPr>
        <p:blipFill>
          <a:blip r:embed="rId5" cstate="print"/>
          <a:stretch>
            <a:fillRect/>
          </a:stretch>
        </p:blipFill>
        <p:spPr>
          <a:xfrm>
            <a:off x="6553200" y="4343400"/>
            <a:ext cx="1270000" cy="1885950"/>
          </a:xfrm>
          <a:prstGeom prst="rect">
            <a:avLst/>
          </a:prstGeom>
        </p:spPr>
      </p:pic>
      <p:sp>
        <p:nvSpPr>
          <p:cNvPr id="10" name="TextBox 9"/>
          <p:cNvSpPr txBox="1"/>
          <p:nvPr/>
        </p:nvSpPr>
        <p:spPr>
          <a:xfrm>
            <a:off x="2590800" y="254675"/>
            <a:ext cx="5562600" cy="646331"/>
          </a:xfrm>
          <a:prstGeom prst="rect">
            <a:avLst/>
          </a:prstGeom>
          <a:noFill/>
        </p:spPr>
        <p:txBody>
          <a:bodyPr wrap="square" rtlCol="0">
            <a:spAutoFit/>
          </a:bodyPr>
          <a:lstStyle/>
          <a:p>
            <a:r>
              <a:rPr lang="en-CA" dirty="0" smtClean="0"/>
              <a:t>.</a:t>
            </a:r>
            <a:br>
              <a:rPr lang="en-CA" dirty="0" smtClean="0"/>
            </a:b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457200" y="609600"/>
            <a:ext cx="8229600" cy="1143000"/>
          </a:xfrm>
        </p:spPr>
        <p:txBody>
          <a:bodyPr>
            <a:normAutofit fontScale="90000"/>
          </a:bodyPr>
          <a:lstStyle/>
          <a:p>
            <a:r>
              <a:rPr lang="en-US" dirty="0" smtClean="0"/>
              <a:t>Model-Based Outlier Detection for Relational Data</a:t>
            </a:r>
            <a:endParaRPr lang="en-US" dirty="0"/>
          </a:p>
        </p:txBody>
      </p:sp>
      <p:sp>
        <p:nvSpPr>
          <p:cNvPr id="45" name="Footer Placeholder 44"/>
          <p:cNvSpPr>
            <a:spLocks noGrp="1"/>
          </p:cNvSpPr>
          <p:nvPr>
            <p:ph type="ftr" sz="quarter" idx="11"/>
          </p:nvPr>
        </p:nvSpPr>
        <p:spPr>
          <a:xfrm>
            <a:off x="295586" y="5715228"/>
            <a:ext cx="7882285" cy="914172"/>
          </a:xfrm>
        </p:spPr>
        <p:txBody>
          <a:bodyPr/>
          <a:lstStyle/>
          <a:p>
            <a:r>
              <a:rPr lang="en-US" dirty="0" smtClean="0"/>
              <a:t>“Model-based Outlier Detection for Object-Relational Data”. </a:t>
            </a:r>
            <a:r>
              <a:rPr lang="en-US" dirty="0" err="1" smtClean="0"/>
              <a:t>Riahi</a:t>
            </a:r>
            <a:r>
              <a:rPr lang="en-US" dirty="0" smtClean="0"/>
              <a:t> and Schulte (2015). IEEE SSCI. </a:t>
            </a:r>
            <a:br>
              <a:rPr lang="en-US" dirty="0" smtClean="0"/>
            </a:br>
            <a:r>
              <a:rPr lang="en-US" dirty="0" err="1"/>
              <a:t>Maervoet</a:t>
            </a:r>
            <a:r>
              <a:rPr lang="en-US" dirty="0"/>
              <a:t>, J.; </a:t>
            </a:r>
            <a:r>
              <a:rPr lang="en-US" dirty="0" err="1"/>
              <a:t>Vens</a:t>
            </a:r>
            <a:r>
              <a:rPr lang="en-US" dirty="0"/>
              <a:t>, C.; </a:t>
            </a:r>
            <a:r>
              <a:rPr lang="en-US" dirty="0" err="1"/>
              <a:t>Vanden</a:t>
            </a:r>
            <a:r>
              <a:rPr lang="en-US" dirty="0"/>
              <a:t> </a:t>
            </a:r>
            <a:r>
              <a:rPr lang="en-US" dirty="0" err="1"/>
              <a:t>Berghe</a:t>
            </a:r>
            <a:r>
              <a:rPr lang="en-US" dirty="0"/>
              <a:t>, G.; </a:t>
            </a:r>
            <a:r>
              <a:rPr lang="en-US" dirty="0" err="1"/>
              <a:t>Blockeel</a:t>
            </a:r>
            <a:r>
              <a:rPr lang="en-US" dirty="0"/>
              <a:t>, H. &amp; De </a:t>
            </a:r>
            <a:r>
              <a:rPr lang="en-US" dirty="0" err="1"/>
              <a:t>Causmaecker</a:t>
            </a:r>
            <a:r>
              <a:rPr lang="en-US" dirty="0"/>
              <a:t>, P. (2012), 'Outlier Detection in Relational Data: A Case Study in Geographical Information Systems', </a:t>
            </a:r>
            <a:r>
              <a:rPr lang="en-US" i="1" dirty="0"/>
              <a:t>Expert Systems With Applications </a:t>
            </a:r>
            <a:r>
              <a:rPr lang="en-US" b="1" i="1" dirty="0"/>
              <a:t>39(5), </a:t>
            </a:r>
            <a:r>
              <a:rPr lang="en-US" b="1" i="1" dirty="0" smtClean="0"/>
              <a:t>4718—4728.</a:t>
            </a:r>
            <a:endParaRPr lang="en-US" dirty="0"/>
          </a:p>
        </p:txBody>
      </p:sp>
      <p:pic>
        <p:nvPicPr>
          <p:cNvPr id="10" name="Picture 9" descr="databas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67" y="1781452"/>
            <a:ext cx="909071" cy="971542"/>
          </a:xfrm>
          <a:prstGeom prst="rect">
            <a:avLst/>
          </a:prstGeom>
        </p:spPr>
      </p:pic>
      <p:grpSp>
        <p:nvGrpSpPr>
          <p:cNvPr id="7" name="Group 6"/>
          <p:cNvGrpSpPr/>
          <p:nvPr/>
        </p:nvGrpSpPr>
        <p:grpSpPr>
          <a:xfrm>
            <a:off x="4818720" y="3503257"/>
            <a:ext cx="3587008" cy="790112"/>
            <a:chOff x="4859036" y="1481860"/>
            <a:chExt cx="3827764" cy="790112"/>
          </a:xfrm>
        </p:grpSpPr>
        <p:pic>
          <p:nvPicPr>
            <p:cNvPr id="13" name="Picture 12" descr="databas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036" y="1678953"/>
              <a:ext cx="554887" cy="593019"/>
            </a:xfrm>
            <a:prstGeom prst="rect">
              <a:avLst/>
            </a:prstGeom>
          </p:spPr>
        </p:pic>
        <p:sp>
          <p:nvSpPr>
            <p:cNvPr id="14" name="TextBox 13"/>
            <p:cNvSpPr txBox="1"/>
            <p:nvPr/>
          </p:nvSpPr>
          <p:spPr>
            <a:xfrm>
              <a:off x="5580112" y="1481860"/>
              <a:ext cx="3106688" cy="769441"/>
            </a:xfrm>
            <a:prstGeom prst="rect">
              <a:avLst/>
            </a:prstGeom>
            <a:noFill/>
            <a:ln>
              <a:solidFill>
                <a:schemeClr val="tx1"/>
              </a:solidFill>
            </a:ln>
          </p:spPr>
          <p:txBody>
            <a:bodyPr wrap="square" rtlCol="0">
              <a:spAutoFit/>
            </a:bodyPr>
            <a:lstStyle/>
            <a:p>
              <a:r>
                <a:rPr lang="en-US" sz="2400" dirty="0" smtClean="0"/>
                <a:t>Individual Profile</a:t>
              </a:r>
              <a:br>
                <a:rPr lang="en-US" sz="2400" dirty="0" smtClean="0"/>
              </a:br>
              <a:r>
                <a:rPr lang="en-US" sz="2000" dirty="0" smtClean="0"/>
                <a:t>e.g. MU games</a:t>
              </a:r>
              <a:endParaRPr lang="en-US" sz="2000" dirty="0"/>
            </a:p>
          </p:txBody>
        </p:sp>
      </p:grpSp>
      <p:sp>
        <p:nvSpPr>
          <p:cNvPr id="31" name="TextBox 30"/>
          <p:cNvSpPr txBox="1"/>
          <p:nvPr/>
        </p:nvSpPr>
        <p:spPr>
          <a:xfrm>
            <a:off x="439602" y="3549467"/>
            <a:ext cx="1761329" cy="1200328"/>
          </a:xfrm>
          <a:prstGeom prst="rect">
            <a:avLst/>
          </a:prstGeom>
          <a:noFill/>
          <a:ln>
            <a:solidFill>
              <a:schemeClr val="tx1"/>
            </a:solidFill>
          </a:ln>
        </p:spPr>
        <p:txBody>
          <a:bodyPr wrap="square" rtlCol="0">
            <a:spAutoFit/>
          </a:bodyPr>
          <a:lstStyle/>
          <a:p>
            <a:r>
              <a:rPr lang="en-US" sz="2400" dirty="0" smtClean="0"/>
              <a:t>First-Order Bayesian network</a:t>
            </a:r>
          </a:p>
        </p:txBody>
      </p:sp>
      <p:cxnSp>
        <p:nvCxnSpPr>
          <p:cNvPr id="16" name="Straight Arrow Connector 15"/>
          <p:cNvCxnSpPr>
            <a:stCxn id="31" idx="3"/>
          </p:cNvCxnSpPr>
          <p:nvPr/>
        </p:nvCxnSpPr>
        <p:spPr>
          <a:xfrm>
            <a:off x="2200931" y="4149631"/>
            <a:ext cx="3293511" cy="810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1072096" y="2756737"/>
            <a:ext cx="248171" cy="581678"/>
          </a:xfrm>
          <a:prstGeom prst="downArrow">
            <a:avLst/>
          </a:prstGeom>
          <a:solidFill>
            <a:srgbClr val="3366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923599" y="4960203"/>
            <a:ext cx="5965911" cy="830997"/>
          </a:xfrm>
          <a:prstGeom prst="rect">
            <a:avLst/>
          </a:prstGeom>
          <a:noFill/>
          <a:ln>
            <a:solidFill>
              <a:schemeClr val="tx1"/>
            </a:solidFill>
          </a:ln>
        </p:spPr>
        <p:txBody>
          <a:bodyPr wrap="square" rtlCol="0">
            <a:spAutoFit/>
          </a:bodyPr>
          <a:lstStyle/>
          <a:p>
            <a:r>
              <a:rPr lang="en-US" sz="2400" dirty="0"/>
              <a:t>L</a:t>
            </a:r>
            <a:r>
              <a:rPr lang="en-US" sz="2400" dirty="0" smtClean="0"/>
              <a:t>ikelihood of individual database</a:t>
            </a:r>
          </a:p>
          <a:p>
            <a:r>
              <a:rPr lang="en-US" sz="2400" dirty="0" smtClean="0"/>
              <a:t>low likelihood </a:t>
            </a:r>
            <a:r>
              <a:rPr lang="en-US" sz="2400" dirty="0" smtClean="0">
                <a:latin typeface="Wingdings"/>
                <a:ea typeface="Wingdings"/>
                <a:cs typeface="Wingdings"/>
                <a:sym typeface="Wingdings"/>
              </a:rPr>
              <a:t></a:t>
            </a:r>
            <a:r>
              <a:rPr lang="en-US" sz="2400" dirty="0" smtClean="0"/>
              <a:t>outlier</a:t>
            </a:r>
            <a:endParaRPr lang="en-US" sz="2400" dirty="0"/>
          </a:p>
        </p:txBody>
      </p:sp>
      <p:sp>
        <p:nvSpPr>
          <p:cNvPr id="20" name="TextBox 19"/>
          <p:cNvSpPr txBox="1"/>
          <p:nvPr/>
        </p:nvSpPr>
        <p:spPr>
          <a:xfrm>
            <a:off x="1752347" y="1858120"/>
            <a:ext cx="4012734" cy="830997"/>
          </a:xfrm>
          <a:prstGeom prst="rect">
            <a:avLst/>
          </a:prstGeom>
          <a:noFill/>
          <a:ln>
            <a:solidFill>
              <a:schemeClr val="tx1"/>
            </a:solidFill>
          </a:ln>
        </p:spPr>
        <p:txBody>
          <a:bodyPr wrap="square" rtlCol="0">
            <a:spAutoFit/>
          </a:bodyPr>
          <a:lstStyle/>
          <a:p>
            <a:r>
              <a:rPr lang="en-US" sz="2400" dirty="0" smtClean="0"/>
              <a:t>Population Database</a:t>
            </a:r>
            <a:br>
              <a:rPr lang="en-US" sz="2400" dirty="0" smtClean="0"/>
            </a:br>
            <a:r>
              <a:rPr lang="en-US" sz="2400" dirty="0" smtClean="0"/>
              <a:t>e.g. Premier League games</a:t>
            </a:r>
            <a:endParaRPr lang="en-US" sz="2000" dirty="0"/>
          </a:p>
        </p:txBody>
      </p:sp>
      <p:cxnSp>
        <p:nvCxnSpPr>
          <p:cNvPr id="17" name="Straight Arrow Connector 16"/>
          <p:cNvCxnSpPr>
            <a:stCxn id="14" idx="2"/>
          </p:cNvCxnSpPr>
          <p:nvPr/>
        </p:nvCxnSpPr>
        <p:spPr>
          <a:xfrm>
            <a:off x="6950085" y="4272698"/>
            <a:ext cx="0" cy="687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919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First-Order Bayesian Network</a:t>
            </a:r>
            <a:endParaRPr lang="en-US" dirty="0"/>
          </a:p>
        </p:txBody>
      </p:sp>
      <p:sp>
        <p:nvSpPr>
          <p:cNvPr id="3" name="Content Placeholder 2"/>
          <p:cNvSpPr>
            <a:spLocks noGrp="1"/>
          </p:cNvSpPr>
          <p:nvPr>
            <p:ph sz="quarter" idx="1"/>
          </p:nvPr>
        </p:nvSpPr>
        <p:spPr>
          <a:xfrm>
            <a:off x="470925" y="1447800"/>
            <a:ext cx="5100954" cy="4572000"/>
          </a:xfrm>
        </p:spPr>
        <p:txBody>
          <a:bodyPr>
            <a:normAutofit lnSpcReduction="10000"/>
          </a:bodyPr>
          <a:lstStyle/>
          <a:p>
            <a:r>
              <a:rPr lang="en-US" dirty="0" smtClean="0"/>
              <a:t>First-Order Variable indexes/refers to a population.</a:t>
            </a:r>
          </a:p>
          <a:p>
            <a:pPr lvl="1"/>
            <a:r>
              <a:rPr lang="en-US" dirty="0" smtClean="0"/>
              <a:t>e.g. P for Player, M for Match</a:t>
            </a:r>
          </a:p>
          <a:p>
            <a:r>
              <a:rPr lang="en-US" dirty="0" smtClean="0"/>
              <a:t>A </a:t>
            </a:r>
            <a:r>
              <a:rPr lang="en-US" b="1" dirty="0" smtClean="0"/>
              <a:t>relational random variable </a:t>
            </a:r>
            <a:r>
              <a:rPr lang="en-US" dirty="0" smtClean="0"/>
              <a:t>is of the form</a:t>
            </a:r>
            <a:br>
              <a:rPr lang="en-US" dirty="0" smtClean="0"/>
            </a:br>
            <a:r>
              <a:rPr lang="en-US" i="1" dirty="0"/>
              <a:t>f(A</a:t>
            </a:r>
            <a:r>
              <a:rPr lang="en-US" i="1" baseline="-25000" dirty="0"/>
              <a:t>1</a:t>
            </a:r>
            <a:r>
              <a:rPr lang="en-US" i="1" dirty="0"/>
              <a:t>,...,</a:t>
            </a:r>
            <a:r>
              <a:rPr lang="en-US" i="1" dirty="0" err="1" smtClean="0"/>
              <a:t>A</a:t>
            </a:r>
            <a:r>
              <a:rPr lang="en-US" i="1" baseline="-25000" dirty="0" err="1" smtClean="0"/>
              <a:t>k</a:t>
            </a:r>
            <a:r>
              <a:rPr lang="en-US" i="1" dirty="0" smtClean="0"/>
              <a:t>) </a:t>
            </a:r>
            <a:r>
              <a:rPr lang="en-US" dirty="0" smtClean="0"/>
              <a:t>where </a:t>
            </a:r>
            <a:r>
              <a:rPr lang="en-US" i="1" dirty="0" smtClean="0"/>
              <a:t>A</a:t>
            </a:r>
            <a:r>
              <a:rPr lang="en-US" i="1" baseline="-25000" dirty="0" smtClean="0"/>
              <a:t>1</a:t>
            </a:r>
            <a:r>
              <a:rPr lang="en-US" i="1" dirty="0" smtClean="0"/>
              <a:t>,...,</a:t>
            </a:r>
            <a:r>
              <a:rPr lang="en-US" i="1" dirty="0" err="1" smtClean="0"/>
              <a:t>A</a:t>
            </a:r>
            <a:r>
              <a:rPr lang="en-US" i="1" baseline="-25000" dirty="0" err="1" smtClean="0"/>
              <a:t>k</a:t>
            </a:r>
            <a:r>
              <a:rPr lang="en-US" i="1" dirty="0" smtClean="0"/>
              <a:t> </a:t>
            </a:r>
            <a:r>
              <a:rPr lang="en-US" dirty="0" smtClean="0"/>
              <a:t>are first-order variables of the right type.</a:t>
            </a:r>
          </a:p>
          <a:p>
            <a:pPr lvl="1"/>
            <a:endParaRPr lang="en-US" sz="2600" dirty="0"/>
          </a:p>
        </p:txBody>
      </p:sp>
      <p:sp>
        <p:nvSpPr>
          <p:cNvPr id="4" name="Footer Placeholder 3"/>
          <p:cNvSpPr>
            <a:spLocks noGrp="1"/>
          </p:cNvSpPr>
          <p:nvPr>
            <p:ph type="ftr" sz="quarter" idx="11"/>
          </p:nvPr>
        </p:nvSpPr>
        <p:spPr>
          <a:xfrm>
            <a:off x="317481" y="6172200"/>
            <a:ext cx="7444381" cy="457200"/>
          </a:xfrm>
        </p:spPr>
        <p:txBody>
          <a:bodyPr/>
          <a:lstStyle/>
          <a:p>
            <a:r>
              <a:rPr lang="en-US" dirty="0"/>
              <a:t>Poole, D. (2003), First-order probabilistic inference, </a:t>
            </a:r>
            <a:r>
              <a:rPr lang="en-US" i="1" dirty="0"/>
              <a:t>in 'IJCAI’.</a:t>
            </a:r>
            <a:br>
              <a:rPr lang="en-US" i="1" dirty="0"/>
            </a:br>
            <a:r>
              <a:rPr lang="en-US" dirty="0" smtClean="0"/>
              <a:t>Russell</a:t>
            </a:r>
            <a:r>
              <a:rPr lang="en-US" dirty="0"/>
              <a:t>, S. &amp; </a:t>
            </a:r>
            <a:r>
              <a:rPr lang="en-US" dirty="0" err="1"/>
              <a:t>Norvig</a:t>
            </a:r>
            <a:r>
              <a:rPr lang="en-US" dirty="0"/>
              <a:t>, P. (2010), </a:t>
            </a:r>
            <a:r>
              <a:rPr lang="en-US" i="1" dirty="0"/>
              <a:t>Artificial Intelligence: A Modern Approach, Prentice Hall.</a:t>
            </a:r>
          </a:p>
          <a:p>
            <a:endParaRPr lang="en-US" dirty="0"/>
          </a:p>
        </p:txBody>
      </p:sp>
      <p:grpSp>
        <p:nvGrpSpPr>
          <p:cNvPr id="5" name="Group 4"/>
          <p:cNvGrpSpPr/>
          <p:nvPr/>
        </p:nvGrpSpPr>
        <p:grpSpPr>
          <a:xfrm>
            <a:off x="5402241" y="2348489"/>
            <a:ext cx="3477723" cy="2913531"/>
            <a:chOff x="5402241" y="2348489"/>
            <a:chExt cx="3477723" cy="2913531"/>
          </a:xfrm>
        </p:grpSpPr>
        <p:sp>
          <p:nvSpPr>
            <p:cNvPr id="7" name="TextBox 6"/>
            <p:cNvSpPr txBox="1"/>
            <p:nvPr/>
          </p:nvSpPr>
          <p:spPr>
            <a:xfrm>
              <a:off x="5402241" y="2348489"/>
              <a:ext cx="1582031" cy="369332"/>
            </a:xfrm>
            <a:prstGeom prst="rect">
              <a:avLst/>
            </a:prstGeom>
            <a:noFill/>
            <a:ln>
              <a:solidFill>
                <a:schemeClr val="tx1"/>
              </a:solidFill>
            </a:ln>
          </p:spPr>
          <p:txBody>
            <a:bodyPr wrap="square" rtlCol="0">
              <a:spAutoFit/>
            </a:bodyPr>
            <a:lstStyle/>
            <a:p>
              <a:r>
                <a:rPr lang="en-US" dirty="0" err="1" smtClean="0"/>
                <a:t>Shoteff</a:t>
              </a:r>
              <a:r>
                <a:rPr lang="en-US" dirty="0" smtClean="0"/>
                <a:t>(P,M)</a:t>
              </a:r>
              <a:endParaRPr lang="en-US" dirty="0"/>
            </a:p>
          </p:txBody>
        </p:sp>
        <p:sp>
          <p:nvSpPr>
            <p:cNvPr id="8" name="TextBox 7"/>
            <p:cNvSpPr txBox="1"/>
            <p:nvPr/>
          </p:nvSpPr>
          <p:spPr>
            <a:xfrm>
              <a:off x="5568829" y="3244838"/>
              <a:ext cx="1900101" cy="369332"/>
            </a:xfrm>
            <a:prstGeom prst="rect">
              <a:avLst/>
            </a:prstGeom>
            <a:noFill/>
            <a:ln>
              <a:solidFill>
                <a:schemeClr val="tx1"/>
              </a:solidFill>
            </a:ln>
          </p:spPr>
          <p:txBody>
            <a:bodyPr wrap="square" rtlCol="0">
              <a:spAutoFit/>
            </a:bodyPr>
            <a:lstStyle/>
            <a:p>
              <a:r>
                <a:rPr lang="en-US" dirty="0" err="1"/>
                <a:t>DribbleEff</a:t>
              </a:r>
              <a:r>
                <a:rPr lang="en-US" dirty="0"/>
                <a:t>(P,M)</a:t>
              </a:r>
            </a:p>
          </p:txBody>
        </p:sp>
        <p:sp>
          <p:nvSpPr>
            <p:cNvPr id="9" name="TextBox 8"/>
            <p:cNvSpPr txBox="1"/>
            <p:nvPr/>
          </p:nvSpPr>
          <p:spPr>
            <a:xfrm>
              <a:off x="7124889" y="2348489"/>
              <a:ext cx="1755075" cy="369332"/>
            </a:xfrm>
            <a:prstGeom prst="rect">
              <a:avLst/>
            </a:prstGeom>
            <a:noFill/>
            <a:ln>
              <a:solidFill>
                <a:schemeClr val="tx1"/>
              </a:solidFill>
            </a:ln>
          </p:spPr>
          <p:txBody>
            <a:bodyPr wrap="square" rtlCol="0">
              <a:spAutoFit/>
            </a:bodyPr>
            <a:lstStyle/>
            <a:p>
              <a:r>
                <a:rPr lang="en-US" dirty="0" err="1" smtClean="0"/>
                <a:t>TackleEff</a:t>
              </a:r>
              <a:r>
                <a:rPr lang="en-US" dirty="0" smtClean="0"/>
                <a:t>(P,M)</a:t>
              </a:r>
              <a:endParaRPr lang="en-US" dirty="0"/>
            </a:p>
          </p:txBody>
        </p:sp>
        <p:cxnSp>
          <p:nvCxnSpPr>
            <p:cNvPr id="10" name="Straight Arrow Connector 9"/>
            <p:cNvCxnSpPr>
              <a:endCxn id="8" idx="0"/>
            </p:cNvCxnSpPr>
            <p:nvPr/>
          </p:nvCxnSpPr>
          <p:spPr>
            <a:xfrm>
              <a:off x="6087601" y="2717821"/>
              <a:ext cx="431279"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2"/>
            </p:cNvCxnSpPr>
            <p:nvPr/>
          </p:nvCxnSpPr>
          <p:spPr>
            <a:xfrm flipH="1">
              <a:off x="6333031" y="2717821"/>
              <a:ext cx="1669396"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ular Callout 11"/>
            <p:cNvSpPr/>
            <p:nvPr/>
          </p:nvSpPr>
          <p:spPr>
            <a:xfrm>
              <a:off x="5402241" y="3967685"/>
              <a:ext cx="3477723" cy="1294335"/>
            </a:xfrm>
            <a:prstGeom prst="wedgeRectCallout">
              <a:avLst>
                <a:gd name="adj1" fmla="val -17798"/>
                <a:gd name="adj2" fmla="val -73557"/>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13" name="TextBox 12"/>
            <p:cNvSpPr txBox="1"/>
            <p:nvPr/>
          </p:nvSpPr>
          <p:spPr>
            <a:xfrm>
              <a:off x="5568829" y="4061691"/>
              <a:ext cx="2748168" cy="1200329"/>
            </a:xfrm>
            <a:prstGeom prst="rect">
              <a:avLst/>
            </a:prstGeom>
            <a:noFill/>
          </p:spPr>
          <p:txBody>
            <a:bodyPr wrap="none" rtlCol="0">
              <a:spAutoFit/>
            </a:bodyPr>
            <a:lstStyle/>
            <a:p>
              <a:r>
                <a:rPr lang="en-US" dirty="0" smtClean="0"/>
                <a:t>P(</a:t>
              </a:r>
              <a:r>
                <a:rPr lang="en-US" dirty="0" err="1" smtClean="0"/>
                <a:t>DribbleEff</a:t>
              </a:r>
              <a:r>
                <a:rPr lang="en-US" dirty="0" smtClean="0"/>
                <a:t>(</a:t>
              </a:r>
              <a:r>
                <a:rPr lang="en-US" dirty="0"/>
                <a:t>P</a:t>
              </a:r>
              <a:r>
                <a:rPr lang="en-US" dirty="0" smtClean="0"/>
                <a:t>,</a:t>
              </a:r>
              <a:r>
                <a:rPr lang="en-US" dirty="0"/>
                <a:t>M) = </a:t>
              </a:r>
              <a:r>
                <a:rPr lang="en-US" dirty="0" smtClean="0"/>
                <a:t>low|</a:t>
              </a:r>
              <a:endParaRPr lang="en-US" dirty="0"/>
            </a:p>
            <a:p>
              <a:r>
                <a:rPr lang="en-US" dirty="0" err="1" smtClean="0"/>
                <a:t>Shoteff</a:t>
              </a:r>
              <a:r>
                <a:rPr lang="en-US" dirty="0" smtClean="0"/>
                <a:t>(</a:t>
              </a:r>
              <a:r>
                <a:rPr lang="en-US" dirty="0"/>
                <a:t>P</a:t>
              </a:r>
              <a:r>
                <a:rPr lang="en-US" dirty="0" smtClean="0"/>
                <a:t>,</a:t>
              </a:r>
              <a:r>
                <a:rPr lang="en-US" dirty="0"/>
                <a:t>M) = hi, </a:t>
              </a:r>
              <a:r>
                <a:rPr lang="en-US" dirty="0" smtClean="0"/>
                <a:t/>
              </a:r>
              <a:br>
                <a:rPr lang="en-US" dirty="0" smtClean="0"/>
              </a:br>
              <a:r>
                <a:rPr lang="en-US" dirty="0" err="1" smtClean="0"/>
                <a:t>TackleEff</a:t>
              </a:r>
              <a:r>
                <a:rPr lang="en-US" dirty="0" smtClean="0"/>
                <a:t>(</a:t>
              </a:r>
              <a:r>
                <a:rPr lang="en-US" dirty="0"/>
                <a:t>P</a:t>
              </a:r>
              <a:r>
                <a:rPr lang="en-US" dirty="0" smtClean="0"/>
                <a:t>,</a:t>
              </a:r>
              <a:r>
                <a:rPr lang="en-US" dirty="0"/>
                <a:t>M)= </a:t>
              </a:r>
              <a:r>
                <a:rPr lang="en-US" dirty="0" smtClean="0"/>
                <a:t>medium)</a:t>
              </a:r>
            </a:p>
            <a:p>
              <a:r>
                <a:rPr lang="en-US" dirty="0" smtClean="0"/>
                <a:t> = 38%</a:t>
              </a:r>
              <a:endParaRPr lang="en-US" dirty="0"/>
            </a:p>
          </p:txBody>
        </p:sp>
      </p:grpSp>
    </p:spTree>
    <p:extLst>
      <p:ext uri="{BB962C8B-B14F-4D97-AF65-F5344CB8AC3E}">
        <p14:creationId xmlns:p14="http://schemas.microsoft.com/office/powerpoint/2010/main" val="29799979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Random Selection Pseudo-Likelihood</a:t>
            </a:r>
          </a:p>
        </p:txBody>
      </p:sp>
      <p:sp>
        <p:nvSpPr>
          <p:cNvPr id="3" name="Content Placeholder 2"/>
          <p:cNvSpPr>
            <a:spLocks noGrp="1"/>
          </p:cNvSpPr>
          <p:nvPr>
            <p:ph idx="1"/>
          </p:nvPr>
        </p:nvSpPr>
        <p:spPr>
          <a:xfrm>
            <a:off x="457200" y="1600201"/>
            <a:ext cx="8229600" cy="3581400"/>
          </a:xfrm>
        </p:spPr>
        <p:txBody>
          <a:bodyPr>
            <a:normAutofit fontScale="92500" lnSpcReduction="20000"/>
          </a:bodyPr>
          <a:lstStyle/>
          <a:p>
            <a:pPr marL="514350" indent="-514350">
              <a:buFont typeface="+mj-lt"/>
              <a:buAutoNum type="arabicPeriod"/>
            </a:pPr>
            <a:r>
              <a:rPr lang="en-US" dirty="0" smtClean="0"/>
              <a:t>Let </a:t>
            </a:r>
            <a:r>
              <a:rPr lang="en-US" b="1" dirty="0" smtClean="0"/>
              <a:t>x</a:t>
            </a:r>
            <a:r>
              <a:rPr lang="en-US" dirty="0" smtClean="0"/>
              <a:t> be an assignment to all nodes in the Bayes net.</a:t>
            </a:r>
          </a:p>
          <a:p>
            <a:pPr marL="514350" indent="-514350">
              <a:buFont typeface="+mj-lt"/>
              <a:buAutoNum type="arabicPeriod"/>
            </a:pPr>
            <a:r>
              <a:rPr lang="en-US" dirty="0" smtClean="0"/>
              <a:t>Compute </a:t>
            </a:r>
            <a:r>
              <a:rPr lang="en-US" i="1" dirty="0" smtClean="0"/>
              <a:t>P</a:t>
            </a:r>
            <a:r>
              <a:rPr lang="en-US" i="1" baseline="-25000" dirty="0" smtClean="0"/>
              <a:t>B</a:t>
            </a:r>
            <a:r>
              <a:rPr lang="en-US" dirty="0" smtClean="0"/>
              <a:t>(</a:t>
            </a:r>
            <a:r>
              <a:rPr lang="en-US" b="1" dirty="0" smtClean="0"/>
              <a:t>x</a:t>
            </a:r>
            <a:r>
              <a:rPr lang="en-US" dirty="0" smtClean="0"/>
              <a:t>).</a:t>
            </a:r>
          </a:p>
          <a:p>
            <a:pPr marL="514350" indent="-514350">
              <a:buFont typeface="+mj-lt"/>
              <a:buAutoNum type="arabicPeriod"/>
            </a:pPr>
            <a:r>
              <a:rPr lang="en-US" dirty="0" smtClean="0"/>
              <a:t>Let </a:t>
            </a:r>
            <a:r>
              <a:rPr lang="en-US" i="1" dirty="0" err="1" smtClean="0"/>
              <a:t>n</a:t>
            </a:r>
            <a:r>
              <a:rPr lang="en-US" b="1" baseline="-25000" dirty="0" err="1" smtClean="0"/>
              <a:t>x</a:t>
            </a:r>
            <a:r>
              <a:rPr lang="en-US" dirty="0" smtClean="0"/>
              <a:t> be the number of instances matching </a:t>
            </a:r>
            <a:r>
              <a:rPr lang="en-US" b="1" dirty="0" smtClean="0"/>
              <a:t>x</a:t>
            </a:r>
            <a:r>
              <a:rPr lang="en-US" dirty="0" smtClean="0"/>
              <a:t> in the individual profile database.</a:t>
            </a:r>
          </a:p>
          <a:p>
            <a:pPr marL="514350" indent="-514350">
              <a:buFont typeface="+mj-lt"/>
              <a:buAutoNum type="arabicPeriod"/>
            </a:pPr>
            <a:r>
              <a:rPr lang="en-US" dirty="0" smtClean="0"/>
              <a:t>Take the geometric mean of all instance probabilities:</a:t>
            </a:r>
            <a:br>
              <a:rPr lang="en-US" dirty="0" smtClean="0"/>
            </a:b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r>
              <a:rPr lang="en-US" smtClean="0"/>
              <a:t>/19</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79474428"/>
              </p:ext>
            </p:extLst>
          </p:nvPr>
        </p:nvGraphicFramePr>
        <p:xfrm>
          <a:off x="1752600" y="5029200"/>
          <a:ext cx="9753600" cy="1143000"/>
        </p:xfrm>
        <a:graphic>
          <a:graphicData uri="http://schemas.openxmlformats.org/presentationml/2006/ole">
            <mc:AlternateContent xmlns:mc="http://schemas.openxmlformats.org/markup-compatibility/2006">
              <mc:Choice xmlns:v="urn:schemas-microsoft-com:vml" Requires="v">
                <p:oleObj spid="_x0000_s1093" name="Document" r:id="rId3" imgW="5486400" imgH="609600" progId="Word.Document.12">
                  <p:embed/>
                </p:oleObj>
              </mc:Choice>
              <mc:Fallback>
                <p:oleObj name="Document" r:id="rId3" imgW="5486400" imgH="609600" progId="Word.Document.12">
                  <p:embed/>
                  <p:pic>
                    <p:nvPicPr>
                      <p:cNvPr id="0" name=""/>
                      <p:cNvPicPr/>
                      <p:nvPr/>
                    </p:nvPicPr>
                    <p:blipFill>
                      <a:blip r:embed="rId4"/>
                      <a:stretch>
                        <a:fillRect/>
                      </a:stretch>
                    </p:blipFill>
                    <p:spPr>
                      <a:xfrm>
                        <a:off x="1752600" y="5029200"/>
                        <a:ext cx="9753600" cy="1143000"/>
                      </a:xfrm>
                      <a:prstGeom prst="rect">
                        <a:avLst/>
                      </a:prstGeom>
                    </p:spPr>
                  </p:pic>
                </p:oleObj>
              </mc:Fallback>
            </mc:AlternateContent>
          </a:graphicData>
        </a:graphic>
      </p:graphicFrame>
      <p:sp>
        <p:nvSpPr>
          <p:cNvPr id="5" name="Footer Placeholder 4"/>
          <p:cNvSpPr>
            <a:spLocks noGrp="1"/>
          </p:cNvSpPr>
          <p:nvPr>
            <p:ph type="ftr" sz="quarter" idx="11"/>
          </p:nvPr>
        </p:nvSpPr>
        <p:spPr>
          <a:xfrm>
            <a:off x="533400" y="6356350"/>
            <a:ext cx="7543800" cy="501649"/>
          </a:xfrm>
        </p:spPr>
        <p:txBody>
          <a:bodyPr/>
          <a:lstStyle/>
          <a:p>
            <a:r>
              <a:rPr lang="en-US" dirty="0" smtClean="0"/>
              <a:t>Schulte, O. (2011), A tractable pseudo-likelihood function for Bayes Nets applied to relational data, in 'SIAM SDM', pp. 462-473. </a:t>
            </a:r>
            <a:endParaRPr lang="en-US" dirty="0"/>
          </a:p>
        </p:txBody>
      </p:sp>
    </p:spTree>
    <p:extLst>
      <p:ext uri="{BB962C8B-B14F-4D97-AF65-F5344CB8AC3E}">
        <p14:creationId xmlns:p14="http://schemas.microsoft.com/office/powerpoint/2010/main" val="2282514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Random Selection Pseudo-Likelihood</a:t>
            </a:r>
          </a:p>
        </p:txBody>
      </p:sp>
      <p:sp>
        <p:nvSpPr>
          <p:cNvPr id="4" name="Footer Placeholder 3"/>
          <p:cNvSpPr>
            <a:spLocks noGrp="1"/>
          </p:cNvSpPr>
          <p:nvPr>
            <p:ph type="ftr" sz="quarter" idx="11"/>
          </p:nvPr>
        </p:nvSpPr>
        <p:spPr>
          <a:xfrm>
            <a:off x="317481" y="6172200"/>
            <a:ext cx="8521719" cy="457200"/>
          </a:xfrm>
        </p:spPr>
        <p:txBody>
          <a:bodyPr/>
          <a:lstStyle/>
          <a:p>
            <a:r>
              <a:rPr lang="en-US" dirty="0"/>
              <a:t>Schulte, O. (2011), A tractable pseudo-likelihood function for Bayes Nets applied to relational data, in 'SIAM SDM', pp. 462-473. </a:t>
            </a:r>
          </a:p>
          <a:p>
            <a:r>
              <a:rPr lang="en-US" dirty="0" smtClean="0"/>
              <a:t> </a:t>
            </a:r>
            <a:endParaRPr lang="en-US" dirty="0"/>
          </a:p>
        </p:txBody>
      </p:sp>
      <p:grpSp>
        <p:nvGrpSpPr>
          <p:cNvPr id="15" name="Group 14"/>
          <p:cNvGrpSpPr/>
          <p:nvPr/>
        </p:nvGrpSpPr>
        <p:grpSpPr>
          <a:xfrm>
            <a:off x="381000" y="4677919"/>
            <a:ext cx="3477723" cy="1265681"/>
            <a:chOff x="5402241" y="2348489"/>
            <a:chExt cx="3477723" cy="1265681"/>
          </a:xfrm>
        </p:grpSpPr>
        <p:sp>
          <p:nvSpPr>
            <p:cNvPr id="7" name="TextBox 6"/>
            <p:cNvSpPr txBox="1"/>
            <p:nvPr/>
          </p:nvSpPr>
          <p:spPr>
            <a:xfrm>
              <a:off x="5402241" y="2348489"/>
              <a:ext cx="1582031" cy="369332"/>
            </a:xfrm>
            <a:prstGeom prst="rect">
              <a:avLst/>
            </a:prstGeom>
            <a:noFill/>
            <a:ln>
              <a:solidFill>
                <a:schemeClr val="tx1"/>
              </a:solidFill>
            </a:ln>
          </p:spPr>
          <p:txBody>
            <a:bodyPr wrap="square" rtlCol="0">
              <a:spAutoFit/>
            </a:bodyPr>
            <a:lstStyle/>
            <a:p>
              <a:r>
                <a:rPr lang="en-US" dirty="0" err="1" smtClean="0"/>
                <a:t>Shoteff</a:t>
              </a:r>
              <a:r>
                <a:rPr lang="en-US" dirty="0" smtClean="0"/>
                <a:t>(P,M)</a:t>
              </a:r>
              <a:endParaRPr lang="en-US" dirty="0"/>
            </a:p>
          </p:txBody>
        </p:sp>
        <p:sp>
          <p:nvSpPr>
            <p:cNvPr id="8" name="TextBox 7"/>
            <p:cNvSpPr txBox="1"/>
            <p:nvPr/>
          </p:nvSpPr>
          <p:spPr>
            <a:xfrm>
              <a:off x="5568829" y="3244838"/>
              <a:ext cx="1900101" cy="369332"/>
            </a:xfrm>
            <a:prstGeom prst="rect">
              <a:avLst/>
            </a:prstGeom>
            <a:noFill/>
            <a:ln>
              <a:solidFill>
                <a:schemeClr val="tx1"/>
              </a:solidFill>
            </a:ln>
          </p:spPr>
          <p:txBody>
            <a:bodyPr wrap="square" rtlCol="0">
              <a:spAutoFit/>
            </a:bodyPr>
            <a:lstStyle/>
            <a:p>
              <a:r>
                <a:rPr lang="en-US" dirty="0" err="1"/>
                <a:t>DribbleEff</a:t>
              </a:r>
              <a:r>
                <a:rPr lang="en-US" dirty="0"/>
                <a:t>(P,M)</a:t>
              </a:r>
            </a:p>
          </p:txBody>
        </p:sp>
        <p:sp>
          <p:nvSpPr>
            <p:cNvPr id="9" name="TextBox 8"/>
            <p:cNvSpPr txBox="1"/>
            <p:nvPr/>
          </p:nvSpPr>
          <p:spPr>
            <a:xfrm>
              <a:off x="7124889" y="2348489"/>
              <a:ext cx="1755075" cy="369332"/>
            </a:xfrm>
            <a:prstGeom prst="rect">
              <a:avLst/>
            </a:prstGeom>
            <a:noFill/>
            <a:ln>
              <a:solidFill>
                <a:schemeClr val="tx1"/>
              </a:solidFill>
            </a:ln>
          </p:spPr>
          <p:txBody>
            <a:bodyPr wrap="square" rtlCol="0">
              <a:spAutoFit/>
            </a:bodyPr>
            <a:lstStyle/>
            <a:p>
              <a:r>
                <a:rPr lang="en-US" dirty="0" err="1" smtClean="0"/>
                <a:t>TackleEff</a:t>
              </a:r>
              <a:r>
                <a:rPr lang="en-US" dirty="0" smtClean="0"/>
                <a:t>(P,M)</a:t>
              </a:r>
              <a:endParaRPr lang="en-US" dirty="0"/>
            </a:p>
          </p:txBody>
        </p:sp>
        <p:cxnSp>
          <p:nvCxnSpPr>
            <p:cNvPr id="10" name="Straight Arrow Connector 9"/>
            <p:cNvCxnSpPr>
              <a:endCxn id="8" idx="0"/>
            </p:cNvCxnSpPr>
            <p:nvPr/>
          </p:nvCxnSpPr>
          <p:spPr>
            <a:xfrm>
              <a:off x="6087601" y="2717821"/>
              <a:ext cx="431279"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2"/>
            </p:cNvCxnSpPr>
            <p:nvPr/>
          </p:nvCxnSpPr>
          <p:spPr>
            <a:xfrm flipH="1">
              <a:off x="6333031" y="2717821"/>
              <a:ext cx="1669396"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 name="Rectangular Callout 11"/>
          <p:cNvSpPr/>
          <p:nvPr/>
        </p:nvSpPr>
        <p:spPr>
          <a:xfrm>
            <a:off x="3048000" y="5181601"/>
            <a:ext cx="4343400" cy="914400"/>
          </a:xfrm>
          <a:prstGeom prst="wedgeRectCallout">
            <a:avLst>
              <a:gd name="adj1" fmla="val -63067"/>
              <a:gd name="adj2" fmla="val 16184"/>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13" name="TextBox 12"/>
          <p:cNvSpPr txBox="1"/>
          <p:nvPr/>
        </p:nvSpPr>
        <p:spPr>
          <a:xfrm>
            <a:off x="3048000" y="5181600"/>
            <a:ext cx="4572000" cy="923330"/>
          </a:xfrm>
          <a:prstGeom prst="rect">
            <a:avLst/>
          </a:prstGeom>
          <a:noFill/>
        </p:spPr>
        <p:txBody>
          <a:bodyPr wrap="square" rtlCol="0">
            <a:spAutoFit/>
          </a:bodyPr>
          <a:lstStyle/>
          <a:p>
            <a:r>
              <a:rPr lang="en-US" dirty="0" smtClean="0"/>
              <a:t>P(</a:t>
            </a:r>
            <a:r>
              <a:rPr lang="en-US" dirty="0" err="1" smtClean="0"/>
              <a:t>DribbleEff</a:t>
            </a:r>
            <a:r>
              <a:rPr lang="en-US" dirty="0" smtClean="0"/>
              <a:t>(</a:t>
            </a:r>
            <a:r>
              <a:rPr lang="en-US" dirty="0"/>
              <a:t>P</a:t>
            </a:r>
            <a:r>
              <a:rPr lang="en-US" dirty="0" smtClean="0"/>
              <a:t>,</a:t>
            </a:r>
            <a:r>
              <a:rPr lang="en-US" dirty="0"/>
              <a:t>M) = </a:t>
            </a:r>
            <a:r>
              <a:rPr lang="en-US" dirty="0" smtClean="0"/>
              <a:t>low|</a:t>
            </a:r>
            <a:endParaRPr lang="en-US" dirty="0"/>
          </a:p>
          <a:p>
            <a:r>
              <a:rPr lang="en-US" dirty="0" err="1" smtClean="0"/>
              <a:t>Shoteff</a:t>
            </a:r>
            <a:r>
              <a:rPr lang="en-US" dirty="0" smtClean="0"/>
              <a:t>(</a:t>
            </a:r>
            <a:r>
              <a:rPr lang="en-US" dirty="0"/>
              <a:t>P</a:t>
            </a:r>
            <a:r>
              <a:rPr lang="en-US" dirty="0" smtClean="0"/>
              <a:t>,</a:t>
            </a:r>
            <a:r>
              <a:rPr lang="en-US" dirty="0"/>
              <a:t>M) = hi, </a:t>
            </a:r>
            <a:r>
              <a:rPr lang="en-US" dirty="0" err="1" smtClean="0"/>
              <a:t>TackleEff</a:t>
            </a:r>
            <a:r>
              <a:rPr lang="en-US" dirty="0" smtClean="0"/>
              <a:t>(</a:t>
            </a:r>
            <a:r>
              <a:rPr lang="en-US" dirty="0"/>
              <a:t>P</a:t>
            </a:r>
            <a:r>
              <a:rPr lang="en-US" dirty="0" smtClean="0"/>
              <a:t>,</a:t>
            </a:r>
            <a:r>
              <a:rPr lang="en-US" dirty="0"/>
              <a:t>M)= </a:t>
            </a:r>
            <a:r>
              <a:rPr lang="en-US" dirty="0" smtClean="0"/>
              <a:t>medium)</a:t>
            </a:r>
          </a:p>
          <a:p>
            <a:r>
              <a:rPr lang="en-US" dirty="0" smtClean="0"/>
              <a:t> = 38%</a:t>
            </a:r>
            <a:endParaRPr lang="en-US" dirty="0"/>
          </a:p>
        </p:txBody>
      </p:sp>
      <p:graphicFrame>
        <p:nvGraphicFramePr>
          <p:cNvPr id="17" name="Content Placeholder 5"/>
          <p:cNvGraphicFramePr>
            <a:graphicFrameLocks noGrp="1" noChangeAspect="1"/>
          </p:cNvGraphicFramePr>
          <p:nvPr>
            <p:ph sz="quarter" idx="1"/>
            <p:extLst>
              <p:ext uri="{D42A27DB-BD31-4B8C-83A1-F6EECF244321}">
                <p14:modId xmlns:p14="http://schemas.microsoft.com/office/powerpoint/2010/main" val="920029756"/>
              </p:ext>
            </p:extLst>
          </p:nvPr>
        </p:nvGraphicFramePr>
        <p:xfrm>
          <a:off x="914400" y="1295400"/>
          <a:ext cx="5772150" cy="1412875"/>
        </p:xfrm>
        <a:graphic>
          <a:graphicData uri="http://schemas.openxmlformats.org/presentationml/2006/ole">
            <mc:AlternateContent xmlns:mc="http://schemas.openxmlformats.org/markup-compatibility/2006">
              <mc:Choice xmlns:v="urn:schemas-microsoft-com:vml" Requires="v">
                <p:oleObj spid="_x0000_s7239" name="Equation" r:id="rId4" imgW="2489200" imgH="609600" progId="Equation.3">
                  <p:embed/>
                </p:oleObj>
              </mc:Choice>
              <mc:Fallback>
                <p:oleObj name="Equation" r:id="rId4" imgW="2489200" imgH="609600" progId="Equation.3">
                  <p:embed/>
                  <p:pic>
                    <p:nvPicPr>
                      <p:cNvPr id="0" name=""/>
                      <p:cNvPicPr>
                        <a:picLocks noChangeAspect="1" noChangeArrowheads="1"/>
                      </p:cNvPicPr>
                      <p:nvPr/>
                    </p:nvPicPr>
                    <p:blipFill>
                      <a:blip r:embed="rId5"/>
                      <a:srcRect/>
                      <a:stretch>
                        <a:fillRect/>
                      </a:stretch>
                    </p:blipFill>
                    <p:spPr bwMode="auto">
                      <a:xfrm>
                        <a:off x="914400" y="1295400"/>
                        <a:ext cx="5772150" cy="1412875"/>
                      </a:xfrm>
                      <a:prstGeom prst="rect">
                        <a:avLst/>
                      </a:prstGeom>
                      <a:noFill/>
                    </p:spPr>
                  </p:pic>
                </p:oleObj>
              </mc:Fallback>
            </mc:AlternateContent>
          </a:graphicData>
        </a:graphic>
      </p:graphicFrame>
      <p:sp>
        <p:nvSpPr>
          <p:cNvPr id="18" name="TextBox 17"/>
          <p:cNvSpPr txBox="1"/>
          <p:nvPr/>
        </p:nvSpPr>
        <p:spPr>
          <a:xfrm>
            <a:off x="457201" y="2833235"/>
            <a:ext cx="4878202" cy="1384995"/>
          </a:xfrm>
          <a:prstGeom prst="rect">
            <a:avLst/>
          </a:prstGeom>
          <a:noFill/>
        </p:spPr>
        <p:txBody>
          <a:bodyPr wrap="square" rtlCol="0">
            <a:spAutoFit/>
          </a:bodyPr>
          <a:lstStyle/>
          <a:p>
            <a:r>
              <a:rPr lang="en-US" sz="2800" b="1" dirty="0" smtClean="0"/>
              <a:t>joint frequency </a:t>
            </a:r>
            <a:r>
              <a:rPr lang="en-US" sz="2800" dirty="0" smtClean="0"/>
              <a:t>of</a:t>
            </a:r>
            <a:r>
              <a:rPr lang="en-US" sz="2800" b="1" dirty="0" smtClean="0"/>
              <a:t> </a:t>
            </a:r>
            <a:r>
              <a:rPr lang="en-US" sz="2800" dirty="0" smtClean="0"/>
              <a:t>child node value and parent state</a:t>
            </a:r>
            <a:r>
              <a:rPr lang="en-US" dirty="0" smtClean="0"/>
              <a:t> support </a:t>
            </a:r>
            <a:br>
              <a:rPr lang="en-US" dirty="0" smtClean="0"/>
            </a:br>
            <a:r>
              <a:rPr lang="en-US" sz="2800" dirty="0" smtClean="0"/>
              <a:t>e.g. </a:t>
            </a:r>
            <a:r>
              <a:rPr lang="en-US" sz="2400" dirty="0" smtClean="0"/>
              <a:t>P</a:t>
            </a:r>
            <a:r>
              <a:rPr lang="en-US" sz="2400" baseline="-25000" dirty="0" smtClean="0"/>
              <a:t>D</a:t>
            </a:r>
            <a:r>
              <a:rPr lang="en-US" sz="2400" dirty="0" smtClean="0"/>
              <a:t>(</a:t>
            </a:r>
            <a:r>
              <a:rPr lang="en-US" sz="2400" dirty="0" err="1" smtClean="0"/>
              <a:t>low,hi,medium</a:t>
            </a:r>
            <a:r>
              <a:rPr lang="en-US" sz="2400" dirty="0" smtClean="0"/>
              <a:t>) = 1/8</a:t>
            </a:r>
            <a:endParaRPr lang="en-US" sz="2400" dirty="0"/>
          </a:p>
        </p:txBody>
      </p:sp>
      <p:sp>
        <p:nvSpPr>
          <p:cNvPr id="19" name="TextBox 18"/>
          <p:cNvSpPr txBox="1"/>
          <p:nvPr/>
        </p:nvSpPr>
        <p:spPr>
          <a:xfrm>
            <a:off x="5105400" y="2895600"/>
            <a:ext cx="3656198" cy="1169551"/>
          </a:xfrm>
          <a:prstGeom prst="rect">
            <a:avLst/>
          </a:prstGeom>
          <a:noFill/>
        </p:spPr>
        <p:txBody>
          <a:bodyPr wrap="square" rtlCol="0">
            <a:spAutoFit/>
          </a:bodyPr>
          <a:lstStyle/>
          <a:p>
            <a:r>
              <a:rPr lang="en-US" sz="2800" dirty="0" smtClean="0"/>
              <a:t>Parameter of Bayes net</a:t>
            </a:r>
            <a:br>
              <a:rPr lang="en-US" sz="2800" dirty="0" smtClean="0"/>
            </a:br>
            <a:r>
              <a:rPr lang="en-US" dirty="0" err="1" smtClean="0"/>
              <a:t>ln</a:t>
            </a:r>
            <a:r>
              <a:rPr lang="en-US" dirty="0" smtClean="0"/>
              <a:t> (confidence)</a:t>
            </a:r>
            <a:r>
              <a:rPr lang="en-US" sz="2800" dirty="0" smtClean="0"/>
              <a:t/>
            </a:r>
            <a:br>
              <a:rPr lang="en-US" sz="2800" dirty="0" smtClean="0"/>
            </a:br>
            <a:r>
              <a:rPr lang="en-US" dirty="0" smtClean="0"/>
              <a:t>e.g</a:t>
            </a:r>
            <a:r>
              <a:rPr lang="en-US" dirty="0"/>
              <a:t>. </a:t>
            </a:r>
            <a:r>
              <a:rPr lang="en-US" sz="2400" dirty="0"/>
              <a:t>P</a:t>
            </a:r>
            <a:r>
              <a:rPr lang="en-US" sz="2400" dirty="0" smtClean="0"/>
              <a:t>(</a:t>
            </a:r>
            <a:r>
              <a:rPr lang="en-US" sz="2400" dirty="0" err="1" smtClean="0"/>
              <a:t>low|hi</a:t>
            </a:r>
            <a:r>
              <a:rPr lang="en-US" sz="2400" dirty="0" smtClean="0"/>
              <a:t>, medium) =38%</a:t>
            </a:r>
            <a:endParaRPr lang="en-US" sz="2400" dirty="0"/>
          </a:p>
        </p:txBody>
      </p:sp>
      <p:cxnSp>
        <p:nvCxnSpPr>
          <p:cNvPr id="20" name="Straight Arrow Connector 19"/>
          <p:cNvCxnSpPr/>
          <p:nvPr/>
        </p:nvCxnSpPr>
        <p:spPr>
          <a:xfrm flipV="1">
            <a:off x="3810000" y="2286000"/>
            <a:ext cx="381000" cy="590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5791201" y="2438401"/>
            <a:ext cx="457199" cy="457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38600" y="4567535"/>
            <a:ext cx="5105400" cy="461665"/>
          </a:xfrm>
          <a:prstGeom prst="rect">
            <a:avLst/>
          </a:prstGeom>
          <a:noFill/>
        </p:spPr>
        <p:txBody>
          <a:bodyPr wrap="square" rtlCol="0">
            <a:spAutoFit/>
          </a:bodyPr>
          <a:lstStyle/>
          <a:p>
            <a:r>
              <a:rPr lang="en-US" sz="2400" dirty="0" smtClean="0"/>
              <a:t>For </a:t>
            </a:r>
            <a:r>
              <a:rPr lang="en-US" sz="2400" dirty="0" err="1" smtClean="0"/>
              <a:t>Edin</a:t>
            </a:r>
            <a:r>
              <a:rPr lang="en-US" sz="2400" dirty="0" smtClean="0"/>
              <a:t> </a:t>
            </a:r>
            <a:r>
              <a:rPr lang="en-US" sz="2400" dirty="0" err="1" smtClean="0"/>
              <a:t>Dzeko</a:t>
            </a:r>
            <a:r>
              <a:rPr lang="en-US" sz="2400" dirty="0" smtClean="0"/>
              <a:t>: 1/8 x </a:t>
            </a:r>
            <a:r>
              <a:rPr lang="en-US" sz="2400" dirty="0" err="1" smtClean="0"/>
              <a:t>ln</a:t>
            </a:r>
            <a:r>
              <a:rPr lang="en-US" sz="2400" dirty="0" smtClean="0"/>
              <a:t>(38%) ≈  -0.12 </a:t>
            </a:r>
            <a:endParaRPr lang="en-US" sz="2400" dirty="0"/>
          </a:p>
        </p:txBody>
      </p:sp>
      <p:sp>
        <p:nvSpPr>
          <p:cNvPr id="3" name="TextBox 2"/>
          <p:cNvSpPr txBox="1"/>
          <p:nvPr/>
        </p:nvSpPr>
        <p:spPr>
          <a:xfrm>
            <a:off x="636372" y="5181600"/>
            <a:ext cx="811428" cy="381000"/>
          </a:xfrm>
          <a:prstGeom prst="rect">
            <a:avLst/>
          </a:prstGeom>
          <a:noFill/>
        </p:spPr>
        <p:txBody>
          <a:bodyPr wrap="square" rtlCol="0">
            <a:spAutoFit/>
          </a:bodyPr>
          <a:lstStyle/>
          <a:p>
            <a:r>
              <a:rPr lang="en-US" dirty="0" smtClean="0"/>
              <a:t>low</a:t>
            </a:r>
            <a:endParaRPr lang="en-US" dirty="0"/>
          </a:p>
        </p:txBody>
      </p:sp>
      <p:sp>
        <p:nvSpPr>
          <p:cNvPr id="22" name="TextBox 21"/>
          <p:cNvSpPr txBox="1"/>
          <p:nvPr/>
        </p:nvSpPr>
        <p:spPr>
          <a:xfrm>
            <a:off x="560172" y="4267200"/>
            <a:ext cx="811428" cy="381000"/>
          </a:xfrm>
          <a:prstGeom prst="rect">
            <a:avLst/>
          </a:prstGeom>
          <a:noFill/>
        </p:spPr>
        <p:txBody>
          <a:bodyPr wrap="square" rtlCol="0">
            <a:spAutoFit/>
          </a:bodyPr>
          <a:lstStyle/>
          <a:p>
            <a:r>
              <a:rPr lang="en-US" dirty="0" smtClean="0"/>
              <a:t>hi</a:t>
            </a:r>
            <a:endParaRPr lang="en-US" dirty="0"/>
          </a:p>
        </p:txBody>
      </p:sp>
      <p:sp>
        <p:nvSpPr>
          <p:cNvPr id="23" name="TextBox 22"/>
          <p:cNvSpPr txBox="1"/>
          <p:nvPr/>
        </p:nvSpPr>
        <p:spPr>
          <a:xfrm>
            <a:off x="2514600" y="4267200"/>
            <a:ext cx="1066800" cy="369332"/>
          </a:xfrm>
          <a:prstGeom prst="rect">
            <a:avLst/>
          </a:prstGeom>
          <a:noFill/>
        </p:spPr>
        <p:txBody>
          <a:bodyPr wrap="square" rtlCol="0">
            <a:spAutoFit/>
          </a:bodyPr>
          <a:lstStyle/>
          <a:p>
            <a:r>
              <a:rPr lang="en-US" dirty="0" smtClean="0"/>
              <a:t>medium</a:t>
            </a:r>
            <a:endParaRPr lang="en-US" dirty="0"/>
          </a:p>
        </p:txBody>
      </p:sp>
    </p:spTree>
    <p:extLst>
      <p:ext uri="{BB962C8B-B14F-4D97-AF65-F5344CB8AC3E}">
        <p14:creationId xmlns:p14="http://schemas.microsoft.com/office/powerpoint/2010/main" val="1680345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Evaluation Methodology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r>
              <a:rPr lang="en-US" smtClean="0"/>
              <a:t>/19</a:t>
            </a:r>
            <a:endParaRPr lang="en-US" dirty="0"/>
          </a:p>
        </p:txBody>
      </p:sp>
    </p:spTree>
    <p:extLst>
      <p:ext uri="{BB962C8B-B14F-4D97-AF65-F5344CB8AC3E}">
        <p14:creationId xmlns:p14="http://schemas.microsoft.com/office/powerpoint/2010/main" val="40580150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rmAutofit/>
          </a:bodyPr>
          <a:lstStyle/>
          <a:p>
            <a:r>
              <a:rPr lang="en-US" dirty="0" smtClean="0"/>
              <a:t>Synthetic Datasets</a:t>
            </a:r>
            <a:endParaRPr lang="en-US" dirty="0"/>
          </a:p>
        </p:txBody>
      </p:sp>
      <p:sp>
        <p:nvSpPr>
          <p:cNvPr id="169" name="Content Placeholder 2"/>
          <p:cNvSpPr>
            <a:spLocks noGrp="1"/>
          </p:cNvSpPr>
          <p:nvPr>
            <p:ph idx="1"/>
          </p:nvPr>
        </p:nvSpPr>
        <p:spPr>
          <a:xfrm>
            <a:off x="457200" y="1219200"/>
            <a:ext cx="8229600" cy="533400"/>
          </a:xfrm>
        </p:spPr>
        <p:txBody>
          <a:bodyPr>
            <a:noAutofit/>
          </a:bodyPr>
          <a:lstStyle/>
          <a:p>
            <a:pPr marL="0" indent="0">
              <a:buNone/>
            </a:pPr>
            <a:r>
              <a:rPr lang="en-US" sz="2400" dirty="0" smtClean="0"/>
              <a:t>Synthetic Datasets: Should be easy! Two Features per player per match.</a:t>
            </a:r>
          </a:p>
          <a:p>
            <a:endParaRPr lang="en-US" sz="2400" dirty="0"/>
          </a:p>
        </p:txBody>
      </p:sp>
      <p:graphicFrame>
        <p:nvGraphicFramePr>
          <p:cNvPr id="21" name="Table 20"/>
          <p:cNvGraphicFramePr>
            <a:graphicFrameLocks noGrp="1"/>
          </p:cNvGraphicFramePr>
          <p:nvPr>
            <p:extLst>
              <p:ext uri="{D42A27DB-BD31-4B8C-83A1-F6EECF244321}">
                <p14:modId xmlns:p14="http://schemas.microsoft.com/office/powerpoint/2010/main" val="3021896215"/>
              </p:ext>
            </p:extLst>
          </p:nvPr>
        </p:nvGraphicFramePr>
        <p:xfrm>
          <a:off x="228601" y="2133600"/>
          <a:ext cx="3957566" cy="3606800"/>
        </p:xfrm>
        <a:graphic>
          <a:graphicData uri="http://schemas.openxmlformats.org/drawingml/2006/table">
            <a:tbl>
              <a:tblPr firstRow="1" bandRow="1">
                <a:tableStyleId>{5C22544A-7EE6-4342-B048-85BDC9FD1C3A}</a:tableStyleId>
              </a:tblPr>
              <a:tblGrid>
                <a:gridCol w="1402069"/>
                <a:gridCol w="868680"/>
                <a:gridCol w="168681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correlation</a:t>
                      </a:r>
                    </a:p>
                  </a:txBody>
                  <a:tcPr/>
                </a:tc>
                <a:tc>
                  <a:txBody>
                    <a:bodyPr/>
                    <a:lstStyle/>
                    <a:p>
                      <a:r>
                        <a:rPr lang="en-US" dirty="0" err="1" smtClean="0"/>
                        <a:t>ShotEff</a:t>
                      </a:r>
                      <a:endParaRPr lang="en-US" dirty="0"/>
                    </a:p>
                  </a:txBody>
                  <a:tcPr/>
                </a:tc>
                <a:tc>
                  <a:txBody>
                    <a:bodyPr/>
                    <a:lstStyle/>
                    <a:p>
                      <a:r>
                        <a:rPr lang="en-US" dirty="0" smtClean="0"/>
                        <a:t>Match </a:t>
                      </a:r>
                      <a:br>
                        <a:rPr lang="en-US" dirty="0" smtClean="0"/>
                      </a:br>
                      <a:r>
                        <a:rPr lang="en-US" dirty="0" smtClean="0"/>
                        <a:t>Result</a:t>
                      </a:r>
                      <a:endParaRPr lang="en-US" dirty="0"/>
                    </a:p>
                  </a:txBody>
                  <a:tcPr/>
                </a:tc>
              </a:tr>
              <a:tr h="370840">
                <a:tc>
                  <a:txBody>
                    <a:bodyPr/>
                    <a:lstStyle/>
                    <a:p>
                      <a:r>
                        <a:rPr lang="en-US" dirty="0" smtClean="0"/>
                        <a:t>Normal</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endParaRPr lang="en-US"/>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Outlier</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graphicFrame>
        <p:nvGraphicFramePr>
          <p:cNvPr id="172" name="Table 171"/>
          <p:cNvGraphicFramePr>
            <a:graphicFrameLocks noGrp="1"/>
          </p:cNvGraphicFramePr>
          <p:nvPr>
            <p:extLst>
              <p:ext uri="{D42A27DB-BD31-4B8C-83A1-F6EECF244321}">
                <p14:modId xmlns:p14="http://schemas.microsoft.com/office/powerpoint/2010/main" val="1898585869"/>
              </p:ext>
            </p:extLst>
          </p:nvPr>
        </p:nvGraphicFramePr>
        <p:xfrm>
          <a:off x="4648200" y="2209800"/>
          <a:ext cx="3957566" cy="3606800"/>
        </p:xfrm>
        <a:graphic>
          <a:graphicData uri="http://schemas.openxmlformats.org/drawingml/2006/table">
            <a:tbl>
              <a:tblPr firstRow="1" bandRow="1">
                <a:tableStyleId>{5C22544A-7EE6-4342-B048-85BDC9FD1C3A}</a:tableStyleId>
              </a:tblPr>
              <a:tblGrid>
                <a:gridCol w="1402069"/>
                <a:gridCol w="868680"/>
                <a:gridCol w="168681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low correlation</a:t>
                      </a:r>
                    </a:p>
                  </a:txBody>
                  <a:tcPr/>
                </a:tc>
                <a:tc>
                  <a:txBody>
                    <a:bodyPr/>
                    <a:lstStyle/>
                    <a:p>
                      <a:r>
                        <a:rPr lang="en-US" dirty="0" err="1" smtClean="0"/>
                        <a:t>ShotEff</a:t>
                      </a:r>
                      <a:endParaRPr lang="en-US" dirty="0"/>
                    </a:p>
                  </a:txBody>
                  <a:tcPr/>
                </a:tc>
                <a:tc>
                  <a:txBody>
                    <a:bodyPr/>
                    <a:lstStyle/>
                    <a:p>
                      <a:r>
                        <a:rPr lang="en-US" dirty="0" smtClean="0"/>
                        <a:t>Match </a:t>
                      </a:r>
                      <a:br>
                        <a:rPr lang="en-US" dirty="0" smtClean="0"/>
                      </a:br>
                      <a:r>
                        <a:rPr lang="en-US" dirty="0" smtClean="0"/>
                        <a:t>Result</a:t>
                      </a:r>
                      <a:endParaRPr lang="en-US" dirty="0"/>
                    </a:p>
                  </a:txBody>
                  <a:tcPr/>
                </a:tc>
              </a:tr>
              <a:tr h="370840">
                <a:tc>
                  <a:txBody>
                    <a:bodyPr/>
                    <a:lstStyle/>
                    <a:p>
                      <a:r>
                        <a:rPr lang="en-US" dirty="0" smtClean="0"/>
                        <a:t>Normal</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endParaRPr lang="en-US"/>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endParaRPr lang="en-US"/>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Outlier</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21786922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US" dirty="0"/>
          </a:p>
        </p:txBody>
      </p:sp>
      <p:sp>
        <p:nvSpPr>
          <p:cNvPr id="3" name="Content Placeholder 2"/>
          <p:cNvSpPr>
            <a:spLocks noGrp="1"/>
          </p:cNvSpPr>
          <p:nvPr>
            <p:ph idx="1"/>
          </p:nvPr>
        </p:nvSpPr>
        <p:spPr/>
        <p:txBody>
          <a:bodyPr/>
          <a:lstStyle/>
          <a:p>
            <a:r>
              <a:rPr lang="en-US" dirty="0" smtClean="0"/>
              <a:t>Use precision as evaluation metric.</a:t>
            </a:r>
          </a:p>
          <a:p>
            <a:pPr lvl="1"/>
            <a:r>
              <a:rPr lang="en-US" dirty="0" smtClean="0"/>
              <a:t>Set the percentages of outliers to be 1% and 5%.</a:t>
            </a:r>
          </a:p>
          <a:p>
            <a:pPr lvl="1"/>
            <a:r>
              <a:rPr lang="en-US" dirty="0" smtClean="0"/>
              <a:t>How many outliers were correctly recognized</a:t>
            </a:r>
          </a:p>
          <a:p>
            <a:r>
              <a:rPr lang="en-US" dirty="0" smtClean="0"/>
              <a:t>Similar results with AUC, recall.</a:t>
            </a:r>
          </a:p>
          <a:p>
            <a:r>
              <a:rPr lang="en-US" dirty="0" smtClean="0"/>
              <a:t>pseudo log-likelihood does not have perfect recall </a:t>
            </a:r>
            <a:r>
              <a:rPr lang="en-US" dirty="0" smtClean="0">
                <a:sym typeface="Wingdings"/>
              </a:rPr>
              <a:t></a:t>
            </a:r>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r>
              <a:rPr lang="en-US" smtClean="0"/>
              <a:t>/19</a:t>
            </a:r>
            <a:endParaRPr lang="en-US" dirty="0"/>
          </a:p>
        </p:txBody>
      </p:sp>
      <p:sp>
        <p:nvSpPr>
          <p:cNvPr id="5" name="Footer Placeholder 4"/>
          <p:cNvSpPr>
            <a:spLocks noGrp="1"/>
          </p:cNvSpPr>
          <p:nvPr>
            <p:ph type="ftr" sz="quarter" idx="11"/>
          </p:nvPr>
        </p:nvSpPr>
        <p:spPr>
          <a:xfrm>
            <a:off x="152400" y="6356350"/>
            <a:ext cx="7924800" cy="501649"/>
          </a:xfrm>
        </p:spPr>
        <p:txBody>
          <a:bodyPr/>
          <a:lstStyle/>
          <a:p>
            <a:r>
              <a:rPr lang="en-US" dirty="0" err="1"/>
              <a:t>Gao</a:t>
            </a:r>
            <a:r>
              <a:rPr lang="en-US" dirty="0"/>
              <a:t>, J.; Liang, F.; Fan, W.; Wang, C.; Sun, Y. &amp; Han, J. (2010), On Community Outliers and Their Efficient Detection in Information Networks, </a:t>
            </a:r>
            <a:r>
              <a:rPr lang="en-US" i="1" dirty="0"/>
              <a:t>in </a:t>
            </a:r>
            <a:r>
              <a:rPr lang="en-US" dirty="0" smtClean="0"/>
              <a:t>‘SIGKDD, pp</a:t>
            </a:r>
            <a:r>
              <a:rPr lang="en-US" dirty="0"/>
              <a:t>. 813--822.</a:t>
            </a:r>
          </a:p>
        </p:txBody>
      </p:sp>
    </p:spTree>
    <p:extLst>
      <p:ext uri="{BB962C8B-B14F-4D97-AF65-F5344CB8AC3E}">
        <p14:creationId xmlns:p14="http://schemas.microsoft.com/office/powerpoint/2010/main" val="1212505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Refinements OF Model Log-</a:t>
            </a:r>
            <a:r>
              <a:rPr lang="en-US" dirty="0" err="1" smtClean="0"/>
              <a:t>LikelIhood</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r>
              <a:rPr lang="en-US" smtClean="0"/>
              <a:t>/19</a:t>
            </a:r>
            <a:endParaRPr lang="en-US" dirty="0"/>
          </a:p>
        </p:txBody>
      </p:sp>
    </p:spTree>
    <p:extLst>
      <p:ext uri="{BB962C8B-B14F-4D97-AF65-F5344CB8AC3E}">
        <p14:creationId xmlns:p14="http://schemas.microsoft.com/office/powerpoint/2010/main" val="26052575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Likelihood Ratio</a:t>
            </a:r>
            <a:endParaRPr lang="en-US" dirty="0"/>
          </a:p>
        </p:txBody>
      </p:sp>
      <p:sp>
        <p:nvSpPr>
          <p:cNvPr id="4" name="Footer Placeholder 3"/>
          <p:cNvSpPr>
            <a:spLocks noGrp="1"/>
          </p:cNvSpPr>
          <p:nvPr>
            <p:ph type="ftr" sz="quarter" idx="11"/>
          </p:nvPr>
        </p:nvSpPr>
        <p:spPr>
          <a:xfrm>
            <a:off x="317481" y="6172200"/>
            <a:ext cx="8521719" cy="457200"/>
          </a:xfrm>
        </p:spPr>
        <p:txBody>
          <a:bodyPr/>
          <a:lstStyle/>
          <a:p>
            <a:endParaRPr lang="en-US" dirty="0"/>
          </a:p>
        </p:txBody>
      </p:sp>
      <p:grpSp>
        <p:nvGrpSpPr>
          <p:cNvPr id="15" name="Group 14"/>
          <p:cNvGrpSpPr/>
          <p:nvPr/>
        </p:nvGrpSpPr>
        <p:grpSpPr>
          <a:xfrm>
            <a:off x="152400" y="1447800"/>
            <a:ext cx="3477723" cy="1265681"/>
            <a:chOff x="5402241" y="2348489"/>
            <a:chExt cx="3477723" cy="1265681"/>
          </a:xfrm>
        </p:grpSpPr>
        <p:sp>
          <p:nvSpPr>
            <p:cNvPr id="7" name="TextBox 6"/>
            <p:cNvSpPr txBox="1"/>
            <p:nvPr/>
          </p:nvSpPr>
          <p:spPr>
            <a:xfrm>
              <a:off x="5402241" y="2348489"/>
              <a:ext cx="1582031" cy="369332"/>
            </a:xfrm>
            <a:prstGeom prst="rect">
              <a:avLst/>
            </a:prstGeom>
            <a:noFill/>
            <a:ln>
              <a:solidFill>
                <a:schemeClr val="tx1"/>
              </a:solidFill>
            </a:ln>
          </p:spPr>
          <p:txBody>
            <a:bodyPr wrap="square" rtlCol="0">
              <a:spAutoFit/>
            </a:bodyPr>
            <a:lstStyle/>
            <a:p>
              <a:r>
                <a:rPr lang="en-US" dirty="0" err="1" smtClean="0"/>
                <a:t>Shoteff</a:t>
              </a:r>
              <a:r>
                <a:rPr lang="en-US" dirty="0" smtClean="0"/>
                <a:t>(P,M)</a:t>
              </a:r>
              <a:endParaRPr lang="en-US" dirty="0"/>
            </a:p>
          </p:txBody>
        </p:sp>
        <p:sp>
          <p:nvSpPr>
            <p:cNvPr id="8" name="TextBox 7"/>
            <p:cNvSpPr txBox="1"/>
            <p:nvPr/>
          </p:nvSpPr>
          <p:spPr>
            <a:xfrm>
              <a:off x="5568829" y="3244838"/>
              <a:ext cx="1900101" cy="369332"/>
            </a:xfrm>
            <a:prstGeom prst="rect">
              <a:avLst/>
            </a:prstGeom>
            <a:noFill/>
            <a:ln>
              <a:solidFill>
                <a:schemeClr val="tx1"/>
              </a:solidFill>
            </a:ln>
          </p:spPr>
          <p:txBody>
            <a:bodyPr wrap="square" rtlCol="0">
              <a:spAutoFit/>
            </a:bodyPr>
            <a:lstStyle/>
            <a:p>
              <a:r>
                <a:rPr lang="en-US" dirty="0" err="1"/>
                <a:t>DribbleEff</a:t>
              </a:r>
              <a:r>
                <a:rPr lang="en-US" dirty="0"/>
                <a:t>(P,M)</a:t>
              </a:r>
            </a:p>
          </p:txBody>
        </p:sp>
        <p:sp>
          <p:nvSpPr>
            <p:cNvPr id="9" name="TextBox 8"/>
            <p:cNvSpPr txBox="1"/>
            <p:nvPr/>
          </p:nvSpPr>
          <p:spPr>
            <a:xfrm>
              <a:off x="7124889" y="2348489"/>
              <a:ext cx="1755075" cy="369332"/>
            </a:xfrm>
            <a:prstGeom prst="rect">
              <a:avLst/>
            </a:prstGeom>
            <a:noFill/>
            <a:ln>
              <a:solidFill>
                <a:schemeClr val="tx1"/>
              </a:solidFill>
            </a:ln>
          </p:spPr>
          <p:txBody>
            <a:bodyPr wrap="square" rtlCol="0">
              <a:spAutoFit/>
            </a:bodyPr>
            <a:lstStyle/>
            <a:p>
              <a:r>
                <a:rPr lang="en-US" dirty="0" err="1" smtClean="0"/>
                <a:t>TackleEff</a:t>
              </a:r>
              <a:r>
                <a:rPr lang="en-US" dirty="0" smtClean="0"/>
                <a:t>(P,M)</a:t>
              </a:r>
              <a:endParaRPr lang="en-US" dirty="0"/>
            </a:p>
          </p:txBody>
        </p:sp>
        <p:cxnSp>
          <p:nvCxnSpPr>
            <p:cNvPr id="10" name="Straight Arrow Connector 9"/>
            <p:cNvCxnSpPr>
              <a:endCxn id="8" idx="0"/>
            </p:cNvCxnSpPr>
            <p:nvPr/>
          </p:nvCxnSpPr>
          <p:spPr>
            <a:xfrm>
              <a:off x="6087601" y="2717821"/>
              <a:ext cx="431279"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2"/>
            </p:cNvCxnSpPr>
            <p:nvPr/>
          </p:nvCxnSpPr>
          <p:spPr>
            <a:xfrm flipH="1">
              <a:off x="6333031" y="2717821"/>
              <a:ext cx="1669396"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 name="Rectangular Callout 11"/>
          <p:cNvSpPr/>
          <p:nvPr/>
        </p:nvSpPr>
        <p:spPr>
          <a:xfrm>
            <a:off x="2819400" y="1951482"/>
            <a:ext cx="3733800" cy="914400"/>
          </a:xfrm>
          <a:prstGeom prst="wedgeRectCallout">
            <a:avLst>
              <a:gd name="adj1" fmla="val -63067"/>
              <a:gd name="adj2" fmla="val 16184"/>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13" name="TextBox 12"/>
          <p:cNvSpPr txBox="1"/>
          <p:nvPr/>
        </p:nvSpPr>
        <p:spPr>
          <a:xfrm>
            <a:off x="2819400" y="1951481"/>
            <a:ext cx="3886200" cy="923330"/>
          </a:xfrm>
          <a:prstGeom prst="rect">
            <a:avLst/>
          </a:prstGeom>
          <a:noFill/>
        </p:spPr>
        <p:txBody>
          <a:bodyPr wrap="square" rtlCol="0">
            <a:spAutoFit/>
          </a:bodyPr>
          <a:lstStyle/>
          <a:p>
            <a:r>
              <a:rPr lang="en-US" dirty="0" smtClean="0"/>
              <a:t>P(</a:t>
            </a:r>
            <a:r>
              <a:rPr lang="en-US" dirty="0" err="1" smtClean="0"/>
              <a:t>DribbleEff</a:t>
            </a:r>
            <a:r>
              <a:rPr lang="en-US" dirty="0" smtClean="0"/>
              <a:t>(</a:t>
            </a:r>
            <a:r>
              <a:rPr lang="en-US" dirty="0"/>
              <a:t>P</a:t>
            </a:r>
            <a:r>
              <a:rPr lang="en-US" dirty="0" smtClean="0"/>
              <a:t>,</a:t>
            </a:r>
            <a:r>
              <a:rPr lang="en-US" dirty="0"/>
              <a:t>M) = </a:t>
            </a:r>
            <a:r>
              <a:rPr lang="en-US" dirty="0" smtClean="0"/>
              <a:t>low|</a:t>
            </a:r>
            <a:endParaRPr lang="en-US" dirty="0"/>
          </a:p>
          <a:p>
            <a:r>
              <a:rPr lang="en-US" dirty="0" err="1" smtClean="0"/>
              <a:t>Shoteff</a:t>
            </a:r>
            <a:r>
              <a:rPr lang="en-US" dirty="0" smtClean="0"/>
              <a:t>(</a:t>
            </a:r>
            <a:r>
              <a:rPr lang="en-US" dirty="0"/>
              <a:t>P</a:t>
            </a:r>
            <a:r>
              <a:rPr lang="en-US" dirty="0" smtClean="0"/>
              <a:t>,</a:t>
            </a:r>
            <a:r>
              <a:rPr lang="en-US" dirty="0"/>
              <a:t>M) = H</a:t>
            </a:r>
            <a:r>
              <a:rPr lang="en-US" dirty="0" smtClean="0"/>
              <a:t>, </a:t>
            </a:r>
            <a:r>
              <a:rPr lang="en-US" dirty="0" err="1" smtClean="0"/>
              <a:t>TackleEff</a:t>
            </a:r>
            <a:r>
              <a:rPr lang="en-US" dirty="0" smtClean="0"/>
              <a:t>(</a:t>
            </a:r>
            <a:r>
              <a:rPr lang="en-US" dirty="0"/>
              <a:t>P</a:t>
            </a:r>
            <a:r>
              <a:rPr lang="en-US" dirty="0" smtClean="0"/>
              <a:t>,</a:t>
            </a:r>
            <a:r>
              <a:rPr lang="en-US" dirty="0"/>
              <a:t>M)= M</a:t>
            </a:r>
            <a:r>
              <a:rPr lang="en-US" dirty="0" smtClean="0"/>
              <a:t>)</a:t>
            </a:r>
          </a:p>
          <a:p>
            <a:r>
              <a:rPr lang="en-US" dirty="0" smtClean="0"/>
              <a:t> = 38%</a:t>
            </a:r>
            <a:endParaRPr lang="en-US" dirty="0"/>
          </a:p>
        </p:txBody>
      </p:sp>
      <p:sp>
        <p:nvSpPr>
          <p:cNvPr id="26" name="TextBox 25"/>
          <p:cNvSpPr txBox="1"/>
          <p:nvPr/>
        </p:nvSpPr>
        <p:spPr>
          <a:xfrm>
            <a:off x="6629400" y="1771472"/>
            <a:ext cx="2362200" cy="1200328"/>
          </a:xfrm>
          <a:prstGeom prst="rect">
            <a:avLst/>
          </a:prstGeom>
          <a:noFill/>
        </p:spPr>
        <p:txBody>
          <a:bodyPr wrap="square" rtlCol="0">
            <a:spAutoFit/>
          </a:bodyPr>
          <a:lstStyle/>
          <a:p>
            <a:r>
              <a:rPr lang="en-US" sz="2400" dirty="0" smtClean="0"/>
              <a:t>Log-Likelihood:</a:t>
            </a:r>
          </a:p>
          <a:p>
            <a:r>
              <a:rPr lang="en-US" sz="2400" dirty="0" smtClean="0"/>
              <a:t>1/8 </a:t>
            </a:r>
            <a:r>
              <a:rPr lang="en-US" sz="2400" b="1" dirty="0" smtClean="0"/>
              <a:t>x </a:t>
            </a:r>
            <a:r>
              <a:rPr lang="en-US" sz="2400" b="1" dirty="0" err="1" smtClean="0"/>
              <a:t>ln</a:t>
            </a:r>
            <a:r>
              <a:rPr lang="en-US" sz="2400" b="1" dirty="0" smtClean="0"/>
              <a:t>(38%) </a:t>
            </a:r>
            <a:r>
              <a:rPr lang="en-US" sz="2400" dirty="0" smtClean="0"/>
              <a:t>≈  -0.12 </a:t>
            </a:r>
            <a:endParaRPr lang="en-US" sz="2400" dirty="0"/>
          </a:p>
        </p:txBody>
      </p:sp>
      <p:sp>
        <p:nvSpPr>
          <p:cNvPr id="6" name="TextBox 5"/>
          <p:cNvSpPr txBox="1"/>
          <p:nvPr/>
        </p:nvSpPr>
        <p:spPr>
          <a:xfrm>
            <a:off x="4038600" y="1367135"/>
            <a:ext cx="2667000" cy="461665"/>
          </a:xfrm>
          <a:prstGeom prst="rect">
            <a:avLst/>
          </a:prstGeom>
          <a:noFill/>
        </p:spPr>
        <p:txBody>
          <a:bodyPr wrap="square" rtlCol="0">
            <a:spAutoFit/>
          </a:bodyPr>
          <a:lstStyle/>
          <a:p>
            <a:r>
              <a:rPr lang="en-US" sz="2400" dirty="0" smtClean="0"/>
              <a:t>Class Parameters</a:t>
            </a:r>
            <a:endParaRPr lang="en-US" sz="2400" dirty="0"/>
          </a:p>
        </p:txBody>
      </p:sp>
      <p:grpSp>
        <p:nvGrpSpPr>
          <p:cNvPr id="32" name="Group 31"/>
          <p:cNvGrpSpPr/>
          <p:nvPr/>
        </p:nvGrpSpPr>
        <p:grpSpPr>
          <a:xfrm>
            <a:off x="152400" y="3352800"/>
            <a:ext cx="3477723" cy="1265681"/>
            <a:chOff x="5402241" y="2348489"/>
            <a:chExt cx="3477723" cy="1265681"/>
          </a:xfrm>
        </p:grpSpPr>
        <p:sp>
          <p:nvSpPr>
            <p:cNvPr id="33" name="TextBox 32"/>
            <p:cNvSpPr txBox="1"/>
            <p:nvPr/>
          </p:nvSpPr>
          <p:spPr>
            <a:xfrm>
              <a:off x="5402241" y="2348489"/>
              <a:ext cx="1582031" cy="369332"/>
            </a:xfrm>
            <a:prstGeom prst="rect">
              <a:avLst/>
            </a:prstGeom>
            <a:noFill/>
            <a:ln>
              <a:solidFill>
                <a:schemeClr val="tx1"/>
              </a:solidFill>
            </a:ln>
          </p:spPr>
          <p:txBody>
            <a:bodyPr wrap="square" rtlCol="0">
              <a:spAutoFit/>
            </a:bodyPr>
            <a:lstStyle/>
            <a:p>
              <a:r>
                <a:rPr lang="en-US" dirty="0" err="1" smtClean="0"/>
                <a:t>Shoteff</a:t>
              </a:r>
              <a:r>
                <a:rPr lang="en-US" dirty="0" smtClean="0"/>
                <a:t>(</a:t>
              </a:r>
              <a:r>
                <a:rPr lang="en-US" dirty="0" err="1" smtClean="0"/>
                <a:t>ed,M</a:t>
              </a:r>
              <a:r>
                <a:rPr lang="en-US" dirty="0" smtClean="0"/>
                <a:t>)</a:t>
              </a:r>
              <a:endParaRPr lang="en-US" dirty="0"/>
            </a:p>
          </p:txBody>
        </p:sp>
        <p:sp>
          <p:nvSpPr>
            <p:cNvPr id="34" name="TextBox 33"/>
            <p:cNvSpPr txBox="1"/>
            <p:nvPr/>
          </p:nvSpPr>
          <p:spPr>
            <a:xfrm>
              <a:off x="5568829" y="3244838"/>
              <a:ext cx="1900101" cy="369332"/>
            </a:xfrm>
            <a:prstGeom prst="rect">
              <a:avLst/>
            </a:prstGeom>
            <a:noFill/>
            <a:ln>
              <a:solidFill>
                <a:schemeClr val="tx1"/>
              </a:solidFill>
            </a:ln>
          </p:spPr>
          <p:txBody>
            <a:bodyPr wrap="square" rtlCol="0">
              <a:spAutoFit/>
            </a:bodyPr>
            <a:lstStyle/>
            <a:p>
              <a:r>
                <a:rPr lang="en-US" dirty="0" err="1"/>
                <a:t>DribbleEff</a:t>
              </a:r>
              <a:r>
                <a:rPr lang="en-US" dirty="0" smtClean="0"/>
                <a:t>(</a:t>
              </a:r>
              <a:r>
                <a:rPr lang="en-US" dirty="0" err="1" smtClean="0"/>
                <a:t>ed,</a:t>
              </a:r>
              <a:r>
                <a:rPr lang="en-US" dirty="0" err="1"/>
                <a:t>M</a:t>
              </a:r>
              <a:r>
                <a:rPr lang="en-US" dirty="0"/>
                <a:t>)</a:t>
              </a:r>
            </a:p>
          </p:txBody>
        </p:sp>
        <p:sp>
          <p:nvSpPr>
            <p:cNvPr id="35" name="TextBox 34"/>
            <p:cNvSpPr txBox="1"/>
            <p:nvPr/>
          </p:nvSpPr>
          <p:spPr>
            <a:xfrm>
              <a:off x="7124889" y="2348489"/>
              <a:ext cx="1755075" cy="369332"/>
            </a:xfrm>
            <a:prstGeom prst="rect">
              <a:avLst/>
            </a:prstGeom>
            <a:noFill/>
            <a:ln>
              <a:solidFill>
                <a:schemeClr val="tx1"/>
              </a:solidFill>
            </a:ln>
          </p:spPr>
          <p:txBody>
            <a:bodyPr wrap="square" rtlCol="0">
              <a:spAutoFit/>
            </a:bodyPr>
            <a:lstStyle/>
            <a:p>
              <a:r>
                <a:rPr lang="en-US" dirty="0" err="1" smtClean="0"/>
                <a:t>TackleEff</a:t>
              </a:r>
              <a:r>
                <a:rPr lang="en-US" dirty="0" smtClean="0"/>
                <a:t>(</a:t>
              </a:r>
              <a:r>
                <a:rPr lang="en-US" dirty="0" err="1" smtClean="0"/>
                <a:t>ed,M</a:t>
              </a:r>
              <a:r>
                <a:rPr lang="en-US" dirty="0" smtClean="0"/>
                <a:t>)</a:t>
              </a:r>
              <a:endParaRPr lang="en-US" dirty="0"/>
            </a:p>
          </p:txBody>
        </p:sp>
        <p:cxnSp>
          <p:nvCxnSpPr>
            <p:cNvPr id="36" name="Straight Arrow Connector 35"/>
            <p:cNvCxnSpPr>
              <a:endCxn id="34" idx="0"/>
            </p:cNvCxnSpPr>
            <p:nvPr/>
          </p:nvCxnSpPr>
          <p:spPr>
            <a:xfrm>
              <a:off x="6087601" y="2717821"/>
              <a:ext cx="431279"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5" idx="2"/>
            </p:cNvCxnSpPr>
            <p:nvPr/>
          </p:nvCxnSpPr>
          <p:spPr>
            <a:xfrm flipH="1">
              <a:off x="6333031" y="2717821"/>
              <a:ext cx="1669396"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8" name="Rectangular Callout 37"/>
          <p:cNvSpPr/>
          <p:nvPr/>
        </p:nvSpPr>
        <p:spPr>
          <a:xfrm>
            <a:off x="2819400" y="3856482"/>
            <a:ext cx="3733800" cy="914400"/>
          </a:xfrm>
          <a:prstGeom prst="wedgeRectCallout">
            <a:avLst>
              <a:gd name="adj1" fmla="val -63067"/>
              <a:gd name="adj2" fmla="val 16184"/>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39" name="TextBox 38"/>
          <p:cNvSpPr txBox="1"/>
          <p:nvPr/>
        </p:nvSpPr>
        <p:spPr>
          <a:xfrm>
            <a:off x="2819400" y="3856481"/>
            <a:ext cx="3886200" cy="923330"/>
          </a:xfrm>
          <a:prstGeom prst="rect">
            <a:avLst/>
          </a:prstGeom>
          <a:noFill/>
        </p:spPr>
        <p:txBody>
          <a:bodyPr wrap="square" rtlCol="0">
            <a:spAutoFit/>
          </a:bodyPr>
          <a:lstStyle/>
          <a:p>
            <a:r>
              <a:rPr lang="en-US" dirty="0" smtClean="0"/>
              <a:t>P(</a:t>
            </a:r>
            <a:r>
              <a:rPr lang="en-US" dirty="0" err="1" smtClean="0"/>
              <a:t>DribbleEff</a:t>
            </a:r>
            <a:r>
              <a:rPr lang="en-US" dirty="0" smtClean="0"/>
              <a:t>(</a:t>
            </a:r>
            <a:r>
              <a:rPr lang="en-US" dirty="0" err="1" smtClean="0"/>
              <a:t>ed,</a:t>
            </a:r>
            <a:r>
              <a:rPr lang="en-US" dirty="0" err="1"/>
              <a:t>M</a:t>
            </a:r>
            <a:r>
              <a:rPr lang="en-US" dirty="0"/>
              <a:t>) = </a:t>
            </a:r>
            <a:r>
              <a:rPr lang="en-US" dirty="0" smtClean="0"/>
              <a:t>low|</a:t>
            </a:r>
            <a:endParaRPr lang="en-US" dirty="0"/>
          </a:p>
          <a:p>
            <a:r>
              <a:rPr lang="en-US" dirty="0" err="1" smtClean="0"/>
              <a:t>Shoteff</a:t>
            </a:r>
            <a:r>
              <a:rPr lang="en-US" dirty="0" smtClean="0"/>
              <a:t>(</a:t>
            </a:r>
            <a:r>
              <a:rPr lang="en-US" dirty="0" err="1" smtClean="0"/>
              <a:t>ed,</a:t>
            </a:r>
            <a:r>
              <a:rPr lang="en-US" dirty="0" err="1"/>
              <a:t>M</a:t>
            </a:r>
            <a:r>
              <a:rPr lang="en-US" dirty="0"/>
              <a:t>) = H</a:t>
            </a:r>
            <a:r>
              <a:rPr lang="en-US" dirty="0" smtClean="0"/>
              <a:t>, </a:t>
            </a:r>
            <a:r>
              <a:rPr lang="en-US" dirty="0" err="1" smtClean="0"/>
              <a:t>TackleEff</a:t>
            </a:r>
            <a:r>
              <a:rPr lang="en-US" dirty="0" smtClean="0"/>
              <a:t>(</a:t>
            </a:r>
            <a:r>
              <a:rPr lang="en-US" dirty="0" err="1" smtClean="0"/>
              <a:t>ed,</a:t>
            </a:r>
            <a:r>
              <a:rPr lang="en-US" dirty="0" err="1"/>
              <a:t>M</a:t>
            </a:r>
            <a:r>
              <a:rPr lang="en-US" dirty="0"/>
              <a:t>)= M</a:t>
            </a:r>
            <a:r>
              <a:rPr lang="en-US" dirty="0" smtClean="0"/>
              <a:t>)</a:t>
            </a:r>
          </a:p>
          <a:p>
            <a:r>
              <a:rPr lang="en-US" dirty="0" smtClean="0"/>
              <a:t> = 50%</a:t>
            </a:r>
            <a:endParaRPr lang="en-US" dirty="0"/>
          </a:p>
        </p:txBody>
      </p:sp>
      <p:sp>
        <p:nvSpPr>
          <p:cNvPr id="40" name="TextBox 39"/>
          <p:cNvSpPr txBox="1"/>
          <p:nvPr/>
        </p:nvSpPr>
        <p:spPr>
          <a:xfrm>
            <a:off x="6629400" y="3764340"/>
            <a:ext cx="2743200" cy="1569660"/>
          </a:xfrm>
          <a:prstGeom prst="rect">
            <a:avLst/>
          </a:prstGeom>
          <a:noFill/>
        </p:spPr>
        <p:txBody>
          <a:bodyPr wrap="square" rtlCol="0">
            <a:spAutoFit/>
          </a:bodyPr>
          <a:lstStyle/>
          <a:p>
            <a:r>
              <a:rPr lang="en-US" sz="2400" dirty="0" smtClean="0"/>
              <a:t>Log-Ratio:</a:t>
            </a:r>
          </a:p>
          <a:p>
            <a:r>
              <a:rPr lang="en-US" sz="2400" dirty="0" smtClean="0"/>
              <a:t>1/8 x </a:t>
            </a:r>
            <a:br>
              <a:rPr lang="en-US" sz="2400" dirty="0" smtClean="0"/>
            </a:br>
            <a:r>
              <a:rPr lang="en-US" sz="2400" dirty="0" smtClean="0"/>
              <a:t>(</a:t>
            </a:r>
            <a:r>
              <a:rPr lang="en-US" sz="2400" b="1" dirty="0" err="1" smtClean="0"/>
              <a:t>ln</a:t>
            </a:r>
            <a:r>
              <a:rPr lang="en-US" sz="2400" b="1" dirty="0" smtClean="0"/>
              <a:t>(38%) – </a:t>
            </a:r>
            <a:r>
              <a:rPr lang="en-US" sz="2400" b="1" dirty="0" err="1" smtClean="0"/>
              <a:t>ln</a:t>
            </a:r>
            <a:r>
              <a:rPr lang="en-US" sz="2400" b="1" dirty="0" smtClean="0"/>
              <a:t>(50%)</a:t>
            </a:r>
            <a:r>
              <a:rPr lang="en-US" sz="2400" dirty="0" smtClean="0"/>
              <a:t>) ≈  -0.034 </a:t>
            </a:r>
            <a:endParaRPr lang="en-US" sz="2400" dirty="0"/>
          </a:p>
        </p:txBody>
      </p:sp>
      <p:sp>
        <p:nvSpPr>
          <p:cNvPr id="41" name="TextBox 40"/>
          <p:cNvSpPr txBox="1"/>
          <p:nvPr/>
        </p:nvSpPr>
        <p:spPr>
          <a:xfrm>
            <a:off x="4038600" y="3272135"/>
            <a:ext cx="3429000" cy="461665"/>
          </a:xfrm>
          <a:prstGeom prst="rect">
            <a:avLst/>
          </a:prstGeom>
          <a:noFill/>
        </p:spPr>
        <p:txBody>
          <a:bodyPr wrap="square" rtlCol="0">
            <a:spAutoFit/>
          </a:bodyPr>
          <a:lstStyle/>
          <a:p>
            <a:r>
              <a:rPr lang="en-US" sz="2400" dirty="0" err="1" smtClean="0"/>
              <a:t>Edin</a:t>
            </a:r>
            <a:r>
              <a:rPr lang="en-US" sz="2400" dirty="0" smtClean="0"/>
              <a:t> </a:t>
            </a:r>
            <a:r>
              <a:rPr lang="en-US" sz="2400" dirty="0" err="1" smtClean="0"/>
              <a:t>Dzeko</a:t>
            </a:r>
            <a:r>
              <a:rPr lang="en-US" sz="2400" dirty="0" smtClean="0"/>
              <a:t> Parameters</a:t>
            </a:r>
            <a:endParaRPr lang="en-US" sz="2400" dirty="0"/>
          </a:p>
        </p:txBody>
      </p:sp>
      <p:sp>
        <p:nvSpPr>
          <p:cNvPr id="14" name="TextBox 13"/>
          <p:cNvSpPr txBox="1"/>
          <p:nvPr/>
        </p:nvSpPr>
        <p:spPr>
          <a:xfrm>
            <a:off x="304800" y="5334000"/>
            <a:ext cx="6553200" cy="1200328"/>
          </a:xfrm>
          <a:prstGeom prst="rect">
            <a:avLst/>
          </a:prstGeom>
          <a:noFill/>
        </p:spPr>
        <p:txBody>
          <a:bodyPr wrap="square" rtlCol="0">
            <a:spAutoFit/>
          </a:bodyPr>
          <a:lstStyle/>
          <a:p>
            <a:pPr marL="342900" indent="-342900">
              <a:buFont typeface="Arial"/>
              <a:buChar char="•"/>
            </a:pPr>
            <a:r>
              <a:rPr lang="en-US" sz="2400" dirty="0" smtClean="0"/>
              <a:t>Ratio does even worse on synthetic data!</a:t>
            </a:r>
          </a:p>
          <a:p>
            <a:pPr marL="342900" indent="-342900">
              <a:buFont typeface="Arial"/>
              <a:buChar char="•"/>
            </a:pPr>
            <a:r>
              <a:rPr lang="en-US" sz="2400" dirty="0" smtClean="0"/>
              <a:t>The problem: positive and negative differences cancel out.</a:t>
            </a:r>
            <a:endParaRPr lang="en-US" sz="2400" dirty="0"/>
          </a:p>
        </p:txBody>
      </p:sp>
    </p:spTree>
    <p:extLst>
      <p:ext uri="{BB962C8B-B14F-4D97-AF65-F5344CB8AC3E}">
        <p14:creationId xmlns:p14="http://schemas.microsoft.com/office/powerpoint/2010/main" val="2561475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Avoid Cancelling</a:t>
            </a:r>
            <a:endParaRPr lang="en-US" dirty="0"/>
          </a:p>
        </p:txBody>
      </p:sp>
      <p:grpSp>
        <p:nvGrpSpPr>
          <p:cNvPr id="32" name="Group 31"/>
          <p:cNvGrpSpPr/>
          <p:nvPr/>
        </p:nvGrpSpPr>
        <p:grpSpPr>
          <a:xfrm>
            <a:off x="152400" y="1604665"/>
            <a:ext cx="3477723" cy="1265681"/>
            <a:chOff x="5402241" y="2348489"/>
            <a:chExt cx="3477723" cy="1265681"/>
          </a:xfrm>
        </p:grpSpPr>
        <p:sp>
          <p:nvSpPr>
            <p:cNvPr id="33" name="TextBox 32"/>
            <p:cNvSpPr txBox="1"/>
            <p:nvPr/>
          </p:nvSpPr>
          <p:spPr>
            <a:xfrm>
              <a:off x="5402241" y="2348489"/>
              <a:ext cx="1582031" cy="369332"/>
            </a:xfrm>
            <a:prstGeom prst="rect">
              <a:avLst/>
            </a:prstGeom>
            <a:noFill/>
            <a:ln>
              <a:solidFill>
                <a:schemeClr val="tx1"/>
              </a:solidFill>
            </a:ln>
          </p:spPr>
          <p:txBody>
            <a:bodyPr wrap="square" rtlCol="0">
              <a:spAutoFit/>
            </a:bodyPr>
            <a:lstStyle/>
            <a:p>
              <a:r>
                <a:rPr lang="en-US" dirty="0" err="1" smtClean="0"/>
                <a:t>Shoteff</a:t>
              </a:r>
              <a:r>
                <a:rPr lang="en-US" dirty="0" smtClean="0"/>
                <a:t>(</a:t>
              </a:r>
              <a:r>
                <a:rPr lang="en-US" dirty="0" err="1" smtClean="0"/>
                <a:t>ed,M</a:t>
              </a:r>
              <a:r>
                <a:rPr lang="en-US" dirty="0" smtClean="0"/>
                <a:t>)</a:t>
              </a:r>
              <a:endParaRPr lang="en-US" dirty="0"/>
            </a:p>
          </p:txBody>
        </p:sp>
        <p:sp>
          <p:nvSpPr>
            <p:cNvPr id="34" name="TextBox 33"/>
            <p:cNvSpPr txBox="1"/>
            <p:nvPr/>
          </p:nvSpPr>
          <p:spPr>
            <a:xfrm>
              <a:off x="5568829" y="3244838"/>
              <a:ext cx="1900101" cy="369332"/>
            </a:xfrm>
            <a:prstGeom prst="rect">
              <a:avLst/>
            </a:prstGeom>
            <a:noFill/>
            <a:ln>
              <a:solidFill>
                <a:schemeClr val="tx1"/>
              </a:solidFill>
            </a:ln>
          </p:spPr>
          <p:txBody>
            <a:bodyPr wrap="square" rtlCol="0">
              <a:spAutoFit/>
            </a:bodyPr>
            <a:lstStyle/>
            <a:p>
              <a:r>
                <a:rPr lang="en-US" dirty="0" err="1"/>
                <a:t>DribbleEff</a:t>
              </a:r>
              <a:r>
                <a:rPr lang="en-US" dirty="0" smtClean="0"/>
                <a:t>(</a:t>
              </a:r>
              <a:r>
                <a:rPr lang="en-US" dirty="0" err="1" smtClean="0"/>
                <a:t>ed,</a:t>
              </a:r>
              <a:r>
                <a:rPr lang="en-US" dirty="0" err="1"/>
                <a:t>M</a:t>
              </a:r>
              <a:r>
                <a:rPr lang="en-US" dirty="0"/>
                <a:t>)</a:t>
              </a:r>
            </a:p>
          </p:txBody>
        </p:sp>
        <p:sp>
          <p:nvSpPr>
            <p:cNvPr id="35" name="TextBox 34"/>
            <p:cNvSpPr txBox="1"/>
            <p:nvPr/>
          </p:nvSpPr>
          <p:spPr>
            <a:xfrm>
              <a:off x="7124889" y="2348489"/>
              <a:ext cx="1755075" cy="369332"/>
            </a:xfrm>
            <a:prstGeom prst="rect">
              <a:avLst/>
            </a:prstGeom>
            <a:noFill/>
            <a:ln>
              <a:solidFill>
                <a:schemeClr val="tx1"/>
              </a:solidFill>
            </a:ln>
          </p:spPr>
          <p:txBody>
            <a:bodyPr wrap="square" rtlCol="0">
              <a:spAutoFit/>
            </a:bodyPr>
            <a:lstStyle/>
            <a:p>
              <a:r>
                <a:rPr lang="en-US" dirty="0" err="1" smtClean="0"/>
                <a:t>TackleEff</a:t>
              </a:r>
              <a:r>
                <a:rPr lang="en-US" dirty="0" smtClean="0"/>
                <a:t>(</a:t>
              </a:r>
              <a:r>
                <a:rPr lang="en-US" dirty="0" err="1" smtClean="0"/>
                <a:t>ed,M</a:t>
              </a:r>
              <a:r>
                <a:rPr lang="en-US" dirty="0" smtClean="0"/>
                <a:t>)</a:t>
              </a:r>
              <a:endParaRPr lang="en-US" dirty="0"/>
            </a:p>
          </p:txBody>
        </p:sp>
        <p:cxnSp>
          <p:nvCxnSpPr>
            <p:cNvPr id="36" name="Straight Arrow Connector 35"/>
            <p:cNvCxnSpPr>
              <a:endCxn id="34" idx="0"/>
            </p:cNvCxnSpPr>
            <p:nvPr/>
          </p:nvCxnSpPr>
          <p:spPr>
            <a:xfrm>
              <a:off x="6087601" y="2717821"/>
              <a:ext cx="431279"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5" idx="2"/>
            </p:cNvCxnSpPr>
            <p:nvPr/>
          </p:nvCxnSpPr>
          <p:spPr>
            <a:xfrm flipH="1">
              <a:off x="6333031" y="2717821"/>
              <a:ext cx="1669396"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8" name="Rectangular Callout 37"/>
          <p:cNvSpPr/>
          <p:nvPr/>
        </p:nvSpPr>
        <p:spPr>
          <a:xfrm>
            <a:off x="2819400" y="2108347"/>
            <a:ext cx="3733800" cy="914400"/>
          </a:xfrm>
          <a:prstGeom prst="wedgeRectCallout">
            <a:avLst>
              <a:gd name="adj1" fmla="val -63067"/>
              <a:gd name="adj2" fmla="val 16184"/>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39" name="TextBox 38"/>
          <p:cNvSpPr txBox="1"/>
          <p:nvPr/>
        </p:nvSpPr>
        <p:spPr>
          <a:xfrm>
            <a:off x="2819400" y="2108346"/>
            <a:ext cx="3886200" cy="923330"/>
          </a:xfrm>
          <a:prstGeom prst="rect">
            <a:avLst/>
          </a:prstGeom>
          <a:noFill/>
        </p:spPr>
        <p:txBody>
          <a:bodyPr wrap="square" rtlCol="0">
            <a:spAutoFit/>
          </a:bodyPr>
          <a:lstStyle/>
          <a:p>
            <a:r>
              <a:rPr lang="en-US" dirty="0" smtClean="0"/>
              <a:t>P(</a:t>
            </a:r>
            <a:r>
              <a:rPr lang="en-US" dirty="0" err="1" smtClean="0"/>
              <a:t>DribbleEff</a:t>
            </a:r>
            <a:r>
              <a:rPr lang="en-US" dirty="0" smtClean="0"/>
              <a:t>(</a:t>
            </a:r>
            <a:r>
              <a:rPr lang="en-US" dirty="0" err="1" smtClean="0"/>
              <a:t>ed,</a:t>
            </a:r>
            <a:r>
              <a:rPr lang="en-US" dirty="0" err="1"/>
              <a:t>M</a:t>
            </a:r>
            <a:r>
              <a:rPr lang="en-US" dirty="0"/>
              <a:t>) = </a:t>
            </a:r>
            <a:r>
              <a:rPr lang="en-US" dirty="0" smtClean="0"/>
              <a:t>low|</a:t>
            </a:r>
            <a:endParaRPr lang="en-US" dirty="0"/>
          </a:p>
          <a:p>
            <a:r>
              <a:rPr lang="en-US" dirty="0" err="1" smtClean="0"/>
              <a:t>Shoteff</a:t>
            </a:r>
            <a:r>
              <a:rPr lang="en-US" dirty="0" smtClean="0"/>
              <a:t>(</a:t>
            </a:r>
            <a:r>
              <a:rPr lang="en-US" dirty="0" err="1" smtClean="0"/>
              <a:t>ed,</a:t>
            </a:r>
            <a:r>
              <a:rPr lang="en-US" dirty="0" err="1"/>
              <a:t>M</a:t>
            </a:r>
            <a:r>
              <a:rPr lang="en-US" dirty="0"/>
              <a:t>) = H</a:t>
            </a:r>
            <a:r>
              <a:rPr lang="en-US" dirty="0" smtClean="0"/>
              <a:t>, </a:t>
            </a:r>
            <a:r>
              <a:rPr lang="en-US" dirty="0" err="1" smtClean="0"/>
              <a:t>TackleEff</a:t>
            </a:r>
            <a:r>
              <a:rPr lang="en-US" dirty="0" smtClean="0"/>
              <a:t>(</a:t>
            </a:r>
            <a:r>
              <a:rPr lang="en-US" dirty="0" err="1" smtClean="0"/>
              <a:t>ed,</a:t>
            </a:r>
            <a:r>
              <a:rPr lang="en-US" dirty="0" err="1"/>
              <a:t>M</a:t>
            </a:r>
            <a:r>
              <a:rPr lang="en-US" dirty="0"/>
              <a:t>)= M</a:t>
            </a:r>
            <a:r>
              <a:rPr lang="en-US" dirty="0" smtClean="0"/>
              <a:t>)</a:t>
            </a:r>
          </a:p>
          <a:p>
            <a:r>
              <a:rPr lang="en-US" dirty="0" smtClean="0"/>
              <a:t> = 50%</a:t>
            </a:r>
            <a:endParaRPr lang="en-US" dirty="0"/>
          </a:p>
        </p:txBody>
      </p:sp>
      <p:sp>
        <p:nvSpPr>
          <p:cNvPr id="40" name="TextBox 39"/>
          <p:cNvSpPr txBox="1"/>
          <p:nvPr/>
        </p:nvSpPr>
        <p:spPr>
          <a:xfrm>
            <a:off x="6629400" y="1833265"/>
            <a:ext cx="2743200" cy="1569660"/>
          </a:xfrm>
          <a:prstGeom prst="rect">
            <a:avLst/>
          </a:prstGeom>
          <a:noFill/>
        </p:spPr>
        <p:txBody>
          <a:bodyPr wrap="square" rtlCol="0">
            <a:spAutoFit/>
          </a:bodyPr>
          <a:lstStyle/>
          <a:p>
            <a:r>
              <a:rPr lang="en-US" sz="2400" dirty="0" smtClean="0"/>
              <a:t>|Log-Ratio|</a:t>
            </a:r>
          </a:p>
          <a:p>
            <a:r>
              <a:rPr lang="en-US" sz="2400" dirty="0" smtClean="0"/>
              <a:t>1/8 x </a:t>
            </a:r>
            <a:br>
              <a:rPr lang="en-US" sz="2400" dirty="0" smtClean="0"/>
            </a:br>
            <a:r>
              <a:rPr lang="en-US" sz="2400" dirty="0" smtClean="0"/>
              <a:t>|</a:t>
            </a:r>
            <a:r>
              <a:rPr lang="en-US" sz="2400" dirty="0" err="1" smtClean="0"/>
              <a:t>ln</a:t>
            </a:r>
            <a:r>
              <a:rPr lang="en-US" sz="2400" dirty="0" smtClean="0"/>
              <a:t>(38%) – </a:t>
            </a:r>
            <a:r>
              <a:rPr lang="en-US" sz="2400" dirty="0" err="1" smtClean="0"/>
              <a:t>ln</a:t>
            </a:r>
            <a:r>
              <a:rPr lang="en-US" sz="2400" dirty="0" smtClean="0"/>
              <a:t>(50%)| ≈  -0.034 </a:t>
            </a:r>
            <a:endParaRPr lang="en-US" sz="2400" dirty="0"/>
          </a:p>
        </p:txBody>
      </p:sp>
      <p:sp>
        <p:nvSpPr>
          <p:cNvPr id="41" name="TextBox 40"/>
          <p:cNvSpPr txBox="1"/>
          <p:nvPr/>
        </p:nvSpPr>
        <p:spPr>
          <a:xfrm>
            <a:off x="4038600" y="1524000"/>
            <a:ext cx="2667000" cy="461665"/>
          </a:xfrm>
          <a:prstGeom prst="rect">
            <a:avLst/>
          </a:prstGeom>
          <a:noFill/>
        </p:spPr>
        <p:txBody>
          <a:bodyPr wrap="square" rtlCol="0">
            <a:spAutoFit/>
          </a:bodyPr>
          <a:lstStyle/>
          <a:p>
            <a:r>
              <a:rPr lang="en-US" sz="2400" dirty="0"/>
              <a:t>For </a:t>
            </a:r>
            <a:r>
              <a:rPr lang="en-US" sz="2400" dirty="0" err="1"/>
              <a:t>Edin</a:t>
            </a:r>
            <a:r>
              <a:rPr lang="en-US" sz="2400" dirty="0"/>
              <a:t> </a:t>
            </a:r>
            <a:r>
              <a:rPr lang="en-US" sz="2400" dirty="0" err="1" smtClean="0"/>
              <a:t>Dzeko</a:t>
            </a:r>
            <a:endParaRPr lang="en-US" sz="2400" dirty="0"/>
          </a:p>
        </p:txBody>
      </p:sp>
      <p:grpSp>
        <p:nvGrpSpPr>
          <p:cNvPr id="6" name="Group 5"/>
          <p:cNvGrpSpPr/>
          <p:nvPr/>
        </p:nvGrpSpPr>
        <p:grpSpPr>
          <a:xfrm>
            <a:off x="228600" y="3505200"/>
            <a:ext cx="8534400" cy="3046988"/>
            <a:chOff x="228600" y="3505200"/>
            <a:chExt cx="8534400" cy="3046988"/>
          </a:xfrm>
        </p:grpSpPr>
        <p:sp>
          <p:nvSpPr>
            <p:cNvPr id="14" name="TextBox 13"/>
            <p:cNvSpPr txBox="1"/>
            <p:nvPr/>
          </p:nvSpPr>
          <p:spPr>
            <a:xfrm>
              <a:off x="228600" y="3505200"/>
              <a:ext cx="8534400" cy="3046988"/>
            </a:xfrm>
            <a:prstGeom prst="rect">
              <a:avLst/>
            </a:prstGeom>
            <a:noFill/>
          </p:spPr>
          <p:txBody>
            <a:bodyPr wrap="square" rtlCol="0">
              <a:spAutoFit/>
            </a:bodyPr>
            <a:lstStyle/>
            <a:p>
              <a:pPr marL="342900" indent="-342900">
                <a:buFont typeface="Arial"/>
                <a:buChar char="•"/>
              </a:pPr>
              <a:r>
                <a:rPr lang="en-US" sz="2400" dirty="0" smtClean="0"/>
                <a:t>ELD is even better: Apply </a:t>
              </a:r>
              <a:r>
                <a:rPr lang="en-US" sz="2400" b="1" dirty="0" smtClean="0"/>
                <a:t>mutual information decomposition</a:t>
              </a:r>
              <a:r>
                <a:rPr lang="en-US" sz="2400" dirty="0" smtClean="0"/>
                <a:t/>
              </a:r>
              <a:br>
                <a:rPr lang="en-US" sz="2400" dirty="0" smtClean="0"/>
              </a:br>
              <a:r>
                <a:rPr lang="en-US" sz="2400" dirty="0" smtClean="0"/>
                <a:t>16% x |</a:t>
              </a:r>
              <a:r>
                <a:rPr lang="en-US" sz="2400" dirty="0" err="1" smtClean="0"/>
                <a:t>ln</a:t>
              </a:r>
              <a:r>
                <a:rPr lang="en-US" sz="2400" dirty="0" smtClean="0"/>
                <a:t>(16%)-</a:t>
              </a:r>
              <a:r>
                <a:rPr lang="en-US" sz="2400" dirty="0" err="1" smtClean="0"/>
                <a:t>ln</a:t>
              </a:r>
              <a:r>
                <a:rPr lang="en-US" sz="2400" dirty="0" smtClean="0"/>
                <a:t>(51%)| + </a:t>
              </a:r>
              <a:br>
                <a:rPr lang="en-US" sz="2400" dirty="0" smtClean="0"/>
              </a:br>
              <a:r>
                <a:rPr lang="en-US" sz="2400" dirty="0" smtClean="0"/>
                <a:t/>
              </a:r>
              <a:br>
                <a:rPr lang="en-US" sz="2400" dirty="0" smtClean="0"/>
              </a:br>
              <a:r>
                <a:rPr lang="en-US" sz="2400" dirty="0" smtClean="0"/>
                <a:t>prior for E.D.	prior for striker class    </a:t>
              </a:r>
              <a:r>
                <a:rPr lang="en-US" sz="2400" dirty="0" err="1" smtClean="0"/>
                <a:t>DribbleEff</a:t>
              </a:r>
              <a:r>
                <a:rPr lang="en-US" sz="2400" dirty="0" smtClean="0"/>
                <a:t> = low</a:t>
              </a:r>
              <a:br>
                <a:rPr lang="en-US" sz="2400" dirty="0" smtClean="0"/>
              </a:br>
              <a:r>
                <a:rPr lang="en-US" sz="2400" dirty="0" smtClean="0"/>
                <a:t>   </a:t>
              </a:r>
              <a:br>
                <a:rPr lang="en-US" sz="2400" dirty="0" smtClean="0"/>
              </a:br>
              <a:r>
                <a:rPr lang="en-US" sz="2400" dirty="0" smtClean="0"/>
                <a:t>1</a:t>
              </a:r>
              <a:r>
                <a:rPr lang="en-US" sz="2400" dirty="0"/>
                <a:t>/8 x </a:t>
              </a:r>
              <a:r>
                <a:rPr lang="en-US" sz="2400" dirty="0" smtClean="0"/>
                <a:t>|</a:t>
              </a:r>
              <a:r>
                <a:rPr lang="en-US" sz="2400" dirty="0" err="1"/>
                <a:t>ln</a:t>
              </a:r>
              <a:r>
                <a:rPr lang="en-US" sz="2400" dirty="0"/>
                <a:t>(38</a:t>
              </a:r>
              <a:r>
                <a:rPr lang="en-US" sz="2400" dirty="0" smtClean="0"/>
                <a:t>%/16%) </a:t>
              </a:r>
              <a:r>
                <a:rPr lang="en-US" sz="2400" dirty="0"/>
                <a:t>– </a:t>
              </a:r>
              <a:r>
                <a:rPr lang="en-US" sz="2400" dirty="0" err="1"/>
                <a:t>ln</a:t>
              </a:r>
              <a:r>
                <a:rPr lang="en-US" sz="2400" dirty="0"/>
                <a:t>(50</a:t>
              </a:r>
              <a:r>
                <a:rPr lang="en-US" sz="2400" dirty="0" smtClean="0"/>
                <a:t>%/51%)</a:t>
              </a:r>
              <a:r>
                <a:rPr lang="en-US" sz="2400" dirty="0"/>
                <a:t>|         </a:t>
              </a:r>
              <a:r>
                <a:rPr lang="en-US" sz="2400" dirty="0" err="1" smtClean="0"/>
                <a:t>DribbleEff</a:t>
              </a:r>
              <a:r>
                <a:rPr lang="en-US" sz="2400" dirty="0" smtClean="0"/>
                <a:t> </a:t>
              </a:r>
              <a:r>
                <a:rPr lang="en-US" sz="2400" dirty="0"/>
                <a:t>= </a:t>
              </a:r>
              <a:r>
                <a:rPr lang="en-US" sz="2400" dirty="0" err="1" smtClean="0"/>
                <a:t>low|H,M</a:t>
              </a:r>
              <a:r>
                <a:rPr lang="en-US" sz="2400" dirty="0" smtClean="0"/>
                <a:t/>
              </a:r>
              <a:br>
                <a:rPr lang="en-US" sz="2400" dirty="0" smtClean="0"/>
              </a:br>
              <a:r>
                <a:rPr lang="en-US" sz="2400" dirty="0" smtClean="0"/>
                <a:t>  </a:t>
              </a:r>
              <a:br>
                <a:rPr lang="en-US" sz="2400" dirty="0" smtClean="0"/>
              </a:br>
              <a:r>
                <a:rPr lang="en-US" sz="2400" dirty="0" smtClean="0"/>
                <a:t>lift for E.D.		lift for striker class</a:t>
              </a:r>
              <a:endParaRPr lang="en-US" sz="2400" dirty="0"/>
            </a:p>
          </p:txBody>
        </p:sp>
        <p:grpSp>
          <p:nvGrpSpPr>
            <p:cNvPr id="3" name="Group 2"/>
            <p:cNvGrpSpPr/>
            <p:nvPr/>
          </p:nvGrpSpPr>
          <p:grpSpPr>
            <a:xfrm>
              <a:off x="1600200" y="4267200"/>
              <a:ext cx="2590800" cy="381000"/>
              <a:chOff x="1600200" y="4267200"/>
              <a:chExt cx="2590800" cy="381000"/>
            </a:xfrm>
          </p:grpSpPr>
          <p:cxnSp>
            <p:nvCxnSpPr>
              <p:cNvPr id="5" name="Straight Arrow Connector 4"/>
              <p:cNvCxnSpPr/>
              <p:nvPr/>
            </p:nvCxnSpPr>
            <p:spPr>
              <a:xfrm flipV="1">
                <a:off x="1600200" y="4267200"/>
                <a:ext cx="381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3276600" y="4343400"/>
                <a:ext cx="9144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1447800" y="5791200"/>
              <a:ext cx="2819400" cy="381000"/>
              <a:chOff x="1447800" y="5791200"/>
              <a:chExt cx="2819400" cy="381000"/>
            </a:xfrm>
          </p:grpSpPr>
          <p:cxnSp>
            <p:nvCxnSpPr>
              <p:cNvPr id="19" name="Straight Arrow Connector 18"/>
              <p:cNvCxnSpPr/>
              <p:nvPr/>
            </p:nvCxnSpPr>
            <p:spPr>
              <a:xfrm flipV="1">
                <a:off x="1447800" y="5791200"/>
                <a:ext cx="762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3886200" y="5791200"/>
                <a:ext cx="3810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10057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on data mining and anomaly/outlier detection</a:t>
            </a:r>
          </a:p>
          <a:p>
            <a:r>
              <a:rPr lang="en-US" dirty="0" smtClean="0"/>
              <a:t>Finding teams and players with  unusual statistics</a:t>
            </a:r>
          </a:p>
          <a:p>
            <a:r>
              <a:rPr lang="en-US" dirty="0" smtClean="0"/>
              <a:t>Definition of “unusual” = outlier metric</a:t>
            </a:r>
          </a:p>
          <a:p>
            <a:r>
              <a:rPr lang="en-US" dirty="0" smtClean="0"/>
              <a:t>Our outlier metric correlates with success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r>
              <a:rPr lang="en-US" smtClean="0"/>
              <a:t>/19</a:t>
            </a:r>
            <a:endParaRPr lang="en-US" dirty="0"/>
          </a:p>
        </p:txBody>
      </p:sp>
    </p:spTree>
    <p:extLst>
      <p:ext uri="{BB962C8B-B14F-4D97-AF65-F5344CB8AC3E}">
        <p14:creationId xmlns:p14="http://schemas.microsoft.com/office/powerpoint/2010/main" val="694524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Evaluation Results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r>
              <a:rPr lang="en-US" smtClean="0"/>
              <a:t>/19</a:t>
            </a:r>
            <a:endParaRPr lang="en-US" dirty="0"/>
          </a:p>
        </p:txBody>
      </p:sp>
    </p:spTree>
    <p:extLst>
      <p:ext uri="{BB962C8B-B14F-4D97-AF65-F5344CB8AC3E}">
        <p14:creationId xmlns:p14="http://schemas.microsoft.com/office/powerpoint/2010/main" val="38512256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 Finally Perfect</a:t>
            </a:r>
            <a:endParaRPr lang="en-US" dirty="0"/>
          </a:p>
        </p:txBody>
      </p:sp>
      <p:sp>
        <p:nvSpPr>
          <p:cNvPr id="3" name="Content Placeholder 2"/>
          <p:cNvSpPr>
            <a:spLocks noGrp="1"/>
          </p:cNvSpPr>
          <p:nvPr>
            <p:ph idx="1"/>
          </p:nvPr>
        </p:nvSpPr>
        <p:spPr>
          <a:xfrm>
            <a:off x="457200" y="1646237"/>
            <a:ext cx="8229600" cy="4525963"/>
          </a:xfrm>
        </p:spPr>
        <p:txBody>
          <a:bodyPr/>
          <a:lstStyle/>
          <a:p>
            <a:r>
              <a:rPr lang="en-US" dirty="0" smtClean="0"/>
              <a:t>Use precision as evaluation metric.</a:t>
            </a:r>
          </a:p>
          <a:p>
            <a:pPr lvl="1"/>
            <a:r>
              <a:rPr lang="en-US" dirty="0" smtClean="0"/>
              <a:t>Set the percentages of outliers to be 1% and 5%.</a:t>
            </a:r>
          </a:p>
          <a:p>
            <a:pPr lvl="1"/>
            <a:r>
              <a:rPr lang="en-US" dirty="0" smtClean="0"/>
              <a:t>How many outliers were correctly recognized</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r>
              <a:rPr lang="en-US" smtClean="0"/>
              <a:t>/19</a:t>
            </a:r>
            <a:endParaRPr lang="en-US" dirty="0"/>
          </a:p>
        </p:txBody>
      </p:sp>
      <p:pic>
        <p:nvPicPr>
          <p:cNvPr id="46082" name="Picture 2"/>
          <p:cNvPicPr>
            <a:picLocks noChangeAspect="1" noChangeArrowheads="1"/>
          </p:cNvPicPr>
          <p:nvPr/>
        </p:nvPicPr>
        <p:blipFill>
          <a:blip r:embed="rId3" cstate="print"/>
          <a:srcRect/>
          <a:stretch>
            <a:fillRect/>
          </a:stretch>
        </p:blipFill>
        <p:spPr bwMode="auto">
          <a:xfrm>
            <a:off x="0" y="3429000"/>
            <a:ext cx="8624184" cy="3048000"/>
          </a:xfrm>
          <a:prstGeom prst="rect">
            <a:avLst/>
          </a:prstGeom>
          <a:noFill/>
          <a:ln w="9525">
            <a:noFill/>
            <a:miter lim="800000"/>
            <a:headEnd/>
            <a:tailEnd/>
          </a:ln>
        </p:spPr>
      </p:pic>
    </p:spTree>
    <p:extLst>
      <p:ext uri="{BB962C8B-B14F-4D97-AF65-F5344CB8AC3E}">
        <p14:creationId xmlns:p14="http://schemas.microsoft.com/office/powerpoint/2010/main" val="13279949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Scatter-Plots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r>
              <a:rPr lang="en-US" smtClean="0"/>
              <a:t>/19</a:t>
            </a:r>
            <a:endParaRPr lang="en-US" dirty="0"/>
          </a:p>
        </p:txBody>
      </p:sp>
      <p:sp>
        <p:nvSpPr>
          <p:cNvPr id="7" name="TextBox 6"/>
          <p:cNvSpPr txBox="1"/>
          <p:nvPr/>
        </p:nvSpPr>
        <p:spPr>
          <a:xfrm>
            <a:off x="609600" y="1639669"/>
            <a:ext cx="8305800" cy="430887"/>
          </a:xfrm>
          <a:prstGeom prst="rect">
            <a:avLst/>
          </a:prstGeom>
          <a:noFill/>
        </p:spPr>
        <p:txBody>
          <a:bodyPr wrap="square" rtlCol="0">
            <a:spAutoFit/>
          </a:bodyPr>
          <a:lstStyle/>
          <a:p>
            <a:r>
              <a:rPr lang="en-US" sz="2200" dirty="0" smtClean="0"/>
              <a:t>Red points are outliers and blue points are normal class points</a:t>
            </a:r>
            <a:endParaRPr lang="en-US" sz="2200" dirty="0"/>
          </a:p>
        </p:txBody>
      </p:sp>
      <p:pic>
        <p:nvPicPr>
          <p:cNvPr id="6" name="Picture 5" descr="HighCo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905000"/>
            <a:ext cx="5029200" cy="5029200"/>
          </a:xfrm>
          <a:prstGeom prst="rect">
            <a:avLst/>
          </a:prstGeom>
        </p:spPr>
      </p:pic>
      <p:pic>
        <p:nvPicPr>
          <p:cNvPr id="8" name="Picture 7" descr="lowCo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981200"/>
            <a:ext cx="4800600" cy="4800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Strikers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9722217"/>
              </p:ext>
            </p:extLst>
          </p:nvPr>
        </p:nvGraphicFramePr>
        <p:xfrm>
          <a:off x="152400" y="1600200"/>
          <a:ext cx="8493922" cy="1673860"/>
        </p:xfrm>
        <a:graphic>
          <a:graphicData uri="http://schemas.openxmlformats.org/drawingml/2006/table">
            <a:tbl>
              <a:tblPr firstRow="1" bandRow="1">
                <a:tableStyleId>{5C22544A-7EE6-4342-B048-85BDC9FD1C3A}</a:tableStyleId>
              </a:tblPr>
              <a:tblGrid>
                <a:gridCol w="1512305"/>
                <a:gridCol w="838671"/>
                <a:gridCol w="559060"/>
                <a:gridCol w="1790700"/>
                <a:gridCol w="1441872"/>
                <a:gridCol w="1175657"/>
                <a:gridCol w="1175657"/>
              </a:tblGrid>
              <a:tr h="370840">
                <a:tc>
                  <a:txBody>
                    <a:bodyPr/>
                    <a:lstStyle/>
                    <a:p>
                      <a:pPr algn="l" fontAlgn="b"/>
                      <a:r>
                        <a:rPr lang="en-US" sz="1800" b="0" i="0" u="none" strike="noStrike" dirty="0">
                          <a:effectLst/>
                          <a:latin typeface="Arial"/>
                        </a:rPr>
                        <a:t>Player Name</a:t>
                      </a:r>
                    </a:p>
                  </a:txBody>
                  <a:tcPr marL="12700" marR="12700" marT="12700" marB="0" anchor="b"/>
                </a:tc>
                <a:tc>
                  <a:txBody>
                    <a:bodyPr/>
                    <a:lstStyle/>
                    <a:p>
                      <a:pPr algn="l" fontAlgn="b"/>
                      <a:r>
                        <a:rPr lang="en-US" sz="1800" b="0" i="0" u="none" strike="noStrike">
                          <a:effectLst/>
                          <a:latin typeface="Arial"/>
                        </a:rPr>
                        <a:t>Position</a:t>
                      </a:r>
                    </a:p>
                  </a:txBody>
                  <a:tcPr marL="12700" marR="12700" marT="12700" marB="0" anchor="b"/>
                </a:tc>
                <a:tc>
                  <a:txBody>
                    <a:bodyPr/>
                    <a:lstStyle/>
                    <a:p>
                      <a:pPr algn="l" fontAlgn="b"/>
                      <a:r>
                        <a:rPr lang="en-US" sz="1800" b="0" i="0" u="none" strike="noStrike" dirty="0">
                          <a:effectLst/>
                          <a:latin typeface="Arial"/>
                        </a:rPr>
                        <a:t>ELD </a:t>
                      </a:r>
                      <a:endParaRPr lang="en-US" sz="1800" b="0" i="0" u="none" strike="noStrike" dirty="0" smtClean="0">
                        <a:effectLst/>
                        <a:latin typeface="Arial"/>
                      </a:endParaRPr>
                    </a:p>
                    <a:p>
                      <a:pPr algn="l" fontAlgn="b"/>
                      <a:r>
                        <a:rPr lang="en-US" sz="1800" b="0" i="0" u="none" strike="noStrike" dirty="0" smtClean="0">
                          <a:effectLst/>
                          <a:latin typeface="Arial"/>
                        </a:rPr>
                        <a:t>Rank</a:t>
                      </a:r>
                      <a:endParaRPr lang="en-US" sz="1800" b="0" i="0" u="none" strike="noStrike" dirty="0">
                        <a:effectLst/>
                        <a:latin typeface="Arial"/>
                      </a:endParaRPr>
                    </a:p>
                  </a:txBody>
                  <a:tcPr marL="12700" marR="12700" marT="12700" marB="0" anchor="b"/>
                </a:tc>
                <a:tc>
                  <a:txBody>
                    <a:bodyPr/>
                    <a:lstStyle/>
                    <a:p>
                      <a:pPr algn="l" fontAlgn="b"/>
                      <a:r>
                        <a:rPr lang="en-US" sz="1800" b="0" i="0" u="none" strike="noStrike" dirty="0">
                          <a:effectLst/>
                          <a:latin typeface="Arial"/>
                        </a:rPr>
                        <a:t>ELD </a:t>
                      </a:r>
                      <a:endParaRPr lang="en-US" sz="1800" b="0" i="0" u="none" strike="noStrike" dirty="0" smtClean="0">
                        <a:effectLst/>
                        <a:latin typeface="Arial"/>
                      </a:endParaRPr>
                    </a:p>
                    <a:p>
                      <a:pPr algn="l" fontAlgn="b"/>
                      <a:r>
                        <a:rPr lang="en-US" sz="1800" b="0" i="0" u="none" strike="noStrike" dirty="0" smtClean="0">
                          <a:effectLst/>
                          <a:latin typeface="Arial"/>
                        </a:rPr>
                        <a:t>Max </a:t>
                      </a:r>
                      <a:r>
                        <a:rPr lang="en-US" sz="1800" b="0" i="0" u="none" strike="noStrike" dirty="0">
                          <a:effectLst/>
                          <a:latin typeface="Arial"/>
                        </a:rPr>
                        <a:t>Node</a:t>
                      </a:r>
                    </a:p>
                  </a:txBody>
                  <a:tcPr marL="12700" marR="12700" marT="12700" marB="0" anchor="b"/>
                </a:tc>
                <a:tc>
                  <a:txBody>
                    <a:bodyPr/>
                    <a:lstStyle/>
                    <a:p>
                      <a:pPr algn="l" fontAlgn="b"/>
                      <a:r>
                        <a:rPr lang="en-US" sz="1800" b="0" i="0" u="none" strike="noStrike" dirty="0">
                          <a:effectLst/>
                          <a:latin typeface="Arial"/>
                        </a:rPr>
                        <a:t>FD </a:t>
                      </a:r>
                      <a:endParaRPr lang="en-US" sz="1800" b="0" i="0" u="none" strike="noStrike" dirty="0" smtClean="0">
                        <a:effectLst/>
                        <a:latin typeface="Arial"/>
                      </a:endParaRPr>
                    </a:p>
                    <a:p>
                      <a:pPr algn="l" fontAlgn="b"/>
                      <a:r>
                        <a:rPr lang="en-US" sz="1800" b="0" i="0" u="none" strike="noStrike" dirty="0" smtClean="0">
                          <a:effectLst/>
                          <a:latin typeface="Arial"/>
                        </a:rPr>
                        <a:t>Max Value</a:t>
                      </a:r>
                      <a:endParaRPr lang="en-US" sz="1800" b="0" i="0" u="none" strike="noStrike" dirty="0">
                        <a:effectLst/>
                        <a:latin typeface="Arial"/>
                      </a:endParaRPr>
                    </a:p>
                  </a:txBody>
                  <a:tcPr marL="12700" marR="12700" marT="12700" marB="0" anchor="b"/>
                </a:tc>
                <a:tc>
                  <a:txBody>
                    <a:bodyPr/>
                    <a:lstStyle/>
                    <a:p>
                      <a:pPr algn="l" fontAlgn="b"/>
                      <a:r>
                        <a:rPr lang="en-US" sz="1800" b="0" i="0" u="none" strike="noStrike">
                          <a:effectLst/>
                          <a:latin typeface="Arial"/>
                        </a:rPr>
                        <a:t>Object Probability </a:t>
                      </a:r>
                    </a:p>
                  </a:txBody>
                  <a:tcPr marL="12700" marR="12700" marT="12700" marB="0" anchor="b"/>
                </a:tc>
                <a:tc>
                  <a:txBody>
                    <a:bodyPr/>
                    <a:lstStyle/>
                    <a:p>
                      <a:pPr algn="l" fontAlgn="b"/>
                      <a:r>
                        <a:rPr lang="en-US" sz="1800" b="0" i="0" u="none" strike="noStrike">
                          <a:effectLst/>
                          <a:latin typeface="Arial"/>
                        </a:rPr>
                        <a:t>Class Probability</a:t>
                      </a:r>
                    </a:p>
                  </a:txBody>
                  <a:tcPr marL="12700" marR="12700" marT="12700" marB="0" anchor="b"/>
                </a:tc>
              </a:tr>
              <a:tr h="370840">
                <a:tc>
                  <a:txBody>
                    <a:bodyPr/>
                    <a:lstStyle/>
                    <a:p>
                      <a:pPr algn="l" fontAlgn="b"/>
                      <a:r>
                        <a:rPr lang="en-US" sz="1800" b="0" i="0" u="none" strike="noStrike">
                          <a:effectLst/>
                          <a:latin typeface="Arial"/>
                        </a:rPr>
                        <a:t>Edin Dzeko</a:t>
                      </a:r>
                    </a:p>
                  </a:txBody>
                  <a:tcPr marL="12700" marR="12700" marT="12700" marB="0" anchor="b"/>
                </a:tc>
                <a:tc>
                  <a:txBody>
                    <a:bodyPr/>
                    <a:lstStyle/>
                    <a:p>
                      <a:pPr algn="l" fontAlgn="b"/>
                      <a:r>
                        <a:rPr lang="en-US" sz="1800" b="0" i="0" u="none" strike="noStrike">
                          <a:effectLst/>
                          <a:latin typeface="Arial"/>
                        </a:rPr>
                        <a:t>Striker</a:t>
                      </a:r>
                    </a:p>
                  </a:txBody>
                  <a:tcPr marL="12700" marR="12700" marT="12700" marB="0" anchor="b"/>
                </a:tc>
                <a:tc>
                  <a:txBody>
                    <a:bodyPr/>
                    <a:lstStyle/>
                    <a:p>
                      <a:pPr algn="r" fontAlgn="b"/>
                      <a:r>
                        <a:rPr lang="en-US" sz="1800" b="0" i="0" u="none" strike="noStrike">
                          <a:effectLst/>
                          <a:latin typeface="Arial"/>
                        </a:rPr>
                        <a:t>1</a:t>
                      </a:r>
                    </a:p>
                  </a:txBody>
                  <a:tcPr marL="12700" marR="12700" marT="12700" marB="0" anchor="b"/>
                </a:tc>
                <a:tc>
                  <a:txBody>
                    <a:bodyPr/>
                    <a:lstStyle/>
                    <a:p>
                      <a:pPr algn="l" fontAlgn="b"/>
                      <a:r>
                        <a:rPr lang="en-US" sz="1800" b="0" i="0" u="none" strike="noStrike">
                          <a:effectLst/>
                          <a:latin typeface="Arial"/>
                        </a:rPr>
                        <a:t>Dribble Efficiency </a:t>
                      </a:r>
                    </a:p>
                  </a:txBody>
                  <a:tcPr marL="12700" marR="12700" marT="12700" marB="0" anchor="b"/>
                </a:tc>
                <a:tc>
                  <a:txBody>
                    <a:bodyPr/>
                    <a:lstStyle/>
                    <a:p>
                      <a:pPr algn="l" fontAlgn="b"/>
                      <a:r>
                        <a:rPr lang="en-US" sz="1800" b="0" i="0" u="none" strike="noStrike">
                          <a:effectLst/>
                          <a:latin typeface="Arial"/>
                        </a:rPr>
                        <a:t>DE = Low</a:t>
                      </a:r>
                    </a:p>
                  </a:txBody>
                  <a:tcPr marL="12700" marR="12700" marT="12700" marB="0" anchor="b"/>
                </a:tc>
                <a:tc>
                  <a:txBody>
                    <a:bodyPr/>
                    <a:lstStyle/>
                    <a:p>
                      <a:pPr algn="r" fontAlgn="b"/>
                      <a:r>
                        <a:rPr lang="en-US" sz="1800" b="0" i="0" u="none" strike="noStrike">
                          <a:effectLst/>
                          <a:latin typeface="Arial"/>
                        </a:rPr>
                        <a:t>0.16</a:t>
                      </a:r>
                    </a:p>
                  </a:txBody>
                  <a:tcPr marL="12700" marR="12700" marT="12700" marB="0" anchor="b"/>
                </a:tc>
                <a:tc>
                  <a:txBody>
                    <a:bodyPr/>
                    <a:lstStyle/>
                    <a:p>
                      <a:pPr algn="r" fontAlgn="b"/>
                      <a:r>
                        <a:rPr lang="en-US" sz="1800" b="0" i="0" u="none" strike="noStrike">
                          <a:effectLst/>
                          <a:latin typeface="Arial"/>
                        </a:rPr>
                        <a:t>0.5</a:t>
                      </a:r>
                    </a:p>
                  </a:txBody>
                  <a:tcPr marL="12700" marR="12700" marT="12700" marB="0" anchor="b"/>
                </a:tc>
              </a:tr>
              <a:tr h="370840">
                <a:tc>
                  <a:txBody>
                    <a:bodyPr/>
                    <a:lstStyle/>
                    <a:p>
                      <a:pPr algn="l" fontAlgn="b"/>
                      <a:r>
                        <a:rPr lang="en-US" sz="1800" b="0" i="0" u="none" strike="noStrike">
                          <a:effectLst/>
                          <a:latin typeface="Arial"/>
                        </a:rPr>
                        <a:t>Paul Robinson</a:t>
                      </a:r>
                    </a:p>
                  </a:txBody>
                  <a:tcPr marL="12700" marR="12700" marT="12700" marB="0" anchor="b"/>
                </a:tc>
                <a:tc>
                  <a:txBody>
                    <a:bodyPr/>
                    <a:lstStyle/>
                    <a:p>
                      <a:pPr algn="l" fontAlgn="b"/>
                      <a:r>
                        <a:rPr lang="en-US" sz="1800" b="0" i="0" u="none" strike="noStrike">
                          <a:effectLst/>
                          <a:latin typeface="Arial"/>
                        </a:rPr>
                        <a:t>Goalie</a:t>
                      </a:r>
                    </a:p>
                  </a:txBody>
                  <a:tcPr marL="12700" marR="12700" marT="12700" marB="0" anchor="b"/>
                </a:tc>
                <a:tc>
                  <a:txBody>
                    <a:bodyPr/>
                    <a:lstStyle/>
                    <a:p>
                      <a:pPr algn="r" fontAlgn="b"/>
                      <a:r>
                        <a:rPr lang="en-US" sz="1800" b="0" i="0" u="none" strike="noStrike">
                          <a:effectLst/>
                          <a:latin typeface="Arial"/>
                        </a:rPr>
                        <a:t>2</a:t>
                      </a:r>
                    </a:p>
                  </a:txBody>
                  <a:tcPr marL="12700" marR="12700" marT="12700" marB="0" anchor="b"/>
                </a:tc>
                <a:tc>
                  <a:txBody>
                    <a:bodyPr/>
                    <a:lstStyle/>
                    <a:p>
                      <a:pPr algn="l" fontAlgn="b"/>
                      <a:r>
                        <a:rPr lang="en-US" sz="1800" b="0" i="0" u="none" strike="noStrike">
                          <a:effectLst/>
                          <a:latin typeface="Arial"/>
                        </a:rPr>
                        <a:t>SavesMade</a:t>
                      </a:r>
                    </a:p>
                  </a:txBody>
                  <a:tcPr marL="12700" marR="12700" marT="12700" marB="0" anchor="b"/>
                </a:tc>
                <a:tc>
                  <a:txBody>
                    <a:bodyPr/>
                    <a:lstStyle/>
                    <a:p>
                      <a:pPr algn="l" fontAlgn="b"/>
                      <a:r>
                        <a:rPr lang="en-US" sz="1800" b="0" i="0" u="none" strike="noStrike">
                          <a:effectLst/>
                          <a:latin typeface="Arial"/>
                        </a:rPr>
                        <a:t>SM = Medium</a:t>
                      </a:r>
                    </a:p>
                  </a:txBody>
                  <a:tcPr marL="12700" marR="12700" marT="12700" marB="0" anchor="b"/>
                </a:tc>
                <a:tc>
                  <a:txBody>
                    <a:bodyPr/>
                    <a:lstStyle/>
                    <a:p>
                      <a:pPr algn="r" fontAlgn="b"/>
                      <a:r>
                        <a:rPr lang="en-US" sz="1800" b="0" i="0" u="none" strike="noStrike">
                          <a:effectLst/>
                          <a:latin typeface="Arial"/>
                        </a:rPr>
                        <a:t>0.3</a:t>
                      </a:r>
                    </a:p>
                  </a:txBody>
                  <a:tcPr marL="12700" marR="12700" marT="12700" marB="0" anchor="b"/>
                </a:tc>
                <a:tc>
                  <a:txBody>
                    <a:bodyPr/>
                    <a:lstStyle/>
                    <a:p>
                      <a:pPr algn="r" fontAlgn="b"/>
                      <a:r>
                        <a:rPr lang="en-US" sz="1800" b="0" i="0" u="none" strike="noStrike">
                          <a:effectLst/>
                          <a:latin typeface="Arial"/>
                        </a:rPr>
                        <a:t>0.04</a:t>
                      </a:r>
                    </a:p>
                  </a:txBody>
                  <a:tcPr marL="12700" marR="12700" marT="12700" marB="0" anchor="b"/>
                </a:tc>
              </a:tr>
              <a:tr h="370840">
                <a:tc>
                  <a:txBody>
                    <a:bodyPr/>
                    <a:lstStyle/>
                    <a:p>
                      <a:pPr algn="l" fontAlgn="b"/>
                      <a:r>
                        <a:rPr lang="en-US" sz="1800" b="0" i="0" u="none" strike="noStrike">
                          <a:effectLst/>
                          <a:latin typeface="Arial"/>
                        </a:rPr>
                        <a:t>Michel Vorm</a:t>
                      </a:r>
                    </a:p>
                  </a:txBody>
                  <a:tcPr marL="12700" marR="12700" marT="12700" marB="0" anchor="b"/>
                </a:tc>
                <a:tc>
                  <a:txBody>
                    <a:bodyPr/>
                    <a:lstStyle/>
                    <a:p>
                      <a:pPr algn="l" fontAlgn="b"/>
                      <a:r>
                        <a:rPr lang="en-US" sz="1800" b="0" i="0" u="none" strike="noStrike">
                          <a:effectLst/>
                          <a:latin typeface="Arial"/>
                        </a:rPr>
                        <a:t>Goalie</a:t>
                      </a:r>
                    </a:p>
                  </a:txBody>
                  <a:tcPr marL="12700" marR="12700" marT="12700" marB="0" anchor="b"/>
                </a:tc>
                <a:tc>
                  <a:txBody>
                    <a:bodyPr/>
                    <a:lstStyle/>
                    <a:p>
                      <a:pPr algn="r" fontAlgn="b"/>
                      <a:r>
                        <a:rPr lang="en-US" sz="1800" b="0" i="0" u="none" strike="noStrike">
                          <a:effectLst/>
                          <a:latin typeface="Arial"/>
                        </a:rPr>
                        <a:t>3</a:t>
                      </a:r>
                    </a:p>
                  </a:txBody>
                  <a:tcPr marL="12700" marR="12700" marT="12700" marB="0" anchor="b"/>
                </a:tc>
                <a:tc>
                  <a:txBody>
                    <a:bodyPr/>
                    <a:lstStyle/>
                    <a:p>
                      <a:pPr algn="l" fontAlgn="b"/>
                      <a:r>
                        <a:rPr lang="en-US" sz="1800" b="0" i="0" u="none" strike="noStrike">
                          <a:effectLst/>
                          <a:latin typeface="Arial"/>
                        </a:rPr>
                        <a:t>SavesMade</a:t>
                      </a:r>
                    </a:p>
                  </a:txBody>
                  <a:tcPr marL="12700" marR="12700" marT="12700" marB="0" anchor="b"/>
                </a:tc>
                <a:tc>
                  <a:txBody>
                    <a:bodyPr/>
                    <a:lstStyle/>
                    <a:p>
                      <a:pPr algn="l" fontAlgn="b"/>
                      <a:r>
                        <a:rPr lang="en-US" sz="1800" b="0" i="0" u="none" strike="noStrike">
                          <a:effectLst/>
                          <a:latin typeface="Arial"/>
                        </a:rPr>
                        <a:t>SM = Medium</a:t>
                      </a:r>
                    </a:p>
                  </a:txBody>
                  <a:tcPr marL="12700" marR="12700" marT="12700" marB="0" anchor="b"/>
                </a:tc>
                <a:tc>
                  <a:txBody>
                    <a:bodyPr/>
                    <a:lstStyle/>
                    <a:p>
                      <a:pPr algn="r" fontAlgn="b"/>
                      <a:r>
                        <a:rPr lang="en-US" sz="1800" b="0" i="0" u="none" strike="noStrike">
                          <a:effectLst/>
                          <a:latin typeface="Arial"/>
                        </a:rPr>
                        <a:t>0.37</a:t>
                      </a:r>
                    </a:p>
                  </a:txBody>
                  <a:tcPr marL="12700" marR="12700" marT="12700" marB="0" anchor="b"/>
                </a:tc>
                <a:tc>
                  <a:txBody>
                    <a:bodyPr/>
                    <a:lstStyle/>
                    <a:p>
                      <a:pPr algn="r" fontAlgn="b"/>
                      <a:r>
                        <a:rPr lang="en-US" sz="1800" b="0" i="0" u="none" strike="noStrike" dirty="0">
                          <a:effectLst/>
                          <a:latin typeface="Arial"/>
                        </a:rPr>
                        <a:t>0.04</a:t>
                      </a:r>
                    </a:p>
                  </a:txBody>
                  <a:tcPr marL="12700" marR="12700" marT="12700" marB="0" anchor="b"/>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23</a:t>
            </a:fld>
            <a:r>
              <a:rPr lang="en-US" smtClean="0"/>
              <a:t>/19</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917880738"/>
              </p:ext>
            </p:extLst>
          </p:nvPr>
        </p:nvGraphicFramePr>
        <p:xfrm>
          <a:off x="304800" y="4267200"/>
          <a:ext cx="8518788" cy="1673860"/>
        </p:xfrm>
        <a:graphic>
          <a:graphicData uri="http://schemas.openxmlformats.org/drawingml/2006/table">
            <a:tbl>
              <a:tblPr firstRow="1" bandRow="1">
                <a:tableStyleId>{5C22544A-7EE6-4342-B048-85BDC9FD1C3A}</a:tableStyleId>
              </a:tblPr>
              <a:tblGrid>
                <a:gridCol w="1499220"/>
                <a:gridCol w="876622"/>
                <a:gridCol w="559060"/>
                <a:gridCol w="1790700"/>
                <a:gridCol w="1441872"/>
                <a:gridCol w="1175657"/>
                <a:gridCol w="1175657"/>
              </a:tblGrid>
              <a:tr h="370840">
                <a:tc>
                  <a:txBody>
                    <a:bodyPr/>
                    <a:lstStyle/>
                    <a:p>
                      <a:pPr algn="l" fontAlgn="b"/>
                      <a:r>
                        <a:rPr lang="en-US" sz="1800" b="0" i="0" u="none" strike="noStrike" dirty="0" err="1">
                          <a:effectLst/>
                          <a:latin typeface="Arial"/>
                        </a:rPr>
                        <a:t>MovieTitle</a:t>
                      </a:r>
                      <a:endParaRPr lang="en-US" sz="1800" b="0" i="0" u="none" strike="noStrike" dirty="0">
                        <a:effectLst/>
                        <a:latin typeface="Arial"/>
                      </a:endParaRPr>
                    </a:p>
                  </a:txBody>
                  <a:tcPr marL="12700" marR="12700" marT="12700" marB="0" anchor="b"/>
                </a:tc>
                <a:tc>
                  <a:txBody>
                    <a:bodyPr/>
                    <a:lstStyle/>
                    <a:p>
                      <a:pPr algn="l" fontAlgn="b"/>
                      <a:r>
                        <a:rPr lang="en-US" sz="1800" b="0" i="0" u="none" strike="noStrike">
                          <a:effectLst/>
                          <a:latin typeface="Arial"/>
                        </a:rPr>
                        <a:t>Genre</a:t>
                      </a:r>
                    </a:p>
                  </a:txBody>
                  <a:tcPr marL="12700" marR="12700" marT="12700" marB="0" anchor="b"/>
                </a:tc>
                <a:tc>
                  <a:txBody>
                    <a:bodyPr/>
                    <a:lstStyle/>
                    <a:p>
                      <a:pPr algn="l" fontAlgn="b"/>
                      <a:r>
                        <a:rPr lang="en-US" sz="1800" b="0" i="0" u="none" strike="noStrike" dirty="0">
                          <a:effectLst/>
                          <a:latin typeface="Arial"/>
                        </a:rPr>
                        <a:t>ELD </a:t>
                      </a:r>
                      <a:endParaRPr lang="en-US" sz="1800" b="0" i="0" u="none" strike="noStrike" dirty="0" smtClean="0">
                        <a:effectLst/>
                        <a:latin typeface="Arial"/>
                      </a:endParaRPr>
                    </a:p>
                    <a:p>
                      <a:pPr algn="l" fontAlgn="b"/>
                      <a:r>
                        <a:rPr lang="en-US" sz="1800" b="0" i="0" u="none" strike="noStrike" dirty="0" smtClean="0">
                          <a:effectLst/>
                          <a:latin typeface="Arial"/>
                        </a:rPr>
                        <a:t>Rank</a:t>
                      </a:r>
                      <a:endParaRPr lang="en-US" sz="1800" b="0" i="0" u="none" strike="noStrike" dirty="0">
                        <a:effectLst/>
                        <a:latin typeface="Arial"/>
                      </a:endParaRPr>
                    </a:p>
                  </a:txBody>
                  <a:tcPr marL="12700" marR="12700" marT="12700" marB="0" anchor="b"/>
                </a:tc>
                <a:tc>
                  <a:txBody>
                    <a:bodyPr/>
                    <a:lstStyle/>
                    <a:p>
                      <a:pPr algn="l" fontAlgn="b"/>
                      <a:r>
                        <a:rPr lang="en-US" sz="1800" b="0" i="0" u="none" strike="noStrike">
                          <a:effectLst/>
                          <a:latin typeface="Arial"/>
                        </a:rPr>
                        <a:t>ELD Max Node</a:t>
                      </a:r>
                    </a:p>
                  </a:txBody>
                  <a:tcPr marL="12700" marR="12700" marT="12700" marB="0" anchor="b"/>
                </a:tc>
                <a:tc>
                  <a:txBody>
                    <a:bodyPr/>
                    <a:lstStyle/>
                    <a:p>
                      <a:pPr algn="l" fontAlgn="b"/>
                      <a:r>
                        <a:rPr lang="en-US" sz="1800" b="0" i="0" u="none" strike="noStrike">
                          <a:effectLst/>
                          <a:latin typeface="Arial"/>
                        </a:rPr>
                        <a:t>FD Max feature Value</a:t>
                      </a:r>
                    </a:p>
                  </a:txBody>
                  <a:tcPr marL="12700" marR="12700" marT="12700" marB="0" anchor="b"/>
                </a:tc>
                <a:tc>
                  <a:txBody>
                    <a:bodyPr/>
                    <a:lstStyle/>
                    <a:p>
                      <a:pPr algn="l" fontAlgn="b"/>
                      <a:r>
                        <a:rPr lang="en-US" sz="1800" b="0" i="0" u="none" strike="noStrike">
                          <a:effectLst/>
                          <a:latin typeface="Arial"/>
                        </a:rPr>
                        <a:t>Object Probability </a:t>
                      </a:r>
                    </a:p>
                  </a:txBody>
                  <a:tcPr marL="12700" marR="12700" marT="12700" marB="0" anchor="b"/>
                </a:tc>
                <a:tc>
                  <a:txBody>
                    <a:bodyPr/>
                    <a:lstStyle/>
                    <a:p>
                      <a:pPr algn="l" fontAlgn="b"/>
                      <a:r>
                        <a:rPr lang="en-US" sz="1800" b="0" i="0" u="none" strike="noStrike">
                          <a:effectLst/>
                          <a:latin typeface="Arial"/>
                        </a:rPr>
                        <a:t>Class Probability</a:t>
                      </a:r>
                    </a:p>
                  </a:txBody>
                  <a:tcPr marL="12700" marR="12700" marT="12700" marB="0" anchor="b"/>
                </a:tc>
              </a:tr>
              <a:tr h="370840">
                <a:tc>
                  <a:txBody>
                    <a:bodyPr/>
                    <a:lstStyle/>
                    <a:p>
                      <a:pPr algn="l" fontAlgn="b"/>
                      <a:r>
                        <a:rPr lang="en-US" sz="1800" b="0" i="0" u="none" strike="noStrike">
                          <a:effectLst/>
                          <a:latin typeface="Arial"/>
                        </a:rPr>
                        <a:t>Brave Heart</a:t>
                      </a:r>
                    </a:p>
                  </a:txBody>
                  <a:tcPr marL="12700" marR="12700" marT="12700" marB="0" anchor="b"/>
                </a:tc>
                <a:tc>
                  <a:txBody>
                    <a:bodyPr/>
                    <a:lstStyle/>
                    <a:p>
                      <a:pPr algn="l" fontAlgn="b"/>
                      <a:r>
                        <a:rPr lang="en-US" sz="1800" b="0" i="0" u="none" strike="noStrike">
                          <a:effectLst/>
                          <a:latin typeface="Arial"/>
                        </a:rPr>
                        <a:t>Drama</a:t>
                      </a:r>
                    </a:p>
                  </a:txBody>
                  <a:tcPr marL="12700" marR="12700" marT="12700" marB="0" anchor="b"/>
                </a:tc>
                <a:tc>
                  <a:txBody>
                    <a:bodyPr/>
                    <a:lstStyle/>
                    <a:p>
                      <a:pPr algn="r" fontAlgn="b"/>
                      <a:r>
                        <a:rPr lang="en-US" sz="1800" b="0" i="0" u="none" strike="noStrike">
                          <a:effectLst/>
                          <a:latin typeface="Arial"/>
                        </a:rPr>
                        <a:t>1</a:t>
                      </a:r>
                    </a:p>
                  </a:txBody>
                  <a:tcPr marL="12700" marR="12700" marT="12700" marB="0" anchor="b"/>
                </a:tc>
                <a:tc>
                  <a:txBody>
                    <a:bodyPr/>
                    <a:lstStyle/>
                    <a:p>
                      <a:pPr algn="l" fontAlgn="b"/>
                      <a:r>
                        <a:rPr lang="en-US" sz="1800" b="0" i="0" u="none" strike="noStrike">
                          <a:effectLst/>
                          <a:latin typeface="Arial"/>
                        </a:rPr>
                        <a:t>Actor_Quality</a:t>
                      </a:r>
                    </a:p>
                  </a:txBody>
                  <a:tcPr marL="12700" marR="12700" marT="12700" marB="0" anchor="b"/>
                </a:tc>
                <a:tc>
                  <a:txBody>
                    <a:bodyPr/>
                    <a:lstStyle/>
                    <a:p>
                      <a:pPr algn="l" fontAlgn="b"/>
                      <a:r>
                        <a:rPr lang="en-US" sz="1800" b="0" i="0" u="none" strike="noStrike">
                          <a:effectLst/>
                          <a:latin typeface="Arial"/>
                        </a:rPr>
                        <a:t>a_quality=4</a:t>
                      </a:r>
                    </a:p>
                  </a:txBody>
                  <a:tcPr marL="12700" marR="12700" marT="12700" marB="0" anchor="b"/>
                </a:tc>
                <a:tc>
                  <a:txBody>
                    <a:bodyPr/>
                    <a:lstStyle/>
                    <a:p>
                      <a:pPr algn="r" fontAlgn="b"/>
                      <a:r>
                        <a:rPr lang="en-US" sz="1800" b="0" i="0" u="none" strike="noStrike">
                          <a:effectLst/>
                          <a:latin typeface="Arial"/>
                        </a:rPr>
                        <a:t>0.93</a:t>
                      </a:r>
                    </a:p>
                  </a:txBody>
                  <a:tcPr marL="12700" marR="12700" marT="12700" marB="0" anchor="b"/>
                </a:tc>
                <a:tc>
                  <a:txBody>
                    <a:bodyPr/>
                    <a:lstStyle/>
                    <a:p>
                      <a:pPr algn="r" fontAlgn="b"/>
                      <a:r>
                        <a:rPr lang="en-US" sz="1800" b="0" i="0" u="none" strike="noStrike">
                          <a:effectLst/>
                          <a:latin typeface="Arial"/>
                        </a:rPr>
                        <a:t>0.42</a:t>
                      </a:r>
                    </a:p>
                  </a:txBody>
                  <a:tcPr marL="12700" marR="12700" marT="12700" marB="0" anchor="b"/>
                </a:tc>
              </a:tr>
              <a:tr h="370840">
                <a:tc>
                  <a:txBody>
                    <a:bodyPr/>
                    <a:lstStyle/>
                    <a:p>
                      <a:pPr algn="l" fontAlgn="b"/>
                      <a:r>
                        <a:rPr lang="en-US" sz="1800" b="0" i="0" u="none" strike="noStrike">
                          <a:effectLst/>
                          <a:latin typeface="Arial"/>
                        </a:rPr>
                        <a:t>Austin Powers</a:t>
                      </a:r>
                    </a:p>
                  </a:txBody>
                  <a:tcPr marL="12700" marR="12700" marT="12700" marB="0" anchor="b"/>
                </a:tc>
                <a:tc>
                  <a:txBody>
                    <a:bodyPr/>
                    <a:lstStyle/>
                    <a:p>
                      <a:pPr algn="l" fontAlgn="b"/>
                      <a:r>
                        <a:rPr lang="en-US" sz="1800" b="0" i="0" u="none" strike="noStrike">
                          <a:effectLst/>
                          <a:latin typeface="Arial"/>
                        </a:rPr>
                        <a:t>Comedy</a:t>
                      </a:r>
                    </a:p>
                  </a:txBody>
                  <a:tcPr marL="12700" marR="12700" marT="12700" marB="0" anchor="b"/>
                </a:tc>
                <a:tc>
                  <a:txBody>
                    <a:bodyPr/>
                    <a:lstStyle/>
                    <a:p>
                      <a:pPr algn="r" fontAlgn="b"/>
                      <a:r>
                        <a:rPr lang="en-US" sz="1800" b="0" i="0" u="none" strike="noStrike">
                          <a:effectLst/>
                          <a:latin typeface="Arial"/>
                        </a:rPr>
                        <a:t>2</a:t>
                      </a:r>
                    </a:p>
                  </a:txBody>
                  <a:tcPr marL="12700" marR="12700" marT="12700" marB="0" anchor="b"/>
                </a:tc>
                <a:tc>
                  <a:txBody>
                    <a:bodyPr/>
                    <a:lstStyle/>
                    <a:p>
                      <a:pPr algn="l" fontAlgn="b"/>
                      <a:r>
                        <a:rPr lang="en-US" sz="1800" b="0" i="0" u="none" strike="noStrike">
                          <a:effectLst/>
                          <a:latin typeface="Arial"/>
                        </a:rPr>
                        <a:t>Cast_position</a:t>
                      </a:r>
                    </a:p>
                  </a:txBody>
                  <a:tcPr marL="12700" marR="12700" marT="12700" marB="0" anchor="b"/>
                </a:tc>
                <a:tc>
                  <a:txBody>
                    <a:bodyPr/>
                    <a:lstStyle/>
                    <a:p>
                      <a:pPr algn="l" fontAlgn="b"/>
                      <a:r>
                        <a:rPr lang="en-US" sz="1800" b="0" i="0" u="none" strike="noStrike">
                          <a:effectLst/>
                          <a:latin typeface="Arial"/>
                        </a:rPr>
                        <a:t>cast_num=3</a:t>
                      </a:r>
                    </a:p>
                  </a:txBody>
                  <a:tcPr marL="12700" marR="12700" marT="12700" marB="0" anchor="b"/>
                </a:tc>
                <a:tc>
                  <a:txBody>
                    <a:bodyPr/>
                    <a:lstStyle/>
                    <a:p>
                      <a:pPr algn="r" fontAlgn="b"/>
                      <a:r>
                        <a:rPr lang="en-US" sz="1800" b="0" i="0" u="none" strike="noStrike">
                          <a:effectLst/>
                          <a:latin typeface="Arial"/>
                        </a:rPr>
                        <a:t>0.78</a:t>
                      </a:r>
                    </a:p>
                  </a:txBody>
                  <a:tcPr marL="12700" marR="12700" marT="12700" marB="0" anchor="b"/>
                </a:tc>
                <a:tc>
                  <a:txBody>
                    <a:bodyPr/>
                    <a:lstStyle/>
                    <a:p>
                      <a:pPr algn="r" fontAlgn="b"/>
                      <a:r>
                        <a:rPr lang="en-US" sz="1800" b="0" i="0" u="none" strike="noStrike">
                          <a:effectLst/>
                          <a:latin typeface="Arial"/>
                        </a:rPr>
                        <a:t>0.49</a:t>
                      </a:r>
                    </a:p>
                  </a:txBody>
                  <a:tcPr marL="12700" marR="12700" marT="12700" marB="0" anchor="b"/>
                </a:tc>
              </a:tr>
              <a:tr h="370840">
                <a:tc>
                  <a:txBody>
                    <a:bodyPr/>
                    <a:lstStyle/>
                    <a:p>
                      <a:pPr algn="l" fontAlgn="b"/>
                      <a:r>
                        <a:rPr lang="en-US" sz="1800" b="0" i="0" u="none" strike="noStrike">
                          <a:effectLst/>
                          <a:latin typeface="Arial"/>
                        </a:rPr>
                        <a:t>Blue Brothers</a:t>
                      </a:r>
                    </a:p>
                  </a:txBody>
                  <a:tcPr marL="12700" marR="12700" marT="12700" marB="0" anchor="b"/>
                </a:tc>
                <a:tc>
                  <a:txBody>
                    <a:bodyPr/>
                    <a:lstStyle/>
                    <a:p>
                      <a:pPr algn="l" fontAlgn="b"/>
                      <a:r>
                        <a:rPr lang="en-US" sz="1800" b="0" i="0" u="none" strike="noStrike">
                          <a:effectLst/>
                          <a:latin typeface="Arial"/>
                        </a:rPr>
                        <a:t>Comedy</a:t>
                      </a:r>
                    </a:p>
                  </a:txBody>
                  <a:tcPr marL="12700" marR="12700" marT="12700" marB="0" anchor="b"/>
                </a:tc>
                <a:tc>
                  <a:txBody>
                    <a:bodyPr/>
                    <a:lstStyle/>
                    <a:p>
                      <a:pPr algn="r" fontAlgn="b"/>
                      <a:r>
                        <a:rPr lang="en-US" sz="1800" b="0" i="0" u="none" strike="noStrike">
                          <a:effectLst/>
                          <a:latin typeface="Arial"/>
                        </a:rPr>
                        <a:t>3</a:t>
                      </a:r>
                    </a:p>
                  </a:txBody>
                  <a:tcPr marL="12700" marR="12700" marT="12700" marB="0" anchor="b"/>
                </a:tc>
                <a:tc>
                  <a:txBody>
                    <a:bodyPr/>
                    <a:lstStyle/>
                    <a:p>
                      <a:pPr algn="l" fontAlgn="b"/>
                      <a:r>
                        <a:rPr lang="en-US" sz="1800" b="0" i="0" u="none" strike="noStrike">
                          <a:effectLst/>
                          <a:latin typeface="Arial"/>
                        </a:rPr>
                        <a:t>Cast_position</a:t>
                      </a:r>
                    </a:p>
                  </a:txBody>
                  <a:tcPr marL="12700" marR="12700" marT="12700" marB="0" anchor="b"/>
                </a:tc>
                <a:tc>
                  <a:txBody>
                    <a:bodyPr/>
                    <a:lstStyle/>
                    <a:p>
                      <a:pPr algn="l" fontAlgn="b"/>
                      <a:r>
                        <a:rPr lang="en-US" sz="1800" b="0" i="0" u="none" strike="noStrike">
                          <a:effectLst/>
                          <a:latin typeface="Arial"/>
                        </a:rPr>
                        <a:t>cast_num=3</a:t>
                      </a:r>
                    </a:p>
                  </a:txBody>
                  <a:tcPr marL="12700" marR="12700" marT="12700" marB="0" anchor="b"/>
                </a:tc>
                <a:tc>
                  <a:txBody>
                    <a:bodyPr/>
                    <a:lstStyle/>
                    <a:p>
                      <a:pPr algn="r" fontAlgn="b"/>
                      <a:r>
                        <a:rPr lang="en-US" sz="1800" b="0" i="0" u="none" strike="noStrike">
                          <a:effectLst/>
                          <a:latin typeface="Arial"/>
                        </a:rPr>
                        <a:t>0.88</a:t>
                      </a:r>
                    </a:p>
                  </a:txBody>
                  <a:tcPr marL="12700" marR="12700" marT="12700" marB="0" anchor="b"/>
                </a:tc>
                <a:tc>
                  <a:txBody>
                    <a:bodyPr/>
                    <a:lstStyle/>
                    <a:p>
                      <a:pPr algn="r" fontAlgn="b"/>
                      <a:r>
                        <a:rPr lang="en-US" sz="1800" b="0" i="0" u="none" strike="noStrike" dirty="0">
                          <a:effectLst/>
                          <a:latin typeface="Arial"/>
                        </a:rPr>
                        <a:t>0.49</a:t>
                      </a:r>
                    </a:p>
                  </a:txBody>
                  <a:tcPr marL="12700" marR="12700" marT="12700" marB="0" anchor="b"/>
                </a:tc>
              </a:tr>
            </a:tbl>
          </a:graphicData>
        </a:graphic>
      </p:graphicFrame>
      <p:sp>
        <p:nvSpPr>
          <p:cNvPr id="7" name="TextBox 6"/>
          <p:cNvSpPr txBox="1"/>
          <p:nvPr/>
        </p:nvSpPr>
        <p:spPr>
          <a:xfrm>
            <a:off x="228600" y="3505200"/>
            <a:ext cx="3048000" cy="461665"/>
          </a:xfrm>
          <a:prstGeom prst="rect">
            <a:avLst/>
          </a:prstGeom>
          <a:noFill/>
        </p:spPr>
        <p:txBody>
          <a:bodyPr wrap="square" rtlCol="0">
            <a:spAutoFit/>
          </a:bodyPr>
          <a:lstStyle/>
          <a:p>
            <a:r>
              <a:rPr lang="en-US" sz="2400" dirty="0" smtClean="0"/>
              <a:t>Striker = Normal</a:t>
            </a:r>
            <a:endParaRPr lang="en-US" sz="2400" dirty="0"/>
          </a:p>
        </p:txBody>
      </p:sp>
      <p:sp>
        <p:nvSpPr>
          <p:cNvPr id="8" name="TextBox 7"/>
          <p:cNvSpPr txBox="1"/>
          <p:nvPr/>
        </p:nvSpPr>
        <p:spPr>
          <a:xfrm>
            <a:off x="304800" y="6091535"/>
            <a:ext cx="3048000" cy="461665"/>
          </a:xfrm>
          <a:prstGeom prst="rect">
            <a:avLst/>
          </a:prstGeom>
          <a:noFill/>
        </p:spPr>
        <p:txBody>
          <a:bodyPr wrap="square" rtlCol="0">
            <a:spAutoFit/>
          </a:bodyPr>
          <a:lstStyle/>
          <a:p>
            <a:r>
              <a:rPr lang="en-US" sz="2400" dirty="0" smtClean="0"/>
              <a:t>Drama = Normal</a:t>
            </a:r>
            <a:endParaRPr lang="en-US" sz="2400" dirty="0"/>
          </a:p>
        </p:txBody>
      </p:sp>
    </p:spTree>
    <p:extLst>
      <p:ext uri="{BB962C8B-B14F-4D97-AF65-F5344CB8AC3E}">
        <p14:creationId xmlns:p14="http://schemas.microsoft.com/office/powerpoint/2010/main" val="37329081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r>
              <a:rPr lang="en-US" smtClean="0"/>
              <a:t>/19</a:t>
            </a:r>
            <a:endParaRPr lang="en-US" dirty="0"/>
          </a:p>
        </p:txBody>
      </p:sp>
    </p:spTree>
    <p:extLst>
      <p:ext uri="{BB962C8B-B14F-4D97-AF65-F5344CB8AC3E}">
        <p14:creationId xmlns:p14="http://schemas.microsoft.com/office/powerpoint/2010/main" val="37694207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 and Future Work</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Relational anomaly detection: how different is the feature distribution of an individual from the feature distribution of its class?</a:t>
            </a:r>
          </a:p>
          <a:p>
            <a:r>
              <a:rPr lang="en-CA" dirty="0" smtClean="0"/>
              <a:t>Basic idea: compare individual model likelihood of with class model likelihood of class features.</a:t>
            </a:r>
          </a:p>
          <a:p>
            <a:r>
              <a:rPr lang="en-CA" dirty="0" smtClean="0"/>
              <a:t>Key point: </a:t>
            </a:r>
            <a:r>
              <a:rPr lang="en-CA" i="1" dirty="0" smtClean="0"/>
              <a:t>avoid cancellations </a:t>
            </a:r>
            <a:r>
              <a:rPr lang="en-CA" dirty="0" smtClean="0"/>
              <a:t>in log-likelihood comparison -&gt; use distances, not differences. </a:t>
            </a:r>
          </a:p>
          <a:p>
            <a:r>
              <a:rPr lang="en-CA" dirty="0" smtClean="0"/>
              <a:t>Bayesian network model:</a:t>
            </a:r>
          </a:p>
          <a:p>
            <a:pPr lvl="1"/>
            <a:r>
              <a:rPr lang="en-CA" dirty="0" smtClean="0"/>
              <a:t>computationally feasible</a:t>
            </a:r>
          </a:p>
          <a:p>
            <a:pPr lvl="1"/>
            <a:r>
              <a:rPr lang="en-CA" dirty="0" smtClean="0"/>
              <a:t>accurate</a:t>
            </a:r>
          </a:p>
          <a:p>
            <a:pPr lvl="1"/>
            <a:r>
              <a:rPr lang="en-CA" dirty="0" smtClean="0"/>
              <a:t>interpretable</a:t>
            </a:r>
          </a:p>
          <a:p>
            <a:endParaRPr lang="en-CA"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r>
              <a:rPr lang="en-US" dirty="0" smtClean="0"/>
              <a:t>/19</a:t>
            </a:r>
            <a:endParaRPr lang="en-US" dirty="0"/>
          </a:p>
        </p:txBody>
      </p:sp>
    </p:spTree>
    <p:extLst>
      <p:ext uri="{BB962C8B-B14F-4D97-AF65-F5344CB8AC3E}">
        <p14:creationId xmlns:p14="http://schemas.microsoft.com/office/powerpoint/2010/main" val="859492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L</a:t>
            </a:r>
            <a:r>
              <a:rPr lang="en-US" dirty="0" smtClean="0"/>
              <a:t>earn both a model and parameters for each individual </a:t>
            </a:r>
          </a:p>
          <a:p>
            <a:pPr lvl="1"/>
            <a:r>
              <a:rPr lang="en-US" dirty="0" smtClean="0"/>
              <a:t>c.f. </a:t>
            </a:r>
            <a:r>
              <a:rPr lang="en-US" dirty="0" err="1" smtClean="0"/>
              <a:t>Riahi</a:t>
            </a:r>
            <a:r>
              <a:rPr lang="en-US" dirty="0" smtClean="0"/>
              <a:t> et al. </a:t>
            </a:r>
            <a:r>
              <a:rPr lang="en-US" smtClean="0"/>
              <a:t>2013.</a:t>
            </a:r>
          </a:p>
          <a:p>
            <a:pPr lvl="1"/>
            <a:r>
              <a:rPr lang="en-US" dirty="0" smtClean="0">
                <a:hlinkClick r:id="rId3"/>
              </a:rPr>
              <a:t>exceptional model mining</a:t>
            </a:r>
            <a:r>
              <a:rPr lang="en-US" dirty="0" smtClean="0"/>
              <a:t> for subgroup discovery.</a:t>
            </a:r>
          </a:p>
          <a:p>
            <a:r>
              <a:rPr lang="en-CA" dirty="0" smtClean="0"/>
              <a:t>Explore correlations between </a:t>
            </a:r>
            <a:r>
              <a:rPr lang="en-CA" dirty="0"/>
              <a:t>anomaly score and success metrics.</a:t>
            </a:r>
          </a:p>
          <a:p>
            <a:pPr lvl="1"/>
            <a:r>
              <a:rPr lang="en-CA" dirty="0"/>
              <a:t>e.g. </a:t>
            </a:r>
            <a:r>
              <a:rPr lang="en-CA" dirty="0" err="1"/>
              <a:t>ρ</a:t>
            </a:r>
            <a:r>
              <a:rPr lang="en-CA" dirty="0"/>
              <a:t>(ELD, </a:t>
            </a:r>
            <a:r>
              <a:rPr lang="en-CA" dirty="0" err="1"/>
              <a:t>TimePlayed</a:t>
            </a:r>
            <a:r>
              <a:rPr lang="en-CA" dirty="0"/>
              <a:t>) = 0.83, </a:t>
            </a:r>
            <a:r>
              <a:rPr lang="en-CA" dirty="0" err="1"/>
              <a:t>ρ</a:t>
            </a:r>
            <a:r>
              <a:rPr lang="en-CA" dirty="0"/>
              <a:t>(ELD, Salary) = 0.60.</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r>
              <a:rPr lang="en-US" smtClean="0"/>
              <a:t>/19</a:t>
            </a:r>
            <a:endParaRPr lang="en-US" dirty="0"/>
          </a:p>
        </p:txBody>
      </p:sp>
      <p:sp>
        <p:nvSpPr>
          <p:cNvPr id="5" name="Footer Placeholder 4"/>
          <p:cNvSpPr>
            <a:spLocks noGrp="1"/>
          </p:cNvSpPr>
          <p:nvPr>
            <p:ph type="ftr" sz="quarter" idx="11"/>
          </p:nvPr>
        </p:nvSpPr>
        <p:spPr>
          <a:xfrm>
            <a:off x="228600" y="5943600"/>
            <a:ext cx="8534400" cy="501650"/>
          </a:xfrm>
        </p:spPr>
        <p:txBody>
          <a:bodyPr/>
          <a:lstStyle/>
          <a:p>
            <a:r>
              <a:rPr lang="en-US" dirty="0" err="1" smtClean="0"/>
              <a:t>Riahi</a:t>
            </a:r>
            <a:r>
              <a:rPr lang="en-US" dirty="0" smtClean="0"/>
              <a:t>, F.; Schulte, O. &amp; Li, Q. (2013), Identifying Important Nodes in Relational Data, in 'AAAI Late Breaking Paper Track', pp. 116-118.  </a:t>
            </a:r>
            <a:endParaRPr lang="en-US" dirty="0"/>
          </a:p>
        </p:txBody>
      </p:sp>
    </p:spTree>
    <p:extLst>
      <p:ext uri="{BB962C8B-B14F-4D97-AF65-F5344CB8AC3E}">
        <p14:creationId xmlns:p14="http://schemas.microsoft.com/office/powerpoint/2010/main" val="1238703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Thank you!</a:t>
            </a:r>
            <a:endParaRPr lang="en-CA" dirty="0"/>
          </a:p>
        </p:txBody>
      </p:sp>
      <p:sp>
        <p:nvSpPr>
          <p:cNvPr id="5" name="Content Placeholder 4"/>
          <p:cNvSpPr>
            <a:spLocks noGrp="1"/>
          </p:cNvSpPr>
          <p:nvPr>
            <p:ph sz="quarter" idx="1"/>
          </p:nvPr>
        </p:nvSpPr>
        <p:spPr>
          <a:xfrm>
            <a:off x="914400" y="1447800"/>
            <a:ext cx="4157666" cy="981068"/>
          </a:xfrm>
        </p:spPr>
        <p:txBody>
          <a:bodyPr/>
          <a:lstStyle/>
          <a:p>
            <a:r>
              <a:rPr lang="en-CA" dirty="0" smtClean="0"/>
              <a:t>Any questions?</a:t>
            </a:r>
            <a:endParaRPr lang="en-CA" dirty="0"/>
          </a:p>
        </p:txBody>
      </p:sp>
      <p:pic>
        <p:nvPicPr>
          <p:cNvPr id="8" name="Picture 7" descr="questions.jpg"/>
          <p:cNvPicPr>
            <a:picLocks noChangeAspect="1"/>
          </p:cNvPicPr>
          <p:nvPr/>
        </p:nvPicPr>
        <p:blipFill>
          <a:blip r:embed="rId2" cstate="print"/>
          <a:stretch>
            <a:fillRect/>
          </a:stretch>
        </p:blipFill>
        <p:spPr>
          <a:xfrm>
            <a:off x="1214414" y="2357430"/>
            <a:ext cx="2743216" cy="2545507"/>
          </a:xfrm>
          <a:prstGeom prst="rect">
            <a:avLst/>
          </a:prstGeom>
        </p:spPr>
      </p:pic>
      <p:sp>
        <p:nvSpPr>
          <p:cNvPr id="7" name="Footer Placeholder 6"/>
          <p:cNvSpPr>
            <a:spLocks noGrp="1"/>
          </p:cNvSpPr>
          <p:nvPr>
            <p:ph type="ftr" sz="quarter" idx="11"/>
          </p:nvPr>
        </p:nvSpPr>
        <p:spPr/>
        <p:txBody>
          <a:bodyPr/>
          <a:lstStyle/>
          <a:p>
            <a:r>
              <a:rPr lang="en-US" dirty="0" smtClean="0"/>
              <a:t>From Relational Statistics to Degrees of Belief</a:t>
            </a:r>
            <a:endParaRPr lang="en-US" dirty="0"/>
          </a:p>
        </p:txBody>
      </p:sp>
    </p:spTree>
    <p:extLst>
      <p:ext uri="{BB962C8B-B14F-4D97-AF65-F5344CB8AC3E}">
        <p14:creationId xmlns:p14="http://schemas.microsoft.com/office/powerpoint/2010/main" val="382553219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smtClean="0"/>
              <a:t>Correlation between Time Played and ELD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r>
              <a:rPr lang="en-US" smtClean="0"/>
              <a:t>/19</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477457859"/>
              </p:ext>
            </p:extLst>
          </p:nvPr>
        </p:nvGraphicFramePr>
        <p:xfrm>
          <a:off x="1295400" y="2057400"/>
          <a:ext cx="6629400"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59862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200400"/>
            <a:ext cx="7772400" cy="1362075"/>
          </a:xfrm>
        </p:spPr>
        <p:txBody>
          <a:bodyPr/>
          <a:lstStyle/>
          <a:p>
            <a:pPr algn="ctr"/>
            <a:r>
              <a:rPr lang="en-US" dirty="0" smtClean="0"/>
              <a:t>intro: Anomaly Detection</a:t>
            </a:r>
            <a:endParaRPr lang="en-US" dirty="0"/>
          </a:p>
        </p:txBody>
      </p:sp>
      <p:sp>
        <p:nvSpPr>
          <p:cNvPr id="6" name="Text Placeholder 5"/>
          <p:cNvSpPr>
            <a:spLocks noGrp="1"/>
          </p:cNvSpPr>
          <p:nvPr>
            <p:ph type="body" idx="1"/>
          </p:nvPr>
        </p:nvSpPr>
        <p:spPr>
          <a:xfrm>
            <a:off x="685800" y="1752600"/>
            <a:ext cx="7772400" cy="1500187"/>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r>
              <a:rPr lang="en-US" smtClean="0"/>
              <a:t>/19</a:t>
            </a:r>
            <a:endParaRPr lang="en-US" dirty="0"/>
          </a:p>
        </p:txBody>
      </p:sp>
    </p:spTree>
    <p:extLst>
      <p:ext uri="{BB962C8B-B14F-4D97-AF65-F5344CB8AC3E}">
        <p14:creationId xmlns:p14="http://schemas.microsoft.com/office/powerpoint/2010/main" val="9801847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Mining</a:t>
            </a:r>
            <a:endParaRPr lang="en-US" dirty="0"/>
          </a:p>
        </p:txBody>
      </p:sp>
      <p:sp>
        <p:nvSpPr>
          <p:cNvPr id="6" name="Content Placeholder 5"/>
          <p:cNvSpPr>
            <a:spLocks noGrp="1"/>
          </p:cNvSpPr>
          <p:nvPr>
            <p:ph idx="1"/>
          </p:nvPr>
        </p:nvSpPr>
        <p:spPr/>
        <p:txBody>
          <a:bodyPr/>
          <a:lstStyle/>
          <a:p>
            <a:r>
              <a:rPr lang="en-US" dirty="0" smtClean="0"/>
              <a:t>Data Mining = find “interesting” patterns in large datasets.</a:t>
            </a:r>
          </a:p>
          <a:p>
            <a:r>
              <a:rPr lang="en-US"/>
              <a:t>More descriptive than predictive </a:t>
            </a:r>
            <a:r>
              <a:rPr lang="en-US"/>
              <a:t>statistics</a:t>
            </a:r>
            <a:r>
              <a:rPr lang="en-US" smtClean="0"/>
              <a:t>.</a:t>
            </a:r>
            <a:endParaRPr lang="en-US" dirty="0" smtClean="0"/>
          </a:p>
          <a:p>
            <a:r>
              <a:rPr lang="en-US" dirty="0" smtClean="0"/>
              <a:t>Different notions of “interesting”.</a:t>
            </a:r>
          </a:p>
          <a:p>
            <a:r>
              <a:rPr lang="en-US" dirty="0" smtClean="0"/>
              <a:t>Today: statistically unusual.</a:t>
            </a:r>
          </a:p>
          <a:p>
            <a:pPr lvl="1"/>
            <a:r>
              <a:rPr lang="en-US" dirty="0" smtClean="0"/>
              <a:t>unusual frequencies.</a:t>
            </a:r>
          </a:p>
          <a:p>
            <a:pPr lvl="1"/>
            <a:r>
              <a:rPr lang="en-US" dirty="0" smtClean="0"/>
              <a:t>unusual associations/correlations.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5284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sz="2800" dirty="0" smtClean="0"/>
              <a:t>Most of outlier detection method work with a single data table or attribute value format.</a:t>
            </a:r>
          </a:p>
          <a:p>
            <a:r>
              <a:rPr lang="en-US" sz="2800" dirty="0" smtClean="0"/>
              <a:t>One of the main data models for structured data is Object-relational data model.</a:t>
            </a:r>
          </a:p>
          <a:p>
            <a:pPr lvl="1"/>
            <a:r>
              <a:rPr lang="en-US" sz="2400" dirty="0" smtClean="0"/>
              <a:t>Object Identity; Class Membership; Object Relationships</a:t>
            </a:r>
          </a:p>
          <a:p>
            <a:endParaRPr lang="en-US" dirty="0" smtClean="0"/>
          </a:p>
          <a:p>
            <a:endParaRPr lang="en-US" dirty="0"/>
          </a:p>
        </p:txBody>
      </p:sp>
      <p:sp>
        <p:nvSpPr>
          <p:cNvPr id="4" name="Slide Number Placeholder 3"/>
          <p:cNvSpPr>
            <a:spLocks noGrp="1"/>
          </p:cNvSpPr>
          <p:nvPr>
            <p:ph type="sldNum" sz="quarter" idx="12"/>
          </p:nvPr>
        </p:nvSpPr>
        <p:spPr>
          <a:xfrm>
            <a:off x="6553200" y="6432550"/>
            <a:ext cx="2133600" cy="365125"/>
          </a:xfrm>
        </p:spPr>
        <p:txBody>
          <a:bodyPr/>
          <a:lstStyle/>
          <a:p>
            <a:fld id="{B6F15528-21DE-4FAA-801E-634DDDAF4B2B}" type="slidenum">
              <a:rPr lang="en-US" smtClean="0"/>
              <a:pPr/>
              <a:t>5</a:t>
            </a:fld>
            <a:r>
              <a:rPr lang="en-US" dirty="0" smtClean="0"/>
              <a:t>/19</a:t>
            </a:r>
            <a:endParaRPr lang="en-US" dirty="0"/>
          </a:p>
        </p:txBody>
      </p:sp>
      <p:graphicFrame>
        <p:nvGraphicFramePr>
          <p:cNvPr id="66" name="Table 65"/>
          <p:cNvGraphicFramePr>
            <a:graphicFrameLocks noGrp="1"/>
          </p:cNvGraphicFramePr>
          <p:nvPr/>
        </p:nvGraphicFramePr>
        <p:xfrm>
          <a:off x="5791200" y="4221480"/>
          <a:ext cx="1447800" cy="731520"/>
        </p:xfrm>
        <a:graphic>
          <a:graphicData uri="http://schemas.openxmlformats.org/drawingml/2006/table">
            <a:tbl>
              <a:tblPr firstRow="1" bandRow="1">
                <a:tableStyleId>{E269D01E-BC32-4049-B463-5C60D7B0CCD2}</a:tableStyleId>
              </a:tblPr>
              <a:tblGrid>
                <a:gridCol w="1002919"/>
                <a:gridCol w="444881"/>
              </a:tblGrid>
              <a:tr h="358140">
                <a:tc>
                  <a:txBody>
                    <a:bodyPr/>
                    <a:lstStyle/>
                    <a:p>
                      <a:r>
                        <a:rPr lang="en-US" dirty="0" err="1" smtClean="0"/>
                        <a:t>PlayerID</a:t>
                      </a:r>
                      <a:endParaRPr lang="en-US" dirty="0"/>
                    </a:p>
                  </a:txBody>
                  <a:tcPr/>
                </a:tc>
                <a:tc>
                  <a:txBody>
                    <a:bodyPr/>
                    <a:lstStyle/>
                    <a:p>
                      <a:endParaRPr lang="en-US" dirty="0"/>
                    </a:p>
                  </a:txBody>
                  <a:tcPr/>
                </a:tc>
              </a:tr>
              <a:tr h="358140">
                <a:tc>
                  <a:txBody>
                    <a:bodyPr/>
                    <a:lstStyle/>
                    <a:p>
                      <a:r>
                        <a:rPr lang="en-US" dirty="0" err="1" smtClean="0"/>
                        <a:t>TeamID</a:t>
                      </a:r>
                      <a:endParaRPr lang="en-US" dirty="0"/>
                    </a:p>
                  </a:txBody>
                  <a:tcPr/>
                </a:tc>
                <a:tc>
                  <a:txBody>
                    <a:bodyPr/>
                    <a:lstStyle/>
                    <a:p>
                      <a:endParaRPr lang="en-US" dirty="0"/>
                    </a:p>
                  </a:txBody>
                  <a:tcPr/>
                </a:tc>
              </a:tr>
            </a:tbl>
          </a:graphicData>
        </a:graphic>
      </p:graphicFrame>
      <p:sp>
        <p:nvSpPr>
          <p:cNvPr id="68" name="TextBox 67"/>
          <p:cNvSpPr txBox="1"/>
          <p:nvPr/>
        </p:nvSpPr>
        <p:spPr>
          <a:xfrm>
            <a:off x="5638800" y="3886200"/>
            <a:ext cx="1981200" cy="369332"/>
          </a:xfrm>
          <a:prstGeom prst="rect">
            <a:avLst/>
          </a:prstGeom>
          <a:noFill/>
        </p:spPr>
        <p:txBody>
          <a:bodyPr wrap="square" rtlCol="0">
            <a:spAutoFit/>
          </a:bodyPr>
          <a:lstStyle/>
          <a:p>
            <a:r>
              <a:rPr lang="en-US" b="1" dirty="0" smtClean="0">
                <a:solidFill>
                  <a:srgbClr val="0070C0"/>
                </a:solidFill>
              </a:rPr>
              <a:t>Object1: Player</a:t>
            </a:r>
            <a:endParaRPr lang="en-US" b="1" dirty="0">
              <a:solidFill>
                <a:srgbClr val="0070C0"/>
              </a:solidFill>
            </a:endParaRPr>
          </a:p>
        </p:txBody>
      </p:sp>
      <p:graphicFrame>
        <p:nvGraphicFramePr>
          <p:cNvPr id="69" name="Table 68"/>
          <p:cNvGraphicFramePr>
            <a:graphicFrameLocks noGrp="1"/>
          </p:cNvGraphicFramePr>
          <p:nvPr/>
        </p:nvGraphicFramePr>
        <p:xfrm>
          <a:off x="7620000" y="4267200"/>
          <a:ext cx="1066800" cy="731520"/>
        </p:xfrm>
        <a:graphic>
          <a:graphicData uri="http://schemas.openxmlformats.org/drawingml/2006/table">
            <a:tbl>
              <a:tblPr firstRow="1" bandRow="1">
                <a:tableStyleId>{638B1855-1B75-4FBE-930C-398BA8C253C6}</a:tableStyleId>
              </a:tblPr>
              <a:tblGrid>
                <a:gridCol w="1066800"/>
              </a:tblGrid>
              <a:tr h="358140">
                <a:tc>
                  <a:txBody>
                    <a:bodyPr/>
                    <a:lstStyle/>
                    <a:p>
                      <a:r>
                        <a:rPr lang="en-US" dirty="0" smtClean="0"/>
                        <a:t>1123</a:t>
                      </a:r>
                      <a:endParaRPr lang="en-US" dirty="0"/>
                    </a:p>
                  </a:txBody>
                  <a:tcPr/>
                </a:tc>
              </a:tr>
              <a:tr h="358140">
                <a:tc>
                  <a:txBody>
                    <a:bodyPr/>
                    <a:lstStyle/>
                    <a:p>
                      <a:r>
                        <a:rPr lang="en-US" dirty="0" smtClean="0"/>
                        <a:t>1(</a:t>
                      </a:r>
                      <a:r>
                        <a:rPr lang="en-US" dirty="0" err="1" smtClean="0"/>
                        <a:t>ManU</a:t>
                      </a:r>
                      <a:r>
                        <a:rPr lang="en-US" dirty="0" smtClean="0"/>
                        <a:t>)</a:t>
                      </a:r>
                      <a:endParaRPr lang="en-US" dirty="0"/>
                    </a:p>
                  </a:txBody>
                  <a:tcPr/>
                </a:tc>
              </a:tr>
            </a:tbl>
          </a:graphicData>
        </a:graphic>
      </p:graphicFrame>
      <p:sp>
        <p:nvSpPr>
          <p:cNvPr id="72" name="TextBox 71"/>
          <p:cNvSpPr txBox="1"/>
          <p:nvPr/>
        </p:nvSpPr>
        <p:spPr>
          <a:xfrm>
            <a:off x="7391400" y="3897868"/>
            <a:ext cx="1981200" cy="369332"/>
          </a:xfrm>
          <a:prstGeom prst="rect">
            <a:avLst/>
          </a:prstGeom>
          <a:noFill/>
        </p:spPr>
        <p:txBody>
          <a:bodyPr wrap="square" rtlCol="0">
            <a:spAutoFit/>
          </a:bodyPr>
          <a:lstStyle/>
          <a:p>
            <a:r>
              <a:rPr lang="en-US" b="1" dirty="0" smtClean="0">
                <a:solidFill>
                  <a:srgbClr val="00B050"/>
                </a:solidFill>
              </a:rPr>
              <a:t>Object1 Instance</a:t>
            </a:r>
            <a:endParaRPr lang="en-US" b="1" dirty="0">
              <a:solidFill>
                <a:srgbClr val="00B050"/>
              </a:solidFill>
            </a:endParaRPr>
          </a:p>
        </p:txBody>
      </p:sp>
      <p:sp>
        <p:nvSpPr>
          <p:cNvPr id="73" name="TextBox 72"/>
          <p:cNvSpPr txBox="1"/>
          <p:nvPr/>
        </p:nvSpPr>
        <p:spPr>
          <a:xfrm>
            <a:off x="5638800" y="5117068"/>
            <a:ext cx="1981200" cy="369332"/>
          </a:xfrm>
          <a:prstGeom prst="rect">
            <a:avLst/>
          </a:prstGeom>
          <a:noFill/>
        </p:spPr>
        <p:txBody>
          <a:bodyPr wrap="square" rtlCol="0">
            <a:spAutoFit/>
          </a:bodyPr>
          <a:lstStyle/>
          <a:p>
            <a:r>
              <a:rPr lang="en-US" b="1" dirty="0" smtClean="0">
                <a:solidFill>
                  <a:srgbClr val="0070C0"/>
                </a:solidFill>
              </a:rPr>
              <a:t>Object2: Team</a:t>
            </a:r>
            <a:endParaRPr lang="en-US" b="1" dirty="0">
              <a:solidFill>
                <a:srgbClr val="0070C0"/>
              </a:solidFill>
            </a:endParaRPr>
          </a:p>
        </p:txBody>
      </p:sp>
      <p:graphicFrame>
        <p:nvGraphicFramePr>
          <p:cNvPr id="74" name="Table 73"/>
          <p:cNvGraphicFramePr>
            <a:graphicFrameLocks noGrp="1"/>
          </p:cNvGraphicFramePr>
          <p:nvPr/>
        </p:nvGraphicFramePr>
        <p:xfrm>
          <a:off x="5791200" y="5440680"/>
          <a:ext cx="1375791" cy="365760"/>
        </p:xfrm>
        <a:graphic>
          <a:graphicData uri="http://schemas.openxmlformats.org/drawingml/2006/table">
            <a:tbl>
              <a:tblPr firstRow="1" bandRow="1">
                <a:tableStyleId>{E269D01E-BC32-4049-B463-5C60D7B0CCD2}</a:tableStyleId>
              </a:tblPr>
              <a:tblGrid>
                <a:gridCol w="930910"/>
                <a:gridCol w="444881"/>
              </a:tblGrid>
              <a:tr h="121920">
                <a:tc>
                  <a:txBody>
                    <a:bodyPr/>
                    <a:lstStyle/>
                    <a:p>
                      <a:r>
                        <a:rPr lang="en-US" dirty="0" err="1" smtClean="0"/>
                        <a:t>TeamID</a:t>
                      </a:r>
                      <a:endParaRPr lang="en-US" dirty="0"/>
                    </a:p>
                  </a:txBody>
                  <a:tcPr/>
                </a:tc>
                <a:tc>
                  <a:txBody>
                    <a:bodyPr/>
                    <a:lstStyle/>
                    <a:p>
                      <a:endParaRPr lang="en-US" dirty="0"/>
                    </a:p>
                  </a:txBody>
                  <a:tcPr/>
                </a:tc>
              </a:tr>
            </a:tbl>
          </a:graphicData>
        </a:graphic>
      </p:graphicFrame>
      <p:graphicFrame>
        <p:nvGraphicFramePr>
          <p:cNvPr id="75" name="Table 74"/>
          <p:cNvGraphicFramePr>
            <a:graphicFrameLocks noGrp="1"/>
          </p:cNvGraphicFramePr>
          <p:nvPr/>
        </p:nvGraphicFramePr>
        <p:xfrm>
          <a:off x="7620000" y="5410200"/>
          <a:ext cx="351155" cy="365760"/>
        </p:xfrm>
        <a:graphic>
          <a:graphicData uri="http://schemas.openxmlformats.org/drawingml/2006/table">
            <a:tbl>
              <a:tblPr firstRow="1" bandRow="1">
                <a:tableStyleId>{638B1855-1B75-4FBE-930C-398BA8C253C6}</a:tableStyleId>
              </a:tblPr>
              <a:tblGrid>
                <a:gridCol w="351155"/>
              </a:tblGrid>
              <a:tr h="121920">
                <a:tc>
                  <a:txBody>
                    <a:bodyPr/>
                    <a:lstStyle/>
                    <a:p>
                      <a:r>
                        <a:rPr lang="en-US" dirty="0" smtClean="0"/>
                        <a:t>1</a:t>
                      </a:r>
                      <a:endParaRPr lang="en-US" dirty="0"/>
                    </a:p>
                  </a:txBody>
                  <a:tcPr/>
                </a:tc>
              </a:tr>
            </a:tbl>
          </a:graphicData>
        </a:graphic>
      </p:graphicFrame>
      <p:sp>
        <p:nvSpPr>
          <p:cNvPr id="76" name="TextBox 75"/>
          <p:cNvSpPr txBox="1"/>
          <p:nvPr/>
        </p:nvSpPr>
        <p:spPr>
          <a:xfrm>
            <a:off x="7391400" y="5105400"/>
            <a:ext cx="1981200" cy="369332"/>
          </a:xfrm>
          <a:prstGeom prst="rect">
            <a:avLst/>
          </a:prstGeom>
          <a:noFill/>
        </p:spPr>
        <p:txBody>
          <a:bodyPr wrap="square" rtlCol="0">
            <a:spAutoFit/>
          </a:bodyPr>
          <a:lstStyle/>
          <a:p>
            <a:r>
              <a:rPr lang="en-US" b="1" dirty="0" smtClean="0">
                <a:solidFill>
                  <a:srgbClr val="00B050"/>
                </a:solidFill>
              </a:rPr>
              <a:t>Object2 Instance</a:t>
            </a:r>
            <a:endParaRPr lang="en-US" b="1" dirty="0">
              <a:solidFill>
                <a:srgbClr val="00B050"/>
              </a:solidFill>
            </a:endParaRPr>
          </a:p>
        </p:txBody>
      </p:sp>
      <p:sp>
        <p:nvSpPr>
          <p:cNvPr id="77" name="TextBox 76"/>
          <p:cNvSpPr txBox="1"/>
          <p:nvPr/>
        </p:nvSpPr>
        <p:spPr>
          <a:xfrm>
            <a:off x="5638800" y="6092428"/>
            <a:ext cx="1981200" cy="369332"/>
          </a:xfrm>
          <a:prstGeom prst="rect">
            <a:avLst/>
          </a:prstGeom>
          <a:noFill/>
        </p:spPr>
        <p:txBody>
          <a:bodyPr wrap="square" rtlCol="0">
            <a:spAutoFit/>
          </a:bodyPr>
          <a:lstStyle/>
          <a:p>
            <a:r>
              <a:rPr lang="en-US" b="1" dirty="0" smtClean="0">
                <a:solidFill>
                  <a:srgbClr val="0070C0"/>
                </a:solidFill>
              </a:rPr>
              <a:t>Object2: </a:t>
            </a:r>
            <a:r>
              <a:rPr lang="en-US" b="1" dirty="0" err="1" smtClean="0">
                <a:solidFill>
                  <a:srgbClr val="0070C0"/>
                </a:solidFill>
              </a:rPr>
              <a:t>MatchID</a:t>
            </a:r>
            <a:endParaRPr lang="en-US" b="1" dirty="0">
              <a:solidFill>
                <a:srgbClr val="0070C0"/>
              </a:solidFill>
            </a:endParaRPr>
          </a:p>
        </p:txBody>
      </p:sp>
      <p:graphicFrame>
        <p:nvGraphicFramePr>
          <p:cNvPr id="78" name="Table 77"/>
          <p:cNvGraphicFramePr>
            <a:graphicFrameLocks noGrp="1"/>
          </p:cNvGraphicFramePr>
          <p:nvPr/>
        </p:nvGraphicFramePr>
        <p:xfrm>
          <a:off x="5791200" y="6416040"/>
          <a:ext cx="1447800" cy="365760"/>
        </p:xfrm>
        <a:graphic>
          <a:graphicData uri="http://schemas.openxmlformats.org/drawingml/2006/table">
            <a:tbl>
              <a:tblPr firstRow="1" bandRow="1">
                <a:tableStyleId>{E269D01E-BC32-4049-B463-5C60D7B0CCD2}</a:tableStyleId>
              </a:tblPr>
              <a:tblGrid>
                <a:gridCol w="1002919"/>
                <a:gridCol w="444881"/>
              </a:tblGrid>
              <a:tr h="121920">
                <a:tc>
                  <a:txBody>
                    <a:bodyPr/>
                    <a:lstStyle/>
                    <a:p>
                      <a:r>
                        <a:rPr lang="en-US" dirty="0" err="1" smtClean="0"/>
                        <a:t>MatchID</a:t>
                      </a:r>
                      <a:endParaRPr lang="en-US" dirty="0"/>
                    </a:p>
                  </a:txBody>
                  <a:tcPr/>
                </a:tc>
                <a:tc>
                  <a:txBody>
                    <a:bodyPr/>
                    <a:lstStyle/>
                    <a:p>
                      <a:endParaRPr lang="en-US" dirty="0"/>
                    </a:p>
                  </a:txBody>
                  <a:tcPr/>
                </a:tc>
              </a:tr>
            </a:tbl>
          </a:graphicData>
        </a:graphic>
      </p:graphicFrame>
      <p:graphicFrame>
        <p:nvGraphicFramePr>
          <p:cNvPr id="79" name="Table 78"/>
          <p:cNvGraphicFramePr>
            <a:graphicFrameLocks noGrp="1"/>
          </p:cNvGraphicFramePr>
          <p:nvPr/>
        </p:nvGraphicFramePr>
        <p:xfrm>
          <a:off x="7620000" y="6385560"/>
          <a:ext cx="351155" cy="365760"/>
        </p:xfrm>
        <a:graphic>
          <a:graphicData uri="http://schemas.openxmlformats.org/drawingml/2006/table">
            <a:tbl>
              <a:tblPr firstRow="1" bandRow="1">
                <a:tableStyleId>{638B1855-1B75-4FBE-930C-398BA8C253C6}</a:tableStyleId>
              </a:tblPr>
              <a:tblGrid>
                <a:gridCol w="351155"/>
              </a:tblGrid>
              <a:tr h="121920">
                <a:tc>
                  <a:txBody>
                    <a:bodyPr/>
                    <a:lstStyle/>
                    <a:p>
                      <a:r>
                        <a:rPr lang="en-US" dirty="0" smtClean="0"/>
                        <a:t>3</a:t>
                      </a:r>
                      <a:endParaRPr lang="en-US" dirty="0"/>
                    </a:p>
                  </a:txBody>
                  <a:tcPr/>
                </a:tc>
              </a:tr>
            </a:tbl>
          </a:graphicData>
        </a:graphic>
      </p:graphicFrame>
      <p:sp>
        <p:nvSpPr>
          <p:cNvPr id="80" name="TextBox 79"/>
          <p:cNvSpPr txBox="1"/>
          <p:nvPr/>
        </p:nvSpPr>
        <p:spPr>
          <a:xfrm>
            <a:off x="7391400" y="6107668"/>
            <a:ext cx="1981200" cy="369332"/>
          </a:xfrm>
          <a:prstGeom prst="rect">
            <a:avLst/>
          </a:prstGeom>
          <a:noFill/>
        </p:spPr>
        <p:txBody>
          <a:bodyPr wrap="square" rtlCol="0">
            <a:spAutoFit/>
          </a:bodyPr>
          <a:lstStyle/>
          <a:p>
            <a:r>
              <a:rPr lang="en-US" b="1" dirty="0" smtClean="0">
                <a:solidFill>
                  <a:srgbClr val="00B050"/>
                </a:solidFill>
              </a:rPr>
              <a:t>Object2 Instance</a:t>
            </a:r>
            <a:endParaRPr lang="en-US" b="1" dirty="0">
              <a:solidFill>
                <a:srgbClr val="00B050"/>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4088822459"/>
              </p:ext>
            </p:extLst>
          </p:nvPr>
        </p:nvGraphicFramePr>
        <p:xfrm>
          <a:off x="76201" y="4480560"/>
          <a:ext cx="4507200" cy="1905000"/>
        </p:xfrm>
        <a:graphic>
          <a:graphicData uri="http://schemas.openxmlformats.org/drawingml/2006/table">
            <a:tbl>
              <a:tblPr firstRow="1" bandRow="1">
                <a:tableStyleId>{D113A9D2-9D6B-4929-AA2D-F23B5EE8CBE7}</a:tableStyleId>
              </a:tblPr>
              <a:tblGrid>
                <a:gridCol w="850879"/>
                <a:gridCol w="862280"/>
                <a:gridCol w="850879"/>
                <a:gridCol w="838255"/>
                <a:gridCol w="1104907"/>
              </a:tblGrid>
              <a:tr h="381000">
                <a:tc>
                  <a:txBody>
                    <a:bodyPr/>
                    <a:lstStyle/>
                    <a:p>
                      <a:r>
                        <a:rPr lang="en-US" sz="1500" dirty="0" err="1" smtClean="0"/>
                        <a:t>PlayerID</a:t>
                      </a:r>
                      <a:endParaRPr lang="en-US" sz="1500" dirty="0"/>
                    </a:p>
                  </a:txBody>
                  <a:tcPr/>
                </a:tc>
                <a:tc>
                  <a:txBody>
                    <a:bodyPr/>
                    <a:lstStyle/>
                    <a:p>
                      <a:r>
                        <a:rPr lang="en-US" sz="1500" dirty="0" err="1" smtClean="0"/>
                        <a:t>MatchID</a:t>
                      </a:r>
                      <a:endParaRPr lang="en-US" sz="1500" dirty="0"/>
                    </a:p>
                  </a:txBody>
                  <a:tcPr/>
                </a:tc>
                <a:tc>
                  <a:txBody>
                    <a:bodyPr/>
                    <a:lstStyle/>
                    <a:p>
                      <a:r>
                        <a:rPr lang="en-US" sz="1500" dirty="0" err="1" smtClean="0"/>
                        <a:t>Shot_Eff</a:t>
                      </a:r>
                      <a:endParaRPr lang="en-US" sz="1500" dirty="0"/>
                    </a:p>
                  </a:txBody>
                  <a:tcPr/>
                </a:tc>
                <a:tc>
                  <a:txBody>
                    <a:bodyPr/>
                    <a:lstStyle/>
                    <a:p>
                      <a:r>
                        <a:rPr lang="en-US" sz="1500" dirty="0" err="1" smtClean="0"/>
                        <a:t>Pass_Eff</a:t>
                      </a:r>
                      <a:endParaRPr lang="en-US" sz="1500" dirty="0"/>
                    </a:p>
                  </a:txBody>
                  <a:tcPr/>
                </a:tc>
                <a:tc>
                  <a:txBody>
                    <a:bodyPr/>
                    <a:lstStyle/>
                    <a:p>
                      <a:r>
                        <a:rPr lang="en-US" sz="1500" dirty="0" err="1" smtClean="0"/>
                        <a:t>TimePlayed</a:t>
                      </a:r>
                      <a:endParaRPr lang="en-US" sz="1500" dirty="0"/>
                    </a:p>
                  </a:txBody>
                  <a:tcPr/>
                </a:tc>
              </a:tr>
              <a:tr h="381000">
                <a:tc>
                  <a:txBody>
                    <a:bodyPr/>
                    <a:lstStyle/>
                    <a:p>
                      <a:r>
                        <a:rPr lang="en-US" sz="1500" dirty="0" smtClean="0"/>
                        <a:t>1123</a:t>
                      </a:r>
                      <a:endParaRPr lang="en-US" sz="1500" dirty="0"/>
                    </a:p>
                  </a:txBody>
                  <a:tcPr/>
                </a:tc>
                <a:tc>
                  <a:txBody>
                    <a:bodyPr/>
                    <a:lstStyle/>
                    <a:p>
                      <a:r>
                        <a:rPr lang="en-US" sz="1500" dirty="0" smtClean="0"/>
                        <a:t>2</a:t>
                      </a:r>
                      <a:endParaRPr lang="en-US" sz="1500" dirty="0"/>
                    </a:p>
                  </a:txBody>
                  <a:tcPr/>
                </a:tc>
                <a:tc>
                  <a:txBody>
                    <a:bodyPr/>
                    <a:lstStyle/>
                    <a:p>
                      <a:r>
                        <a:rPr lang="en-US" sz="1500" dirty="0" smtClean="0"/>
                        <a:t>High</a:t>
                      </a:r>
                      <a:endParaRPr lang="en-US" sz="1500" dirty="0"/>
                    </a:p>
                  </a:txBody>
                  <a:tcPr/>
                </a:tc>
                <a:tc>
                  <a:txBody>
                    <a:bodyPr/>
                    <a:lstStyle/>
                    <a:p>
                      <a:r>
                        <a:rPr lang="en-US" sz="1500" dirty="0" smtClean="0"/>
                        <a:t>High</a:t>
                      </a:r>
                      <a:endParaRPr lang="en-US" sz="1500" dirty="0"/>
                    </a:p>
                  </a:txBody>
                  <a:tcPr/>
                </a:tc>
                <a:tc>
                  <a:txBody>
                    <a:bodyPr/>
                    <a:lstStyle/>
                    <a:p>
                      <a:r>
                        <a:rPr lang="en-US" sz="1500" dirty="0" smtClean="0"/>
                        <a:t>Low</a:t>
                      </a:r>
                      <a:endParaRPr lang="en-US" sz="1500" dirty="0"/>
                    </a:p>
                  </a:txBody>
                  <a:tcPr/>
                </a:tc>
              </a:tr>
              <a:tr h="381000">
                <a:tc>
                  <a:txBody>
                    <a:bodyPr/>
                    <a:lstStyle/>
                    <a:p>
                      <a:r>
                        <a:rPr lang="en-US" sz="1500" dirty="0" smtClean="0"/>
                        <a:t>1123</a:t>
                      </a:r>
                      <a:endParaRPr lang="en-US" sz="1500" dirty="0"/>
                    </a:p>
                  </a:txBody>
                  <a:tcPr/>
                </a:tc>
                <a:tc>
                  <a:txBody>
                    <a:bodyPr/>
                    <a:lstStyle/>
                    <a:p>
                      <a:r>
                        <a:rPr lang="en-US" sz="1500" dirty="0" smtClean="0"/>
                        <a:t>3</a:t>
                      </a:r>
                      <a:endParaRPr lang="en-US" sz="1500" dirty="0"/>
                    </a:p>
                  </a:txBody>
                  <a:tcPr/>
                </a:tc>
                <a:tc>
                  <a:txBody>
                    <a:bodyPr/>
                    <a:lstStyle/>
                    <a:p>
                      <a:r>
                        <a:rPr lang="en-US" sz="1500" dirty="0" smtClean="0"/>
                        <a:t>Low</a:t>
                      </a:r>
                      <a:endParaRPr lang="en-US" sz="1500" dirty="0"/>
                    </a:p>
                  </a:txBody>
                  <a:tcPr/>
                </a:tc>
                <a:tc>
                  <a:txBody>
                    <a:bodyPr/>
                    <a:lstStyle/>
                    <a:p>
                      <a:r>
                        <a:rPr lang="en-US" sz="1500" dirty="0" smtClean="0"/>
                        <a:t>Low </a:t>
                      </a:r>
                      <a:endParaRPr lang="en-US" sz="1500" dirty="0"/>
                    </a:p>
                  </a:txBody>
                  <a:tcPr/>
                </a:tc>
                <a:tc>
                  <a:txBody>
                    <a:bodyPr/>
                    <a:lstStyle/>
                    <a:p>
                      <a:r>
                        <a:rPr lang="en-US" sz="1500" dirty="0" smtClean="0"/>
                        <a:t>High</a:t>
                      </a:r>
                      <a:endParaRPr lang="en-US" sz="1500" dirty="0"/>
                    </a:p>
                  </a:txBody>
                  <a:tcPr/>
                </a:tc>
              </a:tr>
              <a:tr h="381000">
                <a:tc>
                  <a:txBody>
                    <a:bodyPr/>
                    <a:lstStyle/>
                    <a:p>
                      <a:r>
                        <a:rPr lang="en-US" sz="1500" dirty="0" smtClean="0"/>
                        <a:t>1324</a:t>
                      </a:r>
                      <a:endParaRPr lang="en-US" sz="1500" dirty="0"/>
                    </a:p>
                  </a:txBody>
                  <a:tcPr/>
                </a:tc>
                <a:tc>
                  <a:txBody>
                    <a:bodyPr/>
                    <a:lstStyle/>
                    <a:p>
                      <a:r>
                        <a:rPr lang="en-US" sz="1500" dirty="0" smtClean="0"/>
                        <a:t>21</a:t>
                      </a:r>
                      <a:endParaRPr lang="en-US" sz="1500" dirty="0"/>
                    </a:p>
                  </a:txBody>
                  <a:tcPr/>
                </a:tc>
                <a:tc>
                  <a:txBody>
                    <a:bodyPr/>
                    <a:lstStyle/>
                    <a:p>
                      <a:r>
                        <a:rPr lang="en-US" sz="1500" dirty="0" smtClean="0"/>
                        <a:t>Med.</a:t>
                      </a:r>
                      <a:endParaRPr lang="en-US" sz="1500" dirty="0"/>
                    </a:p>
                  </a:txBody>
                  <a:tcPr/>
                </a:tc>
                <a:tc>
                  <a:txBody>
                    <a:bodyPr/>
                    <a:lstStyle/>
                    <a:p>
                      <a:r>
                        <a:rPr lang="en-US" sz="1500" dirty="0" smtClean="0"/>
                        <a:t>Med.</a:t>
                      </a:r>
                      <a:endParaRPr lang="en-US" sz="1500" dirty="0"/>
                    </a:p>
                  </a:txBody>
                  <a:tcPr/>
                </a:tc>
                <a:tc>
                  <a:txBody>
                    <a:bodyPr/>
                    <a:lstStyle/>
                    <a:p>
                      <a:r>
                        <a:rPr lang="en-US" sz="1500" dirty="0" smtClean="0"/>
                        <a:t>Low</a:t>
                      </a:r>
                      <a:endParaRPr lang="en-US" sz="1500" dirty="0"/>
                    </a:p>
                  </a:txBody>
                  <a:tcPr/>
                </a:tc>
              </a:tr>
              <a:tr h="381000">
                <a:tc>
                  <a:txBody>
                    <a:bodyPr/>
                    <a:lstStyle/>
                    <a:p>
                      <a:r>
                        <a:rPr lang="en-US" sz="1500" dirty="0" smtClean="0"/>
                        <a:t>1324</a:t>
                      </a:r>
                      <a:endParaRPr lang="en-US" sz="1500" dirty="0"/>
                    </a:p>
                  </a:txBody>
                  <a:tcPr/>
                </a:tc>
                <a:tc>
                  <a:txBody>
                    <a:bodyPr/>
                    <a:lstStyle/>
                    <a:p>
                      <a:r>
                        <a:rPr lang="en-US" sz="1500" dirty="0" smtClean="0"/>
                        <a:t>16</a:t>
                      </a:r>
                      <a:endParaRPr lang="en-US" sz="1500" dirty="0"/>
                    </a:p>
                  </a:txBody>
                  <a:tcPr/>
                </a:tc>
                <a:tc>
                  <a:txBody>
                    <a:bodyPr/>
                    <a:lstStyle/>
                    <a:p>
                      <a:r>
                        <a:rPr lang="en-US" sz="1500" dirty="0" smtClean="0"/>
                        <a:t>High</a:t>
                      </a:r>
                      <a:endParaRPr lang="en-US" sz="1500" dirty="0"/>
                    </a:p>
                  </a:txBody>
                  <a:tcPr/>
                </a:tc>
                <a:tc>
                  <a:txBody>
                    <a:bodyPr/>
                    <a:lstStyle/>
                    <a:p>
                      <a:r>
                        <a:rPr lang="en-US" sz="1500" dirty="0" smtClean="0"/>
                        <a:t>Low</a:t>
                      </a:r>
                      <a:endParaRPr lang="en-US" sz="1500" dirty="0"/>
                    </a:p>
                  </a:txBody>
                  <a:tcPr/>
                </a:tc>
                <a:tc>
                  <a:txBody>
                    <a:bodyPr/>
                    <a:lstStyle/>
                    <a:p>
                      <a:r>
                        <a:rPr lang="en-US" sz="1500" dirty="0" smtClean="0"/>
                        <a:t>Low</a:t>
                      </a:r>
                      <a:endParaRPr lang="en-US" sz="1500" dirty="0"/>
                    </a:p>
                  </a:txBody>
                  <a:tcPr/>
                </a:tc>
              </a:tr>
            </a:tbl>
          </a:graphicData>
        </a:graphic>
      </p:graphicFrame>
      <p:cxnSp>
        <p:nvCxnSpPr>
          <p:cNvPr id="88" name="Elbow Connector 87"/>
          <p:cNvCxnSpPr/>
          <p:nvPr/>
        </p:nvCxnSpPr>
        <p:spPr>
          <a:xfrm rot="10800000" flipV="1">
            <a:off x="4572000" y="4419600"/>
            <a:ext cx="1219200" cy="762000"/>
          </a:xfrm>
          <a:prstGeom prst="bentConnector3">
            <a:avLst>
              <a:gd name="adj1" fmla="val 50000"/>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rot="10800000">
            <a:off x="4572000" y="5562600"/>
            <a:ext cx="1219200" cy="1066800"/>
          </a:xfrm>
          <a:prstGeom prst="bentConnector3">
            <a:avLst>
              <a:gd name="adj1" fmla="val 50000"/>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Information loss when using hand crafted features or aggregation based features.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r>
              <a:rPr lang="en-US" dirty="0" smtClean="0"/>
              <a:t>/19</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34131251"/>
              </p:ext>
            </p:extLst>
          </p:nvPr>
        </p:nvGraphicFramePr>
        <p:xfrm>
          <a:off x="4419600" y="4495800"/>
          <a:ext cx="4376222" cy="2103120"/>
        </p:xfrm>
        <a:graphic>
          <a:graphicData uri="http://schemas.openxmlformats.org/drawingml/2006/table">
            <a:tbl>
              <a:tblPr firstRow="1" bandRow="1">
                <a:tableStyleId>{D113A9D2-9D6B-4929-AA2D-F23B5EE8CBE7}</a:tableStyleId>
              </a:tblPr>
              <a:tblGrid>
                <a:gridCol w="983203"/>
                <a:gridCol w="998161"/>
                <a:gridCol w="829178"/>
                <a:gridCol w="787351"/>
                <a:gridCol w="778329"/>
              </a:tblGrid>
              <a:tr h="335280">
                <a:tc>
                  <a:txBody>
                    <a:bodyPr/>
                    <a:lstStyle/>
                    <a:p>
                      <a:r>
                        <a:rPr lang="en-US" dirty="0" err="1" smtClean="0"/>
                        <a:t>PlayerID</a:t>
                      </a:r>
                      <a:endParaRPr lang="en-US" dirty="0"/>
                    </a:p>
                  </a:txBody>
                  <a:tcPr/>
                </a:tc>
                <a:tc>
                  <a:txBody>
                    <a:bodyPr/>
                    <a:lstStyle/>
                    <a:p>
                      <a:r>
                        <a:rPr lang="en-US" dirty="0" err="1" smtClean="0"/>
                        <a:t>MatchID</a:t>
                      </a:r>
                      <a:endParaRPr lang="en-US" dirty="0"/>
                    </a:p>
                  </a:txBody>
                  <a:tcPr/>
                </a:tc>
                <a:tc>
                  <a:txBody>
                    <a:bodyPr/>
                    <a:lstStyle/>
                    <a:p>
                      <a:r>
                        <a:rPr lang="en-US" dirty="0" smtClean="0"/>
                        <a:t>Venue</a:t>
                      </a:r>
                      <a:endParaRPr lang="en-US" dirty="0"/>
                    </a:p>
                  </a:txBody>
                  <a:tcPr/>
                </a:tc>
                <a:tc>
                  <a:txBody>
                    <a:bodyPr/>
                    <a:lstStyle/>
                    <a:p>
                      <a:r>
                        <a:rPr lang="en-US" dirty="0" err="1" smtClean="0"/>
                        <a:t>Shot_Eff</a:t>
                      </a:r>
                      <a:endParaRPr lang="en-US" dirty="0"/>
                    </a:p>
                  </a:txBody>
                  <a:tcPr/>
                </a:tc>
                <a:tc>
                  <a:txBody>
                    <a:bodyPr/>
                    <a:lstStyle/>
                    <a:p>
                      <a:r>
                        <a:rPr lang="en-US" dirty="0" smtClean="0"/>
                        <a:t>Goals</a:t>
                      </a:r>
                      <a:endParaRPr lang="en-US" dirty="0"/>
                    </a:p>
                  </a:txBody>
                  <a:tcPr/>
                </a:tc>
              </a:tr>
              <a:tr h="335280">
                <a:tc>
                  <a:txBody>
                    <a:bodyPr/>
                    <a:lstStyle/>
                    <a:p>
                      <a:r>
                        <a:rPr lang="en-US" sz="1500" smtClean="0"/>
                        <a:t>1123</a:t>
                      </a:r>
                      <a:endParaRPr lang="en-US" sz="1500" dirty="0"/>
                    </a:p>
                  </a:txBody>
                  <a:tcPr/>
                </a:tc>
                <a:tc>
                  <a:txBody>
                    <a:bodyPr/>
                    <a:lstStyle/>
                    <a:p>
                      <a:r>
                        <a:rPr lang="en-US" dirty="0" smtClean="0"/>
                        <a:t>M1</a:t>
                      </a:r>
                      <a:endParaRPr lang="en-US" dirty="0"/>
                    </a:p>
                  </a:txBody>
                  <a:tcPr/>
                </a:tc>
                <a:tc>
                  <a:txBody>
                    <a:bodyPr/>
                    <a:lstStyle/>
                    <a:p>
                      <a:r>
                        <a:rPr lang="en-US" dirty="0" smtClean="0"/>
                        <a:t>Home</a:t>
                      </a:r>
                      <a:endParaRPr lang="en-US" dirty="0"/>
                    </a:p>
                  </a:txBody>
                  <a:tcPr/>
                </a:tc>
                <a:tc>
                  <a:txBody>
                    <a:bodyPr/>
                    <a:lstStyle/>
                    <a:p>
                      <a:r>
                        <a:rPr lang="en-US" dirty="0" smtClean="0"/>
                        <a:t>0.9</a:t>
                      </a:r>
                      <a:endParaRPr lang="en-US" dirty="0"/>
                    </a:p>
                  </a:txBody>
                  <a:tcPr/>
                </a:tc>
                <a:tc>
                  <a:txBody>
                    <a:bodyPr/>
                    <a:lstStyle/>
                    <a:p>
                      <a:r>
                        <a:rPr lang="en-US" dirty="0" smtClean="0"/>
                        <a:t>1</a:t>
                      </a:r>
                      <a:endParaRPr lang="en-US" dirty="0"/>
                    </a:p>
                  </a:txBody>
                  <a:tcPr/>
                </a:tc>
              </a:tr>
              <a:tr h="259080">
                <a:tc>
                  <a:txBody>
                    <a:bodyPr/>
                    <a:lstStyle/>
                    <a:p>
                      <a:r>
                        <a:rPr lang="en-US" sz="1500" smtClean="0"/>
                        <a:t>1123</a:t>
                      </a:r>
                      <a:endParaRPr lang="en-US" sz="1500" dirty="0"/>
                    </a:p>
                  </a:txBody>
                  <a:tcPr/>
                </a:tc>
                <a:tc>
                  <a:txBody>
                    <a:bodyPr/>
                    <a:lstStyle/>
                    <a:p>
                      <a:r>
                        <a:rPr lang="en-US" dirty="0" smtClean="0"/>
                        <a:t>M2</a:t>
                      </a:r>
                      <a:endParaRPr lang="en-US" dirty="0"/>
                    </a:p>
                  </a:txBody>
                  <a:tcPr/>
                </a:tc>
                <a:tc>
                  <a:txBody>
                    <a:bodyPr/>
                    <a:lstStyle/>
                    <a:p>
                      <a:r>
                        <a:rPr lang="en-US" dirty="0" smtClean="0"/>
                        <a:t>Away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5280">
                <a:tc>
                  <a:txBody>
                    <a:bodyPr/>
                    <a:lstStyle/>
                    <a:p>
                      <a:r>
                        <a:rPr lang="en-US" sz="1500" smtClean="0"/>
                        <a:t>1123</a:t>
                      </a:r>
                      <a:endParaRPr lang="en-US" sz="1500" dirty="0"/>
                    </a:p>
                  </a:txBody>
                  <a:tcPr/>
                </a:tc>
                <a:tc>
                  <a:txBody>
                    <a:bodyPr/>
                    <a:lstStyle/>
                    <a:p>
                      <a:r>
                        <a:rPr lang="en-US" dirty="0" smtClean="0"/>
                        <a:t>M3</a:t>
                      </a:r>
                      <a:endParaRPr lang="en-US" dirty="0"/>
                    </a:p>
                  </a:txBody>
                  <a:tcPr/>
                </a:tc>
                <a:tc>
                  <a:txBody>
                    <a:bodyPr/>
                    <a:lstStyle/>
                    <a:p>
                      <a:r>
                        <a:rPr lang="en-US" dirty="0" smtClean="0"/>
                        <a:t>Home</a:t>
                      </a:r>
                      <a:endParaRPr lang="en-US" dirty="0"/>
                    </a:p>
                  </a:txBody>
                  <a:tcPr/>
                </a:tc>
                <a:tc>
                  <a:txBody>
                    <a:bodyPr/>
                    <a:lstStyle/>
                    <a:p>
                      <a:r>
                        <a:rPr lang="en-US" dirty="0" smtClean="0"/>
                        <a:t>0.9</a:t>
                      </a:r>
                      <a:endParaRPr lang="en-US" dirty="0"/>
                    </a:p>
                  </a:txBody>
                  <a:tcPr/>
                </a:tc>
                <a:tc>
                  <a:txBody>
                    <a:bodyPr/>
                    <a:lstStyle/>
                    <a:p>
                      <a:r>
                        <a:rPr lang="en-US" dirty="0" smtClean="0"/>
                        <a:t>1</a:t>
                      </a:r>
                      <a:endParaRPr lang="en-US" dirty="0"/>
                    </a:p>
                  </a:txBody>
                  <a:tcPr/>
                </a:tc>
              </a:tr>
              <a:tr h="335280">
                <a:tc>
                  <a:txBody>
                    <a:bodyPr/>
                    <a:lstStyle/>
                    <a:p>
                      <a:r>
                        <a:rPr lang="en-US" sz="1500" dirty="0" smtClean="0"/>
                        <a:t>1123</a:t>
                      </a:r>
                      <a:endParaRPr lang="en-US" sz="1500" dirty="0"/>
                    </a:p>
                  </a:txBody>
                  <a:tcPr/>
                </a:tc>
                <a:tc>
                  <a:txBody>
                    <a:bodyPr/>
                    <a:lstStyle/>
                    <a:p>
                      <a:r>
                        <a:rPr lang="en-US" dirty="0" smtClean="0"/>
                        <a:t>M4</a:t>
                      </a:r>
                      <a:endParaRPr lang="en-US" dirty="0"/>
                    </a:p>
                  </a:txBody>
                  <a:tcPr/>
                </a:tc>
                <a:tc>
                  <a:txBody>
                    <a:bodyPr/>
                    <a:lstStyle/>
                    <a:p>
                      <a:r>
                        <a:rPr lang="en-US" dirty="0" smtClean="0"/>
                        <a:t>Away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7" name="Down Arrow 6"/>
          <p:cNvSpPr/>
          <p:nvPr/>
        </p:nvSpPr>
        <p:spPr bwMode="auto">
          <a:xfrm>
            <a:off x="6705600" y="4191000"/>
            <a:ext cx="304800" cy="304800"/>
          </a:xfrm>
          <a:prstGeom prst="downArrow">
            <a:avLst/>
          </a:pr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pPr>
            <a:endParaRPr kumimoji="0" lang="en-US" sz="2800" b="0" i="0" u="none" strike="noStrike" cap="none" normalizeH="0" baseline="0" smtClean="0">
              <a:ln>
                <a:noFill/>
              </a:ln>
              <a:solidFill>
                <a:schemeClr val="accent1"/>
              </a:solidFill>
              <a:effectLst/>
              <a:latin typeface="Arial" charset="0"/>
            </a:endParaRPr>
          </a:p>
        </p:txBody>
      </p:sp>
      <p:sp>
        <p:nvSpPr>
          <p:cNvPr id="8" name="TextBox 7"/>
          <p:cNvSpPr txBox="1"/>
          <p:nvPr/>
        </p:nvSpPr>
        <p:spPr>
          <a:xfrm>
            <a:off x="5562600" y="3886200"/>
            <a:ext cx="2362200" cy="323165"/>
          </a:xfrm>
          <a:prstGeom prst="rect">
            <a:avLst/>
          </a:prstGeom>
          <a:noFill/>
        </p:spPr>
        <p:txBody>
          <a:bodyPr wrap="square" rtlCol="0">
            <a:spAutoFit/>
          </a:bodyPr>
          <a:lstStyle/>
          <a:p>
            <a:r>
              <a:rPr lang="en-US" sz="1500" dirty="0" err="1" smtClean="0"/>
              <a:t>Avg</a:t>
            </a:r>
            <a:r>
              <a:rPr lang="en-US" sz="1500" dirty="0" smtClean="0"/>
              <a:t>(</a:t>
            </a:r>
            <a:r>
              <a:rPr lang="en-US" sz="1500" dirty="0" err="1" smtClean="0"/>
              <a:t>ShotEff</a:t>
            </a:r>
            <a:r>
              <a:rPr lang="en-US" sz="1500" dirty="0" smtClean="0"/>
              <a:t>)=0.45</a:t>
            </a:r>
            <a:endParaRPr lang="en-US" sz="1500" dirty="0"/>
          </a:p>
        </p:txBody>
      </p:sp>
      <p:sp>
        <p:nvSpPr>
          <p:cNvPr id="10" name="TextBox 9"/>
          <p:cNvSpPr txBox="1"/>
          <p:nvPr/>
        </p:nvSpPr>
        <p:spPr>
          <a:xfrm>
            <a:off x="7391400" y="3886200"/>
            <a:ext cx="2362200" cy="323165"/>
          </a:xfrm>
          <a:prstGeom prst="rect">
            <a:avLst/>
          </a:prstGeom>
          <a:noFill/>
        </p:spPr>
        <p:txBody>
          <a:bodyPr wrap="square" rtlCol="0">
            <a:spAutoFit/>
          </a:bodyPr>
          <a:lstStyle/>
          <a:p>
            <a:r>
              <a:rPr lang="en-US" sz="1500" dirty="0" err="1" smtClean="0"/>
              <a:t>Avg</a:t>
            </a:r>
            <a:r>
              <a:rPr lang="en-US" sz="1500" dirty="0" smtClean="0"/>
              <a:t>(Goals)=0.5</a:t>
            </a:r>
            <a:endParaRPr lang="en-US" sz="1500" dirty="0"/>
          </a:p>
        </p:txBody>
      </p:sp>
      <p:sp>
        <p:nvSpPr>
          <p:cNvPr id="11" name="Down Arrow 10"/>
          <p:cNvSpPr/>
          <p:nvPr/>
        </p:nvSpPr>
        <p:spPr bwMode="auto">
          <a:xfrm>
            <a:off x="7924800" y="4191000"/>
            <a:ext cx="304800" cy="304800"/>
          </a:xfrm>
          <a:prstGeom prst="downArrow">
            <a:avLst/>
          </a:pr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pPr>
            <a:endParaRPr kumimoji="0" lang="en-US" sz="2800" b="0" i="0" u="none" strike="noStrike" cap="none" normalizeH="0" baseline="0" smtClean="0">
              <a:ln>
                <a:noFill/>
              </a:ln>
              <a:solidFill>
                <a:schemeClr val="accent1"/>
              </a:solidFill>
              <a:effectLst/>
              <a:latin typeface="Arial" charset="0"/>
            </a:endParaRPr>
          </a:p>
        </p:txBody>
      </p:sp>
      <p:pic>
        <p:nvPicPr>
          <p:cNvPr id="20" name="Picture 19" descr="31365766-vector-cartoon-of-business-concept-build-and-destroy.jpg"/>
          <p:cNvPicPr>
            <a:picLocks noChangeAspect="1"/>
          </p:cNvPicPr>
          <p:nvPr/>
        </p:nvPicPr>
        <p:blipFill>
          <a:blip r:embed="rId3" cstate="print">
            <a:lum contrast="40000"/>
          </a:blip>
          <a:stretch>
            <a:fillRect/>
          </a:stretch>
        </p:blipFill>
        <p:spPr>
          <a:xfrm>
            <a:off x="685800" y="2971800"/>
            <a:ext cx="2819400" cy="2366127"/>
          </a:xfrm>
          <a:prstGeom prst="rect">
            <a:avLst/>
          </a:prstGeom>
        </p:spPr>
      </p:pic>
      <p:cxnSp>
        <p:nvCxnSpPr>
          <p:cNvPr id="22" name="Straight Arrow Connector 21"/>
          <p:cNvCxnSpPr/>
          <p:nvPr/>
        </p:nvCxnSpPr>
        <p:spPr>
          <a:xfrm>
            <a:off x="1143000" y="4038600"/>
            <a:ext cx="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3792379"/>
            <a:ext cx="838200" cy="246221"/>
          </a:xfrm>
          <a:prstGeom prst="rect">
            <a:avLst/>
          </a:prstGeom>
          <a:noFill/>
        </p:spPr>
        <p:txBody>
          <a:bodyPr wrap="square" rtlCol="0">
            <a:spAutoFit/>
          </a:bodyPr>
          <a:lstStyle/>
          <a:p>
            <a:r>
              <a:rPr lang="en-US" sz="1000" b="1" dirty="0" smtClean="0"/>
              <a:t>Aggregation</a:t>
            </a:r>
            <a:endParaRPr lang="en-US" sz="1000" b="1"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6" name="Content Placeholder 5"/>
          <p:cNvSpPr>
            <a:spLocks noGrp="1"/>
          </p:cNvSpPr>
          <p:nvPr>
            <p:ph idx="1"/>
          </p:nvPr>
        </p:nvSpPr>
        <p:spPr>
          <a:ln>
            <a:solidFill>
              <a:schemeClr val="bg1"/>
            </a:solidFill>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dirty="0" smtClean="0"/>
              <a:t>The first approach to outlier detection for relational data that is based on probabilistic model</a:t>
            </a:r>
          </a:p>
          <a:p>
            <a:r>
              <a:rPr lang="en-US" dirty="0" smtClean="0"/>
              <a:t>A new model-based outlier score based on model likelihood comparison.</a:t>
            </a:r>
          </a:p>
          <a:p>
            <a:r>
              <a:rPr lang="en-US" dirty="0" smtClean="0"/>
              <a:t>The outlier score is</a:t>
            </a:r>
          </a:p>
          <a:p>
            <a:pPr lvl="1"/>
            <a:r>
              <a:rPr lang="en-US" dirty="0" smtClean="0"/>
              <a:t>accurate</a:t>
            </a:r>
          </a:p>
          <a:p>
            <a:pPr lvl="1"/>
            <a:r>
              <a:rPr lang="en-US" dirty="0" smtClean="0"/>
              <a:t>interpretable</a:t>
            </a:r>
          </a:p>
          <a:p>
            <a:pPr lvl="1"/>
            <a:r>
              <a:rPr lang="en-US" dirty="0" smtClean="0"/>
              <a:t>correlates with independent success metrics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r>
              <a:rPr lang="en-US" dirty="0" smtClean="0"/>
              <a:t>/19</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86000"/>
            <a:ext cx="7620001" cy="1362075"/>
          </a:xfrm>
        </p:spPr>
        <p:txBody>
          <a:bodyPr>
            <a:normAutofit fontScale="90000"/>
          </a:bodyPr>
          <a:lstStyle/>
          <a:p>
            <a:pPr algn="ctr"/>
            <a:r>
              <a:rPr lang="en-US" dirty="0" err="1"/>
              <a:t>BasIC</a:t>
            </a:r>
            <a:r>
              <a:rPr lang="en-US" dirty="0"/>
              <a:t> </a:t>
            </a:r>
            <a:r>
              <a:rPr lang="en-US" dirty="0" smtClean="0"/>
              <a:t>Idea</a:t>
            </a:r>
            <a:br>
              <a:rPr lang="en-US" dirty="0" smtClean="0"/>
            </a:br>
            <a:r>
              <a:rPr lang="en-US" sz="2700" dirty="0"/>
              <a:t>Model Likelihood = Outlier Score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r>
              <a:rPr lang="en-US" smtClean="0"/>
              <a:t>/19</a:t>
            </a:r>
            <a:endParaRPr lang="en-US" dirty="0"/>
          </a:p>
        </p:txBody>
      </p:sp>
    </p:spTree>
    <p:extLst>
      <p:ext uri="{BB962C8B-B14F-4D97-AF65-F5344CB8AC3E}">
        <p14:creationId xmlns:p14="http://schemas.microsoft.com/office/powerpoint/2010/main" val="11105094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9067800" cy="1143000"/>
          </a:xfrm>
        </p:spPr>
        <p:txBody>
          <a:bodyPr>
            <a:normAutofit/>
          </a:bodyPr>
          <a:lstStyle/>
          <a:p>
            <a:r>
              <a:rPr lang="en-US" sz="2800" dirty="0" smtClean="0"/>
              <a:t>Model-Based Outlier Detection for I.I.D. data</a:t>
            </a:r>
            <a:endParaRPr lang="en-US" sz="2800"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093257441"/>
              </p:ext>
            </p:extLst>
          </p:nvPr>
        </p:nvGraphicFramePr>
        <p:xfrm>
          <a:off x="5544986" y="3876435"/>
          <a:ext cx="3013354" cy="741680"/>
        </p:xfrm>
        <a:graphic>
          <a:graphicData uri="http://schemas.openxmlformats.org/drawingml/2006/table">
            <a:tbl>
              <a:tblPr firstRow="1" bandRow="1">
                <a:tableStyleId>{5C22544A-7EE6-4342-B048-85BDC9FD1C3A}</a:tableStyleId>
              </a:tblPr>
              <a:tblGrid>
                <a:gridCol w="646331"/>
                <a:gridCol w="597441"/>
                <a:gridCol w="597441"/>
                <a:gridCol w="1172141"/>
              </a:tblGrid>
              <a:tr h="370840">
                <a:tc>
                  <a:txBody>
                    <a:bodyPr/>
                    <a:lstStyle/>
                    <a:p>
                      <a:r>
                        <a:rPr lang="en-US" dirty="0" smtClean="0"/>
                        <a:t>ID</a:t>
                      </a:r>
                      <a:endParaRPr lang="en-US" dirty="0"/>
                    </a:p>
                  </a:txBody>
                  <a:tcPr/>
                </a:tc>
                <a:tc>
                  <a:txBody>
                    <a:bodyPr/>
                    <a:lstStyle/>
                    <a:p>
                      <a:r>
                        <a:rPr lang="en-US" dirty="0" smtClean="0"/>
                        <a:t>Att1</a:t>
                      </a:r>
                      <a:endParaRPr lang="en-US" dirty="0"/>
                    </a:p>
                  </a:txBody>
                  <a:tcPr/>
                </a:tc>
                <a:tc>
                  <a:txBody>
                    <a:bodyPr/>
                    <a:lstStyle/>
                    <a:p>
                      <a:r>
                        <a:rPr lang="en-US" dirty="0" smtClean="0"/>
                        <a:t>Att2</a:t>
                      </a:r>
                      <a:endParaRPr lang="en-US" dirty="0"/>
                    </a:p>
                  </a:txBody>
                  <a:tcPr/>
                </a:tc>
                <a:tc>
                  <a:txBody>
                    <a:bodyPr/>
                    <a:lstStyle/>
                    <a:p>
                      <a:r>
                        <a:rPr lang="en-US" dirty="0" smtClean="0"/>
                        <a:t>Att3</a:t>
                      </a:r>
                      <a:endParaRPr lang="en-US" dirty="0"/>
                    </a:p>
                  </a:txBody>
                  <a:tcPr/>
                </a:tc>
              </a:tr>
              <a:tr h="370840">
                <a:tc>
                  <a:txBody>
                    <a:bodyPr/>
                    <a:lstStyle/>
                    <a:p>
                      <a:r>
                        <a:rPr lang="en-US" dirty="0" smtClean="0"/>
                        <a:t>1000</a:t>
                      </a:r>
                      <a:endParaRPr lang="en-US" dirty="0"/>
                    </a:p>
                  </a:txBody>
                  <a:tcPr/>
                </a:tc>
                <a:tc>
                  <a:txBody>
                    <a:bodyPr/>
                    <a:lstStyle/>
                    <a:p>
                      <a:r>
                        <a:rPr lang="en-US" dirty="0" smtClean="0"/>
                        <a:t>M</a:t>
                      </a:r>
                      <a:endParaRPr lang="en-US" dirty="0"/>
                    </a:p>
                  </a:txBody>
                  <a:tcPr/>
                </a:tc>
                <a:tc>
                  <a:txBody>
                    <a:bodyPr/>
                    <a:lstStyle/>
                    <a:p>
                      <a:r>
                        <a:rPr lang="en-US" dirty="0" smtClean="0"/>
                        <a:t>rich</a:t>
                      </a:r>
                      <a:endParaRPr lang="en-US" dirty="0"/>
                    </a:p>
                  </a:txBody>
                  <a:tcPr/>
                </a:tc>
                <a:tc>
                  <a:txBody>
                    <a:bodyPr/>
                    <a:lstStyle/>
                    <a:p>
                      <a:r>
                        <a:rPr lang="en-US" dirty="0" smtClean="0"/>
                        <a:t>8</a:t>
                      </a:r>
                      <a:endParaRPr lang="en-US" dirty="0"/>
                    </a:p>
                  </a:txBody>
                  <a:tcPr/>
                </a:tc>
              </a:tr>
            </a:tbl>
          </a:graphicData>
        </a:graphic>
      </p:graphicFrame>
      <p:sp>
        <p:nvSpPr>
          <p:cNvPr id="4" name="Footer Placeholder 3"/>
          <p:cNvSpPr>
            <a:spLocks noGrp="1"/>
          </p:cNvSpPr>
          <p:nvPr>
            <p:ph type="ftr" sz="quarter" idx="11"/>
          </p:nvPr>
        </p:nvSpPr>
        <p:spPr>
          <a:xfrm>
            <a:off x="355611" y="6172200"/>
            <a:ext cx="7282395" cy="457200"/>
          </a:xfrm>
        </p:spPr>
        <p:txBody>
          <a:bodyPr/>
          <a:lstStyle/>
          <a:p>
            <a:r>
              <a:rPr lang="en-US" dirty="0" err="1"/>
              <a:t>Cansado</a:t>
            </a:r>
            <a:r>
              <a:rPr lang="en-US" dirty="0"/>
              <a:t>, A. &amp; Soto, A. (2008), 'Unsupervised anomaly detection in large databases using Bayesian networks', </a:t>
            </a:r>
            <a:r>
              <a:rPr lang="en-US" i="1" dirty="0"/>
              <a:t>Applied </a:t>
            </a:r>
            <a:r>
              <a:rPr lang="en-US" i="1" dirty="0" err="1"/>
              <a:t>Artifical</a:t>
            </a:r>
            <a:r>
              <a:rPr lang="en-US" i="1" dirty="0"/>
              <a:t> Intelligence </a:t>
            </a:r>
            <a:r>
              <a:rPr lang="en-US" b="1" i="1" dirty="0"/>
              <a:t>22(4), 309--330.</a:t>
            </a:r>
          </a:p>
          <a:p>
            <a:endParaRPr lang="en-US" dirty="0"/>
          </a:p>
        </p:txBody>
      </p:sp>
      <p:sp>
        <p:nvSpPr>
          <p:cNvPr id="8" name="Down Arrow 7"/>
          <p:cNvSpPr/>
          <p:nvPr/>
        </p:nvSpPr>
        <p:spPr>
          <a:xfrm>
            <a:off x="2483156" y="3338620"/>
            <a:ext cx="248171" cy="581678"/>
          </a:xfrm>
          <a:prstGeom prst="downArrow">
            <a:avLst/>
          </a:prstGeom>
          <a:solidFill>
            <a:srgbClr val="3366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01969" y="4117414"/>
            <a:ext cx="1582031" cy="369332"/>
          </a:xfrm>
          <a:prstGeom prst="rect">
            <a:avLst/>
          </a:prstGeom>
          <a:noFill/>
          <a:ln>
            <a:solidFill>
              <a:schemeClr val="tx1"/>
            </a:solidFill>
          </a:ln>
        </p:spPr>
        <p:txBody>
          <a:bodyPr wrap="square" rtlCol="0">
            <a:spAutoFit/>
          </a:bodyPr>
          <a:lstStyle/>
          <a:p>
            <a:r>
              <a:rPr lang="en-US" dirty="0" smtClean="0"/>
              <a:t>Attribute1</a:t>
            </a:r>
            <a:endParaRPr lang="en-US" dirty="0"/>
          </a:p>
        </p:txBody>
      </p:sp>
      <p:sp>
        <p:nvSpPr>
          <p:cNvPr id="11" name="TextBox 10"/>
          <p:cNvSpPr txBox="1"/>
          <p:nvPr/>
        </p:nvSpPr>
        <p:spPr>
          <a:xfrm>
            <a:off x="1915879" y="5013763"/>
            <a:ext cx="1556060" cy="369332"/>
          </a:xfrm>
          <a:prstGeom prst="rect">
            <a:avLst/>
          </a:prstGeom>
          <a:noFill/>
          <a:ln>
            <a:solidFill>
              <a:schemeClr val="tx1"/>
            </a:solidFill>
          </a:ln>
        </p:spPr>
        <p:txBody>
          <a:bodyPr wrap="square" rtlCol="0">
            <a:spAutoFit/>
          </a:bodyPr>
          <a:lstStyle/>
          <a:p>
            <a:r>
              <a:rPr lang="en-US" dirty="0" smtClean="0"/>
              <a:t>Attribute3</a:t>
            </a:r>
            <a:endParaRPr lang="en-US" dirty="0"/>
          </a:p>
        </p:txBody>
      </p:sp>
      <p:sp>
        <p:nvSpPr>
          <p:cNvPr id="12" name="TextBox 11"/>
          <p:cNvSpPr txBox="1"/>
          <p:nvPr/>
        </p:nvSpPr>
        <p:spPr>
          <a:xfrm>
            <a:off x="3169568" y="4117414"/>
            <a:ext cx="1485493" cy="369332"/>
          </a:xfrm>
          <a:prstGeom prst="rect">
            <a:avLst/>
          </a:prstGeom>
          <a:noFill/>
          <a:ln>
            <a:solidFill>
              <a:schemeClr val="tx1"/>
            </a:solidFill>
          </a:ln>
        </p:spPr>
        <p:txBody>
          <a:bodyPr wrap="square" rtlCol="0">
            <a:spAutoFit/>
          </a:bodyPr>
          <a:lstStyle/>
          <a:p>
            <a:r>
              <a:rPr lang="en-US" dirty="0" smtClean="0"/>
              <a:t>Attribute2</a:t>
            </a:r>
            <a:endParaRPr lang="en-US" dirty="0"/>
          </a:p>
        </p:txBody>
      </p:sp>
      <p:cxnSp>
        <p:nvCxnSpPr>
          <p:cNvPr id="13" name="Straight Arrow Connector 12"/>
          <p:cNvCxnSpPr/>
          <p:nvPr/>
        </p:nvCxnSpPr>
        <p:spPr>
          <a:xfrm>
            <a:off x="1165862" y="4486746"/>
            <a:ext cx="1242937"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2" idx="2"/>
            <a:endCxn id="11" idx="0"/>
          </p:cNvCxnSpPr>
          <p:nvPr/>
        </p:nvCxnSpPr>
        <p:spPr>
          <a:xfrm flipH="1">
            <a:off x="2693909" y="4486746"/>
            <a:ext cx="1218406" cy="52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922855" y="3507103"/>
            <a:ext cx="1732206" cy="369332"/>
          </a:xfrm>
          <a:prstGeom prst="rect">
            <a:avLst/>
          </a:prstGeom>
          <a:noFill/>
        </p:spPr>
        <p:txBody>
          <a:bodyPr wrap="square" rtlCol="0">
            <a:spAutoFit/>
          </a:bodyPr>
          <a:lstStyle/>
          <a:p>
            <a:r>
              <a:rPr lang="en-US" dirty="0" smtClean="0"/>
              <a:t>Learning</a:t>
            </a:r>
            <a:endParaRPr lang="en-US" dirty="0"/>
          </a:p>
        </p:txBody>
      </p:sp>
      <p:graphicFrame>
        <p:nvGraphicFramePr>
          <p:cNvPr id="24" name="Content Placeholder 6"/>
          <p:cNvGraphicFramePr>
            <a:graphicFrameLocks noGrp="1"/>
          </p:cNvGraphicFramePr>
          <p:nvPr>
            <p:ph sz="quarter" idx="1"/>
            <p:extLst>
              <p:ext uri="{D42A27DB-BD31-4B8C-83A1-F6EECF244321}">
                <p14:modId xmlns:p14="http://schemas.microsoft.com/office/powerpoint/2010/main" val="2712519066"/>
              </p:ext>
            </p:extLst>
          </p:nvPr>
        </p:nvGraphicFramePr>
        <p:xfrm>
          <a:off x="355611" y="2116148"/>
          <a:ext cx="4451492" cy="1112520"/>
        </p:xfrm>
        <a:graphic>
          <a:graphicData uri="http://schemas.openxmlformats.org/drawingml/2006/table">
            <a:tbl>
              <a:tblPr firstRow="1" bandRow="1">
                <a:tableStyleId>{5C22544A-7EE6-4342-B048-85BDC9FD1C3A}</a:tableStyleId>
              </a:tblPr>
              <a:tblGrid>
                <a:gridCol w="430790"/>
                <a:gridCol w="1200083"/>
                <a:gridCol w="1200083"/>
                <a:gridCol w="1620536"/>
              </a:tblGrid>
              <a:tr h="370840">
                <a:tc>
                  <a:txBody>
                    <a:bodyPr/>
                    <a:lstStyle/>
                    <a:p>
                      <a:r>
                        <a:rPr lang="en-US" dirty="0" smtClean="0"/>
                        <a:t>ID</a:t>
                      </a:r>
                      <a:endParaRPr lang="en-US" dirty="0"/>
                    </a:p>
                  </a:txBody>
                  <a:tcPr/>
                </a:tc>
                <a:tc>
                  <a:txBody>
                    <a:bodyPr/>
                    <a:lstStyle/>
                    <a:p>
                      <a:r>
                        <a:rPr lang="en-US" dirty="0" smtClean="0"/>
                        <a:t>Attribute1</a:t>
                      </a:r>
                      <a:endParaRPr lang="en-US" dirty="0"/>
                    </a:p>
                  </a:txBody>
                  <a:tcPr/>
                </a:tc>
                <a:tc>
                  <a:txBody>
                    <a:bodyPr/>
                    <a:lstStyle/>
                    <a:p>
                      <a:r>
                        <a:rPr lang="en-US" dirty="0" smtClean="0"/>
                        <a:t>Attribute2</a:t>
                      </a:r>
                      <a:endParaRPr lang="en-US" dirty="0"/>
                    </a:p>
                  </a:txBody>
                  <a:tcPr/>
                </a:tc>
                <a:tc>
                  <a:txBody>
                    <a:bodyPr/>
                    <a:lstStyle/>
                    <a:p>
                      <a:r>
                        <a:rPr lang="en-US" dirty="0" smtClean="0"/>
                        <a:t>Attribute3</a:t>
                      </a:r>
                      <a:endParaRPr lang="en-US" dirty="0"/>
                    </a:p>
                  </a:txBody>
                  <a:tcPr/>
                </a:tc>
              </a:tr>
              <a:tr h="370840">
                <a:tc>
                  <a:txBody>
                    <a:bodyPr/>
                    <a:lstStyle/>
                    <a:p>
                      <a:r>
                        <a:rPr lang="en-US" dirty="0" smtClean="0"/>
                        <a:t>1</a:t>
                      </a:r>
                      <a:endParaRPr lang="en-US" dirty="0"/>
                    </a:p>
                  </a:txBody>
                  <a:tcPr/>
                </a:tc>
                <a:tc>
                  <a:txBody>
                    <a:bodyPr/>
                    <a:lstStyle/>
                    <a:p>
                      <a:r>
                        <a:rPr lang="en-US" dirty="0" smtClean="0"/>
                        <a:t>W</a:t>
                      </a:r>
                      <a:endParaRPr lang="en-US" dirty="0"/>
                    </a:p>
                  </a:txBody>
                  <a:tcPr/>
                </a:tc>
                <a:tc>
                  <a:txBody>
                    <a:bodyPr/>
                    <a:lstStyle/>
                    <a:p>
                      <a:r>
                        <a:rPr lang="en-US" dirty="0" smtClean="0"/>
                        <a:t>rich</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25" name="TextBox 24"/>
          <p:cNvSpPr txBox="1"/>
          <p:nvPr/>
        </p:nvSpPr>
        <p:spPr>
          <a:xfrm>
            <a:off x="4112154" y="5240495"/>
            <a:ext cx="4574646" cy="830997"/>
          </a:xfrm>
          <a:prstGeom prst="rect">
            <a:avLst/>
          </a:prstGeom>
          <a:noFill/>
          <a:ln>
            <a:solidFill>
              <a:schemeClr val="tx1"/>
            </a:solidFill>
          </a:ln>
        </p:spPr>
        <p:txBody>
          <a:bodyPr wrap="square" rtlCol="0">
            <a:spAutoFit/>
          </a:bodyPr>
          <a:lstStyle/>
          <a:p>
            <a:r>
              <a:rPr lang="en-US" sz="2400" dirty="0"/>
              <a:t>L</a:t>
            </a:r>
            <a:r>
              <a:rPr lang="en-US" sz="2400" dirty="0" smtClean="0"/>
              <a:t>ikelihood of potential outlier</a:t>
            </a:r>
          </a:p>
          <a:p>
            <a:r>
              <a:rPr lang="en-US" sz="2400" dirty="0" smtClean="0"/>
              <a:t>low likelihood </a:t>
            </a:r>
            <a:r>
              <a:rPr lang="en-US" sz="2400" dirty="0" smtClean="0">
                <a:latin typeface="Wingdings"/>
                <a:ea typeface="Wingdings"/>
                <a:cs typeface="Wingdings"/>
                <a:sym typeface="Wingdings"/>
              </a:rPr>
              <a:t></a:t>
            </a:r>
            <a:r>
              <a:rPr lang="en-US" sz="2400" dirty="0" smtClean="0"/>
              <a:t>outlier</a:t>
            </a:r>
            <a:endParaRPr lang="en-US" sz="2400" dirty="0"/>
          </a:p>
        </p:txBody>
      </p:sp>
      <p:cxnSp>
        <p:nvCxnSpPr>
          <p:cNvPr id="27" name="Straight Arrow Connector 26"/>
          <p:cNvCxnSpPr/>
          <p:nvPr/>
        </p:nvCxnSpPr>
        <p:spPr>
          <a:xfrm>
            <a:off x="4112154" y="4618115"/>
            <a:ext cx="1189300" cy="622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732645" y="4618115"/>
            <a:ext cx="0" cy="622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 name="Picture 1" descr="andrew_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1729" y="1417638"/>
            <a:ext cx="2261832" cy="1704414"/>
          </a:xfrm>
          <a:prstGeom prst="rect">
            <a:avLst/>
          </a:prstGeom>
        </p:spPr>
      </p:pic>
    </p:spTree>
    <p:extLst>
      <p:ext uri="{BB962C8B-B14F-4D97-AF65-F5344CB8AC3E}">
        <p14:creationId xmlns:p14="http://schemas.microsoft.com/office/powerpoint/2010/main" val="35843586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Solstice</Template>
  <TotalTime>12929</TotalTime>
  <Words>2202</Words>
  <Application>Microsoft Macintosh PowerPoint</Application>
  <PresentationFormat>On-screen Show (4:3)</PresentationFormat>
  <Paragraphs>411</Paragraphs>
  <Slides>28</Slides>
  <Notes>16</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Office Theme</vt:lpstr>
      <vt:lpstr>Document</vt:lpstr>
      <vt:lpstr>Equation</vt:lpstr>
      <vt:lpstr>Identifying Unusual Players and Teams</vt:lpstr>
      <vt:lpstr>Overview</vt:lpstr>
      <vt:lpstr>intro: Anomaly Detection</vt:lpstr>
      <vt:lpstr>Data Mining</vt:lpstr>
      <vt:lpstr>Problem Definition</vt:lpstr>
      <vt:lpstr>Motivation</vt:lpstr>
      <vt:lpstr>Contributions</vt:lpstr>
      <vt:lpstr>BasIC Idea Model Likelihood = Outlier Score </vt:lpstr>
      <vt:lpstr>Model-Based Outlier Detection for I.I.D. data</vt:lpstr>
      <vt:lpstr>Model-Based Outlier Detection for Relational Data</vt:lpstr>
      <vt:lpstr>First-Order Bayesian Network</vt:lpstr>
      <vt:lpstr>The Random Selection Pseudo-Likelihood</vt:lpstr>
      <vt:lpstr>The Random Selection Pseudo-Likelihood</vt:lpstr>
      <vt:lpstr>Evaluation Methodology</vt:lpstr>
      <vt:lpstr>Synthetic Datasets</vt:lpstr>
      <vt:lpstr>Evaluation</vt:lpstr>
      <vt:lpstr>Refinements OF Model Log-LikelIhood</vt:lpstr>
      <vt:lpstr>Likelihood Ratio</vt:lpstr>
      <vt:lpstr>Solution: Avoid Cancelling</vt:lpstr>
      <vt:lpstr>Evaluation Results</vt:lpstr>
      <vt:lpstr>Evaluation: Finally Perfect</vt:lpstr>
      <vt:lpstr>1D Scatter-Plots</vt:lpstr>
      <vt:lpstr>Case Study: Strikers</vt:lpstr>
      <vt:lpstr>Conclusions</vt:lpstr>
      <vt:lpstr>Summary and Future Work</vt:lpstr>
      <vt:lpstr>Future Work</vt:lpstr>
      <vt:lpstr>Thank you!</vt:lpstr>
      <vt:lpstr>Correlation between Time Played and ELD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Model-based Outlier Detection for Object-Relational Data</dc:title>
  <dc:creator>Fatemeh Riahi</dc:creator>
  <cp:lastModifiedBy>Oliver Schulte</cp:lastModifiedBy>
  <cp:revision>206</cp:revision>
  <dcterms:created xsi:type="dcterms:W3CDTF">2006-08-16T00:00:00Z</dcterms:created>
  <dcterms:modified xsi:type="dcterms:W3CDTF">2016-05-18T18:20:24Z</dcterms:modified>
</cp:coreProperties>
</file>