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5" r:id="rId3"/>
    <p:sldId id="287" r:id="rId4"/>
    <p:sldId id="314" r:id="rId5"/>
    <p:sldId id="316" r:id="rId6"/>
    <p:sldId id="317" r:id="rId7"/>
    <p:sldId id="318" r:id="rId8"/>
    <p:sldId id="259" r:id="rId9"/>
    <p:sldId id="319" r:id="rId10"/>
    <p:sldId id="322" r:id="rId11"/>
    <p:sldId id="321" r:id="rId12"/>
    <p:sldId id="320" r:id="rId13"/>
    <p:sldId id="323" r:id="rId14"/>
    <p:sldId id="324" r:id="rId15"/>
    <p:sldId id="328" r:id="rId16"/>
    <p:sldId id="329" r:id="rId17"/>
    <p:sldId id="304" r:id="rId18"/>
    <p:sldId id="305" r:id="rId19"/>
    <p:sldId id="308" r:id="rId20"/>
    <p:sldId id="306" r:id="rId21"/>
    <p:sldId id="280" r:id="rId22"/>
    <p:sldId id="309" r:id="rId23"/>
    <p:sldId id="330" r:id="rId24"/>
    <p:sldId id="331" r:id="rId25"/>
    <p:sldId id="312" r:id="rId26"/>
    <p:sldId id="273" r:id="rId27"/>
    <p:sldId id="313" r:id="rId28"/>
    <p:sldId id="310" r:id="rId29"/>
    <p:sldId id="325" r:id="rId30"/>
    <p:sldId id="326" r:id="rId31"/>
    <p:sldId id="32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019A95-A668-8A42-95C2-7D0DC168D76A}">
          <p14:sldIdLst>
            <p14:sldId id="256"/>
            <p14:sldId id="315"/>
          </p14:sldIdLst>
        </p14:section>
        <p14:section name="Introduction" id="{51846FA5-CB28-D04F-98C2-7B2A1D38FA9C}">
          <p14:sldIdLst>
            <p14:sldId id="287"/>
            <p14:sldId id="314"/>
            <p14:sldId id="316"/>
            <p14:sldId id="317"/>
            <p14:sldId id="318"/>
            <p14:sldId id="259"/>
            <p14:sldId id="319"/>
          </p14:sldIdLst>
        </p14:section>
        <p14:section name="Bayesian Networks" id="{9E18A7FB-3ACE-7043-B7B2-1B30BA4DB2F6}">
          <p14:sldIdLst>
            <p14:sldId id="322"/>
            <p14:sldId id="321"/>
            <p14:sldId id="320"/>
            <p14:sldId id="323"/>
            <p14:sldId id="324"/>
            <p14:sldId id="328"/>
            <p14:sldId id="329"/>
            <p14:sldId id="304"/>
            <p14:sldId id="305"/>
          </p14:sldIdLst>
        </p14:section>
        <p14:section name="Experiments" id="{B2208DEB-A310-2648-87EC-A84C40E3308B}">
          <p14:sldIdLst>
            <p14:sldId id="308"/>
            <p14:sldId id="306"/>
            <p14:sldId id="280"/>
            <p14:sldId id="309"/>
          </p14:sldIdLst>
        </p14:section>
        <p14:section name="success" id="{0A8EB5B4-6F4D-784E-810B-7A5D6CD352F8}">
          <p14:sldIdLst>
            <p14:sldId id="330"/>
            <p14:sldId id="331"/>
          </p14:sldIdLst>
        </p14:section>
        <p14:section name="Conclusions" id="{A6D8B96F-EEE3-A24D-B49C-AE37A82A1CCD}">
          <p14:sldIdLst>
            <p14:sldId id="312"/>
            <p14:sldId id="273"/>
            <p14:sldId id="313"/>
            <p14:sldId id="310"/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43" autoAdjust="0"/>
  </p:normalViewPr>
  <p:slideViewPr>
    <p:cSldViewPr>
      <p:cViewPr>
        <p:scale>
          <a:sx n="75" d="100"/>
          <a:sy n="75" d="100"/>
        </p:scale>
        <p:origin x="-2608" y="-3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620" y="-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Oliver%20HD:Users:oschulte1:Documents:svn-projects:punch-srl:join-bayes:anomaly:iii:SSCI-2015:Correlations-RawFiles:StrikersELD-Sta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ELD vs. Time Played.</a:t>
            </a:r>
            <a:r>
              <a:rPr lang="en-US" baseline="0"/>
              <a:t> </a:t>
            </a:r>
            <a:r>
              <a:rPr lang="el-GR" sz="1800" b="1" i="0" u="none" strike="noStrike" baseline="0">
                <a:effectLst/>
              </a:rPr>
              <a:t>ρ</a:t>
            </a:r>
            <a:r>
              <a:rPr lang="el-GR" sz="1800" b="1" i="0" u="none" strike="noStrike" baseline="0"/>
              <a:t> </a:t>
            </a:r>
            <a:r>
              <a:rPr lang="en-US" baseline="0"/>
              <a:t> = 0.83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'StrikersELD-Stats.csv'!$B$1</c:f>
              <c:strCache>
                <c:ptCount val="1"/>
                <c:pt idx="0">
                  <c:v>timeplayed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'StrikersELD-Stats.csv'!$A$2:$A$111</c:f>
              <c:numCache>
                <c:formatCode>General</c:formatCode>
                <c:ptCount val="110"/>
                <c:pt idx="0">
                  <c:v>7.98174356751971</c:v>
                </c:pt>
                <c:pt idx="1">
                  <c:v>0.897098306152555</c:v>
                </c:pt>
                <c:pt idx="2">
                  <c:v>5.24861701991823</c:v>
                </c:pt>
                <c:pt idx="3">
                  <c:v>4.920654270384039</c:v>
                </c:pt>
                <c:pt idx="4">
                  <c:v>14.5154126187165</c:v>
                </c:pt>
                <c:pt idx="5">
                  <c:v>6.522466520468384</c:v>
                </c:pt>
                <c:pt idx="6">
                  <c:v>6.337909870677509</c:v>
                </c:pt>
                <c:pt idx="7">
                  <c:v>8.478290385670114</c:v>
                </c:pt>
                <c:pt idx="8">
                  <c:v>11.4254239996274</c:v>
                </c:pt>
                <c:pt idx="9">
                  <c:v>8.648157293597848</c:v>
                </c:pt>
                <c:pt idx="10">
                  <c:v>3.973430549105</c:v>
                </c:pt>
                <c:pt idx="11">
                  <c:v>4.37840054101414</c:v>
                </c:pt>
                <c:pt idx="12">
                  <c:v>3.45396370523505</c:v>
                </c:pt>
                <c:pt idx="13">
                  <c:v>7.5068061682913</c:v>
                </c:pt>
                <c:pt idx="14">
                  <c:v>4.90490676297081</c:v>
                </c:pt>
                <c:pt idx="15">
                  <c:v>10.6115529669655</c:v>
                </c:pt>
                <c:pt idx="16">
                  <c:v>5.07704649368921</c:v>
                </c:pt>
                <c:pt idx="17">
                  <c:v>3.23978396422333</c:v>
                </c:pt>
                <c:pt idx="18">
                  <c:v>4.895564198493949</c:v>
                </c:pt>
                <c:pt idx="19">
                  <c:v>1.56511611905362</c:v>
                </c:pt>
                <c:pt idx="20">
                  <c:v>2.55619045595328</c:v>
                </c:pt>
                <c:pt idx="21">
                  <c:v>7.13365316225422</c:v>
                </c:pt>
                <c:pt idx="22">
                  <c:v>7.54272790087593</c:v>
                </c:pt>
                <c:pt idx="23">
                  <c:v>0.572728558650447</c:v>
                </c:pt>
                <c:pt idx="24">
                  <c:v>2.74953332212236</c:v>
                </c:pt>
                <c:pt idx="25">
                  <c:v>3.472657233476622</c:v>
                </c:pt>
                <c:pt idx="26">
                  <c:v>6.47116194831</c:v>
                </c:pt>
                <c:pt idx="27">
                  <c:v>8.67332798242569</c:v>
                </c:pt>
                <c:pt idx="28">
                  <c:v>4.825701074467751</c:v>
                </c:pt>
                <c:pt idx="29">
                  <c:v>6.023200210597778</c:v>
                </c:pt>
                <c:pt idx="30">
                  <c:v>3.34219638009866</c:v>
                </c:pt>
                <c:pt idx="31">
                  <c:v>7.374510983626036</c:v>
                </c:pt>
                <c:pt idx="32">
                  <c:v>2.31865474250581</c:v>
                </c:pt>
                <c:pt idx="33">
                  <c:v>2.53379037645128</c:v>
                </c:pt>
                <c:pt idx="34">
                  <c:v>4.04072984059651</c:v>
                </c:pt>
                <c:pt idx="35">
                  <c:v>7.40834402706888</c:v>
                </c:pt>
                <c:pt idx="36">
                  <c:v>6.26237932840983</c:v>
                </c:pt>
                <c:pt idx="37">
                  <c:v>6.81435332033369</c:v>
                </c:pt>
                <c:pt idx="38">
                  <c:v>3.78455424308776</c:v>
                </c:pt>
                <c:pt idx="39">
                  <c:v>7.96180578404002</c:v>
                </c:pt>
                <c:pt idx="40">
                  <c:v>4.853235248062337</c:v>
                </c:pt>
                <c:pt idx="41">
                  <c:v>3.85590039359198</c:v>
                </c:pt>
                <c:pt idx="42">
                  <c:v>3.91776622666253</c:v>
                </c:pt>
                <c:pt idx="43">
                  <c:v>2.44698346985711</c:v>
                </c:pt>
                <c:pt idx="44">
                  <c:v>0.711806315514776</c:v>
                </c:pt>
                <c:pt idx="45">
                  <c:v>1.36196058616042</c:v>
                </c:pt>
                <c:pt idx="46">
                  <c:v>2.28416956133312</c:v>
                </c:pt>
                <c:pt idx="47">
                  <c:v>9.15605616569519</c:v>
                </c:pt>
                <c:pt idx="48">
                  <c:v>0.380498440729247</c:v>
                </c:pt>
                <c:pt idx="49">
                  <c:v>8.89471279250251</c:v>
                </c:pt>
                <c:pt idx="50">
                  <c:v>6.74077367451455</c:v>
                </c:pt>
                <c:pt idx="51">
                  <c:v>6.288544707828088</c:v>
                </c:pt>
                <c:pt idx="52">
                  <c:v>3.86699836287233</c:v>
                </c:pt>
                <c:pt idx="53">
                  <c:v>11.6944883664449</c:v>
                </c:pt>
                <c:pt idx="54">
                  <c:v>7.025004456440589</c:v>
                </c:pt>
                <c:pt idx="55">
                  <c:v>2.95442318585183</c:v>
                </c:pt>
                <c:pt idx="56">
                  <c:v>9.83893597953849</c:v>
                </c:pt>
                <c:pt idx="57">
                  <c:v>7.49143946170806</c:v>
                </c:pt>
                <c:pt idx="58">
                  <c:v>4.4094907724195</c:v>
                </c:pt>
                <c:pt idx="59">
                  <c:v>1.04472233437829</c:v>
                </c:pt>
                <c:pt idx="60">
                  <c:v>0.494203112191624</c:v>
                </c:pt>
                <c:pt idx="61">
                  <c:v>7.53723359770245</c:v>
                </c:pt>
                <c:pt idx="62">
                  <c:v>10.4560612837473</c:v>
                </c:pt>
                <c:pt idx="63">
                  <c:v>2.22633518775304</c:v>
                </c:pt>
                <c:pt idx="64">
                  <c:v>1.97818821668624</c:v>
                </c:pt>
                <c:pt idx="65">
                  <c:v>0.494203112191624</c:v>
                </c:pt>
                <c:pt idx="66">
                  <c:v>8.85899467600716</c:v>
                </c:pt>
                <c:pt idx="67">
                  <c:v>6.50740727451112</c:v>
                </c:pt>
                <c:pt idx="68">
                  <c:v>8.42863855097029</c:v>
                </c:pt>
                <c:pt idx="69">
                  <c:v>5.32456396023432</c:v>
                </c:pt>
                <c:pt idx="70">
                  <c:v>4.45367774698469</c:v>
                </c:pt>
                <c:pt idx="71">
                  <c:v>7.1026386419932</c:v>
                </c:pt>
                <c:pt idx="72">
                  <c:v>5.7982944117652</c:v>
                </c:pt>
                <c:pt idx="73">
                  <c:v>6.145570099353788</c:v>
                </c:pt>
                <c:pt idx="74">
                  <c:v>3.01372465160157</c:v>
                </c:pt>
                <c:pt idx="75">
                  <c:v>3.20330235030916</c:v>
                </c:pt>
                <c:pt idx="76">
                  <c:v>2.57918410003185</c:v>
                </c:pt>
                <c:pt idx="77">
                  <c:v>8.31298616197374</c:v>
                </c:pt>
                <c:pt idx="78">
                  <c:v>1.49600511127048</c:v>
                </c:pt>
                <c:pt idx="79">
                  <c:v>5.77005860540601</c:v>
                </c:pt>
                <c:pt idx="80">
                  <c:v>7.1323409544097</c:v>
                </c:pt>
                <c:pt idx="81">
                  <c:v>1.71571918990876</c:v>
                </c:pt>
                <c:pt idx="82">
                  <c:v>2.49870610237121</c:v>
                </c:pt>
                <c:pt idx="83">
                  <c:v>6.38892840014563</c:v>
                </c:pt>
                <c:pt idx="84">
                  <c:v>0.388913305269347</c:v>
                </c:pt>
                <c:pt idx="85">
                  <c:v>1.80115080210897</c:v>
                </c:pt>
                <c:pt idx="86">
                  <c:v>1.03377802090512</c:v>
                </c:pt>
                <c:pt idx="87">
                  <c:v>7.02566693226496</c:v>
                </c:pt>
                <c:pt idx="88">
                  <c:v>4.51863599154684</c:v>
                </c:pt>
                <c:pt idx="89">
                  <c:v>4.50325243009461</c:v>
                </c:pt>
                <c:pt idx="90">
                  <c:v>4.29517578747537</c:v>
                </c:pt>
                <c:pt idx="91">
                  <c:v>4.374785722957704</c:v>
                </c:pt>
                <c:pt idx="92">
                  <c:v>0.74853268927998</c:v>
                </c:pt>
                <c:pt idx="93">
                  <c:v>6.55267301532957</c:v>
                </c:pt>
                <c:pt idx="94">
                  <c:v>4.715915083885187</c:v>
                </c:pt>
                <c:pt idx="95">
                  <c:v>4.538414272997104</c:v>
                </c:pt>
                <c:pt idx="96">
                  <c:v>3.03174324168099</c:v>
                </c:pt>
                <c:pt idx="97">
                  <c:v>1.00232705805036</c:v>
                </c:pt>
                <c:pt idx="98">
                  <c:v>7.33877223067813</c:v>
                </c:pt>
                <c:pt idx="99">
                  <c:v>1.04028305080201</c:v>
                </c:pt>
                <c:pt idx="100">
                  <c:v>1.18996073802312</c:v>
                </c:pt>
                <c:pt idx="101">
                  <c:v>3.55480825031797</c:v>
                </c:pt>
                <c:pt idx="102">
                  <c:v>3.68557699024677</c:v>
                </c:pt>
                <c:pt idx="103">
                  <c:v>6.63254877593782</c:v>
                </c:pt>
                <c:pt idx="104">
                  <c:v>0.691323469082514</c:v>
                </c:pt>
                <c:pt idx="105">
                  <c:v>0.380498440729247</c:v>
                </c:pt>
                <c:pt idx="106">
                  <c:v>0.822172418236732</c:v>
                </c:pt>
                <c:pt idx="107">
                  <c:v>5.81871092319488</c:v>
                </c:pt>
                <c:pt idx="108">
                  <c:v>7.37908539507124</c:v>
                </c:pt>
                <c:pt idx="109">
                  <c:v>4.46988433599472</c:v>
                </c:pt>
              </c:numCache>
            </c:numRef>
          </c:xVal>
          <c:yVal>
            <c:numRef>
              <c:f>'StrikersELD-Stats.csv'!$B$2:$B$111</c:f>
              <c:numCache>
                <c:formatCode>General</c:formatCode>
                <c:ptCount val="110"/>
                <c:pt idx="0">
                  <c:v>1862.0</c:v>
                </c:pt>
                <c:pt idx="1">
                  <c:v>2.0</c:v>
                </c:pt>
                <c:pt idx="2">
                  <c:v>348.0</c:v>
                </c:pt>
                <c:pt idx="3">
                  <c:v>1244.0</c:v>
                </c:pt>
                <c:pt idx="4">
                  <c:v>3334.0</c:v>
                </c:pt>
                <c:pt idx="5">
                  <c:v>1480.0</c:v>
                </c:pt>
                <c:pt idx="6">
                  <c:v>1241.0</c:v>
                </c:pt>
                <c:pt idx="7">
                  <c:v>3335.0</c:v>
                </c:pt>
                <c:pt idx="8">
                  <c:v>2839.0</c:v>
                </c:pt>
                <c:pt idx="9">
                  <c:v>2451.0</c:v>
                </c:pt>
                <c:pt idx="10">
                  <c:v>307.0</c:v>
                </c:pt>
                <c:pt idx="11">
                  <c:v>456.0</c:v>
                </c:pt>
                <c:pt idx="12">
                  <c:v>1106.0</c:v>
                </c:pt>
                <c:pt idx="13">
                  <c:v>1904.0</c:v>
                </c:pt>
                <c:pt idx="14">
                  <c:v>383.0</c:v>
                </c:pt>
                <c:pt idx="15">
                  <c:v>2845.0</c:v>
                </c:pt>
                <c:pt idx="16">
                  <c:v>520.0</c:v>
                </c:pt>
                <c:pt idx="17">
                  <c:v>169.0</c:v>
                </c:pt>
                <c:pt idx="18">
                  <c:v>1165.0</c:v>
                </c:pt>
                <c:pt idx="19">
                  <c:v>94.0</c:v>
                </c:pt>
                <c:pt idx="20">
                  <c:v>458.0</c:v>
                </c:pt>
                <c:pt idx="21">
                  <c:v>2840.0</c:v>
                </c:pt>
                <c:pt idx="22">
                  <c:v>1458.0</c:v>
                </c:pt>
                <c:pt idx="23">
                  <c:v>79.0</c:v>
                </c:pt>
                <c:pt idx="24">
                  <c:v>256.0</c:v>
                </c:pt>
                <c:pt idx="25">
                  <c:v>975.0</c:v>
                </c:pt>
                <c:pt idx="26">
                  <c:v>837.0</c:v>
                </c:pt>
                <c:pt idx="27">
                  <c:v>2353.0</c:v>
                </c:pt>
                <c:pt idx="28">
                  <c:v>942.0</c:v>
                </c:pt>
                <c:pt idx="29">
                  <c:v>1013.0</c:v>
                </c:pt>
                <c:pt idx="30">
                  <c:v>318.0</c:v>
                </c:pt>
                <c:pt idx="31">
                  <c:v>3122.0</c:v>
                </c:pt>
                <c:pt idx="32">
                  <c:v>148.0</c:v>
                </c:pt>
                <c:pt idx="33">
                  <c:v>128.0</c:v>
                </c:pt>
                <c:pt idx="34">
                  <c:v>601.0</c:v>
                </c:pt>
                <c:pt idx="35">
                  <c:v>2350.0</c:v>
                </c:pt>
                <c:pt idx="36">
                  <c:v>2186.0</c:v>
                </c:pt>
                <c:pt idx="37">
                  <c:v>2288.0</c:v>
                </c:pt>
                <c:pt idx="38">
                  <c:v>756.0</c:v>
                </c:pt>
                <c:pt idx="39">
                  <c:v>2763.0</c:v>
                </c:pt>
                <c:pt idx="40">
                  <c:v>596.0</c:v>
                </c:pt>
                <c:pt idx="41">
                  <c:v>636.0</c:v>
                </c:pt>
                <c:pt idx="42">
                  <c:v>444.0</c:v>
                </c:pt>
                <c:pt idx="43">
                  <c:v>467.0</c:v>
                </c:pt>
                <c:pt idx="44">
                  <c:v>69.0</c:v>
                </c:pt>
                <c:pt idx="45">
                  <c:v>233.0</c:v>
                </c:pt>
                <c:pt idx="46">
                  <c:v>383.0</c:v>
                </c:pt>
                <c:pt idx="47">
                  <c:v>1868.0</c:v>
                </c:pt>
                <c:pt idx="48">
                  <c:v>6.0</c:v>
                </c:pt>
                <c:pt idx="49">
                  <c:v>1511.0</c:v>
                </c:pt>
                <c:pt idx="50">
                  <c:v>1155.0</c:v>
                </c:pt>
                <c:pt idx="51">
                  <c:v>1243.0</c:v>
                </c:pt>
                <c:pt idx="52">
                  <c:v>576.0</c:v>
                </c:pt>
                <c:pt idx="53">
                  <c:v>2600.0</c:v>
                </c:pt>
                <c:pt idx="54">
                  <c:v>2046.0</c:v>
                </c:pt>
                <c:pt idx="55">
                  <c:v>412.0</c:v>
                </c:pt>
                <c:pt idx="56">
                  <c:v>2940.0</c:v>
                </c:pt>
                <c:pt idx="57">
                  <c:v>2556.0</c:v>
                </c:pt>
                <c:pt idx="58">
                  <c:v>952.0</c:v>
                </c:pt>
                <c:pt idx="59">
                  <c:v>240.0</c:v>
                </c:pt>
                <c:pt idx="60">
                  <c:v>1.0</c:v>
                </c:pt>
                <c:pt idx="61">
                  <c:v>2065.0</c:v>
                </c:pt>
                <c:pt idx="62">
                  <c:v>2098.0</c:v>
                </c:pt>
                <c:pt idx="63">
                  <c:v>49.0</c:v>
                </c:pt>
                <c:pt idx="64">
                  <c:v>62.0</c:v>
                </c:pt>
                <c:pt idx="65">
                  <c:v>6.0</c:v>
                </c:pt>
                <c:pt idx="66">
                  <c:v>2268.0</c:v>
                </c:pt>
                <c:pt idx="67">
                  <c:v>1321.0</c:v>
                </c:pt>
                <c:pt idx="68">
                  <c:v>1497.0</c:v>
                </c:pt>
                <c:pt idx="69">
                  <c:v>1104.0</c:v>
                </c:pt>
                <c:pt idx="70">
                  <c:v>1113.0</c:v>
                </c:pt>
                <c:pt idx="71">
                  <c:v>1476.0</c:v>
                </c:pt>
                <c:pt idx="72">
                  <c:v>1685.0</c:v>
                </c:pt>
                <c:pt idx="73">
                  <c:v>2530.0</c:v>
                </c:pt>
                <c:pt idx="74">
                  <c:v>166.0</c:v>
                </c:pt>
                <c:pt idx="75">
                  <c:v>204.0</c:v>
                </c:pt>
                <c:pt idx="76">
                  <c:v>281.0</c:v>
                </c:pt>
                <c:pt idx="77">
                  <c:v>2729.0</c:v>
                </c:pt>
                <c:pt idx="78">
                  <c:v>3217.0</c:v>
                </c:pt>
                <c:pt idx="79">
                  <c:v>2038.0</c:v>
                </c:pt>
                <c:pt idx="80">
                  <c:v>2018.0</c:v>
                </c:pt>
                <c:pt idx="81">
                  <c:v>630.0</c:v>
                </c:pt>
                <c:pt idx="82">
                  <c:v>163.0</c:v>
                </c:pt>
                <c:pt idx="83">
                  <c:v>835.0</c:v>
                </c:pt>
                <c:pt idx="84">
                  <c:v>11.0</c:v>
                </c:pt>
                <c:pt idx="85">
                  <c:v>70.0</c:v>
                </c:pt>
                <c:pt idx="86">
                  <c:v>148.0</c:v>
                </c:pt>
                <c:pt idx="87">
                  <c:v>2245.0</c:v>
                </c:pt>
                <c:pt idx="88">
                  <c:v>527.0</c:v>
                </c:pt>
                <c:pt idx="89">
                  <c:v>734.0</c:v>
                </c:pt>
                <c:pt idx="90">
                  <c:v>519.0</c:v>
                </c:pt>
                <c:pt idx="91">
                  <c:v>247.0</c:v>
                </c:pt>
                <c:pt idx="92">
                  <c:v>18.0</c:v>
                </c:pt>
                <c:pt idx="93">
                  <c:v>1005.0</c:v>
                </c:pt>
                <c:pt idx="94">
                  <c:v>957.0</c:v>
                </c:pt>
                <c:pt idx="95">
                  <c:v>536.0</c:v>
                </c:pt>
                <c:pt idx="96">
                  <c:v>158.0</c:v>
                </c:pt>
                <c:pt idx="97">
                  <c:v>39.0</c:v>
                </c:pt>
                <c:pt idx="98">
                  <c:v>1287.0</c:v>
                </c:pt>
                <c:pt idx="99">
                  <c:v>5.0</c:v>
                </c:pt>
                <c:pt idx="100">
                  <c:v>15.0</c:v>
                </c:pt>
                <c:pt idx="101">
                  <c:v>533.0</c:v>
                </c:pt>
                <c:pt idx="102">
                  <c:v>512.0</c:v>
                </c:pt>
                <c:pt idx="103">
                  <c:v>819.0</c:v>
                </c:pt>
                <c:pt idx="104">
                  <c:v>1.0</c:v>
                </c:pt>
                <c:pt idx="105">
                  <c:v>4.0</c:v>
                </c:pt>
                <c:pt idx="106">
                  <c:v>11.0</c:v>
                </c:pt>
                <c:pt idx="107">
                  <c:v>192.0</c:v>
                </c:pt>
                <c:pt idx="108">
                  <c:v>1496.0</c:v>
                </c:pt>
                <c:pt idx="109">
                  <c:v>435.0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029352"/>
        <c:axId val="-2131011064"/>
      </c:scatterChart>
      <c:valAx>
        <c:axId val="-213602935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1011064"/>
        <c:crosses val="autoZero"/>
        <c:crossBetween val="midCat"/>
      </c:valAx>
      <c:valAx>
        <c:axId val="-213101106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Played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602935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DE73F-F384-4A85-BC90-9A5421B8BDFB}" type="datetimeFigureOut">
              <a:rPr lang="en-US" smtClean="0"/>
              <a:pPr/>
              <a:t>2016-05-18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4CAD-EE95-4BE2-A908-DE17C230B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D7C3E-87EE-4854-A8B3-9D74127FB153}" type="datetimeFigureOut">
              <a:rPr lang="en-US" smtClean="0"/>
              <a:pPr/>
              <a:t>2016-05-18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F2A7-706F-47EC-B2B0-90C3D4759446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8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  <a:p>
            <a:endParaRPr lang="en-US" dirty="0" smtClean="0"/>
          </a:p>
          <a:p>
            <a:r>
              <a:rPr lang="en-US" dirty="0" smtClean="0"/>
              <a:t>Eventually want to order as follows: LOG, FD, LR, |LR|, ELD</a:t>
            </a:r>
          </a:p>
          <a:p>
            <a:endParaRPr lang="en-US" dirty="0" smtClean="0"/>
          </a:p>
          <a:p>
            <a:r>
              <a:rPr lang="en-US" dirty="0" smtClean="0"/>
              <a:t>LR = G-test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</a:t>
            </a:r>
            <a:r>
              <a:rPr lang="en-US" baseline="0" dirty="0" smtClean="0"/>
              <a:t> a </a:t>
            </a:r>
            <a:r>
              <a:rPr lang="en-US" baseline="0" smtClean="0"/>
              <a:t>phase transition?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Arno </a:t>
            </a:r>
            <a:r>
              <a:rPr lang="en-US" dirty="0" err="1" smtClean="0"/>
              <a:t>Knobbe’s</a:t>
            </a:r>
            <a:r>
              <a:rPr lang="en-US" dirty="0" smtClean="0"/>
              <a:t> group in Utrecht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30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31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in excel spreadsheet.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think: for each</a:t>
            </a:r>
            <a:r>
              <a:rPr lang="en-US" baseline="0" dirty="0" smtClean="0"/>
              <a:t> instantiation, assign joint probability, multiply together joint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think: for each</a:t>
            </a:r>
            <a:r>
              <a:rPr lang="en-US" baseline="0" dirty="0" smtClean="0"/>
              <a:t> instantiation, assign joint probability, multiply together joint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discovered by Peter </a:t>
            </a:r>
            <a:r>
              <a:rPr lang="en-US" dirty="0" err="1" smtClean="0"/>
              <a:t>Flach’s</a:t>
            </a:r>
            <a:r>
              <a:rPr lang="en-US" dirty="0" smtClean="0"/>
              <a:t>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5F3-334A-4322-9CE0-6E7DF36B0648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3160-0480-4307-9941-220C7FD6DB8C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F203-A605-4B2E-8B44-A5BCC47D2248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14D-9E5A-480E-9526-82934897E8A6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7" name="Picture 6" descr="Simon-Fraser-University-SFU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339719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32BF-4ECC-4A57-9DB4-DB18D09568DD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6D1-8113-4B0A-A075-3D39B539377E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62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62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8CDF-FBFD-4F2C-9BD2-B22233E6CA8B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4724400"/>
            <a:ext cx="8305800" cy="129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962-69DD-4C83-B798-8FE2D0727F20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87C2-62EF-462E-A2CE-B26FF0F02283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31F-825C-443C-92CF-165B158EB38F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4061-DC4A-4BFF-B67A-E1325E5EC67F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AC5D-F54D-43F7-9724-4385B6818DA4}" type="datetime1">
              <a:rPr lang="en-US" smtClean="0"/>
              <a:pPr/>
              <a:t>2016-05-18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s.uu.nl/groups/ADA/em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u.nl/groups/ADA/emm/" TargetMode="External"/><Relationship Id="rId4" Type="http://schemas.openxmlformats.org/officeDocument/2006/relationships/hyperlink" Target="http://www.rdatamining.com/examples/association-ru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Identifying Unusual Players and Teams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2800" cy="2362200"/>
          </a:xfrm>
        </p:spPr>
        <p:txBody>
          <a:bodyPr/>
          <a:lstStyle/>
          <a:p>
            <a:r>
              <a:rPr lang="en-US" sz="2800" dirty="0" err="1" smtClean="0"/>
              <a:t>Fatemeh</a:t>
            </a:r>
            <a:r>
              <a:rPr lang="en-US" sz="2800" dirty="0" smtClean="0"/>
              <a:t> </a:t>
            </a:r>
            <a:r>
              <a:rPr lang="en-US" sz="2800" dirty="0" err="1" smtClean="0"/>
              <a:t>Riahi</a:t>
            </a:r>
            <a:r>
              <a:rPr lang="en-US" sz="2800" dirty="0" smtClean="0"/>
              <a:t>, Oliver Schulte</a:t>
            </a:r>
          </a:p>
          <a:p>
            <a:endParaRPr lang="en-US" sz="2800" dirty="0" smtClean="0"/>
          </a:p>
          <a:p>
            <a:r>
              <a:rPr lang="en-US" sz="2800" dirty="0" smtClean="0"/>
              <a:t>SSCI, Dec 2015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5" name="Picture 4" descr="Simon-Fraser-University-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81723" cy="1219200"/>
          </a:xfrm>
          <a:prstGeom prst="rect">
            <a:avLst/>
          </a:prstGeom>
        </p:spPr>
      </p:pic>
      <p:pic>
        <p:nvPicPr>
          <p:cNvPr id="8" name="Picture 7" descr="AKA_307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343400"/>
            <a:ext cx="2236470" cy="1517387"/>
          </a:xfrm>
          <a:prstGeom prst="rect">
            <a:avLst/>
          </a:prstGeom>
        </p:spPr>
      </p:pic>
      <p:pic>
        <p:nvPicPr>
          <p:cNvPr id="9" name="Picture 8" descr="oschul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4343400"/>
            <a:ext cx="1270000" cy="1885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0" y="25467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.</a:t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DEtails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715228"/>
            <a:ext cx="7882285" cy="914172"/>
          </a:xfrm>
        </p:spPr>
        <p:txBody>
          <a:bodyPr/>
          <a:lstStyle/>
          <a:p>
            <a:r>
              <a:rPr lang="en-US" dirty="0" smtClean="0"/>
              <a:t>“Model-based Outlier Detection for Object-Relational Data”. </a:t>
            </a:r>
            <a:r>
              <a:rPr lang="en-US" dirty="0" err="1" smtClean="0"/>
              <a:t>Riahi</a:t>
            </a:r>
            <a:r>
              <a:rPr lang="en-US" dirty="0" smtClean="0"/>
              <a:t> and Schulte (2015). IEEE SSCI. </a:t>
            </a:r>
            <a:br>
              <a:rPr lang="en-US" dirty="0" smtClean="0"/>
            </a:br>
            <a:r>
              <a:rPr lang="en-US" dirty="0" err="1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1781452"/>
            <a:ext cx="909071" cy="97154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18720" y="3503257"/>
            <a:ext cx="3587008" cy="790112"/>
            <a:chOff x="4859036" y="1481860"/>
            <a:chExt cx="3827764" cy="790112"/>
          </a:xfrm>
        </p:grpSpPr>
        <p:pic>
          <p:nvPicPr>
            <p:cNvPr id="13" name="Picture 12" descr="databas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036" y="1678953"/>
              <a:ext cx="554887" cy="59301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580112" y="1481860"/>
              <a:ext cx="310668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Individual Profile</a:t>
              </a:r>
              <a:br>
                <a:rPr lang="en-US" sz="2400" dirty="0" smtClean="0"/>
              </a:br>
              <a:r>
                <a:rPr lang="en-US" sz="2000" dirty="0" smtClean="0"/>
                <a:t>e.g. MU games</a:t>
              </a:r>
              <a:endParaRPr lang="en-US" sz="2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9602" y="3549467"/>
            <a:ext cx="1761329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First-Order Bayesian network</a:t>
            </a:r>
          </a:p>
        </p:txBody>
      </p:sp>
      <p:cxnSp>
        <p:nvCxnSpPr>
          <p:cNvPr id="16" name="Straight Arrow Connector 15"/>
          <p:cNvCxnSpPr>
            <a:stCxn id="31" idx="3"/>
          </p:cNvCxnSpPr>
          <p:nvPr/>
        </p:nvCxnSpPr>
        <p:spPr>
          <a:xfrm>
            <a:off x="2200931" y="4149631"/>
            <a:ext cx="3293511" cy="81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1072096" y="2756737"/>
            <a:ext cx="248171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3599" y="4960203"/>
            <a:ext cx="59659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divergence of </a:t>
            </a:r>
            <a:r>
              <a:rPr lang="en-US" sz="2400" dirty="0" smtClean="0"/>
              <a:t>individual database from Bayesian network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outlier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2347" y="1858120"/>
            <a:ext cx="40127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Population Database</a:t>
            </a:r>
            <a:br>
              <a:rPr lang="en-US" sz="2400" dirty="0" smtClean="0"/>
            </a:br>
            <a:r>
              <a:rPr lang="en-US" sz="2400" dirty="0" smtClean="0"/>
              <a:t>e.g. Premier League games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6950085" y="4272698"/>
            <a:ext cx="0" cy="68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67000" y="2895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represents random individual distribution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286000" y="3505200"/>
            <a:ext cx="762000" cy="43883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7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graphical model class.</a:t>
            </a:r>
          </a:p>
          <a:p>
            <a:pPr lvl="1"/>
            <a:r>
              <a:rPr lang="en-US" dirty="0" smtClean="0"/>
              <a:t>Judea Pearl Turing Award 2011.</a:t>
            </a:r>
          </a:p>
          <a:p>
            <a:r>
              <a:rPr lang="en-US" dirty="0" smtClean="0"/>
              <a:t>Decomposes a joint probability into conditional probabilities.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Compactness: exponentially fewer parameters.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Interpretability.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Compactness</a:t>
            </a:r>
            <a:endParaRPr lang="en-US" dirty="0"/>
          </a:p>
        </p:txBody>
      </p:sp>
      <p:pic>
        <p:nvPicPr>
          <p:cNvPr id="5" name="Content Placeholder 4" descr="term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92" b="-687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2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LHS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RHS is like P(child </a:t>
            </a:r>
            <a:r>
              <a:rPr lang="en-US" dirty="0" err="1" smtClean="0"/>
              <a:t>node|parent</a:t>
            </a:r>
            <a:r>
              <a:rPr lang="en-US" dirty="0" smtClean="0"/>
              <a:t> nodes).</a:t>
            </a:r>
          </a:p>
          <a:p>
            <a:r>
              <a:rPr lang="en-US" dirty="0" smtClean="0"/>
              <a:t>Joint distribution is decomposed into association rules!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Random Selection Pseudo-Likelihood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481" y="6172200"/>
            <a:ext cx="8521719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in 'SIAM SDM', pp. 462-473.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4677919"/>
            <a:ext cx="3477723" cy="1265681"/>
            <a:chOff x="5402241" y="2348489"/>
            <a:chExt cx="3477723" cy="1265681"/>
          </a:xfrm>
        </p:grpSpPr>
        <p:sp>
          <p:nvSpPr>
            <p:cNvPr id="7" name="TextBox 6"/>
            <p:cNvSpPr txBox="1"/>
            <p:nvPr/>
          </p:nvSpPr>
          <p:spPr>
            <a:xfrm>
              <a:off x="5402241" y="2348489"/>
              <a:ext cx="15820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Shoteff</a:t>
              </a:r>
              <a:r>
                <a:rPr lang="en-US" dirty="0" smtClean="0"/>
                <a:t>(P,M)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8829" y="3244838"/>
              <a:ext cx="19001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DribbleEff</a:t>
              </a:r>
              <a:r>
                <a:rPr lang="en-US" dirty="0"/>
                <a:t>(P,M)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4889" y="2348489"/>
              <a:ext cx="1755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TackleEff</a:t>
              </a:r>
              <a:r>
                <a:rPr lang="en-US" dirty="0" smtClean="0"/>
                <a:t>(P,M)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6087601" y="2717821"/>
              <a:ext cx="43127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6333031" y="2717821"/>
              <a:ext cx="1669396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ular Callout 11"/>
          <p:cNvSpPr/>
          <p:nvPr/>
        </p:nvSpPr>
        <p:spPr>
          <a:xfrm>
            <a:off x="3048000" y="5181601"/>
            <a:ext cx="4343400" cy="914400"/>
          </a:xfrm>
          <a:prstGeom prst="wedgeRectCallout">
            <a:avLst>
              <a:gd name="adj1" fmla="val -63067"/>
              <a:gd name="adj2" fmla="val 1618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51816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DribbleEff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,</a:t>
            </a:r>
            <a:r>
              <a:rPr lang="en-US" dirty="0"/>
              <a:t>M) = </a:t>
            </a:r>
            <a:r>
              <a:rPr lang="en-US" dirty="0" smtClean="0"/>
              <a:t>low|</a:t>
            </a:r>
            <a:endParaRPr lang="en-US" dirty="0"/>
          </a:p>
          <a:p>
            <a:r>
              <a:rPr lang="en-US" dirty="0" err="1" smtClean="0"/>
              <a:t>Shoteff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,</a:t>
            </a:r>
            <a:r>
              <a:rPr lang="en-US" dirty="0"/>
              <a:t>M) = hi, </a:t>
            </a:r>
            <a:r>
              <a:rPr lang="en-US" dirty="0" err="1" smtClean="0"/>
              <a:t>TackleEff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,</a:t>
            </a:r>
            <a:r>
              <a:rPr lang="en-US" dirty="0"/>
              <a:t>M)= </a:t>
            </a:r>
            <a:r>
              <a:rPr lang="en-US" dirty="0" smtClean="0"/>
              <a:t>medium)</a:t>
            </a:r>
          </a:p>
          <a:p>
            <a:r>
              <a:rPr lang="en-US" dirty="0" smtClean="0"/>
              <a:t> = 38%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3745411"/>
              </p:ext>
            </p:extLst>
          </p:nvPr>
        </p:nvGraphicFramePr>
        <p:xfrm>
          <a:off x="914400" y="1295400"/>
          <a:ext cx="57721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2489200" imgH="609600" progId="Equation.3">
                  <p:embed/>
                </p:oleObj>
              </mc:Choice>
              <mc:Fallback>
                <p:oleObj name="Equation" r:id="rId4" imgW="2489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5772150" cy="1412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1" y="2833235"/>
            <a:ext cx="4878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joint frequency </a:t>
            </a:r>
            <a:r>
              <a:rPr lang="en-US" sz="2800" dirty="0" smtClean="0"/>
              <a:t>of</a:t>
            </a:r>
            <a:r>
              <a:rPr lang="en-US" sz="2800" b="1" dirty="0" smtClean="0"/>
              <a:t> </a:t>
            </a:r>
            <a:r>
              <a:rPr lang="en-US" sz="2800" dirty="0" smtClean="0"/>
              <a:t>child node value and parent state</a:t>
            </a:r>
            <a:r>
              <a:rPr lang="en-US" dirty="0" smtClean="0"/>
              <a:t> support </a:t>
            </a:r>
            <a:br>
              <a:rPr lang="en-US" dirty="0" smtClean="0"/>
            </a:br>
            <a:r>
              <a:rPr lang="en-US" sz="2800" dirty="0" smtClean="0"/>
              <a:t>e.g.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(</a:t>
            </a:r>
            <a:r>
              <a:rPr lang="en-US" sz="2400" dirty="0" err="1" smtClean="0"/>
              <a:t>low,hi,medium</a:t>
            </a:r>
            <a:r>
              <a:rPr lang="en-US" sz="2400" dirty="0" smtClean="0"/>
              <a:t>) = 1/8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895600"/>
            <a:ext cx="3656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Parameter of Bayes net</a:t>
            </a:r>
            <a:br>
              <a:rPr lang="en-US" sz="2800" dirty="0" smtClean="0"/>
            </a:br>
            <a:r>
              <a:rPr lang="en-US" dirty="0" err="1" smtClean="0"/>
              <a:t>ln</a:t>
            </a:r>
            <a:r>
              <a:rPr lang="en-US" dirty="0" smtClean="0"/>
              <a:t> (confidence)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sz="2400" dirty="0"/>
              <a:t>P</a:t>
            </a:r>
            <a:r>
              <a:rPr lang="en-US" sz="2400" dirty="0" smtClean="0"/>
              <a:t>(</a:t>
            </a:r>
            <a:r>
              <a:rPr lang="en-US" sz="2400" dirty="0" err="1" smtClean="0"/>
              <a:t>low|hi</a:t>
            </a:r>
            <a:r>
              <a:rPr lang="en-US" sz="2400" dirty="0" smtClean="0"/>
              <a:t>, medium) =38%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10000" y="2286000"/>
            <a:ext cx="381000" cy="59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791201" y="2438401"/>
            <a:ext cx="457199" cy="457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8600" y="45675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 smtClean="0"/>
              <a:t>Edin</a:t>
            </a:r>
            <a:r>
              <a:rPr lang="en-US" sz="2400" dirty="0" smtClean="0"/>
              <a:t> </a:t>
            </a:r>
            <a:r>
              <a:rPr lang="en-US" sz="2400" dirty="0" err="1" smtClean="0"/>
              <a:t>Dzeko</a:t>
            </a:r>
            <a:r>
              <a:rPr lang="en-US" sz="2400" dirty="0" smtClean="0"/>
              <a:t>: 1/8 x </a:t>
            </a:r>
            <a:r>
              <a:rPr lang="en-US" sz="2400" dirty="0" err="1" smtClean="0"/>
              <a:t>ln</a:t>
            </a:r>
            <a:r>
              <a:rPr lang="en-US" sz="2400" dirty="0" smtClean="0"/>
              <a:t>(38%) ≈  -0.12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6372" y="5181600"/>
            <a:ext cx="8114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0172" y="4267200"/>
            <a:ext cx="8114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6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Likelihood </a:t>
            </a:r>
            <a:r>
              <a:rPr lang="en-US" dirty="0" smtClean="0"/>
              <a:t>Ratio (KLD)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481" y="6172200"/>
            <a:ext cx="8521719" cy="457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2400" y="1447800"/>
            <a:ext cx="3477723" cy="1265681"/>
            <a:chOff x="5402241" y="2348489"/>
            <a:chExt cx="3477723" cy="1265681"/>
          </a:xfrm>
        </p:grpSpPr>
        <p:sp>
          <p:nvSpPr>
            <p:cNvPr id="7" name="TextBox 6"/>
            <p:cNvSpPr txBox="1"/>
            <p:nvPr/>
          </p:nvSpPr>
          <p:spPr>
            <a:xfrm>
              <a:off x="5402241" y="2348489"/>
              <a:ext cx="15820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Shoteff</a:t>
              </a:r>
              <a:r>
                <a:rPr lang="en-US" dirty="0" smtClean="0"/>
                <a:t>(P,M)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8829" y="3244838"/>
              <a:ext cx="19001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DribbleEff</a:t>
              </a:r>
              <a:r>
                <a:rPr lang="en-US" dirty="0"/>
                <a:t>(P,M)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4889" y="2348489"/>
              <a:ext cx="1755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TackleEff</a:t>
              </a:r>
              <a:r>
                <a:rPr lang="en-US" dirty="0" smtClean="0"/>
                <a:t>(P,M)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6087601" y="2717821"/>
              <a:ext cx="43127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6333031" y="2717821"/>
              <a:ext cx="1669396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ular Callout 11"/>
          <p:cNvSpPr/>
          <p:nvPr/>
        </p:nvSpPr>
        <p:spPr>
          <a:xfrm>
            <a:off x="2819400" y="1951482"/>
            <a:ext cx="3733800" cy="914400"/>
          </a:xfrm>
          <a:prstGeom prst="wedgeRectCallout">
            <a:avLst>
              <a:gd name="adj1" fmla="val -63067"/>
              <a:gd name="adj2" fmla="val 1618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195148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DribbleEff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,</a:t>
            </a:r>
            <a:r>
              <a:rPr lang="en-US" dirty="0"/>
              <a:t>M) = </a:t>
            </a:r>
            <a:r>
              <a:rPr lang="en-US" dirty="0" smtClean="0"/>
              <a:t>low|</a:t>
            </a:r>
            <a:endParaRPr lang="en-US" dirty="0"/>
          </a:p>
          <a:p>
            <a:r>
              <a:rPr lang="en-US" dirty="0" err="1" smtClean="0"/>
              <a:t>Shoteff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,</a:t>
            </a:r>
            <a:r>
              <a:rPr lang="en-US" dirty="0"/>
              <a:t>M) = H</a:t>
            </a:r>
            <a:r>
              <a:rPr lang="en-US" dirty="0" smtClean="0"/>
              <a:t>, </a:t>
            </a:r>
            <a:r>
              <a:rPr lang="en-US" dirty="0" err="1" smtClean="0"/>
              <a:t>TackleEff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,</a:t>
            </a:r>
            <a:r>
              <a:rPr lang="en-US" dirty="0"/>
              <a:t>M)= 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= 38%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1771472"/>
            <a:ext cx="2362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Log-Likelihood:</a:t>
            </a:r>
          </a:p>
          <a:p>
            <a:r>
              <a:rPr lang="en-US" sz="2400" dirty="0" smtClean="0"/>
              <a:t>1/8 </a:t>
            </a:r>
            <a:r>
              <a:rPr lang="en-US" sz="2400" b="1" dirty="0" smtClean="0"/>
              <a:t>x </a:t>
            </a:r>
            <a:r>
              <a:rPr lang="en-US" sz="2400" b="1" dirty="0" err="1" smtClean="0"/>
              <a:t>ln</a:t>
            </a:r>
            <a:r>
              <a:rPr lang="en-US" sz="2400" b="1" dirty="0" smtClean="0"/>
              <a:t>(38%) </a:t>
            </a:r>
            <a:r>
              <a:rPr lang="en-US" sz="2400" dirty="0" smtClean="0"/>
              <a:t>≈  -0.12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3671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Parameters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2400" y="3352800"/>
            <a:ext cx="3477723" cy="1265681"/>
            <a:chOff x="5402241" y="2348489"/>
            <a:chExt cx="3477723" cy="1265681"/>
          </a:xfrm>
        </p:grpSpPr>
        <p:sp>
          <p:nvSpPr>
            <p:cNvPr id="33" name="TextBox 32"/>
            <p:cNvSpPr txBox="1"/>
            <p:nvPr/>
          </p:nvSpPr>
          <p:spPr>
            <a:xfrm>
              <a:off x="5402241" y="2348489"/>
              <a:ext cx="15820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Shoteff</a:t>
              </a:r>
              <a:r>
                <a:rPr lang="en-US" dirty="0" smtClean="0"/>
                <a:t>(</a:t>
              </a:r>
              <a:r>
                <a:rPr lang="en-US" dirty="0" err="1" smtClean="0"/>
                <a:t>ed,M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68829" y="3244838"/>
              <a:ext cx="19001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DribbleEff</a:t>
              </a:r>
              <a:r>
                <a:rPr lang="en-US" dirty="0" smtClean="0"/>
                <a:t>(</a:t>
              </a:r>
              <a:r>
                <a:rPr lang="en-US" dirty="0" err="1" smtClean="0"/>
                <a:t>ed,</a:t>
              </a:r>
              <a:r>
                <a:rPr lang="en-US" dirty="0" err="1"/>
                <a:t>M</a:t>
              </a:r>
              <a:r>
                <a:rPr lang="en-US" dirty="0"/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24889" y="2348489"/>
              <a:ext cx="1755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TackleEff</a:t>
              </a:r>
              <a:r>
                <a:rPr lang="en-US" dirty="0" smtClean="0"/>
                <a:t>(</a:t>
              </a:r>
              <a:r>
                <a:rPr lang="en-US" dirty="0" err="1" smtClean="0"/>
                <a:t>ed,M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6087601" y="2717821"/>
              <a:ext cx="43127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2"/>
            </p:cNvCxnSpPr>
            <p:nvPr/>
          </p:nvCxnSpPr>
          <p:spPr>
            <a:xfrm flipH="1">
              <a:off x="6333031" y="2717821"/>
              <a:ext cx="1669396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ular Callout 37"/>
          <p:cNvSpPr/>
          <p:nvPr/>
        </p:nvSpPr>
        <p:spPr>
          <a:xfrm>
            <a:off x="2819400" y="3856482"/>
            <a:ext cx="3733800" cy="914400"/>
          </a:xfrm>
          <a:prstGeom prst="wedgeRectCallout">
            <a:avLst>
              <a:gd name="adj1" fmla="val -63067"/>
              <a:gd name="adj2" fmla="val 1618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9400" y="385648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DribbleEff</a:t>
            </a:r>
            <a:r>
              <a:rPr lang="en-US" dirty="0" smtClean="0"/>
              <a:t>(</a:t>
            </a:r>
            <a:r>
              <a:rPr lang="en-US" dirty="0" err="1" smtClean="0"/>
              <a:t>ed,</a:t>
            </a:r>
            <a:r>
              <a:rPr lang="en-US" dirty="0" err="1"/>
              <a:t>M</a:t>
            </a:r>
            <a:r>
              <a:rPr lang="en-US" dirty="0"/>
              <a:t>) = </a:t>
            </a:r>
            <a:r>
              <a:rPr lang="en-US" dirty="0" smtClean="0"/>
              <a:t>low|</a:t>
            </a:r>
            <a:endParaRPr lang="en-US" dirty="0"/>
          </a:p>
          <a:p>
            <a:r>
              <a:rPr lang="en-US" dirty="0" err="1" smtClean="0"/>
              <a:t>Shoteff</a:t>
            </a:r>
            <a:r>
              <a:rPr lang="en-US" dirty="0" smtClean="0"/>
              <a:t>(</a:t>
            </a:r>
            <a:r>
              <a:rPr lang="en-US" dirty="0" err="1" smtClean="0"/>
              <a:t>ed,</a:t>
            </a:r>
            <a:r>
              <a:rPr lang="en-US" dirty="0" err="1"/>
              <a:t>M</a:t>
            </a:r>
            <a:r>
              <a:rPr lang="en-US" dirty="0"/>
              <a:t>) = H</a:t>
            </a:r>
            <a:r>
              <a:rPr lang="en-US" dirty="0" smtClean="0"/>
              <a:t>, </a:t>
            </a:r>
            <a:r>
              <a:rPr lang="en-US" dirty="0" err="1" smtClean="0"/>
              <a:t>TackleEff</a:t>
            </a:r>
            <a:r>
              <a:rPr lang="en-US" dirty="0" smtClean="0"/>
              <a:t>(</a:t>
            </a:r>
            <a:r>
              <a:rPr lang="en-US" dirty="0" err="1" smtClean="0"/>
              <a:t>ed,</a:t>
            </a:r>
            <a:r>
              <a:rPr lang="en-US" dirty="0" err="1"/>
              <a:t>M</a:t>
            </a:r>
            <a:r>
              <a:rPr lang="en-US" dirty="0"/>
              <a:t>)= 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= 50%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376434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Log-Ratio:</a:t>
            </a:r>
          </a:p>
          <a:p>
            <a:r>
              <a:rPr lang="en-US" sz="2400" dirty="0" smtClean="0"/>
              <a:t>1/8 x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b="1" dirty="0" err="1" smtClean="0"/>
              <a:t>ln</a:t>
            </a:r>
            <a:r>
              <a:rPr lang="en-US" sz="2400" b="1" dirty="0" smtClean="0"/>
              <a:t>(38%) – </a:t>
            </a:r>
            <a:r>
              <a:rPr lang="en-US" sz="2400" b="1" dirty="0" err="1" smtClean="0"/>
              <a:t>ln</a:t>
            </a:r>
            <a:r>
              <a:rPr lang="en-US" sz="2400" b="1" dirty="0" smtClean="0"/>
              <a:t>(50%)</a:t>
            </a:r>
            <a:r>
              <a:rPr lang="en-US" sz="2400" dirty="0" smtClean="0"/>
              <a:t>) ≈  -0.034 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32721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Edin</a:t>
            </a:r>
            <a:r>
              <a:rPr lang="en-US" sz="2400" dirty="0" smtClean="0"/>
              <a:t> </a:t>
            </a:r>
            <a:r>
              <a:rPr lang="en-US" sz="2400" dirty="0" err="1" smtClean="0"/>
              <a:t>Dzeko</a:t>
            </a:r>
            <a:r>
              <a:rPr lang="en-US" sz="2400" dirty="0" smtClean="0"/>
              <a:t> Parameters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334000"/>
            <a:ext cx="655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Ratio does </a:t>
            </a:r>
            <a:r>
              <a:rPr lang="en-US" sz="2400" dirty="0" smtClean="0"/>
              <a:t>poorly on </a:t>
            </a:r>
            <a:r>
              <a:rPr lang="en-US" sz="2400" dirty="0" smtClean="0"/>
              <a:t>synthetic data!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problem: positive and negative differences cancel out.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47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Avoid Cancelling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2400" y="1604665"/>
            <a:ext cx="3477723" cy="1265681"/>
            <a:chOff x="5402241" y="2348489"/>
            <a:chExt cx="3477723" cy="1265681"/>
          </a:xfrm>
        </p:grpSpPr>
        <p:sp>
          <p:nvSpPr>
            <p:cNvPr id="33" name="TextBox 32"/>
            <p:cNvSpPr txBox="1"/>
            <p:nvPr/>
          </p:nvSpPr>
          <p:spPr>
            <a:xfrm>
              <a:off x="5402241" y="2348489"/>
              <a:ext cx="15820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Shoteff</a:t>
              </a:r>
              <a:r>
                <a:rPr lang="en-US" dirty="0" smtClean="0"/>
                <a:t>(</a:t>
              </a:r>
              <a:r>
                <a:rPr lang="en-US" dirty="0" err="1" smtClean="0"/>
                <a:t>ed,M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68829" y="3244838"/>
              <a:ext cx="19001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DribbleEff</a:t>
              </a:r>
              <a:r>
                <a:rPr lang="en-US" dirty="0" smtClean="0"/>
                <a:t>(</a:t>
              </a:r>
              <a:r>
                <a:rPr lang="en-US" dirty="0" err="1" smtClean="0"/>
                <a:t>ed,</a:t>
              </a:r>
              <a:r>
                <a:rPr lang="en-US" dirty="0" err="1"/>
                <a:t>M</a:t>
              </a:r>
              <a:r>
                <a:rPr lang="en-US" dirty="0"/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24889" y="2348489"/>
              <a:ext cx="1755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TackleEff</a:t>
              </a:r>
              <a:r>
                <a:rPr lang="en-US" dirty="0" smtClean="0"/>
                <a:t>(</a:t>
              </a:r>
              <a:r>
                <a:rPr lang="en-US" dirty="0" err="1" smtClean="0"/>
                <a:t>ed,M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6087601" y="2717821"/>
              <a:ext cx="43127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2"/>
            </p:cNvCxnSpPr>
            <p:nvPr/>
          </p:nvCxnSpPr>
          <p:spPr>
            <a:xfrm flipH="1">
              <a:off x="6333031" y="2717821"/>
              <a:ext cx="1669396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ular Callout 37"/>
          <p:cNvSpPr/>
          <p:nvPr/>
        </p:nvSpPr>
        <p:spPr>
          <a:xfrm>
            <a:off x="2819400" y="2108347"/>
            <a:ext cx="3733800" cy="914400"/>
          </a:xfrm>
          <a:prstGeom prst="wedgeRectCallout">
            <a:avLst>
              <a:gd name="adj1" fmla="val -63067"/>
              <a:gd name="adj2" fmla="val 1618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9400" y="210834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DribbleEff</a:t>
            </a:r>
            <a:r>
              <a:rPr lang="en-US" dirty="0" smtClean="0"/>
              <a:t>(</a:t>
            </a:r>
            <a:r>
              <a:rPr lang="en-US" dirty="0" err="1" smtClean="0"/>
              <a:t>ed,</a:t>
            </a:r>
            <a:r>
              <a:rPr lang="en-US" dirty="0" err="1"/>
              <a:t>M</a:t>
            </a:r>
            <a:r>
              <a:rPr lang="en-US" dirty="0"/>
              <a:t>) = </a:t>
            </a:r>
            <a:r>
              <a:rPr lang="en-US" dirty="0" smtClean="0"/>
              <a:t>low|</a:t>
            </a:r>
            <a:endParaRPr lang="en-US" dirty="0"/>
          </a:p>
          <a:p>
            <a:r>
              <a:rPr lang="en-US" dirty="0" err="1" smtClean="0"/>
              <a:t>Shoteff</a:t>
            </a:r>
            <a:r>
              <a:rPr lang="en-US" dirty="0" smtClean="0"/>
              <a:t>(</a:t>
            </a:r>
            <a:r>
              <a:rPr lang="en-US" dirty="0" err="1" smtClean="0"/>
              <a:t>ed,</a:t>
            </a:r>
            <a:r>
              <a:rPr lang="en-US" dirty="0" err="1"/>
              <a:t>M</a:t>
            </a:r>
            <a:r>
              <a:rPr lang="en-US" dirty="0"/>
              <a:t>) = H</a:t>
            </a:r>
            <a:r>
              <a:rPr lang="en-US" dirty="0" smtClean="0"/>
              <a:t>, </a:t>
            </a:r>
            <a:r>
              <a:rPr lang="en-US" dirty="0" err="1" smtClean="0"/>
              <a:t>TackleEff</a:t>
            </a:r>
            <a:r>
              <a:rPr lang="en-US" dirty="0" smtClean="0"/>
              <a:t>(</a:t>
            </a:r>
            <a:r>
              <a:rPr lang="en-US" dirty="0" err="1" smtClean="0"/>
              <a:t>ed,</a:t>
            </a:r>
            <a:r>
              <a:rPr lang="en-US" dirty="0" err="1"/>
              <a:t>M</a:t>
            </a:r>
            <a:r>
              <a:rPr lang="en-US" dirty="0"/>
              <a:t>)= 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= 50%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1833265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|Log-Ratio|</a:t>
            </a:r>
          </a:p>
          <a:p>
            <a:r>
              <a:rPr lang="en-US" sz="2400" dirty="0" smtClean="0"/>
              <a:t>1/8 x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ln</a:t>
            </a:r>
            <a:r>
              <a:rPr lang="en-US" sz="2400" dirty="0" smtClean="0"/>
              <a:t>(38%) – </a:t>
            </a:r>
            <a:r>
              <a:rPr lang="en-US" sz="2400" dirty="0" err="1" smtClean="0"/>
              <a:t>ln</a:t>
            </a:r>
            <a:r>
              <a:rPr lang="en-US" sz="2400" dirty="0" smtClean="0"/>
              <a:t>(50%)| ≈  -0.034 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1524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Edin</a:t>
            </a:r>
            <a:r>
              <a:rPr lang="en-US" sz="2400" dirty="0"/>
              <a:t> </a:t>
            </a:r>
            <a:r>
              <a:rPr lang="en-US" sz="2400" dirty="0" err="1" smtClean="0"/>
              <a:t>Dzeko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3505200"/>
            <a:ext cx="8534400" cy="3046988"/>
            <a:chOff x="228600" y="3505200"/>
            <a:chExt cx="8534400" cy="3046988"/>
          </a:xfrm>
        </p:grpSpPr>
        <p:sp>
          <p:nvSpPr>
            <p:cNvPr id="14" name="TextBox 13"/>
            <p:cNvSpPr txBox="1"/>
            <p:nvPr/>
          </p:nvSpPr>
          <p:spPr>
            <a:xfrm>
              <a:off x="228600" y="3505200"/>
              <a:ext cx="85344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ELD is even better: Apply </a:t>
              </a:r>
              <a:r>
                <a:rPr lang="en-US" sz="2400" b="1" dirty="0" smtClean="0"/>
                <a:t>mutual information decomposition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16% x |</a:t>
              </a:r>
              <a:r>
                <a:rPr lang="en-US" sz="2400" dirty="0" err="1" smtClean="0"/>
                <a:t>ln</a:t>
              </a:r>
              <a:r>
                <a:rPr lang="en-US" sz="2400" dirty="0" smtClean="0"/>
                <a:t>(16%)-</a:t>
              </a:r>
              <a:r>
                <a:rPr lang="en-US" sz="2400" dirty="0" err="1" smtClean="0"/>
                <a:t>ln</a:t>
              </a:r>
              <a:r>
                <a:rPr lang="en-US" sz="2400" dirty="0" smtClean="0"/>
                <a:t>(51%)| + </a:t>
              </a:r>
              <a:br>
                <a:rPr lang="en-US" sz="2400" dirty="0" smtClean="0"/>
              </a:b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prior for E.D.	prior for striker class    </a:t>
              </a:r>
              <a:r>
                <a:rPr lang="en-US" sz="2400" dirty="0" err="1" smtClean="0"/>
                <a:t>DribbleEff</a:t>
              </a:r>
              <a:r>
                <a:rPr lang="en-US" sz="2400" dirty="0" smtClean="0"/>
                <a:t> = low</a:t>
              </a:r>
              <a:br>
                <a:rPr lang="en-US" sz="2400" dirty="0" smtClean="0"/>
              </a:br>
              <a:r>
                <a:rPr lang="en-US" sz="2400" dirty="0" smtClean="0"/>
                <a:t>   </a:t>
              </a:r>
              <a:br>
                <a:rPr lang="en-US" sz="2400" dirty="0" smtClean="0"/>
              </a:br>
              <a:r>
                <a:rPr lang="en-US" sz="2400" dirty="0" smtClean="0"/>
                <a:t>1</a:t>
              </a:r>
              <a:r>
                <a:rPr lang="en-US" sz="2400" dirty="0"/>
                <a:t>/8 x </a:t>
              </a:r>
              <a:r>
                <a:rPr lang="en-US" sz="2400" dirty="0" smtClean="0"/>
                <a:t>|</a:t>
              </a:r>
              <a:r>
                <a:rPr lang="en-US" sz="2400" dirty="0" err="1"/>
                <a:t>ln</a:t>
              </a:r>
              <a:r>
                <a:rPr lang="en-US" sz="2400" dirty="0"/>
                <a:t>(38</a:t>
              </a:r>
              <a:r>
                <a:rPr lang="en-US" sz="2400" dirty="0" smtClean="0"/>
                <a:t>%/16%) </a:t>
              </a:r>
              <a:r>
                <a:rPr lang="en-US" sz="2400" dirty="0"/>
                <a:t>– </a:t>
              </a:r>
              <a:r>
                <a:rPr lang="en-US" sz="2400" dirty="0" err="1"/>
                <a:t>ln</a:t>
              </a:r>
              <a:r>
                <a:rPr lang="en-US" sz="2400" dirty="0"/>
                <a:t>(50</a:t>
              </a:r>
              <a:r>
                <a:rPr lang="en-US" sz="2400" dirty="0" smtClean="0"/>
                <a:t>%/51%)</a:t>
              </a:r>
              <a:r>
                <a:rPr lang="en-US" sz="2400" dirty="0"/>
                <a:t>|         </a:t>
              </a:r>
              <a:r>
                <a:rPr lang="en-US" sz="2400" dirty="0" err="1" smtClean="0"/>
                <a:t>DribbleEff</a:t>
              </a:r>
              <a:r>
                <a:rPr lang="en-US" sz="2400" dirty="0" smtClean="0"/>
                <a:t> </a:t>
              </a:r>
              <a:r>
                <a:rPr lang="en-US" sz="2400" dirty="0"/>
                <a:t>= </a:t>
              </a:r>
              <a:r>
                <a:rPr lang="en-US" sz="2400" dirty="0" err="1" smtClean="0"/>
                <a:t>low|H,M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  </a:t>
              </a:r>
              <a:br>
                <a:rPr lang="en-US" sz="2400" dirty="0" smtClean="0"/>
              </a:br>
              <a:r>
                <a:rPr lang="en-US" sz="2400" dirty="0" smtClean="0"/>
                <a:t>lift for E.D.		lift for striker class</a:t>
              </a:r>
              <a:endParaRPr lang="en-US" sz="24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00200" y="4267200"/>
              <a:ext cx="2590800" cy="381000"/>
              <a:chOff x="1600200" y="4267200"/>
              <a:chExt cx="2590800" cy="381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600200" y="4267200"/>
                <a:ext cx="3810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3276600" y="43434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1447800" y="5791200"/>
              <a:ext cx="2819400" cy="381000"/>
              <a:chOff x="1447800" y="5791200"/>
              <a:chExt cx="2819400" cy="3810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447800" y="5791200"/>
                <a:ext cx="7620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86200" y="5791200"/>
                <a:ext cx="3810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005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on data mining and anomaly/outlier detection</a:t>
            </a:r>
          </a:p>
          <a:p>
            <a:r>
              <a:rPr lang="en-US" dirty="0" smtClean="0"/>
              <a:t>Finding teams and players with  unusual statistics</a:t>
            </a:r>
          </a:p>
          <a:p>
            <a:r>
              <a:rPr lang="en-US" dirty="0" smtClean="0"/>
              <a:t>Definition of “unusual” = outlier metric</a:t>
            </a:r>
          </a:p>
          <a:p>
            <a:r>
              <a:rPr lang="en-US" dirty="0" smtClean="0"/>
              <a:t>Our outlier metric correlates with success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2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Evaluation: Finally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Use precision as evaluation metric.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/19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86241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99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Scatter-</a:t>
            </a:r>
            <a:r>
              <a:rPr lang="en-US" dirty="0" smtClean="0"/>
              <a:t>Plots (synthetic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 descr="HighC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905000"/>
            <a:ext cx="5029200" cy="5029200"/>
          </a:xfrm>
          <a:prstGeom prst="rect">
            <a:avLst/>
          </a:prstGeom>
        </p:spPr>
      </p:pic>
      <p:pic>
        <p:nvPicPr>
          <p:cNvPr id="8" name="Picture 7" descr="lowCo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Strikers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22217"/>
              </p:ext>
            </p:extLst>
          </p:nvPr>
        </p:nvGraphicFramePr>
        <p:xfrm>
          <a:off x="152400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/19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880738"/>
              </p:ext>
            </p:extLst>
          </p:nvPr>
        </p:nvGraphicFramePr>
        <p:xfrm>
          <a:off x="304800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290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with success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8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between Time Played and 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/19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923110"/>
              </p:ext>
            </p:extLst>
          </p:nvPr>
        </p:nvGraphicFramePr>
        <p:xfrm>
          <a:off x="1295400" y="2057400"/>
          <a:ext cx="6629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6019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 smtClean="0"/>
              <a:t>ρ</a:t>
            </a:r>
            <a:r>
              <a:rPr lang="en-CA" sz="2400" dirty="0"/>
              <a:t>(ELD, Salary) = 0.60.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25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2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Relational anomaly detection: how different is the feature distribution of an individual from the feature distribution of its class?</a:t>
            </a:r>
          </a:p>
          <a:p>
            <a:r>
              <a:rPr lang="en-CA" dirty="0" smtClean="0"/>
              <a:t>Basic idea: compare individual model likelihood of with class model likelihood of class features.</a:t>
            </a:r>
          </a:p>
          <a:p>
            <a:r>
              <a:rPr lang="en-CA" dirty="0" smtClean="0"/>
              <a:t>Key point: </a:t>
            </a:r>
            <a:r>
              <a:rPr lang="en-CA" i="1" dirty="0" smtClean="0"/>
              <a:t>avoid cancellations </a:t>
            </a:r>
            <a:r>
              <a:rPr lang="en-CA" dirty="0" smtClean="0"/>
              <a:t>in log-likelihood comparison -&gt; use distances, not differences. </a:t>
            </a:r>
          </a:p>
          <a:p>
            <a:r>
              <a:rPr lang="en-CA" dirty="0" smtClean="0"/>
              <a:t>Bayesian network model:</a:t>
            </a:r>
          </a:p>
          <a:p>
            <a:pPr lvl="1"/>
            <a:r>
              <a:rPr lang="en-CA" dirty="0" smtClean="0"/>
              <a:t>computationally feasible</a:t>
            </a:r>
          </a:p>
          <a:p>
            <a:pPr lvl="1"/>
            <a:r>
              <a:rPr lang="en-CA" dirty="0" smtClean="0"/>
              <a:t>accurate</a:t>
            </a:r>
          </a:p>
          <a:p>
            <a:pPr lvl="1"/>
            <a:r>
              <a:rPr lang="en-CA" dirty="0" smtClean="0"/>
              <a:t>interpretable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earn both a model and parameters for each individual </a:t>
            </a:r>
          </a:p>
          <a:p>
            <a:pPr lvl="1"/>
            <a:r>
              <a:rPr lang="en-US" dirty="0" smtClean="0"/>
              <a:t>c.f. </a:t>
            </a:r>
            <a:r>
              <a:rPr lang="en-US" dirty="0" err="1" smtClean="0"/>
              <a:t>Riahi</a:t>
            </a:r>
            <a:r>
              <a:rPr lang="en-US" dirty="0" smtClean="0"/>
              <a:t> et al. 2013.</a:t>
            </a:r>
          </a:p>
          <a:p>
            <a:pPr lvl="1"/>
            <a:r>
              <a:rPr lang="en-US" dirty="0" smtClean="0">
                <a:hlinkClick r:id="rId3"/>
              </a:rPr>
              <a:t>exceptional model mining</a:t>
            </a:r>
            <a:r>
              <a:rPr lang="en-US" dirty="0" smtClean="0"/>
              <a:t> for subgroup discovery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Explore further the correlation with success.</a:t>
            </a:r>
          </a:p>
          <a:p>
            <a:r>
              <a:rPr lang="en-US" dirty="0" smtClean="0"/>
              <a:t>Statistical foundations:</a:t>
            </a:r>
          </a:p>
          <a:p>
            <a:pPr lvl="1"/>
            <a:r>
              <a:rPr lang="en-US" dirty="0" smtClean="0"/>
              <a:t>ELD is new statistic (f-divergence).</a:t>
            </a:r>
          </a:p>
          <a:p>
            <a:pPr lvl="1"/>
            <a:r>
              <a:rPr lang="en-US" dirty="0" smtClean="0"/>
              <a:t>Suitable for detecting large deviations? </a:t>
            </a:r>
          </a:p>
          <a:p>
            <a:pPr lvl="2"/>
            <a:r>
              <a:rPr lang="en-US" dirty="0" smtClean="0"/>
              <a:t>p-values?</a:t>
            </a:r>
          </a:p>
          <a:p>
            <a:pPr lvl="2"/>
            <a:r>
              <a:rPr lang="en-US" dirty="0" err="1" smtClean="0"/>
              <a:t>Bahadur</a:t>
            </a:r>
            <a:r>
              <a:rPr lang="en-US" dirty="0" smtClean="0"/>
              <a:t> efficiency?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5943600"/>
            <a:ext cx="8534400" cy="501650"/>
          </a:xfrm>
        </p:spPr>
        <p:txBody>
          <a:bodyPr/>
          <a:lstStyle/>
          <a:p>
            <a:r>
              <a:rPr lang="en-US" dirty="0" err="1" smtClean="0"/>
              <a:t>Riahi</a:t>
            </a:r>
            <a:r>
              <a:rPr lang="en-US" dirty="0" smtClean="0"/>
              <a:t>, F.; Schulte, O. &amp; Li, Q. (2013), Identifying Important Nodes in Relational Data, in 'AAAI Late Breaking Paper Track', pp. 116-118.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57666" cy="981068"/>
          </a:xfrm>
        </p:spPr>
        <p:txBody>
          <a:bodyPr/>
          <a:lstStyle/>
          <a:p>
            <a:r>
              <a:rPr lang="en-CA" dirty="0" smtClean="0"/>
              <a:t>Any questions?</a:t>
            </a:r>
            <a:endParaRPr lang="en-CA" dirty="0"/>
          </a:p>
        </p:txBody>
      </p:sp>
      <p:pic>
        <p:nvPicPr>
          <p:cNvPr id="8" name="Picture 7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357430"/>
            <a:ext cx="2743216" cy="254550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From Relational Statistics to Degrees of Belief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3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1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00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intro: Anomaly Detection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8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Synthetic Datasets: Should be easy! Two Features per player per match.</a:t>
            </a:r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5572"/>
              </p:ext>
            </p:extLst>
          </p:nvPr>
        </p:nvGraphicFramePr>
        <p:xfrm>
          <a:off x="228601" y="2133600"/>
          <a:ext cx="39575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8686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62785"/>
              </p:ext>
            </p:extLst>
          </p:nvPr>
        </p:nvGraphicFramePr>
        <p:xfrm>
          <a:off x="4648200" y="2209800"/>
          <a:ext cx="39575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8686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3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precision as evaluation metric.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dirty="0" smtClean="0"/>
              <a:t>Similar results with AUC, recall.</a:t>
            </a:r>
          </a:p>
          <a:p>
            <a:r>
              <a:rPr lang="en-US" dirty="0" smtClean="0"/>
              <a:t>pseudo log-likelihood does not have perfect recall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20748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= find “interesting” patterns in large datasets.</a:t>
            </a:r>
          </a:p>
          <a:p>
            <a:r>
              <a:rPr lang="en-US" dirty="0"/>
              <a:t>More descriptive than predictive statistics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notions of “interesting”.</a:t>
            </a:r>
          </a:p>
          <a:p>
            <a:r>
              <a:rPr lang="en-US" dirty="0" smtClean="0"/>
              <a:t>Today: statistically unusual.</a:t>
            </a:r>
          </a:p>
          <a:p>
            <a:pPr lvl="1"/>
            <a:r>
              <a:rPr lang="en-US" dirty="0" smtClean="0"/>
              <a:t>unusual frequencies.</a:t>
            </a:r>
          </a:p>
          <a:p>
            <a:pPr lvl="1"/>
            <a:r>
              <a:rPr lang="en-US" dirty="0" smtClean="0"/>
              <a:t>unusual associations/correlations.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/19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764714"/>
              </p:ext>
            </p:extLst>
          </p:nvPr>
        </p:nvGraphicFramePr>
        <p:xfrm>
          <a:off x="152400" y="1752600"/>
          <a:ext cx="793486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Most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</a:rPr>
                        <a:t> Unusual 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Feature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Most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</a:rPr>
                        <a:t> Unusual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Individual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95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Feature/Attribute Distributions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3733800"/>
            <a:ext cx="6629400" cy="3134856"/>
            <a:chOff x="533400" y="3733800"/>
            <a:chExt cx="6629400" cy="3134856"/>
          </a:xfrm>
        </p:grpSpPr>
        <p:sp>
          <p:nvSpPr>
            <p:cNvPr id="7" name="Rectangle 6"/>
            <p:cNvSpPr/>
            <p:nvPr/>
          </p:nvSpPr>
          <p:spPr>
            <a:xfrm>
              <a:off x="533400" y="4191000"/>
              <a:ext cx="66294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ShotEfficiency</a:t>
              </a:r>
              <a:r>
                <a:rPr lang="en-US" sz="2400" dirty="0" smtClean="0">
                  <a:solidFill>
                    <a:srgbClr val="0000FF"/>
                  </a:solidFill>
                </a:rPr>
                <a:t> = high, 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TimePlayed</a:t>
              </a:r>
              <a:r>
                <a:rPr lang="en-US" sz="2400" dirty="0" smtClean="0">
                  <a:solidFill>
                    <a:srgbClr val="0000FF"/>
                  </a:solidFill>
                </a:rPr>
                <a:t> = high </a:t>
              </a:r>
              <a:r>
                <a:rPr lang="en-US" sz="2400" dirty="0" smtClean="0">
                  <a:solidFill>
                    <a:srgbClr val="0000FF"/>
                  </a:solidFill>
                  <a:latin typeface="Wingdings"/>
                  <a:ea typeface="Wingdings"/>
                  <a:cs typeface="Wingdings"/>
                  <a:sym typeface="Wingdings"/>
                </a:rPr>
                <a:t> 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ShotsOnTarget</a:t>
              </a:r>
              <a:r>
                <a:rPr lang="en-US" sz="2400" dirty="0" smtClean="0">
                  <a:solidFill>
                    <a:srgbClr val="0000FF"/>
                  </a:solidFill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</a:rPr>
                <a:t>= </a:t>
              </a:r>
              <a:r>
                <a:rPr lang="en-US" sz="2400" dirty="0" smtClean="0">
                  <a:solidFill>
                    <a:srgbClr val="0000FF"/>
                  </a:solidFill>
                </a:rPr>
                <a:t>high</a:t>
              </a:r>
            </a:p>
            <a:p>
              <a:endParaRPr lang="en-US" sz="2400" dirty="0"/>
            </a:p>
            <a:p>
              <a:r>
                <a:rPr lang="en-US" sz="2400" dirty="0" smtClean="0"/>
                <a:t>Conditional Probability =</a:t>
              </a:r>
            </a:p>
            <a:p>
              <a:r>
                <a:rPr lang="en-US" sz="2400" dirty="0" smtClean="0"/>
                <a:t>70% for van </a:t>
              </a:r>
              <a:r>
                <a:rPr lang="en-US" sz="2400" dirty="0" err="1" smtClean="0"/>
                <a:t>Persie</a:t>
              </a:r>
              <a:endParaRPr lang="en-US" sz="2400" dirty="0" smtClean="0"/>
            </a:p>
            <a:p>
              <a:r>
                <a:rPr lang="en-US" sz="2400" dirty="0" smtClean="0"/>
                <a:t>52% for a random striker</a:t>
              </a:r>
              <a:endParaRPr lang="en-US" sz="2400" dirty="0"/>
            </a:p>
            <a:p>
              <a:r>
                <a:rPr lang="en-US" sz="2400" dirty="0" smtClean="0"/>
                <a:t>  					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37338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Associations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32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“interesting” subgroups in data.</a:t>
            </a:r>
          </a:p>
          <a:p>
            <a:pPr lvl="1">
              <a:buFont typeface="Lucida Grande"/>
              <a:buChar char="="/>
            </a:pPr>
            <a:r>
              <a:rPr lang="en-US" dirty="0" smtClean="0"/>
              <a:t>statistically unusual </a:t>
            </a:r>
            <a:r>
              <a:rPr lang="en-US" dirty="0" err="1" smtClean="0"/>
              <a:t>subtables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is Burnaby different from White Rock, Surrey, Vancouver?</a:t>
            </a:r>
          </a:p>
          <a:p>
            <a:r>
              <a:rPr lang="en-US" dirty="0"/>
              <a:t>For sports/network data:</a:t>
            </a:r>
            <a:br>
              <a:rPr lang="en-US" dirty="0"/>
            </a:br>
            <a:r>
              <a:rPr lang="en-US" i="1" dirty="0"/>
              <a:t>outlier detection = subgroup discovery for groups of size 1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Exceptional Model Mining</a:t>
            </a:r>
            <a:endParaRPr lang="en-US" dirty="0" smtClean="0"/>
          </a:p>
          <a:p>
            <a:r>
              <a:rPr lang="en-US" dirty="0" smtClean="0"/>
              <a:t>Searching for unusual </a:t>
            </a:r>
            <a:r>
              <a:rPr lang="en-US" dirty="0" smtClean="0">
                <a:hlinkClick r:id="rId4"/>
              </a:rPr>
              <a:t>association rules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3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way to represent associations/correlations.</a:t>
            </a:r>
          </a:p>
          <a:p>
            <a:r>
              <a:rPr lang="en-US" dirty="0" smtClean="0"/>
              <a:t>As seen on Amazon!</a:t>
            </a:r>
          </a:p>
          <a:p>
            <a:r>
              <a:rPr lang="en-US" dirty="0" smtClean="0"/>
              <a:t>The original data mining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41910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ShotEfficiency</a:t>
            </a:r>
            <a:r>
              <a:rPr lang="en-US" sz="2400" dirty="0">
                <a:solidFill>
                  <a:srgbClr val="0000FF"/>
                </a:solidFill>
              </a:rPr>
              <a:t> = high, </a:t>
            </a:r>
            <a:r>
              <a:rPr lang="en-US" sz="2400" dirty="0" err="1">
                <a:solidFill>
                  <a:srgbClr val="0000FF"/>
                </a:solidFill>
              </a:rPr>
              <a:t>TimePlayed</a:t>
            </a:r>
            <a:r>
              <a:rPr lang="en-US" sz="2400" dirty="0">
                <a:solidFill>
                  <a:srgbClr val="0000FF"/>
                </a:solidFill>
              </a:rPr>
              <a:t> = high </a:t>
            </a:r>
            <a:r>
              <a:rPr lang="en-US" sz="2400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sz="2400" dirty="0" err="1">
                <a:solidFill>
                  <a:srgbClr val="0000FF"/>
                </a:solidFill>
              </a:rPr>
              <a:t>ShotsOnTarget</a:t>
            </a:r>
            <a:r>
              <a:rPr lang="en-US" sz="2400" dirty="0">
                <a:solidFill>
                  <a:srgbClr val="0000FF"/>
                </a:solidFill>
              </a:rPr>
              <a:t> = high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2578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Confidence = P(RHS|LHS)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 = P(RHS, LHS)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Want both to be above threshold.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LHS = Body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RHS =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2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>
              <a:buFont typeface="Arial"/>
              <a:buChar char="•"/>
            </a:pPr>
            <a:r>
              <a:rPr lang="en-US" sz="3400" dirty="0" smtClean="0"/>
              <a:t>Look for subgroups/individuals with “unusual” association rules.</a:t>
            </a:r>
          </a:p>
          <a:p>
            <a:pPr lvl="1">
              <a:buFont typeface="Arial"/>
              <a:buChar char="•"/>
            </a:pPr>
            <a:r>
              <a:rPr lang="en-US" sz="3400" dirty="0" smtClean="0"/>
              <a:t>“Unusual” support and or confidence.</a:t>
            </a:r>
          </a:p>
          <a:p>
            <a:pPr lvl="1">
              <a:buFont typeface="Arial"/>
              <a:buChar char="•"/>
            </a:pPr>
            <a:r>
              <a:rPr lang="en-US" sz="3400" dirty="0" smtClean="0"/>
              <a:t>Multiple deviation metrics proposed.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1910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ShotEfficiency</a:t>
            </a:r>
            <a:r>
              <a:rPr lang="en-US" sz="2400" dirty="0" smtClean="0">
                <a:solidFill>
                  <a:srgbClr val="0000FF"/>
                </a:solidFill>
              </a:rPr>
              <a:t> = high, </a:t>
            </a:r>
            <a:r>
              <a:rPr lang="en-US" sz="2400" dirty="0" err="1" smtClean="0">
                <a:solidFill>
                  <a:srgbClr val="0000FF"/>
                </a:solidFill>
              </a:rPr>
              <a:t>TimePlayed</a:t>
            </a:r>
            <a:r>
              <a:rPr lang="en-US" sz="2400" dirty="0" smtClean="0">
                <a:solidFill>
                  <a:srgbClr val="0000FF"/>
                </a:solidFill>
              </a:rPr>
              <a:t> = high </a:t>
            </a:r>
            <a:r>
              <a:rPr lang="en-US" sz="24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sz="2400" dirty="0" err="1" smtClean="0">
                <a:solidFill>
                  <a:srgbClr val="0000FF"/>
                </a:solidFill>
              </a:rPr>
              <a:t>ShotsOnTarget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high</a:t>
            </a:r>
          </a:p>
          <a:p>
            <a:endParaRPr lang="en-US" sz="2400" dirty="0"/>
          </a:p>
          <a:p>
            <a:r>
              <a:rPr lang="en-US" sz="2400" dirty="0" smtClean="0"/>
              <a:t>Confidence = 70% for van </a:t>
            </a:r>
            <a:r>
              <a:rPr lang="en-US" sz="2400" dirty="0" err="1" smtClean="0"/>
              <a:t>Persie</a:t>
            </a:r>
            <a:r>
              <a:rPr lang="en-US" sz="2400" dirty="0"/>
              <a:t> </a:t>
            </a:r>
            <a:r>
              <a:rPr lang="en-US" sz="2400" dirty="0" smtClean="0"/>
              <a:t> 52% for a random striker</a:t>
            </a:r>
            <a:endParaRPr lang="en-US" sz="2400" dirty="0"/>
          </a:p>
          <a:p>
            <a:r>
              <a:rPr lang="en-US" sz="2400" dirty="0" smtClean="0"/>
              <a:t>  					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6576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Novak, P. K.; </a:t>
            </a:r>
            <a:r>
              <a:rPr lang="en-US" dirty="0" err="1"/>
              <a:t>Lavrac</a:t>
            </a:r>
            <a:r>
              <a:rPr lang="en-US" dirty="0"/>
              <a:t>, N. &amp; Webb, G. I. (2009), 'Supervised descriptive rule discovery: A unifying survey of contrast set, emerging pattern and subgroup mining', </a:t>
            </a:r>
            <a:r>
              <a:rPr lang="en-US" i="1" dirty="0"/>
              <a:t>The Journal of Machine Learning Research </a:t>
            </a:r>
            <a:r>
              <a:rPr lang="en-US" b="1" i="1" dirty="0"/>
              <a:t>10, 377--403.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 smtClean="0"/>
              <a:t>Outlier/deviation metric: </a:t>
            </a:r>
            <a:br>
              <a:rPr lang="en-US" dirty="0" smtClean="0"/>
            </a:br>
            <a:r>
              <a:rPr lang="en-US" dirty="0" smtClean="0"/>
              <a:t>measures </a:t>
            </a:r>
            <a:r>
              <a:rPr lang="en-US" i="1" dirty="0" smtClean="0"/>
              <a:t>divergence</a:t>
            </a:r>
            <a:r>
              <a:rPr lang="en-US" dirty="0" smtClean="0"/>
              <a:t> of </a:t>
            </a:r>
            <a:br>
              <a:rPr lang="en-US" dirty="0" smtClean="0"/>
            </a:br>
            <a:r>
              <a:rPr lang="en-US" b="1" dirty="0" smtClean="0"/>
              <a:t>joint feature distribution </a:t>
            </a:r>
            <a:r>
              <a:rPr lang="en-US" dirty="0" smtClean="0"/>
              <a:t>for target individual from joint feature distribution of random individual.</a:t>
            </a:r>
          </a:p>
          <a:p>
            <a:r>
              <a:rPr lang="en-US" sz="2400" dirty="0" smtClean="0"/>
              <a:t>Multivariate multinomial divergence.</a:t>
            </a:r>
          </a:p>
          <a:p>
            <a:r>
              <a:rPr lang="en-US" dirty="0" smtClean="0"/>
              <a:t>Use Bayesian network model to represent joint feature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8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13311</TotalTime>
  <Words>1754</Words>
  <Application>Microsoft Macintosh PowerPoint</Application>
  <PresentationFormat>On-screen Show (4:3)</PresentationFormat>
  <Paragraphs>363</Paragraphs>
  <Slides>31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Microsoft Equation</vt:lpstr>
      <vt:lpstr>Identifying Unusual Players and Teams</vt:lpstr>
      <vt:lpstr>Overview</vt:lpstr>
      <vt:lpstr>intro: Anomaly Detection</vt:lpstr>
      <vt:lpstr>Data Mining</vt:lpstr>
      <vt:lpstr>Examples</vt:lpstr>
      <vt:lpstr>Subgroup Discovery</vt:lpstr>
      <vt:lpstr>Association Rule Mining</vt:lpstr>
      <vt:lpstr>Exception Mining</vt:lpstr>
      <vt:lpstr>Our Approach</vt:lpstr>
      <vt:lpstr>Method DEtails</vt:lpstr>
      <vt:lpstr>Model-Based Outlier Detection for Relational Data</vt:lpstr>
      <vt:lpstr>Bayesian Networks</vt:lpstr>
      <vt:lpstr>Compactness</vt:lpstr>
      <vt:lpstr>Interpretability</vt:lpstr>
      <vt:lpstr>The Random Selection Pseudo-Likelihood</vt:lpstr>
      <vt:lpstr>Outlier metrics</vt:lpstr>
      <vt:lpstr>Likelihood Ratio (KLD)</vt:lpstr>
      <vt:lpstr>Solution: Avoid Cancelling</vt:lpstr>
      <vt:lpstr>Evaluation Results</vt:lpstr>
      <vt:lpstr>Evaluation: Finally Perfect</vt:lpstr>
      <vt:lpstr>1D Scatter-Plots (synthetic data)</vt:lpstr>
      <vt:lpstr>Case Study: Strikers</vt:lpstr>
      <vt:lpstr>Correlation with success</vt:lpstr>
      <vt:lpstr>Correlation between Time Played and ELD</vt:lpstr>
      <vt:lpstr>Conclusions</vt:lpstr>
      <vt:lpstr>Summary</vt:lpstr>
      <vt:lpstr>Future Work</vt:lpstr>
      <vt:lpstr>Thank you!</vt:lpstr>
      <vt:lpstr>Evaluation Methodology</vt:lpstr>
      <vt:lpstr>Synthetic Datasets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Outlier Detection for Object-Relational Data</dc:title>
  <dc:creator>Fatemeh Riahi</dc:creator>
  <cp:lastModifiedBy>Oliver Schulte</cp:lastModifiedBy>
  <cp:revision>244</cp:revision>
  <dcterms:created xsi:type="dcterms:W3CDTF">2006-08-16T00:00:00Z</dcterms:created>
  <dcterms:modified xsi:type="dcterms:W3CDTF">2016-05-19T00:41:56Z</dcterms:modified>
</cp:coreProperties>
</file>