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964650" cy="32908875"/>
  <p:notesSz cx="16002000" cy="26974800"/>
  <p:defaultTextStyle>
    <a:defPPr>
      <a:defRPr lang="en-US"/>
    </a:defPPr>
    <a:lvl1pPr marL="0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82673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765345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648018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530694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413366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1296039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3178712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5061385" algn="l" defTabSz="3765345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 showGuides="1">
      <p:cViewPr>
        <p:scale>
          <a:sx n="81" d="100"/>
          <a:sy n="81" d="100"/>
        </p:scale>
        <p:origin x="-3344" y="3696"/>
      </p:cViewPr>
      <p:guideLst>
        <p:guide orient="horz" pos="576"/>
        <p:guide orient="horz" pos="5686"/>
        <p:guide orient="horz" pos="19290"/>
        <p:guide pos="1189"/>
        <p:guide pos="12647"/>
        <p:guide pos="5152"/>
        <p:guide pos="4720"/>
        <p:guide pos="8684"/>
        <p:guide pos="9116"/>
      </p:guideLst>
    </p:cSldViewPr>
  </p:slideViewPr>
  <p:outlineViewPr>
    <p:cViewPr>
      <p:scale>
        <a:sx n="33" d="100"/>
        <a:sy n="33" d="100"/>
      </p:scale>
      <p:origin x="20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934200" cy="1349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064625" y="0"/>
            <a:ext cx="6934200" cy="1349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79E8-08FB-8B4B-A0B9-4B9951342D0D}" type="datetimeFigureOut">
              <a:rPr lang="en-US" smtClean="0"/>
              <a:pPr/>
              <a:t>18-07-05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25975" y="2022475"/>
            <a:ext cx="6750050" cy="10115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00200" y="12812713"/>
            <a:ext cx="12801600" cy="12139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5620663"/>
            <a:ext cx="6934200" cy="1349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064625" y="25620663"/>
            <a:ext cx="6934200" cy="1349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DE847-C1C0-504F-B79A-B5201FF24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43203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86405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029608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372811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716014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2059218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402419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745622" algn="l" defTabSz="34320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228799" y="457065"/>
            <a:ext cx="21507840" cy="31994743"/>
            <a:chOff x="457200" y="457196"/>
            <a:chExt cx="42978373" cy="320040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457200" y="457196"/>
              <a:ext cx="42976800" cy="320040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57200" y="31546800"/>
              <a:ext cx="42976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57200" y="457200"/>
              <a:ext cx="429768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fluid energy lines for posters.emf"/>
            <p:cNvPicPr>
              <a:picLocks noChangeAspect="1"/>
            </p:cNvPicPr>
            <p:nvPr userDrawn="1"/>
          </p:nvPicPr>
          <p:blipFill>
            <a:blip r:embed="rId2" cstate="print"/>
            <a:srcRect l="47791" r="5763"/>
            <a:stretch>
              <a:fillRect/>
            </a:stretch>
          </p:blipFill>
          <p:spPr>
            <a:xfrm>
              <a:off x="457200" y="3337560"/>
              <a:ext cx="42978373" cy="843885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765345" rtl="0" eaLnBrk="1" latinLnBrk="0" hangingPunct="1">
        <a:spcBef>
          <a:spcPct val="0"/>
        </a:spcBef>
        <a:buNone/>
        <a:defRPr sz="1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2005" indent="-1412005" algn="l" defTabSz="3765345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9344" indent="-1176671" algn="l" defTabSz="3765345" rtl="0" eaLnBrk="1" latinLnBrk="0" hangingPunct="1">
        <a:spcBef>
          <a:spcPct val="20000"/>
        </a:spcBef>
        <a:buFont typeface="Arial" pitchFamily="34" charset="0"/>
        <a:buChar char="–"/>
        <a:defRPr sz="11600" kern="1200">
          <a:solidFill>
            <a:schemeClr val="tx1"/>
          </a:solidFill>
          <a:latin typeface="+mn-lt"/>
          <a:ea typeface="+mn-ea"/>
          <a:cs typeface="+mn-cs"/>
        </a:defRPr>
      </a:lvl2pPr>
      <a:lvl3pPr marL="4706682" indent="-941337" algn="l" defTabSz="3765345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9357" indent="-941337" algn="l" defTabSz="3765345" rtl="0" eaLnBrk="1" latinLnBrk="0" hangingPunct="1">
        <a:spcBef>
          <a:spcPct val="20000"/>
        </a:spcBef>
        <a:buFont typeface="Arial" pitchFamily="34" charset="0"/>
        <a:buChar char="–"/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72030" indent="-941337" algn="l" defTabSz="3765345" rtl="0" eaLnBrk="1" latinLnBrk="0" hangingPunct="1">
        <a:spcBef>
          <a:spcPct val="20000"/>
        </a:spcBef>
        <a:buFont typeface="Arial" pitchFamily="34" charset="0"/>
        <a:buChar char="»"/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354703" indent="-941337" algn="l" defTabSz="376534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237376" indent="-941337" algn="l" defTabSz="376534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120049" indent="-941337" algn="l" defTabSz="376534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721" indent="-941337" algn="l" defTabSz="376534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82673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765345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648018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530694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413366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296039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3178712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5061385" algn="l" defTabSz="3765345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546376" y="1082470"/>
            <a:ext cx="17418149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800" dirty="0">
                <a:solidFill>
                  <a:schemeClr val="bg1"/>
                </a:solidFill>
                <a:latin typeface="Garamond" pitchFamily="18" charset="0"/>
              </a:rPr>
              <a:t>Model-based Exception Mining for </a:t>
            </a:r>
            <a:r>
              <a:rPr lang="en-US" sz="6800" dirty="0">
                <a:solidFill>
                  <a:schemeClr val="bg1"/>
                </a:solidFill>
                <a:latin typeface="Garamond" pitchFamily="18" charset="0"/>
              </a:rPr>
              <a:t>Relational </a:t>
            </a:r>
            <a:r>
              <a:rPr lang="en-US" sz="6800" dirty="0">
                <a:solidFill>
                  <a:schemeClr val="bg1"/>
                </a:solidFill>
                <a:latin typeface="Garamond" pitchFamily="18" charset="0"/>
              </a:rPr>
              <a:t>Data</a:t>
            </a:r>
            <a:endParaRPr lang="en-US" sz="6800" dirty="0">
              <a:solidFill>
                <a:schemeClr val="bg1"/>
              </a:solidFill>
              <a:latin typeface="Garamond" pitchFamily="18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41312" y="2644176"/>
            <a:ext cx="14452434" cy="9463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6100" dirty="0" err="1">
                <a:solidFill>
                  <a:schemeClr val="bg1"/>
                </a:solidFill>
                <a:latin typeface="Garamond" pitchFamily="18" charset="0"/>
              </a:rPr>
              <a:t>Fatemeh</a:t>
            </a:r>
            <a:r>
              <a:rPr lang="en-US" sz="61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6100" dirty="0" err="1">
                <a:solidFill>
                  <a:schemeClr val="bg1"/>
                </a:solidFill>
                <a:latin typeface="Garamond" pitchFamily="18" charset="0"/>
              </a:rPr>
              <a:t>Riahi</a:t>
            </a:r>
            <a:r>
              <a:rPr lang="en-US" sz="6100" dirty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en-US" sz="6100" dirty="0">
                <a:solidFill>
                  <a:schemeClr val="bg1"/>
                </a:solidFill>
                <a:latin typeface="Garamond" pitchFamily="18" charset="0"/>
              </a:rPr>
              <a:t>and Oliver Schulte</a:t>
            </a:r>
            <a:endParaRPr lang="en-US" sz="6100" dirty="0">
              <a:solidFill>
                <a:schemeClr val="bg1"/>
              </a:solidFill>
              <a:latin typeface="Garamond" pitchFamily="18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177399" y="4323346"/>
            <a:ext cx="9914918" cy="138499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4500" dirty="0">
                <a:solidFill>
                  <a:srgbClr val="B4B4B4"/>
                </a:solidFill>
                <a:latin typeface="Garamond" pitchFamily="18" charset="0"/>
                <a:cs typeface="Arial" pitchFamily="34" charset="0"/>
              </a:rPr>
              <a:t>School of Computing Science</a:t>
            </a:r>
            <a:br>
              <a:rPr lang="en-US" sz="4500" dirty="0">
                <a:solidFill>
                  <a:srgbClr val="B4B4B4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4500" dirty="0">
                <a:solidFill>
                  <a:srgbClr val="B4B4B4"/>
                </a:solidFill>
                <a:latin typeface="Garamond" pitchFamily="18" charset="0"/>
                <a:cs typeface="Arial" pitchFamily="34" charset="0"/>
              </a:rPr>
              <a:t>Simon Fraser University, Vancouver, Canada</a:t>
            </a:r>
          </a:p>
        </p:txBody>
      </p:sp>
      <p:pic>
        <p:nvPicPr>
          <p:cNvPr id="79" name="Picture 5" descr="sfu-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996" y="1066491"/>
            <a:ext cx="2249852" cy="226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TextBox 80"/>
          <p:cNvSpPr txBox="1"/>
          <p:nvPr/>
        </p:nvSpPr>
        <p:spPr>
          <a:xfrm>
            <a:off x="466725" y="8224837"/>
            <a:ext cx="6324600" cy="74642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4400" b="1" dirty="0" smtClean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Exception </a:t>
            </a:r>
            <a:r>
              <a:rPr lang="en-US" sz="4400" b="1" dirty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Mining Task</a:t>
            </a:r>
            <a:endParaRPr lang="en-CA" sz="4400" dirty="0">
              <a:latin typeface="Garamond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3198" y="8986837"/>
            <a:ext cx="6558888" cy="574900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>
                <a:latin typeface="Garamond" pitchFamily="18" charset="0"/>
              </a:rPr>
              <a:t> Identify </a:t>
            </a:r>
            <a:r>
              <a:rPr lang="en-US" sz="3600" i="1" dirty="0">
                <a:latin typeface="Garamond" pitchFamily="18" charset="0"/>
              </a:rPr>
              <a:t>exceptional individuals </a:t>
            </a:r>
            <a:r>
              <a:rPr lang="en-US" sz="3600" dirty="0">
                <a:latin typeface="Garamond" pitchFamily="18" charset="0"/>
              </a:rPr>
              <a:t>whose statistical patterns deviate from the general population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Garamond" pitchFamily="18" charset="0"/>
              </a:rPr>
              <a:t> Can also be used for outlier/anomaly detection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>
                <a:latin typeface="Garamond" pitchFamily="18" charset="0"/>
              </a:rPr>
              <a:t> Our approach: apply the </a:t>
            </a:r>
            <a:r>
              <a:rPr lang="en-US" sz="3600" i="1" dirty="0">
                <a:latin typeface="Garamond" pitchFamily="18" charset="0"/>
              </a:rPr>
              <a:t>Exceptional Model Mining </a:t>
            </a:r>
            <a:r>
              <a:rPr lang="en-US" sz="3600" dirty="0">
                <a:latin typeface="Garamond" pitchFamily="18" charset="0"/>
              </a:rPr>
              <a:t>framework (EMM) to multi-relational data</a:t>
            </a:r>
            <a:r>
              <a:rPr lang="en-US" sz="3600" dirty="0">
                <a:latin typeface="Garamond" pitchFamily="18" charset="0"/>
              </a:rPr>
              <a:t/>
            </a:r>
            <a:br>
              <a:rPr lang="en-US" sz="3600" dirty="0">
                <a:latin typeface="Garamond" pitchFamily="18" charset="0"/>
              </a:rPr>
            </a:br>
            <a:r>
              <a:rPr lang="en-US" sz="3600" dirty="0">
                <a:latin typeface="Garamond" pitchFamily="18" charset="0"/>
              </a:rPr>
              <a:t>(</a:t>
            </a:r>
            <a:r>
              <a:rPr lang="en-US" sz="3600" dirty="0" err="1">
                <a:latin typeface="Garamond" pitchFamily="18" charset="0"/>
              </a:rPr>
              <a:t>Duivesteijn</a:t>
            </a:r>
            <a:r>
              <a:rPr lang="en-US" sz="3600" dirty="0">
                <a:latin typeface="Garamond" pitchFamily="18" charset="0"/>
              </a:rPr>
              <a:t>, W.; </a:t>
            </a:r>
            <a:r>
              <a:rPr lang="en-US" sz="3600" dirty="0" err="1">
                <a:latin typeface="Garamond" pitchFamily="18" charset="0"/>
              </a:rPr>
              <a:t>Feelders</a:t>
            </a:r>
            <a:r>
              <a:rPr lang="en-US" sz="3600" dirty="0">
                <a:latin typeface="Garamond" pitchFamily="18" charset="0"/>
              </a:rPr>
              <a:t>, A. J. &amp; </a:t>
            </a:r>
            <a:r>
              <a:rPr lang="en-US" sz="3600" dirty="0" err="1">
                <a:latin typeface="Garamond" pitchFamily="18" charset="0"/>
              </a:rPr>
              <a:t>Knobbe</a:t>
            </a:r>
            <a:r>
              <a:rPr lang="en-US" sz="3600" dirty="0">
                <a:latin typeface="Garamond" pitchFamily="18" charset="0"/>
              </a:rPr>
              <a:t>, A. </a:t>
            </a:r>
            <a:r>
              <a:rPr lang="en-US" sz="3600" dirty="0">
                <a:latin typeface="Garamond" pitchFamily="18" charset="0"/>
              </a:rPr>
              <a:t>2016.)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92125" y="14092237"/>
            <a:ext cx="7924800" cy="1685329"/>
            <a:chOff x="14020800" y="26746200"/>
            <a:chExt cx="26016046" cy="1917902"/>
          </a:xfrm>
        </p:grpSpPr>
        <p:sp>
          <p:nvSpPr>
            <p:cNvPr id="189" name="TextBox 188"/>
            <p:cNvSpPr txBox="1"/>
            <p:nvPr/>
          </p:nvSpPr>
          <p:spPr>
            <a:xfrm>
              <a:off x="14249399" y="26746200"/>
              <a:ext cx="12647505" cy="875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Evaluation</a:t>
              </a:r>
              <a:endParaRPr lang="en-CA" sz="4400" dirty="0">
                <a:latin typeface="Garamond" pitchFamily="18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4020800" y="27613354"/>
              <a:ext cx="26016046" cy="105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Garamond" pitchFamily="18" charset="0"/>
                </a:rPr>
                <a:t>AUC for detecting ground-truth outliers </a:t>
              </a:r>
              <a:r>
                <a:rPr lang="en-US" sz="3600" dirty="0">
                  <a:latin typeface="Garamond" pitchFamily="18" charset="0"/>
                </a:rPr>
                <a:t/>
              </a:r>
              <a:br>
                <a:rPr lang="en-US" sz="3600" dirty="0">
                  <a:latin typeface="Garamond" pitchFamily="18" charset="0"/>
                </a:rPr>
              </a:br>
              <a:r>
                <a:rPr lang="en-US" sz="2400" dirty="0">
                  <a:latin typeface="Garamond" pitchFamily="18" charset="0"/>
                </a:rPr>
                <a:t>(e.g. Goalies injected into set of Strikers)</a:t>
              </a:r>
              <a:endParaRPr lang="en-CA" sz="2400" dirty="0">
                <a:latin typeface="Garamond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632854" y="24148413"/>
            <a:ext cx="8322271" cy="4517419"/>
            <a:chOff x="28270198" y="25175528"/>
            <a:chExt cx="16630105" cy="4518726"/>
          </a:xfrm>
        </p:grpSpPr>
        <p:sp>
          <p:nvSpPr>
            <p:cNvPr id="191" name="TextBox 190"/>
            <p:cNvSpPr txBox="1"/>
            <p:nvPr/>
          </p:nvSpPr>
          <p:spPr>
            <a:xfrm>
              <a:off x="28346402" y="25175528"/>
              <a:ext cx="14707656" cy="64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Conclusion and Future Work</a:t>
              </a:r>
              <a:endParaRPr lang="en-CA" sz="3600" dirty="0">
                <a:latin typeface="Garamond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8270198" y="25861328"/>
              <a:ext cx="16630105" cy="383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700" dirty="0">
                  <a:latin typeface="Garamond" pitchFamily="18" charset="0"/>
                </a:rPr>
                <a:t>Exceptional Model Mining: New approach </a:t>
              </a:r>
              <a:r>
                <a:rPr lang="en-US" sz="2700" dirty="0" smtClean="0">
                  <a:latin typeface="Garamond" pitchFamily="18" charset="0"/>
                </a:rPr>
                <a:t/>
              </a:r>
              <a:br>
                <a:rPr lang="en-US" sz="2700" dirty="0" smtClean="0">
                  <a:latin typeface="Garamond" pitchFamily="18" charset="0"/>
                </a:rPr>
              </a:br>
              <a:r>
                <a:rPr lang="en-US" sz="2700" dirty="0" smtClean="0">
                  <a:latin typeface="Garamond" pitchFamily="18" charset="0"/>
                </a:rPr>
                <a:t>for </a:t>
              </a:r>
              <a:r>
                <a:rPr lang="en-US" sz="2700" dirty="0">
                  <a:latin typeface="Garamond" pitchFamily="18" charset="0"/>
                </a:rPr>
                <a:t>applying SRL models to relational exception mining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700" dirty="0">
                  <a:latin typeface="Garamond" pitchFamily="18" charset="0"/>
                </a:rPr>
                <a:t>New log-linear outlierness metric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700" dirty="0">
                  <a:latin typeface="Garamond" pitchFamily="18" charset="0"/>
                </a:rPr>
                <a:t>New Model and new metric showed promising results on Soccer and IMDB datasets.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700" dirty="0">
                  <a:latin typeface="Garamond" pitchFamily="18" charset="0"/>
                </a:rPr>
                <a:t>Future work: </a:t>
              </a:r>
              <a:endParaRPr lang="en-US" sz="2700" dirty="0" smtClean="0">
                <a:latin typeface="Garamond" pitchFamily="18" charset="0"/>
              </a:endParaRPr>
            </a:p>
            <a:p>
              <a:r>
                <a:rPr lang="en-US" sz="2700" dirty="0" smtClean="0">
                  <a:latin typeface="Garamond" pitchFamily="18" charset="0"/>
                </a:rPr>
                <a:t>1</a:t>
              </a:r>
              <a:r>
                <a:rPr lang="en-US" sz="2700" dirty="0">
                  <a:latin typeface="Garamond" pitchFamily="18" charset="0"/>
                </a:rPr>
                <a:t>) explore other SRL models (e.g. </a:t>
              </a:r>
              <a:r>
                <a:rPr lang="en-US" sz="2700" dirty="0">
                  <a:latin typeface="Garamond" pitchFamily="18" charset="0"/>
                </a:rPr>
                <a:t>Markov Logic Networks) </a:t>
              </a:r>
              <a:br>
                <a:rPr lang="en-US" sz="2700" dirty="0">
                  <a:latin typeface="Garamond" pitchFamily="18" charset="0"/>
                </a:rPr>
              </a:br>
              <a:r>
                <a:rPr lang="en-US" sz="2700" dirty="0">
                  <a:latin typeface="Garamond" pitchFamily="18" charset="0"/>
                </a:rPr>
                <a:t>2) incorporate difference in model structure as well as parameters</a:t>
              </a:r>
              <a:endParaRPr lang="en-CA" sz="2700" dirty="0">
                <a:latin typeface="Garamond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8125" y="19959637"/>
            <a:ext cx="6177559" cy="8289035"/>
            <a:chOff x="685798" y="22479000"/>
            <a:chExt cx="12119958" cy="8291435"/>
          </a:xfrm>
        </p:grpSpPr>
        <p:sp>
          <p:nvSpPr>
            <p:cNvPr id="192" name="TextBox 191"/>
            <p:cNvSpPr txBox="1"/>
            <p:nvPr/>
          </p:nvSpPr>
          <p:spPr>
            <a:xfrm>
              <a:off x="685798" y="22479000"/>
              <a:ext cx="11080989" cy="769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Other Approaches</a:t>
              </a:r>
              <a:endParaRPr lang="en-CA" sz="4400" dirty="0">
                <a:latin typeface="Garamond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5800" y="23243118"/>
              <a:ext cx="12119956" cy="752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3600" dirty="0">
                  <a:latin typeface="Garamond" pitchFamily="18" charset="0"/>
                </a:rPr>
                <a:t> Association Rules, e.g.</a:t>
              </a:r>
              <a:br>
                <a:rPr lang="en-US" sz="3600" dirty="0">
                  <a:latin typeface="Garamond" pitchFamily="18" charset="0"/>
                </a:rPr>
              </a:br>
              <a:r>
                <a:rPr lang="en-US" sz="2100" dirty="0" err="1"/>
                <a:t>Maervoet</a:t>
              </a:r>
              <a:r>
                <a:rPr lang="en-US" sz="2100" dirty="0"/>
                <a:t>, J.; </a:t>
              </a:r>
              <a:r>
                <a:rPr lang="en-US" sz="2100" dirty="0" err="1"/>
                <a:t>Vens</a:t>
              </a:r>
              <a:r>
                <a:rPr lang="en-US" sz="2100" dirty="0"/>
                <a:t>, C.; </a:t>
              </a:r>
              <a:r>
                <a:rPr lang="en-US" sz="2100" dirty="0" err="1"/>
                <a:t>Vanden</a:t>
              </a:r>
              <a:r>
                <a:rPr lang="en-US" sz="2100" dirty="0"/>
                <a:t> </a:t>
              </a:r>
              <a:r>
                <a:rPr lang="en-US" sz="2100" dirty="0" err="1"/>
                <a:t>Berghe</a:t>
              </a:r>
              <a:r>
                <a:rPr lang="en-US" sz="2100" dirty="0"/>
                <a:t>, G.; </a:t>
              </a:r>
              <a:r>
                <a:rPr lang="en-US" sz="2100" dirty="0" err="1"/>
                <a:t>Blockeel</a:t>
              </a:r>
              <a:r>
                <a:rPr lang="en-US" sz="2100" dirty="0"/>
                <a:t>, H. &amp; De </a:t>
              </a:r>
              <a:r>
                <a:rPr lang="en-US" sz="2100" dirty="0" err="1"/>
                <a:t>Causmaecker</a:t>
              </a:r>
              <a:r>
                <a:rPr lang="en-US" sz="2100" dirty="0"/>
                <a:t>, P. (2012), </a:t>
              </a:r>
              <a:r>
                <a:rPr lang="en-US" sz="2100" dirty="0"/>
                <a:t>'</a:t>
              </a:r>
              <a:r>
                <a:rPr lang="en-US" sz="2100" dirty="0"/>
                <a:t>Outlier Detection in Relational Data: A Case Study in Geographical Information Systems', </a:t>
              </a:r>
              <a:r>
                <a:rPr lang="en-US" sz="2100" i="1" dirty="0"/>
                <a:t>Expert Systems With Applications</a:t>
              </a:r>
              <a:r>
                <a:rPr lang="en-US" sz="2100" dirty="0"/>
                <a:t> </a:t>
              </a:r>
              <a:r>
                <a:rPr lang="en-US" sz="2100" b="1" dirty="0"/>
                <a:t>39</a:t>
              </a:r>
              <a:r>
                <a:rPr lang="en-US" sz="2100" dirty="0"/>
                <a:t>(5), 4718--4728.</a:t>
              </a:r>
              <a:endParaRPr lang="en-CA" sz="2100" dirty="0"/>
            </a:p>
            <a:p>
              <a:pPr>
                <a:buFont typeface="Arial" pitchFamily="34" charset="0"/>
                <a:buChar char="•"/>
              </a:pPr>
              <a:r>
                <a:rPr lang="en-US" sz="3600" dirty="0">
                  <a:latin typeface="Garamond" pitchFamily="18" charset="0"/>
                </a:rPr>
                <a:t> Clustering, e.g. </a:t>
              </a:r>
              <a:br>
                <a:rPr lang="en-US" sz="3600" dirty="0">
                  <a:latin typeface="Garamond" pitchFamily="18" charset="0"/>
                </a:rPr>
              </a:br>
              <a:r>
                <a:rPr lang="en-US" sz="2100" dirty="0"/>
                <a:t>Sun, Y.; Han, J.; Zhao, P.; Yin, Z.; Cheng, H. &amp; Wu, T. (2013), Community Distribution Outlier Detection in Heterogeneous Information Networks., </a:t>
              </a:r>
              <a:r>
                <a:rPr lang="en-US" sz="2100" i="1" dirty="0"/>
                <a:t>in </a:t>
              </a:r>
              <a:r>
                <a:rPr lang="en-US" sz="2100" dirty="0"/>
                <a:t>'ECML/</a:t>
              </a:r>
              <a:r>
                <a:rPr lang="en-US" sz="2100" dirty="0"/>
                <a:t>PKDD’, </a:t>
              </a:r>
              <a:r>
                <a:rPr lang="en-US" sz="2100" dirty="0"/>
                <a:t>pp. 557-573</a:t>
              </a:r>
              <a:r>
                <a:rPr lang="en-US" sz="2100" dirty="0"/>
                <a:t>.</a:t>
              </a:r>
            </a:p>
            <a:p>
              <a:pPr marL="343217" indent="-343217">
                <a:buFont typeface="Arial"/>
                <a:buChar char="•"/>
              </a:pPr>
              <a:r>
                <a:rPr lang="en-US" sz="2100" dirty="0">
                  <a:latin typeface="Garamond" pitchFamily="18" charset="0"/>
                </a:rPr>
                <a:t> </a:t>
              </a:r>
              <a:r>
                <a:rPr lang="en-US" sz="3600" dirty="0">
                  <a:latin typeface="Garamond" pitchFamily="18" charset="0"/>
                </a:rPr>
                <a:t>Extracting network features, </a:t>
              </a:r>
              <a:r>
                <a:rPr lang="en-US" sz="3600" dirty="0" smtClean="0">
                  <a:latin typeface="Garamond" pitchFamily="18" charset="0"/>
                </a:rPr>
                <a:t/>
              </a:r>
              <a:br>
                <a:rPr lang="en-US" sz="3600" dirty="0" smtClean="0">
                  <a:latin typeface="Garamond" pitchFamily="18" charset="0"/>
                </a:rPr>
              </a:br>
              <a:r>
                <a:rPr lang="en-US" sz="2400" dirty="0" smtClean="0">
                  <a:latin typeface="Garamond" pitchFamily="18" charset="0"/>
                </a:rPr>
                <a:t>e.g</a:t>
              </a:r>
              <a:r>
                <a:rPr lang="en-US" sz="2400" dirty="0">
                  <a:latin typeface="Garamond" pitchFamily="18" charset="0"/>
                </a:rPr>
                <a:t>. </a:t>
              </a:r>
              <a:r>
                <a:rPr lang="en-US" sz="2400" dirty="0">
                  <a:latin typeface="Garamond" pitchFamily="18" charset="0"/>
                </a:rPr>
                <a:t>ODDBALL</a:t>
              </a:r>
            </a:p>
            <a:p>
              <a:r>
                <a:rPr lang="en-US" sz="2100" dirty="0" err="1"/>
                <a:t>Akoglu</a:t>
              </a:r>
              <a:r>
                <a:rPr lang="en-US" sz="2100" dirty="0"/>
                <a:t>, L.; </a:t>
              </a:r>
              <a:r>
                <a:rPr lang="en-US" sz="2100" dirty="0" err="1"/>
                <a:t>Mcglohon</a:t>
              </a:r>
              <a:r>
                <a:rPr lang="en-US" sz="2100" dirty="0"/>
                <a:t>, M. &amp; </a:t>
              </a:r>
              <a:r>
                <a:rPr lang="en-US" sz="2100" dirty="0" err="1"/>
                <a:t>Faloutsos</a:t>
              </a:r>
              <a:r>
                <a:rPr lang="en-US" sz="2100" dirty="0"/>
                <a:t>, C. (2010), </a:t>
              </a:r>
              <a:r>
                <a:rPr lang="en-US" sz="2100" dirty="0" err="1"/>
                <a:t>OddBall</a:t>
              </a:r>
              <a:r>
                <a:rPr lang="en-US" sz="2100" dirty="0"/>
                <a:t>: Spotting Anomalies in Weighted Graphs, </a:t>
              </a:r>
              <a:r>
                <a:rPr lang="en-US" sz="2100" i="1" dirty="0"/>
                <a:t>in 'PAKDD', pp. 410-421</a:t>
              </a:r>
              <a:r>
                <a:rPr lang="en-US" sz="2100" i="1" dirty="0"/>
                <a:t>.</a:t>
              </a:r>
            </a:p>
            <a:p>
              <a:pPr marL="343217" indent="-343217">
                <a:buFont typeface="Arial"/>
                <a:buChar char="•"/>
              </a:pPr>
              <a:r>
                <a:rPr lang="en-US" sz="3600" dirty="0" err="1">
                  <a:latin typeface="Garamond"/>
                  <a:cs typeface="Garamond"/>
                </a:rPr>
                <a:t>Propositionalization</a:t>
              </a:r>
              <a:r>
                <a:rPr lang="en-US" sz="2100" i="1" dirty="0"/>
                <a:t>, e.g. </a:t>
              </a:r>
            </a:p>
            <a:p>
              <a:r>
                <a:rPr lang="en-US" sz="2100" dirty="0" err="1"/>
                <a:t>Riahi</a:t>
              </a:r>
              <a:r>
                <a:rPr lang="en-US" sz="2100" dirty="0"/>
                <a:t>, F. &amp; Schulte, O. (2016), </a:t>
              </a:r>
              <a:r>
                <a:rPr lang="en-US" sz="2100" dirty="0" err="1"/>
                <a:t>Propositionalization</a:t>
              </a:r>
              <a:r>
                <a:rPr lang="en-US" sz="2100" dirty="0"/>
                <a:t> for </a:t>
              </a:r>
              <a:r>
                <a:rPr lang="en-US" sz="2100" dirty="0"/>
                <a:t>Unsupervised </a:t>
              </a:r>
              <a:r>
                <a:rPr lang="en-US" sz="2100" dirty="0"/>
                <a:t>Outlier Detection in Multi-Relational Data</a:t>
              </a:r>
              <a:r>
                <a:rPr lang="en-US" sz="2100" dirty="0"/>
                <a:t>, in ‘FLAIRS’, </a:t>
              </a:r>
              <a:r>
                <a:rPr lang="mr-IN" sz="2100" dirty="0"/>
                <a:t>448</a:t>
              </a:r>
              <a:r>
                <a:rPr lang="en-CA" sz="2100" dirty="0"/>
                <a:t>-</a:t>
              </a:r>
              <a:r>
                <a:rPr lang="mr-IN" sz="2100" dirty="0"/>
                <a:t>453</a:t>
              </a:r>
              <a:endParaRPr lang="en-US" sz="2100" i="1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359683" y="8224837"/>
            <a:ext cx="5603842" cy="74642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4400" b="1" dirty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EMM for I.I.D.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065" y="14625637"/>
            <a:ext cx="6558888" cy="5055295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3600" b="1" dirty="0">
                <a:latin typeface="Garamond" pitchFamily="18" charset="0"/>
              </a:rPr>
              <a:t>Highlights</a:t>
            </a:r>
            <a:br>
              <a:rPr lang="en-US" sz="3600" b="1" dirty="0">
                <a:latin typeface="Garamond" pitchFamily="18" charset="0"/>
              </a:rPr>
            </a:br>
            <a:endParaRPr lang="en-US" sz="3600" b="1" dirty="0">
              <a:latin typeface="Garamond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CA" sz="3600" dirty="0">
                <a:latin typeface="Garamond" pitchFamily="18" charset="0"/>
              </a:rPr>
              <a:t> </a:t>
            </a:r>
            <a:r>
              <a:rPr lang="en-CA" sz="3600" i="1" dirty="0">
                <a:latin typeface="Garamond" pitchFamily="18" charset="0"/>
              </a:rPr>
              <a:t>Leverage</a:t>
            </a:r>
            <a:r>
              <a:rPr lang="en-CA" sz="3600" dirty="0">
                <a:latin typeface="Garamond" pitchFamily="18" charset="0"/>
              </a:rPr>
              <a:t>: Framework applies to </a:t>
            </a:r>
            <a:r>
              <a:rPr lang="en-CA" sz="3600" dirty="0" smtClean="0">
                <a:latin typeface="Garamond" pitchFamily="18" charset="0"/>
              </a:rPr>
              <a:t/>
            </a:r>
            <a:br>
              <a:rPr lang="en-CA" sz="3600" dirty="0" smtClean="0">
                <a:latin typeface="Garamond" pitchFamily="18" charset="0"/>
              </a:rPr>
            </a:br>
            <a:r>
              <a:rPr lang="en-CA" sz="3600" dirty="0" smtClean="0">
                <a:latin typeface="Garamond" pitchFamily="18" charset="0"/>
              </a:rPr>
              <a:t>any </a:t>
            </a:r>
            <a:r>
              <a:rPr lang="en-CA" sz="3600" dirty="0">
                <a:latin typeface="Garamond" pitchFamily="18" charset="0"/>
              </a:rPr>
              <a:t>relational learning method</a:t>
            </a:r>
          </a:p>
          <a:p>
            <a:pPr>
              <a:buFont typeface="Arial" pitchFamily="34" charset="0"/>
              <a:buChar char="•"/>
            </a:pPr>
            <a:r>
              <a:rPr lang="en-CA" sz="3600" dirty="0">
                <a:latin typeface="Garamond" pitchFamily="18" charset="0"/>
              </a:rPr>
              <a:t> </a:t>
            </a:r>
            <a:r>
              <a:rPr lang="en-CA" sz="3600" i="1" dirty="0">
                <a:latin typeface="Garamond" pitchFamily="18" charset="0"/>
              </a:rPr>
              <a:t>Ranking: </a:t>
            </a:r>
            <a:r>
              <a:rPr lang="en-CA" sz="3600" dirty="0">
                <a:latin typeface="Garamond" pitchFamily="18" charset="0"/>
              </a:rPr>
              <a:t>Provides single score for individual entities</a:t>
            </a:r>
          </a:p>
          <a:p>
            <a:pPr>
              <a:buFont typeface="Arial" pitchFamily="34" charset="0"/>
              <a:buChar char="•"/>
            </a:pPr>
            <a:r>
              <a:rPr lang="en-CA" sz="3600" i="1" dirty="0">
                <a:latin typeface="Garamond" pitchFamily="18" charset="0"/>
              </a:rPr>
              <a:t>Interpretability:</a:t>
            </a:r>
            <a:r>
              <a:rPr lang="en-CA" sz="3600" dirty="0">
                <a:latin typeface="Garamond" pitchFamily="18" charset="0"/>
              </a:rPr>
              <a:t> Scores can be explained by statistical differences in local feature distributions 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11115"/>
              </p:ext>
            </p:extLst>
          </p:nvPr>
        </p:nvGraphicFramePr>
        <p:xfrm>
          <a:off x="6791325" y="9901237"/>
          <a:ext cx="2743202" cy="326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1"/>
                <a:gridCol w="838200"/>
                <a:gridCol w="1066801"/>
              </a:tblGrid>
              <a:tr h="4844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</a:p>
                    <a:p>
                      <a:r>
                        <a:rPr lang="en-US" sz="1400" baseline="0" dirty="0" smtClean="0"/>
                        <a:t>1</a:t>
                      </a:r>
                      <a:endParaRPr lang="en-US" sz="1400" dirty="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2</a:t>
                      </a:r>
                      <a:endParaRPr lang="en-US" sz="1400" dirty="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5760" marR="45760" marT="45707" marB="45707"/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CCFFCC"/>
                        </a:solidFill>
                      </a:endParaRPr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rgbClr val="CCFFCC"/>
                        </a:solidFill>
                      </a:endParaRPr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CCFFCC"/>
                        </a:solidFill>
                      </a:endParaRPr>
                    </a:p>
                  </a:txBody>
                  <a:tcPr marL="45760" marR="45760" marT="45707" marB="45707"/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/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/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/>
                </a:tc>
              </a:tr>
              <a:tr h="284639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/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550350" y="13788099"/>
            <a:ext cx="1449056" cy="733411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dirty="0"/>
              <a:t>population 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15125" y="9139237"/>
            <a:ext cx="3714319" cy="438646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Entire Population Data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94848"/>
              </p:ext>
            </p:extLst>
          </p:nvPr>
        </p:nvGraphicFramePr>
        <p:xfrm>
          <a:off x="9991725" y="9977437"/>
          <a:ext cx="2633685" cy="1127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085"/>
                <a:gridCol w="838200"/>
                <a:gridCol w="914400"/>
              </a:tblGrid>
              <a:tr h="4896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1</a:t>
                      </a:r>
                      <a:endParaRPr lang="en-US" sz="1400" dirty="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45760" marR="45760" marT="45707" marB="45707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attribute 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45760" marR="45760" marT="45707" marB="45707"/>
                </a:tc>
              </a:tr>
              <a:tr h="28768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</a:tr>
              <a:tr h="28768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60" marR="45760" marT="45707" marB="45707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9762066" y="11883672"/>
            <a:ext cx="2287059" cy="3924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dirty="0"/>
              <a:t>subgroup model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10714864" y="11235735"/>
            <a:ext cx="242564" cy="4943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44" tIns="34322" rIns="68644" bIns="34322"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019928" y="11307524"/>
            <a:ext cx="1257797" cy="34631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1800" dirty="0"/>
              <a:t>learning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67925" y="9139237"/>
            <a:ext cx="2287058" cy="438646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Subgroup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63125" y="12873037"/>
            <a:ext cx="3048000" cy="1038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1800" dirty="0"/>
              <a:t>Q</a:t>
            </a:r>
            <a:r>
              <a:rPr lang="en-US" sz="1800" dirty="0"/>
              <a:t>uality measure </a:t>
            </a:r>
            <a:r>
              <a:rPr lang="en-US" sz="1500" dirty="0"/>
              <a:t>= </a:t>
            </a:r>
          </a:p>
          <a:p>
            <a:r>
              <a:rPr lang="en-US" sz="1500" dirty="0"/>
              <a:t>Measure </a:t>
            </a:r>
            <a:r>
              <a:rPr lang="en-US" sz="1500" dirty="0"/>
              <a:t>of dissimilarity </a:t>
            </a:r>
            <a:endParaRPr lang="en-US" sz="1500" dirty="0" smtClean="0"/>
          </a:p>
          <a:p>
            <a:r>
              <a:rPr lang="en-US" sz="1500" dirty="0" smtClean="0"/>
              <a:t>between </a:t>
            </a:r>
            <a:r>
              <a:rPr lang="en-US" sz="1500" dirty="0"/>
              <a:t>population and subgroup models</a:t>
            </a:r>
          </a:p>
        </p:txBody>
      </p:sp>
      <p:cxnSp>
        <p:nvCxnSpPr>
          <p:cNvPr id="53" name="Straight Arrow Connector 52"/>
          <p:cNvCxnSpPr>
            <a:stCxn id="43" idx="3"/>
            <a:endCxn id="52" idx="1"/>
          </p:cNvCxnSpPr>
          <p:nvPr/>
        </p:nvCxnSpPr>
        <p:spPr>
          <a:xfrm flipV="1">
            <a:off x="8999406" y="13392443"/>
            <a:ext cx="763719" cy="762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8" idx="2"/>
          </p:cNvCxnSpPr>
          <p:nvPr/>
        </p:nvCxnSpPr>
        <p:spPr>
          <a:xfrm>
            <a:off x="10905596" y="12276152"/>
            <a:ext cx="529" cy="520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62725" y="14701837"/>
            <a:ext cx="6477000" cy="74642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4400" b="1" dirty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EMM for </a:t>
            </a:r>
            <a:r>
              <a:rPr lang="en-US" sz="4400" b="1" dirty="0" smtClean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Relational </a:t>
            </a:r>
            <a:r>
              <a:rPr lang="en-US" sz="4400" b="1" dirty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Data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43725" y="15692437"/>
            <a:ext cx="29718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dirty="0">
                <a:latin typeface="Garamond"/>
                <a:cs typeface="Garamond"/>
              </a:rPr>
              <a:t>Entire Observed Network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39325" y="15692437"/>
            <a:ext cx="3276600" cy="715645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dirty="0">
                <a:latin typeface="Garamond"/>
                <a:cs typeface="Garamond"/>
              </a:rPr>
              <a:t>Individual </a:t>
            </a:r>
            <a:r>
              <a:rPr lang="en-US" sz="2100" dirty="0" err="1">
                <a:latin typeface="Garamond"/>
                <a:cs typeface="Garamond"/>
              </a:rPr>
              <a:t>Subnetwork</a:t>
            </a:r>
            <a:endParaRPr lang="en-US" sz="2100" dirty="0">
              <a:latin typeface="Garamond"/>
              <a:cs typeface="Garamond"/>
            </a:endParaRPr>
          </a:p>
          <a:p>
            <a:r>
              <a:rPr lang="en-US" sz="2100" dirty="0" smtClean="0">
                <a:latin typeface="Garamond"/>
                <a:cs typeface="Garamond"/>
              </a:rPr>
              <a:t>aka “</a:t>
            </a:r>
            <a:r>
              <a:rPr lang="en-US" sz="2100" dirty="0" err="1">
                <a:latin typeface="Garamond"/>
                <a:cs typeface="Garamond"/>
              </a:rPr>
              <a:t>egnoet</a:t>
            </a:r>
            <a:r>
              <a:rPr lang="en-US" sz="2100" dirty="0" smtClean="0">
                <a:latin typeface="Garamond"/>
                <a:cs typeface="Garamond"/>
              </a:rPr>
              <a:t>”/“</a:t>
            </a:r>
            <a:r>
              <a:rPr lang="en-US" sz="2100" dirty="0">
                <a:latin typeface="Garamond"/>
                <a:cs typeface="Garamond"/>
              </a:rPr>
              <a:t>interpretation</a:t>
            </a:r>
            <a:r>
              <a:rPr lang="en-US" sz="2100" dirty="0" smtClean="0">
                <a:latin typeface="Garamond"/>
                <a:cs typeface="Garamond"/>
              </a:rPr>
              <a:t>”</a:t>
            </a:r>
            <a:endParaRPr lang="en-US" sz="2100" dirty="0">
              <a:latin typeface="Garamond"/>
              <a:cs typeface="Garamond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7781924" y="13177845"/>
            <a:ext cx="1371600" cy="494302"/>
            <a:chOff x="15474149" y="13867574"/>
            <a:chExt cx="2740821" cy="494445"/>
          </a:xfrm>
        </p:grpSpPr>
        <p:sp>
          <p:nvSpPr>
            <p:cNvPr id="119" name="Down Arrow 118"/>
            <p:cNvSpPr/>
            <p:nvPr/>
          </p:nvSpPr>
          <p:spPr>
            <a:xfrm>
              <a:off x="15474149" y="13867574"/>
              <a:ext cx="484707" cy="49444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5930954" y="13944601"/>
              <a:ext cx="2284016" cy="369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learning</a:t>
              </a: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943725" y="21788437"/>
            <a:ext cx="2514600" cy="71564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dirty="0"/>
              <a:t>statistical-relational</a:t>
            </a:r>
            <a:br>
              <a:rPr lang="en-US" sz="2100" dirty="0"/>
            </a:br>
            <a:r>
              <a:rPr lang="en-US" sz="2100" dirty="0"/>
              <a:t>population model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358761" y="18283237"/>
            <a:ext cx="1385564" cy="494302"/>
            <a:chOff x="10282561" y="18816637"/>
            <a:chExt cx="1385564" cy="494302"/>
          </a:xfrm>
        </p:grpSpPr>
        <p:sp>
          <p:nvSpPr>
            <p:cNvPr id="123" name="Down Arrow 122"/>
            <p:cNvSpPr/>
            <p:nvPr/>
          </p:nvSpPr>
          <p:spPr>
            <a:xfrm>
              <a:off x="10282561" y="18816637"/>
              <a:ext cx="242564" cy="49430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525125" y="1881663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learning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220325" y="18939859"/>
            <a:ext cx="1677855" cy="63877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1800" dirty="0"/>
              <a:t>individual SRL model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991725" y="20112037"/>
            <a:ext cx="2593049" cy="134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1800" dirty="0"/>
              <a:t>Outlierness Metric (quality measure) </a:t>
            </a:r>
            <a:r>
              <a:rPr lang="en-US" sz="1500" dirty="0"/>
              <a:t>= Measure of dissimilarity between </a:t>
            </a:r>
            <a:r>
              <a:rPr lang="en-US" sz="1500" dirty="0"/>
              <a:t>population and individual SRL models</a:t>
            </a:r>
          </a:p>
        </p:txBody>
      </p:sp>
      <p:cxnSp>
        <p:nvCxnSpPr>
          <p:cNvPr id="106" name="Straight Arrow Connector 105"/>
          <p:cNvCxnSpPr>
            <a:stCxn id="125" idx="2"/>
          </p:cNvCxnSpPr>
          <p:nvPr/>
        </p:nvCxnSpPr>
        <p:spPr>
          <a:xfrm flipH="1">
            <a:off x="11058525" y="19578637"/>
            <a:ext cx="728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21" idx="0"/>
            <a:endCxn id="126" idx="1"/>
          </p:cNvCxnSpPr>
          <p:nvPr/>
        </p:nvCxnSpPr>
        <p:spPr>
          <a:xfrm flipV="1">
            <a:off x="8201025" y="20786303"/>
            <a:ext cx="1790700" cy="1002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610725" y="21712237"/>
            <a:ext cx="3352800" cy="900311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1800" dirty="0"/>
              <a:t>W</a:t>
            </a:r>
            <a:r>
              <a:rPr lang="en-US" sz="1800" dirty="0"/>
              <a:t>e investigate several metrics based on </a:t>
            </a:r>
            <a:br>
              <a:rPr lang="en-US" sz="1800" dirty="0"/>
            </a:br>
            <a:r>
              <a:rPr lang="en-US" sz="1800" i="1" dirty="0"/>
              <a:t>log-linear likelihood functions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715125" y="22855237"/>
            <a:ext cx="3657600" cy="623312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3600" b="1" dirty="0" smtClean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Example</a:t>
            </a:r>
            <a:endParaRPr lang="en-US" sz="3600" b="1" dirty="0">
              <a:solidFill>
                <a:srgbClr val="9E7E38"/>
              </a:solidFill>
              <a:latin typeface="Garamond" pitchFamily="18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9763126" y="24531637"/>
            <a:ext cx="2819399" cy="1161370"/>
            <a:chOff x="18745993" y="27432000"/>
            <a:chExt cx="5633907" cy="1161707"/>
          </a:xfrm>
        </p:grpSpPr>
        <p:sp>
          <p:nvSpPr>
            <p:cNvPr id="147" name="TextBox 146"/>
            <p:cNvSpPr txBox="1"/>
            <p:nvPr/>
          </p:nvSpPr>
          <p:spPr>
            <a:xfrm>
              <a:off x="18745993" y="27434982"/>
              <a:ext cx="3165802" cy="3232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8000"/>
                  </a:solidFill>
                </a:rPr>
                <a:t>gender(</a:t>
              </a:r>
              <a:r>
                <a:rPr lang="en-US" sz="1500" dirty="0" err="1">
                  <a:solidFill>
                    <a:srgbClr val="008000"/>
                  </a:solidFill>
                </a:rPr>
                <a:t>brad_p</a:t>
              </a:r>
              <a:r>
                <a:rPr lang="en-US" sz="1500" dirty="0">
                  <a:solidFill>
                    <a:srgbClr val="008000"/>
                  </a:solidFill>
                </a:rPr>
                <a:t>)</a:t>
              </a:r>
              <a:endParaRPr lang="en-US" sz="1500" dirty="0">
                <a:solidFill>
                  <a:srgbClr val="008000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507334" y="28270448"/>
              <a:ext cx="3654427" cy="3232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8000"/>
                  </a:solidFill>
                </a:rPr>
                <a:t>ActsIn(</a:t>
              </a:r>
              <a:r>
                <a:rPr lang="en-US" sz="1500" dirty="0" err="1">
                  <a:solidFill>
                    <a:srgbClr val="008000"/>
                  </a:solidFill>
                </a:rPr>
                <a:t>brad_p,M</a:t>
              </a:r>
              <a:r>
                <a:rPr lang="en-US" sz="1500" dirty="0">
                  <a:solidFill>
                    <a:srgbClr val="008000"/>
                  </a:solidFill>
                </a:rPr>
                <a:t>)</a:t>
              </a:r>
              <a:endParaRPr lang="en-US" sz="1500" dirty="0">
                <a:solidFill>
                  <a:srgbClr val="008000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010595" y="27432000"/>
              <a:ext cx="2369305" cy="3232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rgbClr val="008000"/>
                  </a:solidFill>
                </a:rPr>
                <a:t>Drama(M)</a:t>
              </a:r>
              <a:endParaRPr lang="en-US" sz="1500" dirty="0">
                <a:solidFill>
                  <a:srgbClr val="008000"/>
                </a:solidFill>
              </a:endParaRPr>
            </a:p>
          </p:txBody>
        </p:sp>
        <p:cxnSp>
          <p:nvCxnSpPr>
            <p:cNvPr id="150" name="Straight Arrow Connector 149"/>
            <p:cNvCxnSpPr>
              <a:stCxn id="147" idx="2"/>
              <a:endCxn id="148" idx="0"/>
            </p:cNvCxnSpPr>
            <p:nvPr/>
          </p:nvCxnSpPr>
          <p:spPr>
            <a:xfrm>
              <a:off x="20328895" y="27758241"/>
              <a:ext cx="1005653" cy="512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49" idx="2"/>
            </p:cNvCxnSpPr>
            <p:nvPr/>
          </p:nvCxnSpPr>
          <p:spPr>
            <a:xfrm flipH="1">
              <a:off x="21791351" y="27755259"/>
              <a:ext cx="1403897" cy="5151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6791323" y="23617237"/>
            <a:ext cx="3012382" cy="1999567"/>
            <a:chOff x="6867523" y="24607837"/>
            <a:chExt cx="3012382" cy="1999567"/>
          </a:xfrm>
        </p:grpSpPr>
        <p:grpSp>
          <p:nvGrpSpPr>
            <p:cNvPr id="140" name="Group 139"/>
            <p:cNvGrpSpPr/>
            <p:nvPr/>
          </p:nvGrpSpPr>
          <p:grpSpPr>
            <a:xfrm>
              <a:off x="6867523" y="25446038"/>
              <a:ext cx="2209800" cy="1161366"/>
              <a:chOff x="6053957" y="1604164"/>
              <a:chExt cx="3275184" cy="1013699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6053957" y="1606767"/>
                <a:ext cx="1539083" cy="282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3366FF"/>
                    </a:solidFill>
                  </a:rPr>
                  <a:t>gender(A)</a:t>
                </a:r>
                <a:endParaRPr lang="en-US" sz="15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731584" y="2335788"/>
                <a:ext cx="1739840" cy="282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rgbClr val="3366FF"/>
                    </a:solidFill>
                  </a:rPr>
                  <a:t>ActsIn</a:t>
                </a:r>
                <a:r>
                  <a:rPr lang="en-US" sz="1500" dirty="0">
                    <a:solidFill>
                      <a:srgbClr val="3366FF"/>
                    </a:solidFill>
                  </a:rPr>
                  <a:t>(A,M)</a:t>
                </a:r>
                <a:endParaRPr lang="en-US" sz="15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716539" y="1604164"/>
                <a:ext cx="1612602" cy="282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3366FF"/>
                    </a:solidFill>
                  </a:rPr>
                  <a:t>Drama(M)</a:t>
                </a:r>
                <a:endParaRPr lang="en-US" sz="1500" dirty="0">
                  <a:solidFill>
                    <a:srgbClr val="3366FF"/>
                  </a:solidFill>
                </a:endParaRPr>
              </a:p>
            </p:txBody>
          </p:sp>
          <p:cxnSp>
            <p:nvCxnSpPr>
              <p:cNvPr id="144" name="Straight Arrow Connector 143"/>
              <p:cNvCxnSpPr>
                <a:stCxn id="141" idx="2"/>
                <a:endCxn id="142" idx="0"/>
              </p:cNvCxnSpPr>
              <p:nvPr/>
            </p:nvCxnSpPr>
            <p:spPr>
              <a:xfrm>
                <a:off x="6823499" y="1888842"/>
                <a:ext cx="778005" cy="4469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43" idx="2"/>
              </p:cNvCxnSpPr>
              <p:nvPr/>
            </p:nvCxnSpPr>
            <p:spPr>
              <a:xfrm flipH="1">
                <a:off x="7860958" y="1886239"/>
                <a:ext cx="661883" cy="4495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extBox 152"/>
            <p:cNvSpPr txBox="1"/>
            <p:nvPr/>
          </p:nvSpPr>
          <p:spPr>
            <a:xfrm>
              <a:off x="7019925" y="24607837"/>
              <a:ext cx="2859980" cy="684867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2000" dirty="0">
                  <a:solidFill>
                    <a:srgbClr val="3366FF"/>
                  </a:solidFill>
                </a:rPr>
                <a:t>population model </a:t>
              </a:r>
              <a:r>
                <a:rPr lang="en-US" sz="2000" dirty="0" smtClean="0">
                  <a:solidFill>
                    <a:srgbClr val="3366FF"/>
                  </a:solidFill>
                  <a:latin typeface="Garamond" pitchFamily="18" charset="0"/>
                </a:rPr>
                <a:t>B</a:t>
              </a:r>
              <a:r>
                <a:rPr lang="en-US" sz="2000" baseline="-25000" dirty="0" smtClean="0">
                  <a:solidFill>
                    <a:srgbClr val="3366FF"/>
                  </a:solidFill>
                  <a:latin typeface="Garamond" pitchFamily="18" charset="0"/>
                </a:rPr>
                <a:t>P0</a:t>
              </a:r>
              <a:br>
                <a:rPr lang="en-US" sz="2000" baseline="-25000" dirty="0" smtClean="0">
                  <a:solidFill>
                    <a:srgbClr val="3366FF"/>
                  </a:solidFill>
                  <a:latin typeface="Garamond" pitchFamily="18" charset="0"/>
                </a:rPr>
              </a:br>
              <a:r>
                <a:rPr lang="en-US" sz="2000" dirty="0" smtClean="0">
                  <a:solidFill>
                    <a:srgbClr val="3366FF"/>
                  </a:solidFill>
                </a:rPr>
                <a:t>for </a:t>
              </a:r>
              <a:r>
                <a:rPr lang="en-US" sz="2000" dirty="0">
                  <a:solidFill>
                    <a:srgbClr val="3366FF"/>
                  </a:solidFill>
                </a:rPr>
                <a:t>random actor A</a:t>
              </a: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9915525" y="23541037"/>
            <a:ext cx="2590800" cy="684867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individual model B</a:t>
            </a:r>
            <a:r>
              <a:rPr lang="en-US" sz="2000" baseline="-25000" dirty="0">
                <a:solidFill>
                  <a:srgbClr val="008000"/>
                </a:solidFill>
              </a:rPr>
              <a:t>o</a:t>
            </a:r>
            <a:r>
              <a:rPr lang="en-US" sz="2000" dirty="0">
                <a:solidFill>
                  <a:srgbClr val="008000"/>
                </a:solidFill>
              </a:rPr>
              <a:t> for A = Brad Pitt</a:t>
            </a:r>
          </a:p>
        </p:txBody>
      </p:sp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16837"/>
              </p:ext>
            </p:extLst>
          </p:nvPr>
        </p:nvGraphicFramePr>
        <p:xfrm>
          <a:off x="6638925" y="25903237"/>
          <a:ext cx="3352799" cy="2590670"/>
        </p:xfrm>
        <a:graphic>
          <a:graphicData uri="http://schemas.openxmlformats.org/drawingml/2006/table">
            <a:tbl>
              <a:tblPr firstRow="1" bandRow="1"/>
              <a:tblGrid>
                <a:gridCol w="1066799"/>
                <a:gridCol w="914400"/>
                <a:gridCol w="1371600"/>
              </a:tblGrid>
              <a:tr h="914400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Gender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A)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Drama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M)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baseline="0" dirty="0" smtClean="0"/>
                        <a:t>CP</a:t>
                      </a:r>
                    </a:p>
                    <a:p>
                      <a:r>
                        <a:rPr lang="en-US" sz="2000" dirty="0" smtClean="0"/>
                        <a:t>ActsIn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A,M)</a:t>
                      </a:r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1272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1/2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</a:tr>
              <a:tr h="361272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1272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</a:tr>
              <a:tr h="361272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W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6211"/>
              </p:ext>
            </p:extLst>
          </p:nvPr>
        </p:nvGraphicFramePr>
        <p:xfrm>
          <a:off x="10144125" y="25903237"/>
          <a:ext cx="3201260" cy="1980935"/>
        </p:xfrm>
        <a:graphic>
          <a:graphicData uri="http://schemas.openxmlformats.org/drawingml/2006/table">
            <a:tbl>
              <a:tblPr firstRow="1" bandRow="1"/>
              <a:tblGrid>
                <a:gridCol w="991459"/>
                <a:gridCol w="990600"/>
                <a:gridCol w="1219201"/>
              </a:tblGrid>
              <a:tr h="1066799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Gender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B.P.)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Drama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M)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b="1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baseline="0" dirty="0" smtClean="0"/>
                        <a:t>CP</a:t>
                      </a:r>
                    </a:p>
                    <a:p>
                      <a:r>
                        <a:rPr lang="en-US" sz="2000" dirty="0" smtClean="0"/>
                        <a:t>ActsIn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/>
                        <a:t>B.P.,M)</a:t>
                      </a:r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254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068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T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254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485">
                        <a:alpha val="20000"/>
                      </a:srgbClr>
                    </a:solidFill>
                  </a:tcPr>
                </a:tc>
              </a:tr>
              <a:tr h="457068"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M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F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1pPr>
                      <a:lvl2pPr marL="250791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2pPr>
                      <a:lvl3pPr marL="5015831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3pPr>
                      <a:lvl4pPr marL="7523747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4pPr>
                      <a:lvl5pPr marL="10031665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5pPr>
                      <a:lvl6pPr marL="12539580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6pPr>
                      <a:lvl7pPr marL="15047496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7pPr>
                      <a:lvl8pPr marL="17555412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8pPr>
                      <a:lvl9pPr marL="20063328" algn="l" defTabSz="5015831" rtl="0" eaLnBrk="1" latinLnBrk="0" hangingPunct="1">
                        <a:defRPr sz="9800" kern="1200">
                          <a:solidFill>
                            <a:schemeClr val="tx1"/>
                          </a:solidFill>
                          <a:latin typeface="Perpetua"/>
                        </a:defRPr>
                      </a:lvl9pPr>
                    </a:lstStyle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45760" marR="45760" marT="45707" marB="45707">
                    <a:lnL w="12700" cmpd="sng">
                      <a:solidFill>
                        <a:srgbClr val="918485"/>
                      </a:solidFill>
                    </a:lnL>
                    <a:lnR w="12700" cmpd="sng">
                      <a:solidFill>
                        <a:srgbClr val="918485"/>
                      </a:solidFill>
                    </a:lnR>
                    <a:lnT w="12700" cmpd="sng">
                      <a:solidFill>
                        <a:srgbClr val="918485"/>
                      </a:solidFill>
                    </a:lnT>
                    <a:lnB w="12700" cmpd="sng">
                      <a:solidFill>
                        <a:srgbClr val="91848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1" name="TextBox 160"/>
          <p:cNvSpPr txBox="1"/>
          <p:nvPr/>
        </p:nvSpPr>
        <p:spPr>
          <a:xfrm>
            <a:off x="13420725" y="8224837"/>
            <a:ext cx="5217483" cy="746423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4400" b="1" dirty="0">
                <a:solidFill>
                  <a:srgbClr val="9E7E38"/>
                </a:solidFill>
                <a:latin typeface="Garamond" pitchFamily="18" charset="0"/>
                <a:cs typeface="Arial" pitchFamily="34" charset="0"/>
              </a:rPr>
              <a:t>Outlierness Metrics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3192125" y="9063037"/>
            <a:ext cx="8579941" cy="1915974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>
                <a:latin typeface="Garamond" pitchFamily="18" charset="0"/>
              </a:rPr>
              <a:t> </a:t>
            </a:r>
            <a:r>
              <a:rPr lang="en-US" sz="3000" dirty="0">
                <a:latin typeface="Garamond" pitchFamily="18" charset="0"/>
              </a:rPr>
              <a:t>Starting point is KLD between population </a:t>
            </a:r>
            <a:r>
              <a:rPr lang="en-US" sz="3000" dirty="0" smtClean="0">
                <a:latin typeface="Garamond" pitchFamily="18" charset="0"/>
              </a:rPr>
              <a:t/>
            </a:r>
            <a:br>
              <a:rPr lang="en-US" sz="3000" dirty="0" smtClean="0">
                <a:latin typeface="Garamond" pitchFamily="18" charset="0"/>
              </a:rPr>
            </a:br>
            <a:r>
              <a:rPr lang="en-US" sz="3000" dirty="0" smtClean="0">
                <a:latin typeface="Garamond" pitchFamily="18" charset="0"/>
              </a:rPr>
              <a:t>and </a:t>
            </a:r>
            <a:r>
              <a:rPr lang="en-US" sz="3000" dirty="0">
                <a:latin typeface="Garamond" pitchFamily="18" charset="0"/>
              </a:rPr>
              <a:t>individual model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>
                <a:latin typeface="Garamond" pitchFamily="18" charset="0"/>
              </a:rPr>
              <a:t> </a:t>
            </a:r>
            <a:r>
              <a:rPr lang="en-US" sz="3000" dirty="0">
                <a:latin typeface="Garamond" pitchFamily="18" charset="0"/>
              </a:rPr>
              <a:t>Promising novel variant ELD= </a:t>
            </a:r>
            <a:r>
              <a:rPr lang="en-US" sz="3000" dirty="0" smtClean="0">
                <a:latin typeface="Garamond" pitchFamily="18" charset="0"/>
              </a:rPr>
              <a:t>mutual </a:t>
            </a:r>
            <a:r>
              <a:rPr lang="en-US" sz="3000" dirty="0">
                <a:latin typeface="Garamond" pitchFamily="18" charset="0"/>
              </a:rPr>
              <a:t>information decomposition + absolute values to avoid cancellations </a:t>
            </a:r>
            <a:endParaRPr lang="en-US" sz="3000" dirty="0">
              <a:latin typeface="Garamond" pitchFamily="18" charset="0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13344527" y="11196637"/>
            <a:ext cx="8610598" cy="2202485"/>
            <a:chOff x="26593800" y="12120266"/>
            <a:chExt cx="17206258" cy="2203122"/>
          </a:xfrm>
        </p:grpSpPr>
        <p:graphicFrame>
          <p:nvGraphicFramePr>
            <p:cNvPr id="163" name="Object 1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5749"/>
                </p:ext>
              </p:extLst>
            </p:nvPr>
          </p:nvGraphicFramePr>
          <p:xfrm>
            <a:off x="26593800" y="12120266"/>
            <a:ext cx="15683584" cy="990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4" imgW="5842000" imgH="533400" progId="Equation.3">
                    <p:embed/>
                  </p:oleObj>
                </mc:Choice>
                <mc:Fallback>
                  <p:oleObj name="Equation" r:id="rId4" imgW="58420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3800" y="12120266"/>
                          <a:ext cx="15683584" cy="99088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" name="TextBox 126"/>
            <p:cNvSpPr txBox="1"/>
            <p:nvPr/>
          </p:nvSpPr>
          <p:spPr>
            <a:xfrm>
              <a:off x="26746064" y="13568373"/>
              <a:ext cx="7765658" cy="461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 pitchFamily="18" charset="0"/>
                </a:rPr>
                <a:t>summation over local features</a:t>
              </a:r>
              <a:endParaRPr lang="en-US" sz="2400" dirty="0">
                <a:latin typeface="Garamond" pitchFamily="18" charset="0"/>
              </a:endParaRPr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 flipV="1">
              <a:off x="30022799" y="13187373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34207186" y="13492151"/>
              <a:ext cx="9592872" cy="83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Garamond" pitchFamily="18" charset="0"/>
                </a:rPr>
                <a:t>log-difference in empirical conditional probabilities (confidences)</a:t>
              </a:r>
              <a:endParaRPr lang="en-US" sz="2400" dirty="0">
                <a:latin typeface="Garamond" pitchFamily="18" charset="0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 flipV="1">
              <a:off x="39608534" y="13111151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>
            <a:off x="13344525" y="13482637"/>
            <a:ext cx="8382000" cy="392480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100" dirty="0">
                <a:solidFill>
                  <a:srgbClr val="3366FF"/>
                </a:solidFill>
                <a:latin typeface="Garamond" pitchFamily="18" charset="0"/>
              </a:rPr>
              <a:t>B</a:t>
            </a:r>
            <a:r>
              <a:rPr lang="en-US" sz="2100" baseline="-25000" dirty="0">
                <a:solidFill>
                  <a:srgbClr val="3366FF"/>
                </a:solidFill>
                <a:latin typeface="Garamond" pitchFamily="18" charset="0"/>
              </a:rPr>
              <a:t>P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>
                <a:latin typeface="Garamond" pitchFamily="18" charset="0"/>
              </a:rPr>
              <a:t>models the </a:t>
            </a:r>
            <a:r>
              <a:rPr lang="en-US" sz="2100" dirty="0">
                <a:latin typeface="Garamond" pitchFamily="18" charset="0"/>
              </a:rPr>
              <a:t>population network</a:t>
            </a:r>
            <a:r>
              <a:rPr lang="en-US" sz="2100" dirty="0">
                <a:latin typeface="Garamond" pitchFamily="18" charset="0"/>
              </a:rPr>
              <a:t> </a:t>
            </a:r>
            <a:r>
              <a:rPr lang="en-US" sz="2100" dirty="0">
                <a:latin typeface="Garamond" pitchFamily="18" charset="0"/>
              </a:rPr>
              <a:t>                 </a:t>
            </a:r>
            <a:r>
              <a:rPr lang="en-US" sz="2100" dirty="0">
                <a:solidFill>
                  <a:srgbClr val="008000"/>
                </a:solidFill>
                <a:latin typeface="Garamond" pitchFamily="18" charset="0"/>
              </a:rPr>
              <a:t>B</a:t>
            </a:r>
            <a:r>
              <a:rPr lang="en-US" sz="2100" baseline="-25000" dirty="0">
                <a:solidFill>
                  <a:srgbClr val="008000"/>
                </a:solidFill>
                <a:latin typeface="Garamond" pitchFamily="18" charset="0"/>
              </a:rPr>
              <a:t>o</a:t>
            </a:r>
            <a:r>
              <a:rPr lang="en-US" sz="2100" dirty="0">
                <a:latin typeface="Garamond" pitchFamily="18" charset="0"/>
              </a:rPr>
              <a:t> models </a:t>
            </a:r>
            <a:r>
              <a:rPr lang="en-US" sz="2100" dirty="0">
                <a:latin typeface="Garamond" pitchFamily="18" charset="0"/>
              </a:rPr>
              <a:t>the individual </a:t>
            </a:r>
            <a:r>
              <a:rPr lang="en-US" sz="2100" dirty="0">
                <a:latin typeface="Garamond" pitchFamily="18" charset="0"/>
              </a:rPr>
              <a:t>network</a:t>
            </a:r>
            <a:endParaRPr lang="en-US" sz="2100" dirty="0">
              <a:latin typeface="Garamond" pitchFamily="18" charset="0"/>
            </a:endParaRPr>
          </a:p>
        </p:txBody>
      </p:sp>
      <p:graphicFrame>
        <p:nvGraphicFramePr>
          <p:cNvPr id="175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679591"/>
              </p:ext>
            </p:extLst>
          </p:nvPr>
        </p:nvGraphicFramePr>
        <p:xfrm>
          <a:off x="13420725" y="15959965"/>
          <a:ext cx="6088143" cy="163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528"/>
                <a:gridCol w="927112"/>
                <a:gridCol w="2124503"/>
              </a:tblGrid>
              <a:tr h="41967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effectLst/>
                          <a:latin typeface="+mn-lt"/>
                        </a:rPr>
                        <a:t>Dataset </a:t>
                      </a:r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ELD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</a:rPr>
                        <a:t>KLD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marL="6356" marR="6356" marT="12696" marB="0" anchor="b"/>
                </a:tc>
              </a:tr>
              <a:tr h="41967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effectLst/>
                          <a:latin typeface="+mn-lt"/>
                        </a:rPr>
                        <a:t>PL: Strikers</a:t>
                      </a:r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effectLst/>
                          <a:latin typeface="+mn-lt"/>
                        </a:rPr>
                        <a:t>0.89</a:t>
                      </a:r>
                      <a:endParaRPr lang="en-US" sz="2400" b="1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effectLst/>
                          <a:latin typeface="+mn-lt"/>
                        </a:rPr>
                        <a:t>0.65</a:t>
                      </a:r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</a:tr>
              <a:tr h="41967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effectLst/>
                          <a:latin typeface="+mn-lt"/>
                        </a:rPr>
                        <a:t>PL: Midfielders</a:t>
                      </a:r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effectLst/>
                          <a:latin typeface="+mn-lt"/>
                        </a:rPr>
                        <a:t>0.66</a:t>
                      </a:r>
                      <a:endParaRPr lang="en-US" sz="2400" b="1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effectLst/>
                          <a:latin typeface="+mn-lt"/>
                        </a:rPr>
                        <a:t>0.55</a:t>
                      </a:r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</a:tr>
              <a:tr h="34118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effectLst/>
                          <a:latin typeface="+mn-lt"/>
                        </a:rPr>
                        <a:t>IMDb</a:t>
                      </a:r>
                      <a:r>
                        <a:rPr lang="en-US" sz="2400" b="0" i="0" u="none" strike="noStrike" dirty="0" smtClean="0">
                          <a:effectLst/>
                          <a:latin typeface="+mn-lt"/>
                        </a:rPr>
                        <a:t>:</a:t>
                      </a:r>
                      <a:r>
                        <a:rPr lang="en-US" sz="2400" b="0" i="0" u="none" strike="noStrike" baseline="0" dirty="0" smtClean="0">
                          <a:effectLst/>
                          <a:latin typeface="+mn-lt"/>
                        </a:rPr>
                        <a:t> Drama</a:t>
                      </a:r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smtClean="0">
                          <a:effectLst/>
                          <a:latin typeface="+mn-lt"/>
                        </a:rPr>
                        <a:t>0.70</a:t>
                      </a:r>
                      <a:endParaRPr lang="en-US" sz="2400" b="1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effectLst/>
                          <a:latin typeface="+mn-lt"/>
                        </a:rPr>
                        <a:t>0.66</a:t>
                      </a:r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6356" marR="6356" marT="12696" marB="0" anchor="b"/>
                </a:tc>
              </a:tr>
            </a:tbl>
          </a:graphicData>
        </a:graphic>
      </p:graphicFrame>
      <p:grpSp>
        <p:nvGrpSpPr>
          <p:cNvPr id="111" name="Group 110"/>
          <p:cNvGrpSpPr/>
          <p:nvPr/>
        </p:nvGrpSpPr>
        <p:grpSpPr>
          <a:xfrm>
            <a:off x="-2338714" y="18054653"/>
            <a:ext cx="12330439" cy="12790155"/>
            <a:chOff x="14249400" y="26746200"/>
            <a:chExt cx="69206885" cy="9467353"/>
          </a:xfrm>
        </p:grpSpPr>
        <p:sp>
          <p:nvSpPr>
            <p:cNvPr id="112" name="TextBox 111"/>
            <p:cNvSpPr txBox="1"/>
            <p:nvPr/>
          </p:nvSpPr>
          <p:spPr>
            <a:xfrm>
              <a:off x="14249400" y="26746200"/>
              <a:ext cx="7620001" cy="894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sz="4400" dirty="0">
                <a:latin typeface="Garamond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567762" y="34755517"/>
              <a:ext cx="53888523" cy="145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Datasets</a:t>
              </a:r>
              <a:endParaRPr lang="en-US" sz="3000" dirty="0" smtClean="0">
                <a:latin typeface="Garamond" pitchFamily="18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3000" dirty="0" smtClean="0">
                  <a:latin typeface="Garamond" pitchFamily="18" charset="0"/>
                </a:rPr>
                <a:t>Soccer </a:t>
              </a:r>
              <a:r>
                <a:rPr lang="en-US" sz="3000" dirty="0">
                  <a:latin typeface="Garamond" pitchFamily="18" charset="0"/>
                </a:rPr>
                <a:t>Data: The </a:t>
              </a:r>
              <a:r>
                <a:rPr lang="en-US" sz="3000" dirty="0" err="1">
                  <a:latin typeface="Garamond" pitchFamily="18" charset="0"/>
                </a:rPr>
                <a:t>Opta</a:t>
              </a:r>
              <a:r>
                <a:rPr lang="en-US" sz="3000" dirty="0">
                  <a:latin typeface="Garamond" pitchFamily="18" charset="0"/>
                </a:rPr>
                <a:t> dataset released by Manchester City.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3000" dirty="0">
                  <a:latin typeface="Garamond" pitchFamily="18" charset="0"/>
                </a:rPr>
                <a:t>IMDB Data: </a:t>
              </a:r>
              <a:r>
                <a:rPr lang="en-US" sz="3000" dirty="0" smtClean="0">
                  <a:latin typeface="Garamond" pitchFamily="18" charset="0"/>
                </a:rPr>
                <a:t>From The </a:t>
              </a:r>
              <a:r>
                <a:rPr lang="en-US" sz="3000" dirty="0">
                  <a:latin typeface="Garamond" pitchFamily="18" charset="0"/>
                </a:rPr>
                <a:t>Internet Movie </a:t>
              </a:r>
              <a:r>
                <a:rPr lang="en-US" sz="3000" dirty="0" smtClean="0">
                  <a:latin typeface="Garamond" pitchFamily="18" charset="0"/>
                </a:rPr>
                <a:t>Database.</a:t>
              </a:r>
              <a:endParaRPr lang="en-US" sz="3000" dirty="0">
                <a:latin typeface="Garamond" pitchFamily="18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3000" dirty="0">
                  <a:latin typeface="Garamond" pitchFamily="18" charset="0"/>
                </a:rPr>
                <a:t>For synthetic data please see paper</a:t>
              </a:r>
            </a:p>
          </p:txBody>
        </p:sp>
      </p:grpSp>
      <p:graphicFrame>
        <p:nvGraphicFramePr>
          <p:cNvPr id="13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349162"/>
              </p:ext>
            </p:extLst>
          </p:nvPr>
        </p:nvGraphicFramePr>
        <p:xfrm>
          <a:off x="13115924" y="20493037"/>
          <a:ext cx="8458201" cy="31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433"/>
                <a:gridCol w="978567"/>
                <a:gridCol w="685800"/>
                <a:gridCol w="1524000"/>
                <a:gridCol w="1219200"/>
                <a:gridCol w="1295401"/>
                <a:gridCol w="1447800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Individual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Group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Rank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Max </a:t>
                      </a:r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Node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Max Value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Individual </a:t>
                      </a:r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/>
                      </a:r>
                      <a:br>
                        <a:rPr lang="en-US" sz="2000" b="0" i="0" u="none" strike="noStrike" dirty="0" smtClean="0">
                          <a:effectLst/>
                          <a:latin typeface="Arial"/>
                        </a:rPr>
                      </a:br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Probability 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Group</a:t>
                      </a:r>
                      <a:br>
                        <a:rPr lang="en-US" sz="2000" b="0" i="0" u="none" strike="noStrike" dirty="0" smtClean="0">
                          <a:effectLst/>
                          <a:latin typeface="Arial"/>
                        </a:rPr>
                      </a:br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Probability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</a:tr>
              <a:tr h="4767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Edin Dzeko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Striker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Dribble Efficiency 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DE = Low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0.16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6356" marR="6356" marT="12696" marB="0" anchor="b"/>
                </a:tc>
              </a:tr>
              <a:tr h="5042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Paul Robinson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Goalie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Saves</a:t>
                      </a: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Made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SM = Medium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0.04</a:t>
                      </a:r>
                    </a:p>
                  </a:txBody>
                  <a:tcPr marL="6356" marR="6356" marT="12696" marB="0" anchor="b"/>
                </a:tc>
              </a:tr>
              <a:tr h="4767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Brave Heart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Drama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Actor</a:t>
                      </a: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Quality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a_quality=4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0.93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0.42</a:t>
                      </a:r>
                    </a:p>
                  </a:txBody>
                  <a:tcPr marL="6356" marR="6356" marT="12696" marB="0" anchor="b"/>
                </a:tc>
              </a:tr>
              <a:tr h="5042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Austin Powers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effectLst/>
                          <a:latin typeface="Arial"/>
                        </a:rPr>
                        <a:t>Comedy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Cast</a:t>
                      </a: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position</a:t>
                      </a:r>
                      <a:endParaRPr lang="en-US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effectLst/>
                          <a:latin typeface="Arial"/>
                        </a:rPr>
                        <a:t>cast_num</a:t>
                      </a:r>
                      <a:endParaRPr lang="en-US" sz="2000" b="0" i="0" u="none" strike="noStrike" dirty="0" smtClean="0">
                        <a:effectLst/>
                        <a:latin typeface="Arial"/>
                      </a:endParaRPr>
                    </a:p>
                    <a:p>
                      <a:pPr algn="l" fontAlgn="b"/>
                      <a:r>
                        <a:rPr lang="en-US" sz="2000" b="0" i="0" u="none" strike="noStrike" dirty="0" smtClean="0">
                          <a:effectLst/>
                          <a:latin typeface="Arial"/>
                        </a:rPr>
                        <a:t>=</a:t>
                      </a:r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0.78</a:t>
                      </a:r>
                    </a:p>
                  </a:txBody>
                  <a:tcPr marL="6356" marR="6356" marT="126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effectLst/>
                          <a:latin typeface="Arial"/>
                        </a:rPr>
                        <a:t>0.49</a:t>
                      </a:r>
                    </a:p>
                  </a:txBody>
                  <a:tcPr marL="6356" marR="6356" marT="12696" marB="0" anchor="b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3192125" y="17826037"/>
            <a:ext cx="7855414" cy="2573582"/>
            <a:chOff x="26970440" y="18699540"/>
            <a:chExt cx="15697200" cy="2574327"/>
          </a:xfrm>
        </p:grpSpPr>
        <p:sp>
          <p:nvSpPr>
            <p:cNvPr id="84" name="TextBox 83"/>
            <p:cNvSpPr txBox="1"/>
            <p:nvPr/>
          </p:nvSpPr>
          <p:spPr>
            <a:xfrm>
              <a:off x="26974800" y="18699540"/>
              <a:ext cx="7304494" cy="64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Case </a:t>
              </a:r>
              <a:r>
                <a:rPr lang="en-US" sz="3600" b="1" dirty="0" smtClean="0">
                  <a:solidFill>
                    <a:srgbClr val="9E7E38"/>
                  </a:solidFill>
                  <a:latin typeface="Garamond" pitchFamily="18" charset="0"/>
                  <a:cs typeface="Arial" pitchFamily="34" charset="0"/>
                </a:rPr>
                <a:t>Studies</a:t>
              </a:r>
              <a:endParaRPr lang="en-US" sz="3600" b="1" dirty="0">
                <a:solidFill>
                  <a:srgbClr val="9E7E38"/>
                </a:solidFill>
                <a:latin typeface="Garamond" pitchFamily="18" charset="0"/>
                <a:cs typeface="Arial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6970440" y="19309649"/>
              <a:ext cx="15697200" cy="1964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Garamond" pitchFamily="18" charset="0"/>
                </a:rPr>
                <a:t>For each individual, drill down on the aggregate outlierness score to find </a:t>
              </a:r>
            </a:p>
            <a:p>
              <a:pPr marL="386119" indent="-386119">
                <a:buFont typeface="+mj-lt"/>
                <a:buAutoNum type="arabicPeriod"/>
              </a:pPr>
              <a:r>
                <a:rPr lang="en-US" sz="3000" dirty="0">
                  <a:latin typeface="Garamond" pitchFamily="18" charset="0"/>
                </a:rPr>
                <a:t>most unusual feature </a:t>
              </a:r>
            </a:p>
            <a:p>
              <a:pPr marL="386119" indent="-386119">
                <a:buFont typeface="+mj-lt"/>
                <a:buAutoNum type="arabicPeriod"/>
              </a:pPr>
              <a:r>
                <a:rPr lang="en-US" sz="3000" dirty="0">
                  <a:latin typeface="Garamond" pitchFamily="18" charset="0"/>
                </a:rPr>
                <a:t>most unusual feature value.</a:t>
              </a:r>
              <a:endParaRPr lang="en-US" sz="3000" dirty="0">
                <a:latin typeface="Garamond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67925" y="29256037"/>
            <a:ext cx="11362928" cy="1777474"/>
          </a:xfrm>
          <a:prstGeom prst="rect">
            <a:avLst/>
          </a:prstGeom>
          <a:noFill/>
        </p:spPr>
        <p:txBody>
          <a:bodyPr wrap="square" lIns="68644" tIns="34322" rIns="68644" bIns="34322" rtlCol="0">
            <a:spAutoFit/>
          </a:bodyPr>
          <a:lstStyle/>
          <a:p>
            <a:r>
              <a:rPr lang="en-US" sz="2700" b="1" dirty="0">
                <a:solidFill>
                  <a:srgbClr val="9E7E38"/>
                </a:solidFill>
                <a:cs typeface="Arial" pitchFamily="34" charset="0"/>
              </a:rPr>
              <a:t>References</a:t>
            </a:r>
          </a:p>
          <a:p>
            <a:r>
              <a:rPr lang="en-US" sz="2100" dirty="0" err="1"/>
              <a:t>Duivesteijn</a:t>
            </a:r>
            <a:r>
              <a:rPr lang="en-US" sz="2100" dirty="0"/>
              <a:t>, W.; </a:t>
            </a:r>
            <a:r>
              <a:rPr lang="en-US" sz="2100" dirty="0" err="1"/>
              <a:t>Feelders</a:t>
            </a:r>
            <a:r>
              <a:rPr lang="en-US" sz="2100" dirty="0"/>
              <a:t>, A. J. &amp; </a:t>
            </a:r>
            <a:r>
              <a:rPr lang="en-US" sz="2100" dirty="0" err="1"/>
              <a:t>Knobbe</a:t>
            </a:r>
            <a:r>
              <a:rPr lang="en-US" sz="2100" dirty="0"/>
              <a:t>, A. </a:t>
            </a:r>
            <a:r>
              <a:rPr lang="en-US" sz="2100" dirty="0"/>
              <a:t>(2016), 'Exceptional model mining',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i="1" dirty="0" smtClean="0"/>
              <a:t>Data </a:t>
            </a:r>
            <a:r>
              <a:rPr lang="en-US" sz="2100" i="1" dirty="0"/>
              <a:t>Mining and Knowledge Discovery 30(1), 47--98</a:t>
            </a:r>
            <a:r>
              <a:rPr lang="en-US" sz="2100" i="1" dirty="0"/>
              <a:t>.</a:t>
            </a:r>
          </a:p>
          <a:p>
            <a:r>
              <a:rPr lang="en-US" sz="2100" dirty="0"/>
              <a:t>Tutorial on Learning Bayesian Networks for Complex Relational </a:t>
            </a:r>
            <a:r>
              <a:rPr lang="en-US" sz="2100" dirty="0"/>
              <a:t>Data, Schulte </a:t>
            </a:r>
            <a:r>
              <a:rPr lang="en-US" sz="2100" dirty="0"/>
              <a:t>and Kirkpatrick 2017, https://</a:t>
            </a:r>
            <a:r>
              <a:rPr lang="en-US" sz="2100" dirty="0" err="1"/>
              <a:t>oschulte.github.io</a:t>
            </a:r>
            <a:r>
              <a:rPr lang="en-US" sz="2100" dirty="0"/>
              <a:t>/</a:t>
            </a:r>
            <a:r>
              <a:rPr lang="en-US" sz="2100" dirty="0" err="1"/>
              <a:t>srl</a:t>
            </a:r>
            <a:r>
              <a:rPr lang="en-US" sz="2100" dirty="0"/>
              <a:t>-tutorial-slides</a:t>
            </a:r>
            <a:r>
              <a:rPr lang="en-US" sz="2100" dirty="0"/>
              <a:t>/</a:t>
            </a:r>
            <a:endParaRPr lang="en-US" sz="21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10144125" y="16683037"/>
            <a:ext cx="2286000" cy="1143000"/>
            <a:chOff x="10220325" y="17292637"/>
            <a:chExt cx="2286000" cy="1143000"/>
          </a:xfrm>
        </p:grpSpPr>
        <p:grpSp>
          <p:nvGrpSpPr>
            <p:cNvPr id="85" name="Group 84"/>
            <p:cNvGrpSpPr/>
            <p:nvPr/>
          </p:nvGrpSpPr>
          <p:grpSpPr>
            <a:xfrm>
              <a:off x="10372725" y="17445037"/>
              <a:ext cx="2057400" cy="951156"/>
              <a:chOff x="10220325" y="17597437"/>
              <a:chExt cx="2057400" cy="951156"/>
            </a:xfrm>
          </p:grpSpPr>
          <p:pic>
            <p:nvPicPr>
              <p:cNvPr id="114" name="Picture 113" descr="pitt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0325" y="17597438"/>
                <a:ext cx="533399" cy="890622"/>
              </a:xfrm>
              <a:prstGeom prst="rect">
                <a:avLst/>
              </a:prstGeom>
            </p:spPr>
          </p:pic>
          <p:pic>
            <p:nvPicPr>
              <p:cNvPr id="115" name="Picture 114" descr="fargo.jpe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11744325" y="17597437"/>
                <a:ext cx="533400" cy="869190"/>
              </a:xfrm>
              <a:prstGeom prst="rect">
                <a:avLst/>
              </a:prstGeom>
            </p:spPr>
          </p:pic>
          <p:pic>
            <p:nvPicPr>
              <p:cNvPr id="116" name="Picture 115" descr="kill-bill.jpeg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82325" y="17597437"/>
                <a:ext cx="533400" cy="951156"/>
              </a:xfrm>
              <a:prstGeom prst="rect">
                <a:avLst/>
              </a:prstGeom>
            </p:spPr>
          </p:pic>
        </p:grpSp>
        <p:sp>
          <p:nvSpPr>
            <p:cNvPr id="107" name="Rectangle 106"/>
            <p:cNvSpPr/>
            <p:nvPr/>
          </p:nvSpPr>
          <p:spPr>
            <a:xfrm>
              <a:off x="10220325" y="17292637"/>
              <a:ext cx="2286000" cy="1143000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791325" y="16530637"/>
            <a:ext cx="3276600" cy="4191176"/>
            <a:chOff x="7019925" y="17063861"/>
            <a:chExt cx="3276600" cy="4191176"/>
          </a:xfrm>
        </p:grpSpPr>
        <p:pic>
          <p:nvPicPr>
            <p:cNvPr id="69" name="Picture 68" descr="fargo.jpe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961140" y="17902237"/>
              <a:ext cx="497185" cy="869190"/>
            </a:xfrm>
            <a:prstGeom prst="rect">
              <a:avLst/>
            </a:prstGeom>
          </p:spPr>
        </p:pic>
        <p:pic>
          <p:nvPicPr>
            <p:cNvPr id="70" name="Picture 69" descr="pitt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25" y="17749837"/>
              <a:ext cx="578617" cy="862860"/>
            </a:xfrm>
            <a:prstGeom prst="rect">
              <a:avLst/>
            </a:prstGeom>
          </p:spPr>
        </p:pic>
        <p:pic>
          <p:nvPicPr>
            <p:cNvPr id="71" name="Picture 70" descr="buscemi.jpe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8125" y="17826037"/>
              <a:ext cx="459779" cy="789902"/>
            </a:xfrm>
            <a:prstGeom prst="rect">
              <a:avLst/>
            </a:prstGeom>
          </p:spPr>
        </p:pic>
        <p:cxnSp>
          <p:nvCxnSpPr>
            <p:cNvPr id="72" name="Straight Connector 71"/>
            <p:cNvCxnSpPr>
              <a:stCxn id="71" idx="3"/>
            </p:cNvCxnSpPr>
            <p:nvPr/>
          </p:nvCxnSpPr>
          <p:spPr>
            <a:xfrm flipV="1">
              <a:off x="8317904" y="18207037"/>
              <a:ext cx="683221" cy="13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239125" y="18317924"/>
              <a:ext cx="840514" cy="346313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$0.5M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934325" y="17178337"/>
              <a:ext cx="1070284" cy="623312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1800" dirty="0"/>
                <a:t>gender = </a:t>
              </a:r>
              <a:r>
                <a:rPr lang="en-US" sz="1800" dirty="0" smtClean="0"/>
                <a:t>Man</a:t>
              </a:r>
              <a:endParaRPr lang="en-US" sz="1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001125" y="17178337"/>
              <a:ext cx="1107842" cy="623312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1800" dirty="0" smtClean="0"/>
                <a:t>genre = Drama</a:t>
              </a:r>
              <a:endParaRPr lang="en-US" sz="1800" dirty="0"/>
            </a:p>
          </p:txBody>
        </p:sp>
        <p:pic>
          <p:nvPicPr>
            <p:cNvPr id="86" name="Picture 85" descr="kill-bill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6725" y="19629659"/>
              <a:ext cx="535913" cy="951156"/>
            </a:xfrm>
            <a:prstGeom prst="rect">
              <a:avLst/>
            </a:prstGeom>
          </p:spPr>
        </p:pic>
        <p:pic>
          <p:nvPicPr>
            <p:cNvPr id="87" name="Picture 86" descr="thurman.jpe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0925" y="19640246"/>
              <a:ext cx="533400" cy="929983"/>
            </a:xfrm>
            <a:prstGeom prst="rect">
              <a:avLst/>
            </a:prstGeom>
          </p:spPr>
        </p:pic>
        <p:pic>
          <p:nvPicPr>
            <p:cNvPr id="88" name="Picture 87" descr="lucy.jpe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725" y="19578637"/>
              <a:ext cx="533400" cy="1053200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7629525" y="20683537"/>
              <a:ext cx="721419" cy="346313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$5M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391525" y="20683537"/>
              <a:ext cx="764248" cy="346313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$2M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019925" y="18943131"/>
              <a:ext cx="1449056" cy="623312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1800" dirty="0"/>
                <a:t>gender = </a:t>
              </a:r>
              <a:r>
                <a:rPr lang="en-US" sz="1800" dirty="0" smtClean="0"/>
                <a:t>Woman</a:t>
              </a:r>
              <a:endParaRPr lang="en-US" sz="1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83948" y="18943131"/>
              <a:ext cx="993377" cy="623312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1800" dirty="0" smtClean="0"/>
                <a:t>genre </a:t>
              </a:r>
              <a:r>
                <a:rPr lang="en-US" sz="1800" dirty="0"/>
                <a:t>= </a:t>
              </a:r>
              <a:r>
                <a:rPr lang="en-US" sz="1800" dirty="0" smtClean="0"/>
                <a:t>Action</a:t>
              </a:r>
              <a:endParaRPr lang="en-US" sz="18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961867" y="18943131"/>
              <a:ext cx="1334658" cy="623312"/>
            </a:xfrm>
            <a:prstGeom prst="rect">
              <a:avLst/>
            </a:prstGeom>
            <a:noFill/>
          </p:spPr>
          <p:txBody>
            <a:bodyPr wrap="square" lIns="68644" tIns="34322" rIns="68644" bIns="34322" rtlCol="0">
              <a:spAutoFit/>
            </a:bodyPr>
            <a:lstStyle/>
            <a:p>
              <a:r>
                <a:rPr lang="en-US" sz="1800" dirty="0"/>
                <a:t>gender = </a:t>
              </a:r>
              <a:r>
                <a:rPr lang="en-US" sz="1800" dirty="0" smtClean="0"/>
                <a:t>Woman</a:t>
              </a:r>
              <a:endParaRPr lang="en-US" sz="1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9925" y="17063861"/>
              <a:ext cx="3047999" cy="4191176"/>
            </a:xfrm>
            <a:prstGeom prst="rect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91" idx="0"/>
              <a:endCxn id="87" idx="2"/>
            </p:cNvCxnSpPr>
            <p:nvPr/>
          </p:nvCxnSpPr>
          <p:spPr>
            <a:xfrm flipH="1" flipV="1">
              <a:off x="7667625" y="20570229"/>
              <a:ext cx="322610" cy="1133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1" idx="0"/>
              <a:endCxn id="86" idx="2"/>
            </p:cNvCxnSpPr>
            <p:nvPr/>
          </p:nvCxnSpPr>
          <p:spPr>
            <a:xfrm flipV="1">
              <a:off x="7990235" y="20580815"/>
              <a:ext cx="364447" cy="1027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6" idx="2"/>
            </p:cNvCxnSpPr>
            <p:nvPr/>
          </p:nvCxnSpPr>
          <p:spPr>
            <a:xfrm>
              <a:off x="8354682" y="20580815"/>
              <a:ext cx="341643" cy="1408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2" idx="0"/>
              <a:endCxn id="88" idx="2"/>
            </p:cNvCxnSpPr>
            <p:nvPr/>
          </p:nvCxnSpPr>
          <p:spPr>
            <a:xfrm flipV="1">
              <a:off x="8773649" y="20631837"/>
              <a:ext cx="341776" cy="51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7477125" y="21026437"/>
            <a:ext cx="1385564" cy="494302"/>
            <a:chOff x="10282561" y="18816637"/>
            <a:chExt cx="1385564" cy="494302"/>
          </a:xfrm>
        </p:grpSpPr>
        <p:sp>
          <p:nvSpPr>
            <p:cNvPr id="136" name="Down Arrow 135"/>
            <p:cNvSpPr/>
            <p:nvPr/>
          </p:nvSpPr>
          <p:spPr>
            <a:xfrm>
              <a:off x="10282561" y="18816637"/>
              <a:ext cx="242564" cy="49430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25125" y="1881663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learning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fsom_36x48_horizontal_poster_template">
  <a:themeElements>
    <a:clrScheme name="Fluid Energy Poster">
      <a:dk1>
        <a:srgbClr val="000000"/>
      </a:dk1>
      <a:lt1>
        <a:srgbClr val="FFFFFF"/>
      </a:lt1>
      <a:dk2>
        <a:srgbClr val="000000"/>
      </a:dk2>
      <a:lt2>
        <a:srgbClr val="E0E0E0"/>
      </a:lt2>
      <a:accent1>
        <a:srgbClr val="9E7E38"/>
      </a:accent1>
      <a:accent2>
        <a:srgbClr val="EC7A08"/>
      </a:accent2>
      <a:accent3>
        <a:srgbClr val="FFDA08"/>
      </a:accent3>
      <a:accent4>
        <a:srgbClr val="8064A2"/>
      </a:accent4>
      <a:accent5>
        <a:srgbClr val="CD202C"/>
      </a:accent5>
      <a:accent6>
        <a:srgbClr val="B6BF00"/>
      </a:accent6>
      <a:hlink>
        <a:srgbClr val="9E7E38"/>
      </a:hlink>
      <a:folHlink>
        <a:srgbClr val="9E7E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buFont typeface="Arial" pitchFamily="34" charset="0"/>
          <a:buChar char="•"/>
          <a:defRPr sz="4800" dirty="0">
            <a:latin typeface="Garamond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wfsom_36x48_horizontal_poster_template</Template>
  <TotalTime>3309</TotalTime>
  <Words>440</Words>
  <Application>Microsoft Macintosh PowerPoint</Application>
  <PresentationFormat>Custom</PresentationFormat>
  <Paragraphs>167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wfsom_36x48_horizontal_poster_template</vt:lpstr>
      <vt:lpstr>Equation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aaa78</dc:creator>
  <cp:lastModifiedBy>Oliver Schulte</cp:lastModifiedBy>
  <cp:revision>416</cp:revision>
  <cp:lastPrinted>2012-06-19T17:14:02Z</cp:lastPrinted>
  <dcterms:created xsi:type="dcterms:W3CDTF">2014-07-24T16:07:52Z</dcterms:created>
  <dcterms:modified xsi:type="dcterms:W3CDTF">2018-07-05T22:27:14Z</dcterms:modified>
</cp:coreProperties>
</file>