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16002000" cy="26974800"/>
  <p:defaultTextStyle>
    <a:defPPr>
      <a:defRPr lang="en-US"/>
    </a:defPPr>
    <a:lvl1pPr marL="0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1pPr>
    <a:lvl2pPr marL="2507916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2pPr>
    <a:lvl3pPr marL="5015831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3pPr>
    <a:lvl4pPr marL="7523747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4pPr>
    <a:lvl5pPr marL="10031665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5pPr>
    <a:lvl6pPr marL="12539580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6pPr>
    <a:lvl7pPr marL="15047496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7pPr>
    <a:lvl8pPr marL="17555412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8pPr>
    <a:lvl9pPr marL="20063328" algn="l" defTabSz="5015831" rtl="0" eaLnBrk="1" latinLnBrk="0" hangingPunct="1">
      <a:defRPr sz="9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 showGuides="1">
      <p:cViewPr>
        <p:scale>
          <a:sx n="100" d="100"/>
          <a:sy n="100" d="100"/>
        </p:scale>
        <p:origin x="7448" y="10272"/>
      </p:cViewPr>
      <p:guideLst>
        <p:guide orient="horz" pos="576"/>
        <p:guide orient="horz" pos="5688"/>
        <p:guide orient="horz" pos="19296"/>
        <p:guide pos="2376"/>
        <p:guide pos="25272"/>
        <p:guide pos="10296"/>
        <p:guide pos="9432"/>
        <p:guide pos="17352"/>
        <p:guide pos="18216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064625" y="0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79E8-08FB-8B4B-A0B9-4B9951342D0D}" type="datetimeFigureOut">
              <a:rPr lang="en-US" smtClean="0"/>
              <a:pPr/>
              <a:t>18-07-02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2022475"/>
            <a:ext cx="13487400" cy="10115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00200" y="12812713"/>
            <a:ext cx="12801600" cy="12139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0663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064625" y="25620663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DE847-C1C0-504F-B79A-B5201FF24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457201" y="457197"/>
            <a:ext cx="42978373" cy="32004004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015831" rtl="0" eaLnBrk="1" latinLnBrk="0" hangingPunct="1"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0936" indent="-1880936" algn="l" defTabSz="5015831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363" indent="-1567447" algn="l" defTabSz="5015831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9789" indent="-1253958" algn="l" defTabSz="5015831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7707" indent="-1253958" algn="l" defTabSz="5015831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5622" indent="-1253958" algn="l" defTabSz="5015831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3538" indent="-1253958" algn="l" defTabSz="50158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1454" indent="-1253958" algn="l" defTabSz="50158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09370" indent="-1253958" algn="l" defTabSz="50158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7285" indent="-1253958" algn="l" defTabSz="50158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916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2pPr>
      <a:lvl3pPr marL="5015831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523747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1665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39580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7496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5412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3328" algn="l" defTabSz="5015831" rtl="0" eaLnBrk="1" latinLnBrk="0" hangingPunct="1"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7086600" y="913656"/>
            <a:ext cx="30327600" cy="13849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Garamond" pitchFamily="18" charset="0"/>
              </a:rPr>
              <a:t>Model-based Exception Mining for </a:t>
            </a:r>
            <a:r>
              <a:rPr lang="en-US" sz="9000" dirty="0" smtClean="0">
                <a:solidFill>
                  <a:schemeClr val="bg1"/>
                </a:solidFill>
                <a:latin typeface="Garamond" pitchFamily="18" charset="0"/>
              </a:rPr>
              <a:t>Relational </a:t>
            </a:r>
            <a:r>
              <a:rPr lang="en-US" sz="9000" dirty="0">
                <a:solidFill>
                  <a:schemeClr val="bg1"/>
                </a:solidFill>
                <a:latin typeface="Garamond" pitchFamily="18" charset="0"/>
              </a:rPr>
              <a:t>Data</a:t>
            </a:r>
            <a:endParaRPr lang="en-US" sz="9000" dirty="0">
              <a:solidFill>
                <a:schemeClr val="bg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7000" y="2502694"/>
            <a:ext cx="28879800" cy="12311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Garamond" pitchFamily="18" charset="0"/>
              </a:rPr>
              <a:t>Fatemeh</a:t>
            </a:r>
            <a:r>
              <a:rPr lang="en-US" sz="80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  <a:latin typeface="Garamond" pitchFamily="18" charset="0"/>
              </a:rPr>
              <a:t>Riahi</a:t>
            </a:r>
            <a:r>
              <a:rPr lang="en-US" sz="80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8000" dirty="0" smtClean="0">
                <a:solidFill>
                  <a:schemeClr val="bg1"/>
                </a:solidFill>
                <a:latin typeface="Garamond" pitchFamily="18" charset="0"/>
              </a:rPr>
              <a:t>and Oliver Schulte</a:t>
            </a:r>
            <a:endParaRPr lang="en-US" sz="8000" dirty="0">
              <a:solidFill>
                <a:schemeClr val="bg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640034" y="4093965"/>
            <a:ext cx="13220734" cy="184665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  <a:t>School of Computing Science</a:t>
            </a:r>
            <a:br>
              <a:rPr lang="en-US" sz="60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60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  <a:t>Simon Fraser University, Vancouver, Canada</a:t>
            </a:r>
          </a:p>
        </p:txBody>
      </p:sp>
      <p:pic>
        <p:nvPicPr>
          <p:cNvPr id="79" name="Picture 5" descr="sfu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66800"/>
            <a:ext cx="4495800" cy="226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990600" y="8534400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The Exception Mining Task</a:t>
            </a:r>
            <a:endParaRPr lang="en-CA" sz="5800" dirty="0">
              <a:latin typeface="Garamond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5800" y="9677400"/>
            <a:ext cx="1310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Garamond" pitchFamily="18" charset="0"/>
              </a:rPr>
              <a:t> Identify </a:t>
            </a:r>
            <a:r>
              <a:rPr lang="en-US" sz="4800" i="1" dirty="0" smtClean="0">
                <a:latin typeface="Garamond" pitchFamily="18" charset="0"/>
              </a:rPr>
              <a:t>exceptional individuals </a:t>
            </a:r>
            <a:r>
              <a:rPr lang="en-US" sz="4800" dirty="0" smtClean="0">
                <a:latin typeface="Garamond" pitchFamily="18" charset="0"/>
              </a:rPr>
              <a:t>whose statistical patterns deviate from the general population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Garamond" pitchFamily="18" charset="0"/>
              </a:rPr>
              <a:t> Can also be used for outlier/anomaly detection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Garamond" pitchFamily="18" charset="0"/>
              </a:rPr>
              <a:t> Our approach: apply the </a:t>
            </a:r>
            <a:r>
              <a:rPr lang="en-US" sz="4800" i="1" dirty="0" smtClean="0">
                <a:latin typeface="Garamond" pitchFamily="18" charset="0"/>
              </a:rPr>
              <a:t>Exceptional Model Mining </a:t>
            </a:r>
            <a:r>
              <a:rPr lang="en-US" sz="4800" dirty="0" smtClean="0">
                <a:latin typeface="Garamond" pitchFamily="18" charset="0"/>
              </a:rPr>
              <a:t>framework (EMM) to multi-relational data</a:t>
            </a:r>
            <a:r>
              <a:rPr lang="en-US" sz="4800" dirty="0">
                <a:latin typeface="Garamond" pitchFamily="18" charset="0"/>
              </a:rPr>
              <a:t/>
            </a:r>
            <a:br>
              <a:rPr lang="en-US" sz="4800" dirty="0">
                <a:latin typeface="Garamond" pitchFamily="18" charset="0"/>
              </a:rPr>
            </a:br>
            <a:r>
              <a:rPr lang="en-US" sz="4800" dirty="0" smtClean="0">
                <a:latin typeface="Garamond" pitchFamily="18" charset="0"/>
              </a:rPr>
              <a:t>(</a:t>
            </a:r>
            <a:r>
              <a:rPr lang="en-US" sz="4800" dirty="0" err="1" smtClean="0">
                <a:latin typeface="Garamond" pitchFamily="18" charset="0"/>
              </a:rPr>
              <a:t>Duivesteijn</a:t>
            </a:r>
            <a:r>
              <a:rPr lang="en-US" sz="4800" dirty="0">
                <a:latin typeface="Garamond" pitchFamily="18" charset="0"/>
              </a:rPr>
              <a:t>, W.; </a:t>
            </a:r>
            <a:r>
              <a:rPr lang="en-US" sz="4800" dirty="0" err="1">
                <a:latin typeface="Garamond" pitchFamily="18" charset="0"/>
              </a:rPr>
              <a:t>Feelders</a:t>
            </a:r>
            <a:r>
              <a:rPr lang="en-US" sz="4800" dirty="0">
                <a:latin typeface="Garamond" pitchFamily="18" charset="0"/>
              </a:rPr>
              <a:t>, A. J. &amp; </a:t>
            </a:r>
            <a:r>
              <a:rPr lang="en-US" sz="4800" dirty="0" err="1">
                <a:latin typeface="Garamond" pitchFamily="18" charset="0"/>
              </a:rPr>
              <a:t>Knobbe</a:t>
            </a:r>
            <a:r>
              <a:rPr lang="en-US" sz="4800" dirty="0">
                <a:latin typeface="Garamond" pitchFamily="18" charset="0"/>
              </a:rPr>
              <a:t>, A. </a:t>
            </a:r>
            <a:r>
              <a:rPr lang="en-US" sz="4800" dirty="0" smtClean="0">
                <a:latin typeface="Garamond" pitchFamily="18" charset="0"/>
              </a:rPr>
              <a:t>2016.)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746200" y="15316200"/>
            <a:ext cx="9601200" cy="2205015"/>
            <a:chOff x="14020800" y="26746200"/>
            <a:chExt cx="15773400" cy="2508577"/>
          </a:xfrm>
        </p:grpSpPr>
        <p:sp>
          <p:nvSpPr>
            <p:cNvPr id="189" name="TextBox 188"/>
            <p:cNvSpPr txBox="1"/>
            <p:nvPr/>
          </p:nvSpPr>
          <p:spPr>
            <a:xfrm>
              <a:off x="14249400" y="26746200"/>
              <a:ext cx="7620000" cy="112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Evaluation</a:t>
              </a:r>
              <a:endParaRPr lang="en-CA" sz="5800" dirty="0">
                <a:latin typeface="Garamond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4020800" y="27889200"/>
              <a:ext cx="15773400" cy="136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Garamond" pitchFamily="18" charset="0"/>
                </a:rPr>
                <a:t>AUC for detecting ground-truth outliers </a:t>
              </a:r>
              <a:r>
                <a:rPr lang="en-US" sz="4800" dirty="0" smtClean="0">
                  <a:latin typeface="Garamond" pitchFamily="18" charset="0"/>
                </a:rPr>
                <a:t/>
              </a:r>
              <a:br>
                <a:rPr lang="en-US" sz="4800" dirty="0" smtClean="0">
                  <a:latin typeface="Garamond" pitchFamily="18" charset="0"/>
                </a:rPr>
              </a:br>
              <a:r>
                <a:rPr lang="en-US" sz="3200" dirty="0" smtClean="0">
                  <a:latin typeface="Garamond" pitchFamily="18" charset="0"/>
                </a:rPr>
                <a:t>(e.g. Goalies injected into set of Strikers)</a:t>
              </a:r>
              <a:endParaRPr lang="en-CA" sz="3200" dirty="0">
                <a:latin typeface="Garamond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22400" y="24155400"/>
            <a:ext cx="16002000" cy="4102120"/>
            <a:chOff x="28270200" y="25175528"/>
            <a:chExt cx="16002000" cy="4102120"/>
          </a:xfrm>
        </p:grpSpPr>
        <p:sp>
          <p:nvSpPr>
            <p:cNvPr id="191" name="TextBox 190"/>
            <p:cNvSpPr txBox="1"/>
            <p:nvPr/>
          </p:nvSpPr>
          <p:spPr>
            <a:xfrm>
              <a:off x="28346400" y="25175528"/>
              <a:ext cx="1051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Conclusion and Future Work</a:t>
              </a:r>
              <a:endParaRPr lang="en-CA" sz="3600" dirty="0">
                <a:latin typeface="Garamond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270200" y="25861328"/>
              <a:ext cx="16002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3600" dirty="0" smtClean="0">
                  <a:latin typeface="Garamond" pitchFamily="18" charset="0"/>
                </a:rPr>
                <a:t>Exceptional Model Mining: New approach for applying SRL models to relational exception mining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600" dirty="0" smtClean="0">
                  <a:latin typeface="Garamond" pitchFamily="18" charset="0"/>
                </a:rPr>
                <a:t>New log-linear outlierness metric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600" dirty="0" smtClean="0">
                  <a:latin typeface="Garamond" pitchFamily="18" charset="0"/>
                </a:rPr>
                <a:t>New Model and new metric showed promising results on Soccer and IMDB </a:t>
              </a:r>
              <a:r>
                <a:rPr lang="en-US" sz="3600" dirty="0" smtClean="0">
                  <a:latin typeface="Garamond" pitchFamily="18" charset="0"/>
                </a:rPr>
                <a:t>datasets.</a:t>
              </a:r>
              <a:endParaRPr lang="en-US" sz="3600" dirty="0" smtClean="0">
                <a:latin typeface="Garamond" pitchFamily="18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3600" dirty="0" smtClean="0">
                  <a:latin typeface="Garamond" pitchFamily="18" charset="0"/>
                </a:rPr>
                <a:t>Future work: </a:t>
              </a:r>
              <a:r>
                <a:rPr lang="en-US" sz="3600" dirty="0" smtClean="0">
                  <a:latin typeface="Garamond" pitchFamily="18" charset="0"/>
                </a:rPr>
                <a:t>1) explore other SRL models (e.g. Markov Logic Networks) </a:t>
              </a:r>
              <a:br>
                <a:rPr lang="en-US" sz="3600" dirty="0" smtClean="0">
                  <a:latin typeface="Garamond" pitchFamily="18" charset="0"/>
                </a:rPr>
              </a:br>
              <a:r>
                <a:rPr lang="en-US" sz="3600" dirty="0" smtClean="0">
                  <a:latin typeface="Garamond" pitchFamily="18" charset="0"/>
                </a:rPr>
                <a:t>2) incorporate difference in model structure as well as parameters</a:t>
              </a:r>
              <a:endParaRPr lang="en-CA" sz="3600" dirty="0">
                <a:latin typeface="Garamond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23012400"/>
            <a:ext cx="12344400" cy="8498860"/>
            <a:chOff x="685800" y="22479000"/>
            <a:chExt cx="12119956" cy="8498860"/>
          </a:xfrm>
        </p:grpSpPr>
        <p:sp>
          <p:nvSpPr>
            <p:cNvPr id="192" name="TextBox 191"/>
            <p:cNvSpPr txBox="1"/>
            <p:nvPr/>
          </p:nvSpPr>
          <p:spPr>
            <a:xfrm>
              <a:off x="685800" y="22479000"/>
              <a:ext cx="8475260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Other Approaches</a:t>
              </a:r>
              <a:endParaRPr lang="en-CA" sz="5800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5800" y="23622000"/>
              <a:ext cx="12119956" cy="7355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800" dirty="0" smtClean="0">
                  <a:latin typeface="Garamond" pitchFamily="18" charset="0"/>
                </a:rPr>
                <a:t> Association Rules, e.g.</a:t>
              </a:r>
              <a:br>
                <a:rPr lang="en-US" sz="4800" dirty="0" smtClean="0">
                  <a:latin typeface="Garamond" pitchFamily="18" charset="0"/>
                </a:rPr>
              </a:br>
              <a:r>
                <a:rPr lang="en-US" sz="2800" dirty="0" err="1" smtClean="0"/>
                <a:t>Maervoet</a:t>
              </a:r>
              <a:r>
                <a:rPr lang="en-US" sz="2800" dirty="0"/>
                <a:t>, J.; </a:t>
              </a:r>
              <a:r>
                <a:rPr lang="en-US" sz="2800" dirty="0" err="1"/>
                <a:t>Vens</a:t>
              </a:r>
              <a:r>
                <a:rPr lang="en-US" sz="2800" dirty="0"/>
                <a:t>, C.; </a:t>
              </a:r>
              <a:r>
                <a:rPr lang="en-US" sz="2800" dirty="0" err="1"/>
                <a:t>Vanden</a:t>
              </a:r>
              <a:r>
                <a:rPr lang="en-US" sz="2800" dirty="0"/>
                <a:t> </a:t>
              </a:r>
              <a:r>
                <a:rPr lang="en-US" sz="2800" dirty="0" err="1"/>
                <a:t>Berghe</a:t>
              </a:r>
              <a:r>
                <a:rPr lang="en-US" sz="2800" dirty="0"/>
                <a:t>, G.; </a:t>
              </a:r>
              <a:r>
                <a:rPr lang="en-US" sz="2800" dirty="0" err="1"/>
                <a:t>Blockeel</a:t>
              </a:r>
              <a:r>
                <a:rPr lang="en-US" sz="2800" dirty="0"/>
                <a:t>, H. &amp; De </a:t>
              </a:r>
              <a:r>
                <a:rPr lang="en-US" sz="2800" dirty="0" err="1"/>
                <a:t>Causmaecker</a:t>
              </a:r>
              <a:r>
                <a:rPr lang="en-US" sz="2800" dirty="0"/>
                <a:t>, P. (2012), </a:t>
              </a:r>
              <a:r>
                <a:rPr lang="en-US" sz="2800" dirty="0" smtClean="0"/>
                <a:t>'</a:t>
              </a:r>
              <a:r>
                <a:rPr lang="en-US" sz="2800" dirty="0"/>
                <a:t>Outlier Detection in Relational Data: A Case Study in Geographical Information Systems', </a:t>
              </a:r>
              <a:r>
                <a:rPr lang="en-US" sz="2800" i="1" dirty="0"/>
                <a:t>Expert Systems With Applications</a:t>
              </a:r>
              <a:r>
                <a:rPr lang="en-US" sz="2800" dirty="0"/>
                <a:t> </a:t>
              </a:r>
              <a:r>
                <a:rPr lang="en-US" sz="2800" b="1" dirty="0"/>
                <a:t>39</a:t>
              </a:r>
              <a:r>
                <a:rPr lang="en-US" sz="2800" dirty="0"/>
                <a:t>(5), 4718--4728.</a:t>
              </a:r>
              <a:endParaRPr lang="en-CA" sz="2800" dirty="0"/>
            </a:p>
            <a:p>
              <a:pPr>
                <a:buFont typeface="Arial" pitchFamily="34" charset="0"/>
                <a:buChar char="•"/>
              </a:pPr>
              <a:r>
                <a:rPr lang="en-US" sz="4800" dirty="0" smtClean="0">
                  <a:latin typeface="Garamond" pitchFamily="18" charset="0"/>
                </a:rPr>
                <a:t> Clustering, e.g. </a:t>
              </a:r>
              <a:br>
                <a:rPr lang="en-US" sz="4800" dirty="0" smtClean="0">
                  <a:latin typeface="Garamond" pitchFamily="18" charset="0"/>
                </a:rPr>
              </a:br>
              <a:r>
                <a:rPr lang="en-US" sz="2800" dirty="0"/>
                <a:t>Sun, Y.; Han, J.; Zhao, P.; Yin, Z.; Cheng, H. &amp; Wu, T. (2013), Community Distribution Outlier Detection in Heterogeneous Information Networks., </a:t>
              </a:r>
              <a:r>
                <a:rPr lang="en-US" sz="2800" i="1" dirty="0"/>
                <a:t>in </a:t>
              </a:r>
              <a:r>
                <a:rPr lang="en-US" sz="2800" dirty="0"/>
                <a:t>'ECML/</a:t>
              </a:r>
              <a:r>
                <a:rPr lang="en-US" sz="2800" dirty="0" smtClean="0"/>
                <a:t>PKDD’, </a:t>
              </a:r>
              <a:r>
                <a:rPr lang="en-US" sz="2800" dirty="0"/>
                <a:t>pp. 557-573</a:t>
              </a:r>
              <a:r>
                <a:rPr lang="en-US" sz="2800" dirty="0" smtClean="0"/>
                <a:t>.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dirty="0">
                  <a:latin typeface="Garamond" pitchFamily="18" charset="0"/>
                </a:rPr>
                <a:t> </a:t>
              </a:r>
              <a:r>
                <a:rPr lang="en-US" sz="4800" dirty="0" smtClean="0">
                  <a:latin typeface="Garamond" pitchFamily="18" charset="0"/>
                </a:rPr>
                <a:t>Extracting network features, e.g. ODDBALL</a:t>
              </a:r>
            </a:p>
            <a:p>
              <a:r>
                <a:rPr lang="en-US" sz="2800" dirty="0" err="1" smtClean="0"/>
                <a:t>Akoglu</a:t>
              </a:r>
              <a:r>
                <a:rPr lang="en-US" sz="2800" dirty="0"/>
                <a:t>, L.; </a:t>
              </a:r>
              <a:r>
                <a:rPr lang="en-US" sz="2800" dirty="0" err="1"/>
                <a:t>Mcglohon</a:t>
              </a:r>
              <a:r>
                <a:rPr lang="en-US" sz="2800" dirty="0"/>
                <a:t>, M. &amp; </a:t>
              </a:r>
              <a:r>
                <a:rPr lang="en-US" sz="2800" dirty="0" err="1"/>
                <a:t>Faloutsos</a:t>
              </a:r>
              <a:r>
                <a:rPr lang="en-US" sz="2800" dirty="0"/>
                <a:t>, C. (2010), </a:t>
              </a:r>
              <a:r>
                <a:rPr lang="en-US" sz="2800" dirty="0" err="1"/>
                <a:t>OddBall</a:t>
              </a:r>
              <a:r>
                <a:rPr lang="en-US" sz="2800" dirty="0"/>
                <a:t>: Spotting Anomalies in Weighted Graphs, </a:t>
              </a:r>
              <a:r>
                <a:rPr lang="en-US" sz="2800" i="1" dirty="0"/>
                <a:t>in 'PAKDD', pp. 410-421</a:t>
              </a:r>
              <a:r>
                <a:rPr lang="en-US" sz="2800" i="1" dirty="0" smtClean="0"/>
                <a:t>.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4800" dirty="0" err="1" smtClean="0">
                  <a:latin typeface="Garamond"/>
                  <a:cs typeface="Garamond"/>
                </a:rPr>
                <a:t>Propositionalization</a:t>
              </a:r>
              <a:r>
                <a:rPr lang="en-US" sz="2800" i="1" dirty="0" smtClean="0"/>
                <a:t>, e.g. </a:t>
              </a:r>
            </a:p>
            <a:p>
              <a:r>
                <a:rPr lang="en-US" sz="2800" dirty="0" err="1"/>
                <a:t>Riahi</a:t>
              </a:r>
              <a:r>
                <a:rPr lang="en-US" sz="2800" dirty="0"/>
                <a:t>, F. &amp; Schulte, O. (2016), </a:t>
              </a:r>
              <a:r>
                <a:rPr lang="en-US" sz="2800" dirty="0" err="1"/>
                <a:t>Propositionalization</a:t>
              </a:r>
              <a:r>
                <a:rPr lang="en-US" sz="2800" dirty="0"/>
                <a:t> for </a:t>
              </a:r>
              <a:r>
                <a:rPr lang="en-US" sz="2800" dirty="0" smtClean="0"/>
                <a:t>Unsupervised </a:t>
              </a:r>
              <a:r>
                <a:rPr lang="en-US" sz="2800" dirty="0"/>
                <a:t>Outlier Detection in Multi-Relational Data</a:t>
              </a:r>
              <a:r>
                <a:rPr lang="en-US" sz="2800" dirty="0" smtClean="0"/>
                <a:t>, in ‘FLAIRS’, </a:t>
              </a:r>
              <a:r>
                <a:rPr lang="mr-IN" sz="2800" dirty="0" smtClean="0"/>
                <a:t>448</a:t>
              </a:r>
              <a:r>
                <a:rPr lang="en-CA" sz="2800" dirty="0"/>
                <a:t>-</a:t>
              </a:r>
              <a:r>
                <a:rPr lang="mr-IN" sz="2800" dirty="0" smtClean="0"/>
                <a:t>453</a:t>
              </a:r>
              <a:endParaRPr lang="en-US" sz="2800" i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706600" y="830580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EMM for I.I.D.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4401800"/>
            <a:ext cx="13106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 pitchFamily="18" charset="0"/>
              </a:rPr>
              <a:t>Highlights</a:t>
            </a:r>
            <a:br>
              <a:rPr lang="en-US" sz="4800" b="1" dirty="0" smtClean="0">
                <a:latin typeface="Garamond" pitchFamily="18" charset="0"/>
              </a:rPr>
            </a:br>
            <a:endParaRPr lang="en-US" sz="4800" b="1" dirty="0" smtClean="0"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4800" dirty="0" smtClean="0">
                <a:latin typeface="Garamond" pitchFamily="18" charset="0"/>
              </a:rPr>
              <a:t> </a:t>
            </a:r>
            <a:r>
              <a:rPr lang="en-CA" sz="4800" i="1" dirty="0" smtClean="0">
                <a:latin typeface="Garamond" pitchFamily="18" charset="0"/>
              </a:rPr>
              <a:t>Leverage</a:t>
            </a:r>
            <a:r>
              <a:rPr lang="en-CA" sz="4800" dirty="0" smtClean="0">
                <a:latin typeface="Garamond" pitchFamily="18" charset="0"/>
              </a:rPr>
              <a:t>: Framework applies to just about any relational learning method</a:t>
            </a:r>
          </a:p>
          <a:p>
            <a:pPr>
              <a:buFont typeface="Arial" pitchFamily="34" charset="0"/>
              <a:buChar char="•"/>
            </a:pPr>
            <a:r>
              <a:rPr lang="en-CA" sz="4800" dirty="0">
                <a:latin typeface="Garamond" pitchFamily="18" charset="0"/>
              </a:rPr>
              <a:t> </a:t>
            </a:r>
            <a:r>
              <a:rPr lang="en-CA" sz="4800" i="1" dirty="0" smtClean="0">
                <a:latin typeface="Garamond" pitchFamily="18" charset="0"/>
              </a:rPr>
              <a:t>Ranking: </a:t>
            </a:r>
            <a:r>
              <a:rPr lang="en-CA" sz="4800" dirty="0" smtClean="0">
                <a:latin typeface="Garamond" pitchFamily="18" charset="0"/>
              </a:rPr>
              <a:t>Provides single score for individual entities</a:t>
            </a:r>
          </a:p>
          <a:p>
            <a:pPr>
              <a:buFont typeface="Arial" pitchFamily="34" charset="0"/>
              <a:buChar char="•"/>
            </a:pPr>
            <a:r>
              <a:rPr lang="en-CA" sz="4800" i="1" dirty="0" smtClean="0">
                <a:latin typeface="Garamond" pitchFamily="18" charset="0"/>
              </a:rPr>
              <a:t>Interpretability:</a:t>
            </a:r>
            <a:r>
              <a:rPr lang="en-CA" sz="4800" dirty="0" smtClean="0">
                <a:latin typeface="Garamond" pitchFamily="18" charset="0"/>
              </a:rPr>
              <a:t> Scores can be explained by statistical differences in local feature distributions 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77212"/>
              </p:ext>
            </p:extLst>
          </p:nvPr>
        </p:nvGraphicFramePr>
        <p:xfrm>
          <a:off x="14858999" y="10286999"/>
          <a:ext cx="342791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90"/>
                <a:gridCol w="1117390"/>
                <a:gridCol w="1193130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087599" y="14173199"/>
            <a:ext cx="2895600" cy="523220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population model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4935200" y="23088600"/>
            <a:ext cx="2057400" cy="537865"/>
            <a:chOff x="15925799" y="13868400"/>
            <a:chExt cx="2057400" cy="537865"/>
          </a:xfrm>
        </p:grpSpPr>
        <p:sp>
          <p:nvSpPr>
            <p:cNvPr id="44" name="Down Arrow 43"/>
            <p:cNvSpPr/>
            <p:nvPr/>
          </p:nvSpPr>
          <p:spPr>
            <a:xfrm>
              <a:off x="15925799" y="13868400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535399" y="13944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782801" y="9601199"/>
            <a:ext cx="388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Entire Population Data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48798"/>
              </p:ext>
            </p:extLst>
          </p:nvPr>
        </p:nvGraphicFramePr>
        <p:xfrm>
          <a:off x="19271350" y="10286999"/>
          <a:ext cx="3207649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359"/>
                <a:gridCol w="1045359"/>
                <a:gridCol w="1116931"/>
              </a:tblGrid>
              <a:tr h="2125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3</a:t>
                      </a:r>
                      <a:endParaRPr lang="en-US" sz="1400" dirty="0"/>
                    </a:p>
                  </a:txBody>
                  <a:tcPr/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21252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9507198" y="12191999"/>
            <a:ext cx="2819401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subgroup model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20192999" y="11353799"/>
            <a:ext cx="484708" cy="494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0802599" y="1142999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507199" y="960119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Subgroup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92799" y="13639799"/>
            <a:ext cx="51816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dirty="0" smtClean="0">
                <a:latin typeface="+mn-lt"/>
              </a:rPr>
              <a:t>uality measure </a:t>
            </a:r>
            <a:r>
              <a:rPr lang="en-US" sz="2000" dirty="0" smtClean="0">
                <a:latin typeface="+mn-lt"/>
              </a:rPr>
              <a:t>= </a:t>
            </a:r>
          </a:p>
          <a:p>
            <a:r>
              <a:rPr lang="en-US" sz="2000" dirty="0" smtClean="0">
                <a:latin typeface="+mn-lt"/>
              </a:rPr>
              <a:t>Measure </a:t>
            </a:r>
            <a:r>
              <a:rPr lang="en-US" sz="2000" dirty="0">
                <a:latin typeface="+mn-lt"/>
              </a:rPr>
              <a:t>of dissimilarity between </a:t>
            </a:r>
            <a:r>
              <a:rPr lang="en-US" sz="2000" dirty="0" smtClean="0">
                <a:latin typeface="+mn-lt"/>
              </a:rPr>
              <a:t>population and subgroup models</a:t>
            </a:r>
          </a:p>
        </p:txBody>
      </p:sp>
      <p:cxnSp>
        <p:nvCxnSpPr>
          <p:cNvPr id="53" name="Straight Arrow Connector 52"/>
          <p:cNvCxnSpPr>
            <a:stCxn id="43" idx="3"/>
            <a:endCxn id="52" idx="1"/>
          </p:cNvCxnSpPr>
          <p:nvPr/>
        </p:nvCxnSpPr>
        <p:spPr>
          <a:xfrm flipV="1">
            <a:off x="17983199" y="14178408"/>
            <a:ext cx="609600" cy="256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</p:cNvCxnSpPr>
          <p:nvPr/>
        </p:nvCxnSpPr>
        <p:spPr>
          <a:xfrm flipH="1">
            <a:off x="20878800" y="12715219"/>
            <a:ext cx="38099" cy="92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630400" y="15163800"/>
            <a:ext cx="1021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EMM for Multi-Relational 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4630400" y="16383000"/>
            <a:ext cx="388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Entire Observed Network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269200" y="16459200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aramond"/>
                <a:cs typeface="Garamond"/>
              </a:rPr>
              <a:t>Individual </a:t>
            </a:r>
            <a:r>
              <a:rPr lang="en-US" sz="2800" dirty="0" err="1" smtClean="0">
                <a:latin typeface="Garamond"/>
                <a:cs typeface="Garamond"/>
              </a:rPr>
              <a:t>Subnetwork</a:t>
            </a:r>
            <a:endParaRPr lang="en-US" sz="2800" dirty="0" smtClean="0">
              <a:latin typeface="Garamond"/>
              <a:cs typeface="Garamond"/>
            </a:endParaRPr>
          </a:p>
          <a:p>
            <a:r>
              <a:rPr lang="en-US" sz="2800" dirty="0" smtClean="0">
                <a:latin typeface="Garamond"/>
                <a:cs typeface="Garamond"/>
              </a:rPr>
              <a:t>aka “</a:t>
            </a:r>
            <a:r>
              <a:rPr lang="en-US" sz="2800" dirty="0" err="1" smtClean="0">
                <a:latin typeface="Garamond"/>
                <a:cs typeface="Garamond"/>
              </a:rPr>
              <a:t>egnoet</a:t>
            </a:r>
            <a:r>
              <a:rPr lang="en-US" sz="2800" dirty="0" smtClean="0">
                <a:latin typeface="Garamond"/>
                <a:cs typeface="Garamond"/>
              </a:rPr>
              <a:t>” (</a:t>
            </a:r>
            <a:r>
              <a:rPr lang="en-US" sz="2800" dirty="0" err="1" smtClean="0">
                <a:latin typeface="Garamond"/>
                <a:cs typeface="Garamond"/>
              </a:rPr>
              <a:t>Akoglu</a:t>
            </a:r>
            <a:r>
              <a:rPr lang="en-US" sz="2800" dirty="0" smtClean="0">
                <a:latin typeface="Garamond"/>
                <a:cs typeface="Garamond"/>
              </a:rPr>
              <a:t>)/</a:t>
            </a:r>
            <a:br>
              <a:rPr lang="en-US" sz="2800" dirty="0" smtClean="0">
                <a:latin typeface="Garamond"/>
                <a:cs typeface="Garamond"/>
              </a:rPr>
            </a:br>
            <a:r>
              <a:rPr lang="en-US" sz="2800" dirty="0" smtClean="0">
                <a:latin typeface="Garamond"/>
                <a:cs typeface="Garamond"/>
              </a:rPr>
              <a:t>“interpretation” (</a:t>
            </a:r>
            <a:r>
              <a:rPr lang="en-US" sz="2800" dirty="0" err="1" smtClean="0">
                <a:latin typeface="Garamond"/>
                <a:cs typeface="Garamond"/>
              </a:rPr>
              <a:t>Maervoet</a:t>
            </a:r>
            <a:r>
              <a:rPr lang="en-US" sz="2800" dirty="0" smtClean="0">
                <a:latin typeface="Garamond"/>
                <a:cs typeface="Garamond"/>
              </a:rPr>
              <a:t> et al.)</a:t>
            </a:r>
          </a:p>
        </p:txBody>
      </p:sp>
      <p:pic>
        <p:nvPicPr>
          <p:cNvPr id="69" name="Picture 68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602200" y="18059400"/>
            <a:ext cx="457200" cy="869442"/>
          </a:xfrm>
          <a:prstGeom prst="rect">
            <a:avLst/>
          </a:prstGeom>
        </p:spPr>
      </p:pic>
      <p:pic>
        <p:nvPicPr>
          <p:cNvPr id="70" name="Picture 69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622" y="17916535"/>
            <a:ext cx="590085" cy="863109"/>
          </a:xfrm>
          <a:prstGeom prst="rect">
            <a:avLst/>
          </a:prstGeom>
        </p:spPr>
      </p:pic>
      <p:pic>
        <p:nvPicPr>
          <p:cNvPr id="71" name="Picture 70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17983199"/>
            <a:ext cx="533400" cy="790131"/>
          </a:xfrm>
          <a:prstGeom prst="rect">
            <a:avLst/>
          </a:prstGeom>
        </p:spPr>
      </p:pic>
      <p:cxnSp>
        <p:nvCxnSpPr>
          <p:cNvPr id="72" name="Straight Connector 71"/>
          <p:cNvCxnSpPr>
            <a:stCxn id="71" idx="3"/>
          </p:cNvCxnSpPr>
          <p:nvPr/>
        </p:nvCxnSpPr>
        <p:spPr>
          <a:xfrm flipV="1">
            <a:off x="16535400" y="18364200"/>
            <a:ext cx="1066800" cy="14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611600" y="18440400"/>
            <a:ext cx="116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$0.5M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69200" y="17907000"/>
            <a:ext cx="2487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gender = Man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6606488" y="17068800"/>
            <a:ext cx="213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gender = Man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63800" y="18897600"/>
            <a:ext cx="269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runtime = 98 min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pic>
        <p:nvPicPr>
          <p:cNvPr id="86" name="Picture 85" descr="kill-bill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20912271"/>
            <a:ext cx="609600" cy="951431"/>
          </a:xfrm>
          <a:prstGeom prst="rect">
            <a:avLst/>
          </a:prstGeom>
        </p:spPr>
      </p:pic>
      <p:pic>
        <p:nvPicPr>
          <p:cNvPr id="87" name="Picture 86" descr="thurman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20878800"/>
            <a:ext cx="635989" cy="930252"/>
          </a:xfrm>
          <a:prstGeom prst="rect">
            <a:avLst/>
          </a:prstGeom>
        </p:spPr>
      </p:pic>
      <p:pic>
        <p:nvPicPr>
          <p:cNvPr id="88" name="Picture 87" descr="lucy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0" y="20802600"/>
            <a:ext cx="609600" cy="903004"/>
          </a:xfrm>
          <a:prstGeom prst="rect">
            <a:avLst/>
          </a:prstGeom>
        </p:spPr>
      </p:pic>
      <p:cxnSp>
        <p:nvCxnSpPr>
          <p:cNvPr id="89" name="Straight Connector 88"/>
          <p:cNvCxnSpPr>
            <a:stCxn id="87" idx="3"/>
          </p:cNvCxnSpPr>
          <p:nvPr/>
        </p:nvCxnSpPr>
        <p:spPr>
          <a:xfrm flipV="1">
            <a:off x="15418789" y="21271646"/>
            <a:ext cx="735611" cy="72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8" idx="1"/>
          </p:cNvCxnSpPr>
          <p:nvPr/>
        </p:nvCxnSpPr>
        <p:spPr>
          <a:xfrm flipH="1">
            <a:off x="16764000" y="21254102"/>
            <a:ext cx="990600" cy="5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392400" y="21412200"/>
            <a:ext cx="838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$5M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764000" y="21412200"/>
            <a:ext cx="101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$2M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706600" y="199644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gender = Woman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5544800" y="22021800"/>
            <a:ext cx="2950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runtime = 111 min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7145000" y="19964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gender = Woman</a:t>
            </a:r>
          </a:p>
          <a:p>
            <a:r>
              <a:rPr lang="en-US" sz="2400" dirty="0" smtClean="0"/>
              <a:t>country = U.S.</a:t>
            </a:r>
            <a:endParaRPr lang="en-US" sz="2400" dirty="0"/>
          </a:p>
        </p:txBody>
      </p:sp>
      <p:pic>
        <p:nvPicPr>
          <p:cNvPr id="114" name="Picture 113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34" y="18745200"/>
            <a:ext cx="625151" cy="914400"/>
          </a:xfrm>
          <a:prstGeom prst="rect">
            <a:avLst/>
          </a:prstGeom>
        </p:spPr>
      </p:pic>
      <p:pic>
        <p:nvPicPr>
          <p:cNvPr id="115" name="Picture 114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402800" y="18745200"/>
            <a:ext cx="457200" cy="869442"/>
          </a:xfrm>
          <a:prstGeom prst="rect">
            <a:avLst/>
          </a:prstGeom>
        </p:spPr>
      </p:pic>
      <p:pic>
        <p:nvPicPr>
          <p:cNvPr id="116" name="Picture 115" descr="kill-bill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00" y="18745200"/>
            <a:ext cx="609600" cy="951431"/>
          </a:xfrm>
          <a:prstGeom prst="rect">
            <a:avLst/>
          </a:prstGeom>
        </p:spPr>
      </p:pic>
      <p:grpSp>
        <p:nvGrpSpPr>
          <p:cNvPr id="118" name="Group 117"/>
          <p:cNvGrpSpPr/>
          <p:nvPr/>
        </p:nvGrpSpPr>
        <p:grpSpPr>
          <a:xfrm>
            <a:off x="16002000" y="13563599"/>
            <a:ext cx="2057400" cy="537865"/>
            <a:chOff x="15925799" y="13868400"/>
            <a:chExt cx="2057400" cy="537865"/>
          </a:xfrm>
        </p:grpSpPr>
        <p:sp>
          <p:nvSpPr>
            <p:cNvPr id="119" name="Down Arrow 118"/>
            <p:cNvSpPr/>
            <p:nvPr/>
          </p:nvSpPr>
          <p:spPr>
            <a:xfrm>
              <a:off x="15925799" y="13868400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535399" y="13944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4630400" y="24003000"/>
            <a:ext cx="3429000" cy="95410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statistical-relational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population model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0497800" y="20574000"/>
            <a:ext cx="2057400" cy="537865"/>
            <a:chOff x="15925799" y="13868400"/>
            <a:chExt cx="2057400" cy="537865"/>
          </a:xfrm>
        </p:grpSpPr>
        <p:sp>
          <p:nvSpPr>
            <p:cNvPr id="123" name="Down Arrow 122"/>
            <p:cNvSpPr/>
            <p:nvPr/>
          </p:nvSpPr>
          <p:spPr>
            <a:xfrm>
              <a:off x="15925799" y="13868400"/>
              <a:ext cx="484708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6535399" y="13944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learning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0193000" y="21488400"/>
            <a:ext cx="3352800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SRL model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278600" y="23078182"/>
            <a:ext cx="51816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(quality measure) </a:t>
            </a:r>
            <a:r>
              <a:rPr lang="en-US" sz="2000" dirty="0">
                <a:latin typeface="+mn-lt"/>
              </a:rPr>
              <a:t>= Measure of dissimilarity between </a:t>
            </a:r>
            <a:r>
              <a:rPr lang="en-US" sz="2000" dirty="0" smtClean="0">
                <a:latin typeface="+mn-lt"/>
              </a:rPr>
              <a:t>population and individual SRL models</a:t>
            </a:r>
          </a:p>
        </p:txBody>
      </p:sp>
      <p:cxnSp>
        <p:nvCxnSpPr>
          <p:cNvPr id="106" name="Straight Arrow Connector 105"/>
          <p:cNvCxnSpPr>
            <a:stCxn id="125" idx="2"/>
            <a:endCxn id="126" idx="0"/>
          </p:cNvCxnSpPr>
          <p:nvPr/>
        </p:nvCxnSpPr>
        <p:spPr>
          <a:xfrm>
            <a:off x="21869400" y="21950065"/>
            <a:ext cx="0" cy="1128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21" idx="3"/>
            <a:endCxn id="126" idx="1"/>
          </p:cNvCxnSpPr>
          <p:nvPr/>
        </p:nvCxnSpPr>
        <p:spPr>
          <a:xfrm flipV="1">
            <a:off x="18059400" y="23616791"/>
            <a:ext cx="1219200" cy="863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8897600" y="242316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>
                <a:latin typeface="+mn-lt"/>
              </a:rPr>
              <a:t>e </a:t>
            </a:r>
            <a:r>
              <a:rPr lang="en-US" sz="2400" dirty="0" smtClean="0">
                <a:latin typeface="+mn-lt"/>
              </a:rPr>
              <a:t>investigate several metrics based on </a:t>
            </a:r>
            <a:br>
              <a:rPr lang="en-US" sz="2400" dirty="0" smtClean="0">
                <a:latin typeface="+mn-lt"/>
              </a:rPr>
            </a:br>
            <a:r>
              <a:rPr lang="en-US" sz="2400" i="1" dirty="0" smtClean="0">
                <a:latin typeface="+mn-lt"/>
              </a:rPr>
              <a:t>log-linear likelihood functions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4325600" y="253746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Example Models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4401800" y="26898601"/>
            <a:ext cx="3352800" cy="1465583"/>
            <a:chOff x="6392769" y="1604164"/>
            <a:chExt cx="2486778" cy="1278865"/>
          </a:xfrm>
        </p:grpSpPr>
        <p:sp>
          <p:nvSpPr>
            <p:cNvPr id="141" name="TextBox 140"/>
            <p:cNvSpPr txBox="1"/>
            <p:nvPr/>
          </p:nvSpPr>
          <p:spPr>
            <a:xfrm>
              <a:off x="6392769" y="1606767"/>
              <a:ext cx="1200271" cy="34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gender(A)</a:t>
              </a:r>
              <a:endParaRPr lang="en-US" sz="2000" dirty="0">
                <a:solidFill>
                  <a:srgbClr val="3366FF"/>
                </a:solidFill>
                <a:latin typeface="+mn-lt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685802" y="2533894"/>
              <a:ext cx="1487136" cy="34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3366FF"/>
                  </a:solidFill>
                  <a:latin typeface="+mn-lt"/>
                </a:rPr>
                <a:t>ActsIn</a:t>
              </a:r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(A,M)</a:t>
              </a:r>
              <a:endParaRPr lang="en-US" sz="2000" dirty="0">
                <a:solidFill>
                  <a:srgbClr val="3366FF"/>
                </a:solidFill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716539" y="1604164"/>
              <a:ext cx="1163008" cy="349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+mn-lt"/>
                </a:rPr>
                <a:t>Drama(M)</a:t>
              </a:r>
              <a:endParaRPr lang="en-US" sz="2000" dirty="0">
                <a:solidFill>
                  <a:srgbClr val="3366FF"/>
                </a:solidFill>
                <a:latin typeface="+mn-lt"/>
              </a:endParaRPr>
            </a:p>
          </p:txBody>
        </p:sp>
        <p:cxnSp>
          <p:nvCxnSpPr>
            <p:cNvPr id="144" name="Straight Arrow Connector 143"/>
            <p:cNvCxnSpPr>
              <a:stCxn id="141" idx="2"/>
              <a:endCxn id="142" idx="0"/>
            </p:cNvCxnSpPr>
            <p:nvPr/>
          </p:nvCxnSpPr>
          <p:spPr>
            <a:xfrm>
              <a:off x="6992904" y="1955902"/>
              <a:ext cx="436466" cy="577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3" idx="2"/>
            </p:cNvCxnSpPr>
            <p:nvPr/>
          </p:nvCxnSpPr>
          <p:spPr>
            <a:xfrm flipH="1">
              <a:off x="7439065" y="1953299"/>
              <a:ext cx="858978" cy="580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20288972" y="26822400"/>
            <a:ext cx="3886200" cy="1465583"/>
            <a:chOff x="19659600" y="27432000"/>
            <a:chExt cx="3886200" cy="1465583"/>
          </a:xfrm>
        </p:grpSpPr>
        <p:sp>
          <p:nvSpPr>
            <p:cNvPr id="147" name="TextBox 146"/>
            <p:cNvSpPr txBox="1"/>
            <p:nvPr/>
          </p:nvSpPr>
          <p:spPr>
            <a:xfrm>
              <a:off x="19659600" y="27434983"/>
              <a:ext cx="225219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  <a:latin typeface="+mn-lt"/>
                </a:rPr>
                <a:t>gender(</a:t>
              </a:r>
              <a:r>
                <a:rPr lang="en-US" sz="2000" dirty="0" err="1" smtClean="0">
                  <a:solidFill>
                    <a:srgbClr val="008000"/>
                  </a:solidFill>
                  <a:latin typeface="+mn-lt"/>
                </a:rPr>
                <a:t>brad_p</a:t>
              </a:r>
              <a:r>
                <a:rPr lang="en-US" sz="2000" dirty="0" smtClean="0">
                  <a:solidFill>
                    <a:srgbClr val="008000"/>
                  </a:solidFill>
                  <a:latin typeface="+mn-lt"/>
                </a:rPr>
                <a:t>)</a:t>
              </a:r>
              <a:endParaRPr lang="en-US" sz="20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164380" y="28497473"/>
              <a:ext cx="244867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  <a:latin typeface="+mn-lt"/>
                </a:rPr>
                <a:t>ActsIn(</a:t>
              </a:r>
              <a:r>
                <a:rPr lang="en-US" sz="2000" dirty="0" err="1" smtClean="0">
                  <a:solidFill>
                    <a:srgbClr val="008000"/>
                  </a:solidFill>
                </a:rPr>
                <a:t>brad_p</a:t>
              </a:r>
              <a:r>
                <a:rPr lang="en-US" sz="2000" dirty="0" err="1" smtClean="0">
                  <a:solidFill>
                    <a:srgbClr val="008000"/>
                  </a:solidFill>
                  <a:latin typeface="+mn-lt"/>
                </a:rPr>
                <a:t>,M</a:t>
              </a:r>
              <a:r>
                <a:rPr lang="en-US" sz="2000" dirty="0" smtClean="0">
                  <a:solidFill>
                    <a:srgbClr val="008000"/>
                  </a:solidFill>
                  <a:latin typeface="+mn-lt"/>
                </a:rPr>
                <a:t>)</a:t>
              </a:r>
              <a:endParaRPr lang="en-US" sz="20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010596" y="27432000"/>
              <a:ext cx="153520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  <a:latin typeface="+mn-lt"/>
                </a:rPr>
                <a:t>Drama(M)</a:t>
              </a:r>
              <a:endParaRPr lang="en-US" sz="2000" dirty="0">
                <a:solidFill>
                  <a:srgbClr val="008000"/>
                </a:solidFill>
                <a:latin typeface="+mn-lt"/>
              </a:endParaRPr>
            </a:p>
          </p:txBody>
        </p:sp>
        <p:cxnSp>
          <p:nvCxnSpPr>
            <p:cNvPr id="150" name="Straight Arrow Connector 149"/>
            <p:cNvCxnSpPr>
              <a:stCxn id="147" idx="2"/>
              <a:endCxn id="148" idx="0"/>
            </p:cNvCxnSpPr>
            <p:nvPr/>
          </p:nvCxnSpPr>
          <p:spPr>
            <a:xfrm>
              <a:off x="20785698" y="27835093"/>
              <a:ext cx="603020" cy="662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2"/>
            </p:cNvCxnSpPr>
            <p:nvPr/>
          </p:nvCxnSpPr>
          <p:spPr>
            <a:xfrm flipH="1">
              <a:off x="21532724" y="27832110"/>
              <a:ext cx="1245474" cy="6653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14020800" y="263652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population model </a:t>
            </a:r>
            <a:r>
              <a:rPr lang="en-US" sz="2000" dirty="0" smtClean="0">
                <a:solidFill>
                  <a:srgbClr val="3366FF"/>
                </a:solidFill>
                <a:latin typeface="Garamond" pitchFamily="18" charset="0"/>
              </a:rPr>
              <a:t>B</a:t>
            </a:r>
            <a:r>
              <a:rPr lang="en-US" sz="2000" baseline="-25000" dirty="0" smtClean="0">
                <a:solidFill>
                  <a:srgbClr val="3366FF"/>
                </a:solidFill>
                <a:latin typeface="Garamond" pitchFamily="18" charset="0"/>
              </a:rPr>
              <a:t>P</a:t>
            </a:r>
            <a:r>
              <a:rPr lang="en-US" sz="2000" dirty="0" smtClean="0">
                <a:solidFill>
                  <a:srgbClr val="3366FF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for random actor 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0136572" y="26289000"/>
            <a:ext cx="45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individual model B</a:t>
            </a:r>
            <a:r>
              <a:rPr lang="en-US" sz="2000" baseline="-25000" dirty="0" smtClean="0">
                <a:solidFill>
                  <a:srgbClr val="008000"/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008000"/>
                </a:solidFill>
                <a:latin typeface="+mn-lt"/>
              </a:rPr>
              <a:t> for A = Brad Pitt</a:t>
            </a:r>
          </a:p>
        </p:txBody>
      </p:sp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47956"/>
              </p:ext>
            </p:extLst>
          </p:nvPr>
        </p:nvGraphicFramePr>
        <p:xfrm>
          <a:off x="13030200" y="28575000"/>
          <a:ext cx="6781800" cy="2651760"/>
        </p:xfrm>
        <a:graphic>
          <a:graphicData uri="http://schemas.openxmlformats.org/drawingml/2006/table">
            <a:tbl>
              <a:tblPr firstRow="1" bandRow="1"/>
              <a:tblGrid>
                <a:gridCol w="2428052"/>
                <a:gridCol w="1762948"/>
                <a:gridCol w="2590800"/>
              </a:tblGrid>
              <a:tr h="614855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Gender(A)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Drama(M)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baseline="0" dirty="0" smtClean="0"/>
                        <a:t>CP</a:t>
                      </a:r>
                    </a:p>
                    <a:p>
                      <a:r>
                        <a:rPr lang="en-US" sz="2400" dirty="0" smtClean="0"/>
                        <a:t>ActsIn(A,M)</a:t>
                      </a:r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1/2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20629"/>
              </p:ext>
            </p:extLst>
          </p:nvPr>
        </p:nvGraphicFramePr>
        <p:xfrm>
          <a:off x="19964400" y="28651200"/>
          <a:ext cx="6553200" cy="1737360"/>
        </p:xfrm>
        <a:graphic>
          <a:graphicData uri="http://schemas.openxmlformats.org/drawingml/2006/table">
            <a:tbl>
              <a:tblPr firstRow="1" bandRow="1"/>
              <a:tblGrid>
                <a:gridCol w="2428052"/>
                <a:gridCol w="1762948"/>
                <a:gridCol w="2362200"/>
              </a:tblGrid>
              <a:tr h="614855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Gender(B.P.)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Drama(M)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baseline="0" dirty="0" smtClean="0"/>
                        <a:t>CP</a:t>
                      </a:r>
                    </a:p>
                    <a:p>
                      <a:r>
                        <a:rPr lang="en-US" sz="2400" dirty="0" smtClean="0"/>
                        <a:t>ActsIn(B.P.,M)</a:t>
                      </a:r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341586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27051000" y="8382000"/>
            <a:ext cx="838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Outlierness Metrics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365200" y="9601200"/>
            <a:ext cx="17145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Garamond" pitchFamily="18" charset="0"/>
              </a:rPr>
              <a:t> We investigate several definitions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>
                <a:latin typeface="Garamond" pitchFamily="18" charset="0"/>
              </a:rPr>
              <a:t> </a:t>
            </a:r>
            <a:r>
              <a:rPr lang="en-US" sz="4000" dirty="0" smtClean="0">
                <a:latin typeface="Garamond" pitchFamily="18" charset="0"/>
              </a:rPr>
              <a:t>Starting point is KLD between population and individual model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>
                <a:latin typeface="Garamond" pitchFamily="18" charset="0"/>
              </a:rPr>
              <a:t> </a:t>
            </a:r>
            <a:r>
              <a:rPr lang="en-US" sz="4000" dirty="0" smtClean="0">
                <a:latin typeface="Garamond" pitchFamily="18" charset="0"/>
              </a:rPr>
              <a:t>Promising novel variant ELD= </a:t>
            </a:r>
            <a:br>
              <a:rPr lang="en-US" sz="4000" dirty="0" smtClean="0">
                <a:latin typeface="Garamond" pitchFamily="18" charset="0"/>
              </a:rPr>
            </a:br>
            <a:r>
              <a:rPr lang="en-US" sz="4000" dirty="0" smtClean="0">
                <a:latin typeface="Garamond" pitchFamily="18" charset="0"/>
              </a:rPr>
              <a:t> mutual information decomposition + absolute values to avoid cancellations </a:t>
            </a:r>
            <a:br>
              <a:rPr lang="en-US" sz="4000" dirty="0" smtClean="0">
                <a:latin typeface="Garamond" pitchFamily="18" charset="0"/>
              </a:rPr>
            </a:br>
            <a:endParaRPr lang="en-US" sz="4000" dirty="0">
              <a:latin typeface="Garamond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6746200" y="12268200"/>
            <a:ext cx="15849600" cy="2214265"/>
            <a:chOff x="26593800" y="12120265"/>
            <a:chExt cx="15849600" cy="2214265"/>
          </a:xfrm>
        </p:grpSpPr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308561"/>
                </p:ext>
              </p:extLst>
            </p:nvPr>
          </p:nvGraphicFramePr>
          <p:xfrm>
            <a:off x="26593800" y="12120265"/>
            <a:ext cx="13479477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0" imgW="5842000" imgH="533400" progId="Equation.3">
                    <p:embed/>
                  </p:oleObj>
                </mc:Choice>
                <mc:Fallback>
                  <p:oleObj name="Equation" r:id="rId10" imgW="58420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3800" y="12120265"/>
                          <a:ext cx="13479477" cy="13589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TextBox 126"/>
            <p:cNvSpPr txBox="1"/>
            <p:nvPr/>
          </p:nvSpPr>
          <p:spPr>
            <a:xfrm>
              <a:off x="28270200" y="13796665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Garamond" pitchFamily="18" charset="0"/>
                </a:rPr>
                <a:t>summation over local features</a:t>
              </a:r>
              <a:endParaRPr lang="en-US" sz="2400" dirty="0">
                <a:latin typeface="Garamond" pitchFamily="18" charset="0"/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30022800" y="13415665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34061400" y="13872865"/>
              <a:ext cx="838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Garamond" pitchFamily="18" charset="0"/>
                </a:rPr>
                <a:t>log-difference in empirical conditional probabilities (confidences)</a:t>
              </a:r>
              <a:endParaRPr lang="en-US" sz="2400" dirty="0">
                <a:latin typeface="Garamond" pitchFamily="18" charset="0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37642800" y="13491865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29032200" y="14630400"/>
            <a:ext cx="12268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  <a:latin typeface="Garamond" pitchFamily="18" charset="0"/>
              </a:rPr>
              <a:t>B</a:t>
            </a:r>
            <a:r>
              <a:rPr lang="en-US" sz="2800" baseline="-25000" dirty="0" smtClean="0">
                <a:solidFill>
                  <a:srgbClr val="3366FF"/>
                </a:solidFill>
                <a:latin typeface="Garamond" pitchFamily="18" charset="0"/>
              </a:rPr>
              <a:t>P</a:t>
            </a:r>
            <a:r>
              <a:rPr lang="en-US" sz="2800" dirty="0" smtClean="0">
                <a:latin typeface="Garamond" pitchFamily="18" charset="0"/>
              </a:rPr>
              <a:t> </a:t>
            </a:r>
            <a:r>
              <a:rPr lang="en-US" sz="2800" dirty="0">
                <a:latin typeface="Garamond" pitchFamily="18" charset="0"/>
              </a:rPr>
              <a:t>models the </a:t>
            </a:r>
            <a:r>
              <a:rPr lang="en-US" sz="2800" dirty="0" smtClean="0">
                <a:latin typeface="Garamond" pitchFamily="18" charset="0"/>
              </a:rPr>
              <a:t>population network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2800" dirty="0" smtClean="0">
                <a:latin typeface="Garamond" pitchFamily="18" charset="0"/>
              </a:rPr>
              <a:t>                 </a:t>
            </a:r>
            <a:r>
              <a:rPr lang="en-US" sz="2800" dirty="0" smtClean="0">
                <a:solidFill>
                  <a:srgbClr val="008000"/>
                </a:solidFill>
                <a:latin typeface="Garamond" pitchFamily="18" charset="0"/>
              </a:rPr>
              <a:t>B</a:t>
            </a:r>
            <a:r>
              <a:rPr lang="en-US" sz="2800" baseline="-25000" dirty="0" smtClean="0">
                <a:solidFill>
                  <a:srgbClr val="008000"/>
                </a:solidFill>
                <a:latin typeface="Garamond" pitchFamily="18" charset="0"/>
              </a:rPr>
              <a:t>o</a:t>
            </a:r>
            <a:r>
              <a:rPr lang="en-US" sz="2800" dirty="0" smtClean="0">
                <a:latin typeface="Garamond" pitchFamily="18" charset="0"/>
              </a:rPr>
              <a:t> models </a:t>
            </a:r>
            <a:r>
              <a:rPr lang="en-US" sz="2800" dirty="0">
                <a:latin typeface="Garamond" pitchFamily="18" charset="0"/>
              </a:rPr>
              <a:t>the individual </a:t>
            </a:r>
            <a:r>
              <a:rPr lang="en-US" sz="2800" dirty="0" smtClean="0">
                <a:latin typeface="Garamond" pitchFamily="18" charset="0"/>
              </a:rPr>
              <a:t>network</a:t>
            </a:r>
            <a:endParaRPr lang="en-US" sz="2800" dirty="0">
              <a:latin typeface="Garamond" pitchFamily="18" charset="0"/>
            </a:endParaRPr>
          </a:p>
        </p:txBody>
      </p:sp>
      <p:graphicFrame>
        <p:nvGraphicFramePr>
          <p:cNvPr id="17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777149"/>
              </p:ext>
            </p:extLst>
          </p:nvPr>
        </p:nvGraphicFramePr>
        <p:xfrm>
          <a:off x="35356800" y="15468600"/>
          <a:ext cx="6906591" cy="224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216"/>
                <a:gridCol w="939800"/>
                <a:gridCol w="2917575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Dataset 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+mn-lt"/>
                        </a:rPr>
                        <a:t>ELD</a:t>
                      </a:r>
                      <a:endParaRPr lang="en-US" sz="36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+mn-lt"/>
                        </a:rPr>
                        <a:t>KLD</a:t>
                      </a:r>
                      <a:endParaRPr lang="en-US" sz="36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PL: Strikers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 smtClean="0">
                          <a:effectLst/>
                          <a:latin typeface="+mn-lt"/>
                        </a:rPr>
                        <a:t>0.89</a:t>
                      </a:r>
                      <a:endParaRPr lang="en-US" sz="3600" b="1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0.65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PL: Midfielders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 smtClean="0">
                          <a:effectLst/>
                          <a:latin typeface="+mn-lt"/>
                        </a:rPr>
                        <a:t>0.66</a:t>
                      </a:r>
                      <a:endParaRPr lang="en-US" sz="3600" b="1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0.55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 err="1" smtClean="0">
                          <a:effectLst/>
                          <a:latin typeface="+mn-lt"/>
                        </a:rPr>
                        <a:t>IMDb</a:t>
                      </a:r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sz="3600" b="0" i="0" u="none" strike="noStrike" baseline="0" dirty="0" smtClean="0">
                          <a:effectLst/>
                          <a:latin typeface="+mn-lt"/>
                        </a:rPr>
                        <a:t> Drama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 smtClean="0">
                          <a:effectLst/>
                          <a:latin typeface="+mn-lt"/>
                        </a:rPr>
                        <a:t>0.70</a:t>
                      </a:r>
                      <a:endParaRPr lang="en-US" sz="3600" b="1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 smtClean="0">
                          <a:effectLst/>
                          <a:latin typeface="+mn-lt"/>
                        </a:rPr>
                        <a:t>0.66</a:t>
                      </a:r>
                      <a:endParaRPr lang="en-US" sz="36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pSp>
        <p:nvGrpSpPr>
          <p:cNvPr id="111" name="Group 110"/>
          <p:cNvGrpSpPr/>
          <p:nvPr/>
        </p:nvGrpSpPr>
        <p:grpSpPr>
          <a:xfrm>
            <a:off x="685800" y="19507200"/>
            <a:ext cx="12954000" cy="3559231"/>
            <a:chOff x="14020800" y="26746200"/>
            <a:chExt cx="15773400" cy="4049227"/>
          </a:xfrm>
        </p:grpSpPr>
        <p:sp>
          <p:nvSpPr>
            <p:cNvPr id="112" name="TextBox 111"/>
            <p:cNvSpPr txBox="1"/>
            <p:nvPr/>
          </p:nvSpPr>
          <p:spPr>
            <a:xfrm>
              <a:off x="14249400" y="26746200"/>
              <a:ext cx="7620000" cy="1120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8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Datasets</a:t>
              </a:r>
              <a:endParaRPr lang="en-CA" sz="5800" dirty="0">
                <a:latin typeface="Garamond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020800" y="27889200"/>
              <a:ext cx="15773400" cy="2906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Garamond" pitchFamily="18" charset="0"/>
                </a:rPr>
                <a:t>Soccer Data: The </a:t>
              </a:r>
              <a:r>
                <a:rPr lang="en-US" sz="4000" dirty="0" err="1" smtClean="0">
                  <a:latin typeface="Garamond" pitchFamily="18" charset="0"/>
                </a:rPr>
                <a:t>Opta</a:t>
              </a:r>
              <a:r>
                <a:rPr lang="en-US" sz="4000" dirty="0" smtClean="0">
                  <a:latin typeface="Garamond" pitchFamily="18" charset="0"/>
                </a:rPr>
                <a:t> dataset released by Manchester City.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Garamond" pitchFamily="18" charset="0"/>
                </a:rPr>
                <a:t>IMDB Data: The Internet Movie Database is an online database of information related to movies.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Garamond" pitchFamily="18" charset="0"/>
                </a:rPr>
                <a:t>For synthetic data please see paper</a:t>
              </a:r>
            </a:p>
          </p:txBody>
        </p:sp>
      </p:grpSp>
      <p:graphicFrame>
        <p:nvGraphicFramePr>
          <p:cNvPr id="13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164546"/>
              </p:ext>
            </p:extLst>
          </p:nvPr>
        </p:nvGraphicFramePr>
        <p:xfrm>
          <a:off x="26974800" y="20878800"/>
          <a:ext cx="15316200" cy="30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851"/>
                <a:gridCol w="1573689"/>
                <a:gridCol w="1003610"/>
                <a:gridCol w="3214618"/>
                <a:gridCol w="2588412"/>
                <a:gridCol w="2110510"/>
                <a:gridCol w="2110510"/>
              </a:tblGrid>
              <a:tr h="99866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Group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Individual </a:t>
                      </a:r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Group</a:t>
                      </a:r>
                      <a:br>
                        <a:rPr lang="en-US" sz="3200" b="0" i="0" u="none" strike="noStrike" dirty="0" smtClean="0">
                          <a:effectLst/>
                          <a:latin typeface="Arial"/>
                        </a:rPr>
                      </a:br>
                      <a:r>
                        <a:rPr lang="en-US" sz="3200" b="0" i="0" u="none" strike="noStrike" dirty="0" smtClean="0">
                          <a:effectLst/>
                          <a:latin typeface="Arial"/>
                        </a:rPr>
                        <a:t>Probability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50665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</a:tr>
              <a:tr h="50665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50665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err="1">
                          <a:effectLst/>
                          <a:latin typeface="Arial"/>
                        </a:rPr>
                        <a:t>Actor_Quality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50665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err="1">
                          <a:effectLst/>
                          <a:latin typeface="Arial"/>
                        </a:rPr>
                        <a:t>Cast_position</a:t>
                      </a:r>
                      <a:endParaRPr lang="en-US" sz="32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6974800" y="17602200"/>
            <a:ext cx="15697200" cy="2975252"/>
            <a:chOff x="26974800" y="18699540"/>
            <a:chExt cx="15697200" cy="2975252"/>
          </a:xfrm>
        </p:grpSpPr>
        <p:sp>
          <p:nvSpPr>
            <p:cNvPr id="84" name="TextBox 83"/>
            <p:cNvSpPr txBox="1"/>
            <p:nvPr/>
          </p:nvSpPr>
          <p:spPr>
            <a:xfrm>
              <a:off x="26974800" y="18699540"/>
              <a:ext cx="4876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Case Studies</a:t>
              </a:r>
            </a:p>
            <a:p>
              <a:endParaRPr lang="en-CA" sz="48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974800" y="19735800"/>
              <a:ext cx="15697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Garamond" pitchFamily="18" charset="0"/>
                </a:rPr>
                <a:t>For each individual, drill down on the aggregate outlierness score to find 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4000" dirty="0" smtClean="0">
                  <a:latin typeface="Garamond" pitchFamily="18" charset="0"/>
                </a:rPr>
                <a:t>most unusual feature 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4000" dirty="0" smtClean="0">
                  <a:latin typeface="Garamond" pitchFamily="18" charset="0"/>
                </a:rPr>
                <a:t>most unusual feature value.</a:t>
              </a:r>
              <a:endParaRPr lang="en-US" sz="4000" dirty="0">
                <a:latin typeface="Garamond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974800" y="28795920"/>
            <a:ext cx="1600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9E7E38"/>
                </a:solidFill>
                <a:cs typeface="Arial" pitchFamily="34" charset="0"/>
              </a:rPr>
              <a:t>References</a:t>
            </a:r>
          </a:p>
          <a:p>
            <a:r>
              <a:rPr lang="en-US" sz="2800" dirty="0" err="1"/>
              <a:t>Duivesteijn</a:t>
            </a:r>
            <a:r>
              <a:rPr lang="en-US" sz="2800" dirty="0"/>
              <a:t>, W.; </a:t>
            </a:r>
            <a:r>
              <a:rPr lang="en-US" sz="2800" dirty="0" err="1"/>
              <a:t>Feelders</a:t>
            </a:r>
            <a:r>
              <a:rPr lang="en-US" sz="2800" dirty="0"/>
              <a:t>, A. J. &amp; </a:t>
            </a:r>
            <a:r>
              <a:rPr lang="en-US" sz="2800" dirty="0" err="1"/>
              <a:t>Knobbe</a:t>
            </a:r>
            <a:r>
              <a:rPr lang="en-US" sz="2800" dirty="0"/>
              <a:t>, A. (2016), 'Exceptional model mining', </a:t>
            </a:r>
            <a:r>
              <a:rPr lang="en-US" sz="2800" i="1" dirty="0"/>
              <a:t>Data Mining and Knowledge Discovery 30(1), 47--98</a:t>
            </a:r>
            <a:r>
              <a:rPr lang="en-US" sz="2800" i="1" dirty="0" smtClean="0"/>
              <a:t>.</a:t>
            </a:r>
          </a:p>
          <a:p>
            <a:r>
              <a:rPr lang="en-US" sz="2800" dirty="0"/>
              <a:t>Tutorial on Learning Bayesian Networks for Complex Relational </a:t>
            </a:r>
            <a:r>
              <a:rPr lang="en-US" sz="2800" dirty="0" smtClean="0"/>
              <a:t>Data, Schulte </a:t>
            </a:r>
            <a:r>
              <a:rPr lang="en-US" sz="2800" dirty="0"/>
              <a:t>and Kirkpatrick 2017, https://</a:t>
            </a:r>
            <a:r>
              <a:rPr lang="en-US" sz="2800" dirty="0" err="1"/>
              <a:t>oschulte.github.io</a:t>
            </a:r>
            <a:r>
              <a:rPr lang="en-US" sz="2800" dirty="0"/>
              <a:t>/</a:t>
            </a:r>
            <a:r>
              <a:rPr lang="en-US" sz="2800" dirty="0" err="1"/>
              <a:t>srl</a:t>
            </a:r>
            <a:r>
              <a:rPr lang="en-US" sz="2800" dirty="0"/>
              <a:t>-tutorial-slides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4554200" y="17068800"/>
            <a:ext cx="5181600" cy="57912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0193000" y="17907000"/>
            <a:ext cx="3200400" cy="21336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sz="4800" dirty="0">
            <a:latin typeface="Garamond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wfsom_36x48_horizontal_poster_template</Template>
  <TotalTime>3235</TotalTime>
  <Words>612</Words>
  <Application>Microsoft Macintosh PowerPoint</Application>
  <PresentationFormat>Custom</PresentationFormat>
  <Paragraphs>168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wfsom_36x48_horizontal_poster_template</vt:lpstr>
      <vt:lpstr>Equation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aaa78</dc:creator>
  <cp:lastModifiedBy>Oliver Schulte</cp:lastModifiedBy>
  <cp:revision>404</cp:revision>
  <cp:lastPrinted>2012-06-19T17:14:02Z</cp:lastPrinted>
  <dcterms:created xsi:type="dcterms:W3CDTF">2014-07-24T16:07:52Z</dcterms:created>
  <dcterms:modified xsi:type="dcterms:W3CDTF">2018-07-02T17:49:35Z</dcterms:modified>
</cp:coreProperties>
</file>