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2" r:id="rId5"/>
    <p:sldId id="259" r:id="rId6"/>
    <p:sldId id="265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If you use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insert slide number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 under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Footer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, that text box only displays the slide number, not the total number of slides. So I use a new textbox for the slide number in the master.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This is a version of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>
                <a:latin typeface="Calibri" charset="0"/>
              </a:rPr>
              <a:t>Equity</a:t>
            </a:r>
            <a:r>
              <a:rPr lang="ja-JP" altLang="en-US">
                <a:latin typeface="Calibri" charset="0"/>
              </a:rPr>
              <a:t>”</a:t>
            </a:r>
            <a:r>
              <a:rPr lang="en-US" altLang="ja-JP">
                <a:latin typeface="Calibri" charset="0"/>
              </a:rPr>
              <a:t>.</a:t>
            </a: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*creator of </a:t>
            </a:r>
            <a:r>
              <a:rPr lang="en-US" dirty="0" err="1" smtClean="0"/>
              <a:t>Safarii</a:t>
            </a:r>
            <a:r>
              <a:rPr lang="en-US" dirty="0" smtClean="0"/>
              <a:t>,</a:t>
            </a:r>
            <a:r>
              <a:rPr lang="en-US" baseline="0" dirty="0" smtClean="0"/>
              <a:t> dissertation</a:t>
            </a:r>
            <a:r>
              <a:rPr lang="en-US" dirty="0" smtClean="0"/>
              <a:t> on multi-relational data mining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*attractive for SRL because we can leverage all our work on model and</a:t>
            </a:r>
            <a:r>
              <a:rPr lang="en-US" baseline="0" dirty="0" smtClean="0"/>
              <a:t> parameter learning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18-07-02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dirty="0">
                <a:latin typeface="Franklin Gothic Book" charset="0"/>
              </a:rPr>
              <a:t>Model-based </a:t>
            </a:r>
            <a:r>
              <a:rPr lang="en-US" dirty="0" smtClean="0">
                <a:latin typeface="Franklin Gothic Book" charset="0"/>
              </a:rPr>
              <a:t>Exception Mining for Relational </a:t>
            </a:r>
            <a:r>
              <a:rPr lang="en-US" dirty="0">
                <a:latin typeface="Franklin Gothic Book" charset="0"/>
              </a:rPr>
              <a:t>Data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583396"/>
              </p:ext>
            </p:extLst>
          </p:nvPr>
        </p:nvGraphicFramePr>
        <p:xfrm>
          <a:off x="931830" y="3260973"/>
          <a:ext cx="2714454" cy="308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34"/>
                <a:gridCol w="1408220"/>
              </a:tblGrid>
              <a:tr h="11509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Fatemeh</a:t>
                      </a: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Riahi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8" marR="60138"/>
                </a:tc>
              </a:tr>
              <a:tr h="1894938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60138" marR="60138"/>
                </a:tc>
              </a:tr>
            </a:tbl>
          </a:graphicData>
        </a:graphic>
      </p:graphicFrame>
      <p:pic>
        <p:nvPicPr>
          <p:cNvPr id="2" name="Picture 1" descr="Sarah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68" y="4440161"/>
            <a:ext cx="1234440" cy="1920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94667" y="3661833"/>
            <a:ext cx="49953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+mn-lt"/>
              </a:rPr>
              <a:t>Extended from </a:t>
            </a:r>
            <a:r>
              <a:rPr lang="en-US" sz="2400" dirty="0" smtClean="0">
                <a:latin typeface="+mn-lt"/>
              </a:rPr>
              <a:t>2015 IEEE </a:t>
            </a:r>
            <a:r>
              <a:rPr lang="en-US" sz="2400" dirty="0">
                <a:latin typeface="+mn-lt"/>
              </a:rPr>
              <a:t>Symposium Series on Computational Intelligence </a:t>
            </a:r>
            <a:endParaRPr lang="en-US" sz="2400" dirty="0" smtClean="0">
              <a:latin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Best Student Paper Award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Relational Exception Mining</a:t>
            </a:r>
            <a:endParaRPr lang="en-US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71953" y="6019800"/>
            <a:ext cx="6999171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err="1"/>
              <a:t>Duivesteijn</a:t>
            </a:r>
            <a:r>
              <a:rPr lang="en-US" sz="1400" dirty="0"/>
              <a:t>, W.; </a:t>
            </a:r>
            <a:r>
              <a:rPr lang="en-US" sz="1400" dirty="0" err="1"/>
              <a:t>Feelders</a:t>
            </a:r>
            <a:r>
              <a:rPr lang="en-US" sz="1400" dirty="0"/>
              <a:t>, A. J. &amp; </a:t>
            </a:r>
            <a:r>
              <a:rPr lang="en-US" sz="1400" dirty="0" err="1"/>
              <a:t>Knobbe</a:t>
            </a:r>
            <a:r>
              <a:rPr lang="en-US" sz="1400" dirty="0"/>
              <a:t>, A. (2016), 'Exceptional model mining',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i="1" dirty="0" smtClean="0"/>
              <a:t>Data </a:t>
            </a:r>
            <a:r>
              <a:rPr lang="en-US" sz="1400" i="1" dirty="0"/>
              <a:t>Mining and Knowledge Discovery </a:t>
            </a:r>
            <a:r>
              <a:rPr lang="en-US" sz="1400" b="1" i="1" dirty="0"/>
              <a:t>30(1), </a:t>
            </a:r>
            <a:r>
              <a:rPr lang="en-US" sz="1400" b="1" i="1" dirty="0" smtClean="0"/>
              <a:t>47—98.</a:t>
            </a:r>
            <a:endParaRPr lang="en-US" sz="1400" b="1" i="1" dirty="0"/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>
          <a:xfrm>
            <a:off x="397460" y="1447800"/>
            <a:ext cx="5496579" cy="245928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The task: </a:t>
            </a:r>
            <a:r>
              <a:rPr lang="en-US" i="1" dirty="0" smtClean="0">
                <a:latin typeface="Perpetua" charset="0"/>
              </a:rPr>
              <a:t>identify exceptional individuals </a:t>
            </a:r>
            <a:r>
              <a:rPr lang="en-US" dirty="0" smtClean="0">
                <a:latin typeface="Perpetua" charset="0"/>
              </a:rPr>
              <a:t>(entities, nodes, objects) in relational data</a:t>
            </a:r>
          </a:p>
          <a:p>
            <a:r>
              <a:rPr lang="en-US" dirty="0" smtClean="0">
                <a:latin typeface="Perpetua" charset="0"/>
              </a:rPr>
              <a:t>Approach: apply the Exceptional Model Mining (EMM) framework (</a:t>
            </a:r>
            <a:r>
              <a:rPr lang="en-US" sz="2800" dirty="0" err="1" smtClean="0"/>
              <a:t>Duivesteijn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Knobbe</a:t>
            </a:r>
            <a:r>
              <a:rPr lang="en-US" sz="2800" dirty="0" smtClean="0"/>
              <a:t> et al. 2016) </a:t>
            </a:r>
            <a:endParaRPr lang="en-US" dirty="0">
              <a:latin typeface="Perpetu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979" y="4789330"/>
            <a:ext cx="22781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Model/parameter learning method</a:t>
            </a:r>
            <a:endParaRPr lang="en-US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8648" y="4789330"/>
            <a:ext cx="22781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exception mining method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363867" y="5060790"/>
            <a:ext cx="1134215" cy="319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63867" y="4600972"/>
            <a:ext cx="8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EMM</a:t>
            </a:r>
            <a:endParaRPr lang="en-US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83" y="1580285"/>
            <a:ext cx="2790017" cy="2765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Model Mining: </a:t>
            </a:r>
            <a:br>
              <a:rPr lang="en-US" dirty="0" smtClean="0"/>
            </a:br>
            <a:r>
              <a:rPr lang="en-US" dirty="0" smtClean="0"/>
              <a:t>I.I.D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42850"/>
              </p:ext>
            </p:extLst>
          </p:nvPr>
        </p:nvGraphicFramePr>
        <p:xfrm>
          <a:off x="659201" y="1886400"/>
          <a:ext cx="3063350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67"/>
                <a:gridCol w="975167"/>
                <a:gridCol w="1113016"/>
              </a:tblGrid>
              <a:tr h="2125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3</a:t>
                      </a:r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7579" y="5720050"/>
            <a:ext cx="2394454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model</a:t>
            </a:r>
          </a:p>
        </p:txBody>
      </p:sp>
      <p:sp>
        <p:nvSpPr>
          <p:cNvPr id="7" name="Down Arrow 6"/>
          <p:cNvSpPr/>
          <p:nvPr/>
        </p:nvSpPr>
        <p:spPr>
          <a:xfrm>
            <a:off x="1812803" y="5118960"/>
            <a:ext cx="484708" cy="494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49559" y="5118960"/>
            <a:ext cx="117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222" y="1417638"/>
            <a:ext cx="29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Entire Population Data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27842"/>
              </p:ext>
            </p:extLst>
          </p:nvPr>
        </p:nvGraphicFramePr>
        <p:xfrm>
          <a:off x="4892775" y="1932155"/>
          <a:ext cx="306335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67"/>
                <a:gridCol w="975167"/>
                <a:gridCol w="1113016"/>
              </a:tblGrid>
              <a:tr h="2125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3</a:t>
                      </a:r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29768" y="3777512"/>
            <a:ext cx="239445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subgroup model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914992" y="3176422"/>
            <a:ext cx="484708" cy="494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1748" y="3176422"/>
            <a:ext cx="117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2168" y="1463393"/>
            <a:ext cx="216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Subgroup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8694" y="5080180"/>
            <a:ext cx="43429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Quality Measure </a:t>
            </a:r>
            <a:r>
              <a:rPr lang="en-US" sz="2000" dirty="0" smtClean="0">
                <a:latin typeface="+mn-lt"/>
              </a:rPr>
              <a:t>= </a:t>
            </a:r>
          </a:p>
          <a:p>
            <a:r>
              <a:rPr lang="en-US" sz="2000" dirty="0" smtClean="0">
                <a:latin typeface="+mn-lt"/>
              </a:rPr>
              <a:t>Measure </a:t>
            </a:r>
            <a:r>
              <a:rPr lang="en-US" sz="2000" dirty="0">
                <a:latin typeface="+mn-lt"/>
              </a:rPr>
              <a:t>of dissimilarity between </a:t>
            </a:r>
            <a:r>
              <a:rPr lang="en-US" sz="2000" dirty="0" smtClean="0">
                <a:latin typeface="+mn-lt"/>
              </a:rPr>
              <a:t>population and subgroup models</a:t>
            </a:r>
          </a:p>
        </p:txBody>
      </p:sp>
      <p:cxnSp>
        <p:nvCxnSpPr>
          <p:cNvPr id="19" name="Straight Arrow Connector 18"/>
          <p:cNvCxnSpPr>
            <a:stCxn id="6" idx="3"/>
            <a:endCxn id="15" idx="1"/>
          </p:cNvCxnSpPr>
          <p:nvPr/>
        </p:nvCxnSpPr>
        <p:spPr>
          <a:xfrm flipV="1">
            <a:off x="3422033" y="5618789"/>
            <a:ext cx="1056661" cy="332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6326995" y="4239177"/>
            <a:ext cx="3280" cy="802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56247" y="6172200"/>
            <a:ext cx="3045528" cy="562129"/>
            <a:chOff x="4556247" y="6172200"/>
            <a:chExt cx="3045528" cy="562129"/>
          </a:xfrm>
        </p:grpSpPr>
        <p:sp>
          <p:nvSpPr>
            <p:cNvPr id="22" name="TextBox 21"/>
            <p:cNvSpPr txBox="1"/>
            <p:nvPr/>
          </p:nvSpPr>
          <p:spPr>
            <a:xfrm>
              <a:off x="4556247" y="6272664"/>
              <a:ext cx="304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the research challenge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914992" y="6172200"/>
              <a:ext cx="412003" cy="187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289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EMM: Multi-relational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Spotlight Presentation </a:t>
            </a:r>
            <a:r>
              <a:rPr lang="en-US" dirty="0" err="1" smtClean="0"/>
              <a:t>StarAI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8411" y="5205600"/>
            <a:ext cx="2394454" cy="83099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statistical-relational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population model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09227" y="4256105"/>
            <a:ext cx="484708" cy="494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2611" y="4081595"/>
            <a:ext cx="155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relational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484" y="1417638"/>
            <a:ext cx="32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Entire Observed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0379" y="4058667"/>
            <a:ext cx="2694973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SRL model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827746" y="3467272"/>
            <a:ext cx="1909748" cy="494445"/>
            <a:chOff x="5914992" y="3758122"/>
            <a:chExt cx="1909748" cy="494445"/>
          </a:xfrm>
        </p:grpSpPr>
        <p:sp>
          <p:nvSpPr>
            <p:cNvPr id="12" name="Down Arrow 11"/>
            <p:cNvSpPr/>
            <p:nvPr/>
          </p:nvSpPr>
          <p:spPr>
            <a:xfrm>
              <a:off x="5914992" y="3758122"/>
              <a:ext cx="484708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51748" y="3758122"/>
              <a:ext cx="1172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46553" y="1463393"/>
            <a:ext cx="4352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Subnetwork</a:t>
            </a:r>
            <a:r>
              <a:rPr lang="en-US" sz="2400" dirty="0" smtClean="0">
                <a:latin typeface="+mn-lt"/>
              </a:rPr>
              <a:t> Centered on Individual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aka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, interpretation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8694" y="4944450"/>
            <a:ext cx="43429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(quality measure) </a:t>
            </a:r>
            <a:r>
              <a:rPr lang="en-US" sz="2000" dirty="0">
                <a:latin typeface="+mn-lt"/>
              </a:rPr>
              <a:t>= Measure of dissimilarity between </a:t>
            </a:r>
            <a:r>
              <a:rPr lang="en-US" sz="2000" dirty="0" smtClean="0">
                <a:latin typeface="+mn-lt"/>
              </a:rPr>
              <a:t>population and individual SRL models</a:t>
            </a:r>
          </a:p>
        </p:txBody>
      </p:sp>
      <p:cxnSp>
        <p:nvCxnSpPr>
          <p:cNvPr id="19" name="Straight Arrow Connector 18"/>
          <p:cNvCxnSpPr>
            <a:stCxn id="6" idx="3"/>
            <a:endCxn id="15" idx="1"/>
          </p:cNvCxnSpPr>
          <p:nvPr/>
        </p:nvCxnSpPr>
        <p:spPr>
          <a:xfrm flipV="1">
            <a:off x="3312865" y="5483059"/>
            <a:ext cx="1165829" cy="138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12454" y="4520332"/>
            <a:ext cx="0" cy="392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15038" y="2090328"/>
            <a:ext cx="3307215" cy="1869240"/>
            <a:chOff x="415038" y="1460153"/>
            <a:chExt cx="3307215" cy="1869240"/>
          </a:xfrm>
        </p:grpSpPr>
        <p:pic>
          <p:nvPicPr>
            <p:cNvPr id="39" name="Picture 38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26621" y="2687853"/>
              <a:ext cx="386419" cy="579628"/>
            </a:xfrm>
            <a:prstGeom prst="rect">
              <a:avLst/>
            </a:prstGeom>
          </p:spPr>
        </p:pic>
        <p:pic>
          <p:nvPicPr>
            <p:cNvPr id="40" name="Picture 3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38" y="1479421"/>
              <a:ext cx="590085" cy="863109"/>
            </a:xfrm>
            <a:prstGeom prst="rect">
              <a:avLst/>
            </a:prstGeom>
          </p:spPr>
        </p:pic>
        <p:pic>
          <p:nvPicPr>
            <p:cNvPr id="41" name="Picture 4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61" y="1485455"/>
              <a:ext cx="495980" cy="734699"/>
            </a:xfrm>
            <a:prstGeom prst="rect">
              <a:avLst/>
            </a:prstGeom>
          </p:spPr>
        </p:pic>
        <p:cxnSp>
          <p:nvCxnSpPr>
            <p:cNvPr id="42" name="Straight Connector 41"/>
            <p:cNvCxnSpPr>
              <a:stCxn id="41" idx="2"/>
              <a:endCxn id="39" idx="2"/>
            </p:cNvCxnSpPr>
            <p:nvPr/>
          </p:nvCxnSpPr>
          <p:spPr>
            <a:xfrm flipH="1">
              <a:off x="1219831" y="2220154"/>
              <a:ext cx="538820" cy="4676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13040" y="2398448"/>
              <a:ext cx="680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$0.5M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43" descr="kill-bill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029" y="2694486"/>
              <a:ext cx="406797" cy="634907"/>
            </a:xfrm>
            <a:prstGeom prst="rect">
              <a:avLst/>
            </a:prstGeom>
          </p:spPr>
        </p:pic>
        <p:pic>
          <p:nvPicPr>
            <p:cNvPr id="45" name="Picture 44" descr="thurman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237" y="1479421"/>
              <a:ext cx="483589" cy="707339"/>
            </a:xfrm>
            <a:prstGeom prst="rect">
              <a:avLst/>
            </a:prstGeom>
          </p:spPr>
        </p:pic>
        <p:pic>
          <p:nvPicPr>
            <p:cNvPr id="46" name="Picture 45" descr="lucy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881" y="1460153"/>
              <a:ext cx="461372" cy="683433"/>
            </a:xfrm>
            <a:prstGeom prst="rect">
              <a:avLst/>
            </a:prstGeom>
          </p:spPr>
        </p:pic>
        <p:cxnSp>
          <p:nvCxnSpPr>
            <p:cNvPr id="47" name="Straight Connector 46"/>
            <p:cNvCxnSpPr>
              <a:stCxn id="45" idx="2"/>
              <a:endCxn id="44" idx="0"/>
            </p:cNvCxnSpPr>
            <p:nvPr/>
          </p:nvCxnSpPr>
          <p:spPr>
            <a:xfrm>
              <a:off x="2657032" y="2186760"/>
              <a:ext cx="38396" cy="5077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2"/>
              <a:endCxn id="44" idx="0"/>
            </p:cNvCxnSpPr>
            <p:nvPr/>
          </p:nvCxnSpPr>
          <p:spPr>
            <a:xfrm flipH="1">
              <a:off x="2695428" y="2143586"/>
              <a:ext cx="796139" cy="550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92610" y="2332835"/>
              <a:ext cx="598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$5M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23416" y="2345845"/>
              <a:ext cx="598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$2M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29481" y="2586800"/>
            <a:ext cx="1836180" cy="711960"/>
            <a:chOff x="5429481" y="1927540"/>
            <a:chExt cx="1836180" cy="711960"/>
          </a:xfrm>
        </p:grpSpPr>
        <p:pic>
          <p:nvPicPr>
            <p:cNvPr id="67" name="Picture 66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879242" y="1999972"/>
              <a:ext cx="386419" cy="579628"/>
            </a:xfrm>
            <a:prstGeom prst="rect">
              <a:avLst/>
            </a:prstGeom>
          </p:spPr>
        </p:pic>
        <p:pic>
          <p:nvPicPr>
            <p:cNvPr id="68" name="Picture 67" descr="kill-bill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94" y="1999972"/>
              <a:ext cx="406797" cy="634907"/>
            </a:xfrm>
            <a:prstGeom prst="rect">
              <a:avLst/>
            </a:prstGeom>
          </p:spPr>
        </p:pic>
        <p:pic>
          <p:nvPicPr>
            <p:cNvPr id="69" name="Picture 68" descr="thurman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481" y="1927540"/>
              <a:ext cx="483589" cy="707339"/>
            </a:xfrm>
            <a:prstGeom prst="rect">
              <a:avLst/>
            </a:prstGeom>
          </p:spPr>
        </p:pic>
        <p:cxnSp>
          <p:nvCxnSpPr>
            <p:cNvPr id="70" name="Straight Connector 69"/>
            <p:cNvCxnSpPr>
              <a:stCxn id="69" idx="3"/>
              <a:endCxn id="68" idx="1"/>
            </p:cNvCxnSpPr>
            <p:nvPr/>
          </p:nvCxnSpPr>
          <p:spPr>
            <a:xfrm>
              <a:off x="5913070" y="2281210"/>
              <a:ext cx="372224" cy="362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9945" y="2331723"/>
              <a:ext cx="598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$5M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722253" y="6021668"/>
            <a:ext cx="4083099" cy="795783"/>
            <a:chOff x="3722253" y="6021668"/>
            <a:chExt cx="4083099" cy="795783"/>
          </a:xfrm>
        </p:grpSpPr>
        <p:sp>
          <p:nvSpPr>
            <p:cNvPr id="84" name="TextBox 83"/>
            <p:cNvSpPr txBox="1"/>
            <p:nvPr/>
          </p:nvSpPr>
          <p:spPr>
            <a:xfrm>
              <a:off x="3722253" y="6109565"/>
              <a:ext cx="4083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we investigate several metrics based on </a:t>
              </a:r>
              <a:br>
                <a:rPr lang="en-US" sz="2000" dirty="0" smtClean="0">
                  <a:latin typeface="+mn-lt"/>
                </a:rPr>
              </a:br>
              <a:r>
                <a:rPr lang="en-US" sz="2000" dirty="0" smtClean="0">
                  <a:latin typeface="+mn-lt"/>
                </a:rPr>
                <a:t>log-linear likelihood functions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5914992" y="6021668"/>
              <a:ext cx="412003" cy="1877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1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31" y="274638"/>
            <a:ext cx="8405669" cy="1143000"/>
          </a:xfrm>
        </p:spPr>
        <p:txBody>
          <a:bodyPr/>
          <a:lstStyle/>
          <a:p>
            <a:r>
              <a:rPr lang="en-US" dirty="0" smtClean="0"/>
              <a:t>Model Type and </a:t>
            </a:r>
            <a:r>
              <a:rPr lang="en-US" dirty="0" smtClean="0"/>
              <a:t>Outlierness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1131" y="1447800"/>
            <a:ext cx="5729237" cy="4204384"/>
          </a:xfrm>
        </p:spPr>
        <p:txBody>
          <a:bodyPr/>
          <a:lstStyle/>
          <a:p>
            <a:r>
              <a:rPr lang="en-US" dirty="0" smtClean="0"/>
              <a:t>We use first-order Bayesian networks with a log-linear likelihood function (Wang et al. 2008, Schulte 2011).</a:t>
            </a:r>
          </a:p>
          <a:p>
            <a:r>
              <a:rPr lang="en-US" dirty="0" smtClean="0"/>
              <a:t>Outlierness metrics = variants of </a:t>
            </a:r>
            <a:r>
              <a:rPr lang="en-US" dirty="0" err="1" smtClean="0"/>
              <a:t>Kullback-Leibler</a:t>
            </a:r>
            <a:r>
              <a:rPr lang="en-US" dirty="0" smtClean="0"/>
              <a:t> divergence (some are novel)</a:t>
            </a:r>
          </a:p>
          <a:p>
            <a:r>
              <a:rPr lang="en-US" dirty="0" smtClean="0"/>
              <a:t>log-linear + KLD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dirty="0" smtClean="0"/>
              <a:t>total outlier score = sum of feature-wise differences</a:t>
            </a:r>
          </a:p>
          <a:p>
            <a:r>
              <a:rPr lang="en-US" dirty="0" smtClean="0"/>
              <a:t>works for other log-linear models, e.g. Markov Logic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131" y="5642490"/>
            <a:ext cx="7435408" cy="1171115"/>
          </a:xfrm>
        </p:spPr>
        <p:txBody>
          <a:bodyPr/>
          <a:lstStyle/>
          <a:p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</a:t>
            </a:r>
            <a:r>
              <a:rPr lang="en-US" i="1" dirty="0"/>
              <a:t>in 'Proceedings VLDB', VLDB Endowment, , pp. </a:t>
            </a:r>
            <a:r>
              <a:rPr lang="en-US" i="1" dirty="0" smtClean="0"/>
              <a:t>340—351.</a:t>
            </a:r>
          </a:p>
          <a:p>
            <a:r>
              <a:rPr lang="en-US" dirty="0"/>
              <a:t>Schulte, O. (2011), A tractable pseudo-likelihood function for Bayes Nets applied to relational data, </a:t>
            </a:r>
            <a:r>
              <a:rPr lang="en-US" i="1" dirty="0"/>
              <a:t>in 'SIAM SDM', pp. 462-473</a:t>
            </a:r>
            <a:r>
              <a:rPr lang="en-US" i="1" dirty="0" smtClean="0"/>
              <a:t>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92769" y="1604164"/>
            <a:ext cx="2486778" cy="1329840"/>
            <a:chOff x="6392769" y="1604164"/>
            <a:chExt cx="2486778" cy="1329840"/>
          </a:xfrm>
        </p:grpSpPr>
        <p:sp>
          <p:nvSpPr>
            <p:cNvPr id="6" name="TextBox 5"/>
            <p:cNvSpPr txBox="1"/>
            <p:nvPr/>
          </p:nvSpPr>
          <p:spPr>
            <a:xfrm>
              <a:off x="6392769" y="1606767"/>
              <a:ext cx="12002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85802" y="2533894"/>
              <a:ext cx="148713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16539" y="1604164"/>
              <a:ext cx="11630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>
              <a:off x="6992905" y="2006877"/>
              <a:ext cx="43646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439065" y="2004274"/>
              <a:ext cx="858978" cy="5296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8026" y="3024840"/>
            <a:ext cx="219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population model </a:t>
            </a:r>
            <a:br>
              <a:rPr lang="en-US" sz="2000" dirty="0" smtClean="0">
                <a:solidFill>
                  <a:srgbClr val="3366FF"/>
                </a:solidFill>
                <a:latin typeface="+mn-lt"/>
              </a:rPr>
            </a:br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for random actor 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29756" y="3792514"/>
            <a:ext cx="2944027" cy="1329840"/>
            <a:chOff x="6029756" y="3792514"/>
            <a:chExt cx="2944027" cy="1329840"/>
          </a:xfrm>
        </p:grpSpPr>
        <p:sp>
          <p:nvSpPr>
            <p:cNvPr id="15" name="TextBox 14"/>
            <p:cNvSpPr txBox="1"/>
            <p:nvPr/>
          </p:nvSpPr>
          <p:spPr>
            <a:xfrm>
              <a:off x="6029756" y="3795117"/>
              <a:ext cx="170617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uma_t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2157" y="4722244"/>
              <a:ext cx="185501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ActsIn(</a:t>
              </a:r>
              <a:r>
                <a:rPr lang="en-US" sz="2000" dirty="0" err="1" smtClean="0">
                  <a:latin typeface="+mn-lt"/>
                </a:rPr>
                <a:t>uma_t,M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10775" y="3792514"/>
              <a:ext cx="116300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8" name="Straight Arrow Connector 17"/>
            <p:cNvCxnSpPr>
              <a:stCxn id="15" idx="2"/>
              <a:endCxn id="16" idx="0"/>
            </p:cNvCxnSpPr>
            <p:nvPr/>
          </p:nvCxnSpPr>
          <p:spPr>
            <a:xfrm>
              <a:off x="6882842" y="4195227"/>
              <a:ext cx="456824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2"/>
            </p:cNvCxnSpPr>
            <p:nvPr/>
          </p:nvCxnSpPr>
          <p:spPr>
            <a:xfrm flipH="1">
              <a:off x="7448758" y="4192624"/>
              <a:ext cx="943521" cy="5296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624533" y="5139024"/>
            <a:ext cx="2010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individual model </a:t>
            </a:r>
            <a:br>
              <a:rPr lang="en-US" sz="2000" dirty="0" smtClean="0">
                <a:solidFill>
                  <a:srgbClr val="008000"/>
                </a:solidFill>
                <a:latin typeface="+mn-lt"/>
              </a:rPr>
            </a:b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for A = </a:t>
            </a:r>
            <a:r>
              <a:rPr lang="en-US" sz="2000" dirty="0" err="1" smtClean="0">
                <a:solidFill>
                  <a:srgbClr val="008000"/>
                </a:solidFill>
                <a:latin typeface="+mn-lt"/>
              </a:rPr>
              <a:t>uma_t</a:t>
            </a:r>
            <a:endParaRPr lang="en-US" sz="2000" dirty="0" smtClean="0">
              <a:solidFill>
                <a:srgbClr val="008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546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571491"/>
              </p:ext>
            </p:extLst>
          </p:nvPr>
        </p:nvGraphicFramePr>
        <p:xfrm>
          <a:off x="152400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Individual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Ref.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Class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96075"/>
              </p:ext>
            </p:extLst>
          </p:nvPr>
        </p:nvGraphicFramePr>
        <p:xfrm>
          <a:off x="304800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Individual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Probability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Ref.</a:t>
                      </a:r>
                      <a:r>
                        <a:rPr lang="en-US" sz="1800" b="0" i="0" u="none" strike="noStrike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Class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8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364</TotalTime>
  <Words>564</Words>
  <Application>Microsoft Macintosh PowerPoint</Application>
  <PresentationFormat>On-screen Show (4:3)</PresentationFormat>
  <Paragraphs>131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BasicPresentation</vt:lpstr>
      <vt:lpstr>Model-based Exception Mining for Relational Data</vt:lpstr>
      <vt:lpstr>Relational Exception Mining</vt:lpstr>
      <vt:lpstr>Exceptional Model Mining:  I.I.D Single-Table Data</vt:lpstr>
      <vt:lpstr>EMM: Multi-relational Data</vt:lpstr>
      <vt:lpstr>Model Type and Outlierness Metrics</vt:lpstr>
      <vt:lpstr>Case Study: Strikers and Movies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48</cp:revision>
  <cp:lastPrinted>2018-06-29T18:56:29Z</cp:lastPrinted>
  <dcterms:created xsi:type="dcterms:W3CDTF">2011-12-30T19:23:42Z</dcterms:created>
  <dcterms:modified xsi:type="dcterms:W3CDTF">2018-07-02T17:12:10Z</dcterms:modified>
</cp:coreProperties>
</file>