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21945600" cx="32918400"/>
  <p:notesSz cx="6858000" cy="9144000"/>
  <p:embeddedFontLst>
    <p:embeddedFont>
      <p:font typeface="Raleway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ExlgbplB7spAAPk7m262Cu5tv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15" name="Google Shape;1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 Research ">
  <p:cSld name="FB AI Research 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793750" lvl="0" marL="457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3750" lvl="1" marL="914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3750" lvl="2" marL="1371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93750" lvl="3" marL="1828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3750" lvl="4" marL="22860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93750" lvl="5" marL="2743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93750" lvl="6" marL="3200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93750" lvl="7" marL="3657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93750" lvl="8" marL="4114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15" Type="http://schemas.openxmlformats.org/officeDocument/2006/relationships/image" Target="../media/image15.png"/><Relationship Id="rId14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8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 txBox="1"/>
          <p:nvPr/>
        </p:nvSpPr>
        <p:spPr>
          <a:xfrm>
            <a:off x="3863875" y="784525"/>
            <a:ext cx="23574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4700"/>
              <a:t>Micro and Macro Level Graph Modeling for Graph Variational Auto-Encoders</a:t>
            </a:r>
            <a:endParaRPr sz="4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Kiarash Zahirnia, Oliver Schulte, Parmis Naddaf, Ke Li</a:t>
            </a:r>
            <a:endParaRPr sz="3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sz="4700"/>
          </a:p>
        </p:txBody>
      </p:sp>
      <p:sp>
        <p:nvSpPr>
          <p:cNvPr id="18" name="Google Shape;18;p1"/>
          <p:cNvSpPr txBox="1"/>
          <p:nvPr/>
        </p:nvSpPr>
        <p:spPr>
          <a:xfrm>
            <a:off x="10614633" y="2781860"/>
            <a:ext cx="90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Micro-macro (MM) Modeling:</a:t>
            </a:r>
            <a:r>
              <a:rPr lang="en-US" sz="3400">
                <a:solidFill>
                  <a:schemeClr val="dk1"/>
                </a:solidFill>
              </a:rPr>
              <a:t> </a:t>
            </a:r>
            <a:endParaRPr sz="3400"/>
          </a:p>
        </p:txBody>
      </p:sp>
      <p:pic>
        <p:nvPicPr>
          <p:cNvPr descr="neurips_logo.pdf"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7816" y="588942"/>
            <a:ext cx="4797779" cy="215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" y="-10650"/>
            <a:ext cx="3703841" cy="1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227650" y="2644900"/>
            <a:ext cx="4842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Raleway"/>
                <a:ea typeface="Raleway"/>
                <a:cs typeface="Raleway"/>
                <a:sym typeface="Raleway"/>
              </a:rPr>
              <a:t>Graph Generation</a:t>
            </a:r>
            <a:endParaRPr b="1" sz="3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09825" y="3394025"/>
            <a:ext cx="93306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/>
              <a:t>Given a set of observed graphs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100"/>
              <a:t>G</a:t>
            </a:r>
            <a:r>
              <a:rPr lang="en-US" sz="2100"/>
              <a:t> = {</a:t>
            </a:r>
            <a:r>
              <a:rPr b="1" i="1" lang="en-US" sz="2100"/>
              <a:t>𝒢</a:t>
            </a:r>
            <a:r>
              <a:rPr baseline="-25000" lang="en-US" sz="2100"/>
              <a:t>1</a:t>
            </a:r>
            <a:r>
              <a:rPr lang="en-US" sz="2100"/>
              <a:t>, ...</a:t>
            </a:r>
            <a:r>
              <a:rPr b="1" i="1" lang="en-US" sz="2100"/>
              <a:t>𝒢</a:t>
            </a:r>
            <a:r>
              <a:rPr baseline="-25000" lang="en-US" sz="2100"/>
              <a:t>S</a:t>
            </a:r>
            <a:r>
              <a:rPr lang="en-US" sz="2100"/>
              <a:t> } sampled from data distribution p(G), the goal of learning generative models for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/>
              <a:t>graphs is to learn a generative model p</a:t>
            </a:r>
            <a:r>
              <a:rPr baseline="-25000" lang="en-US" sz="2100"/>
              <a:t>θ</a:t>
            </a:r>
            <a:r>
              <a:rPr lang="en-US" sz="2100"/>
              <a:t>(G) which is similar to p(G).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Lato"/>
              <a:buChar char="●"/>
            </a:pPr>
            <a:r>
              <a:rPr lang="en-US" sz="2100"/>
              <a:t>This paper focus on the </a:t>
            </a:r>
            <a:r>
              <a:rPr b="1" i="1" lang="en-US" sz="2100"/>
              <a:t>realism </a:t>
            </a:r>
            <a:r>
              <a:rPr lang="en-US" sz="2100"/>
              <a:t>of generated graphs.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5">
            <a:alphaModFix/>
          </a:blip>
          <a:srcRect b="0" l="0" r="0" t="14893"/>
          <a:stretch/>
        </p:blipFill>
        <p:spPr>
          <a:xfrm>
            <a:off x="1374975" y="5028850"/>
            <a:ext cx="7688099" cy="182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6">
            <a:alphaModFix/>
          </a:blip>
          <a:srcRect b="0" l="0" r="0" t="9950"/>
          <a:stretch/>
        </p:blipFill>
        <p:spPr>
          <a:xfrm>
            <a:off x="1687150" y="7667550"/>
            <a:ext cx="6724950" cy="160992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2076548" y="6735600"/>
            <a:ext cx="58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Samples from Protein dataset (real data).</a:t>
            </a:r>
            <a:endParaRPr b="1" sz="2100"/>
          </a:p>
        </p:txBody>
      </p:sp>
      <p:sp>
        <p:nvSpPr>
          <p:cNvPr id="26" name="Google Shape;26;p1"/>
          <p:cNvSpPr txBox="1"/>
          <p:nvPr/>
        </p:nvSpPr>
        <p:spPr>
          <a:xfrm>
            <a:off x="1046025" y="9256650"/>
            <a:ext cx="844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Samples from Grid dataset (synthetic benchmark).</a:t>
            </a:r>
            <a:endParaRPr b="1" sz="2100"/>
          </a:p>
        </p:txBody>
      </p:sp>
      <p:sp>
        <p:nvSpPr>
          <p:cNvPr id="27" name="Google Shape;27;p1"/>
          <p:cNvSpPr txBox="1"/>
          <p:nvPr/>
        </p:nvSpPr>
        <p:spPr>
          <a:xfrm>
            <a:off x="368775" y="9912875"/>
            <a:ext cx="102240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Lato"/>
              <a:buChar char="●"/>
            </a:pPr>
            <a:r>
              <a:rPr lang="en-US" sz="2100">
                <a:solidFill>
                  <a:srgbClr val="0E101A"/>
                </a:solidFill>
              </a:rPr>
              <a:t>Deep Graph Generative Models (GGM)s fall into </a:t>
            </a:r>
            <a:r>
              <a:rPr lang="en-US" sz="2100">
                <a:solidFill>
                  <a:srgbClr val="0E101A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2 categories </a:t>
            </a:r>
            <a:r>
              <a:rPr lang="en-US" sz="2100">
                <a:solidFill>
                  <a:srgbClr val="0E101A"/>
                </a:solidFill>
              </a:rPr>
              <a:t>(</a:t>
            </a:r>
            <a:r>
              <a:rPr lang="en-US" sz="2100">
                <a:solidFill>
                  <a:schemeClr val="dk1"/>
                </a:solidFill>
              </a:rPr>
              <a:t>Hamilton 2020)</a:t>
            </a:r>
            <a:r>
              <a:rPr lang="en-US" sz="2100">
                <a:solidFill>
                  <a:srgbClr val="0E101A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:</a:t>
            </a:r>
            <a:endParaRPr sz="21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E101A"/>
                </a:solidFill>
              </a:rPr>
              <a:t>1) All-at</a:t>
            </a:r>
            <a:r>
              <a:rPr lang="en-US" sz="2100">
                <a:solidFill>
                  <a:srgbClr val="0E101A"/>
                </a:solidFill>
              </a:rPr>
              <a:t>-once Models         </a:t>
            </a:r>
            <a:endParaRPr sz="21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E101A"/>
                </a:solidFill>
              </a:rPr>
              <a:t>2) Autoregressive Models</a:t>
            </a:r>
            <a:endParaRPr sz="2100">
              <a:solidFill>
                <a:srgbClr val="0E101A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Lato"/>
              <a:buChar char="●"/>
            </a:pPr>
            <a:r>
              <a:rPr lang="en-US" sz="2100"/>
              <a:t>Current a</a:t>
            </a:r>
            <a:r>
              <a:rPr lang="en-US" sz="2100"/>
              <a:t>ll-at-once methods are faster, but tend to generate less realistic graphs.</a:t>
            </a:r>
            <a:endParaRPr sz="2100">
              <a:highlight>
                <a:srgbClr val="FFFFFF"/>
              </a:highlight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27650" y="11574125"/>
            <a:ext cx="892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latin typeface="Raleway"/>
                <a:ea typeface="Raleway"/>
                <a:cs typeface="Raleway"/>
                <a:sym typeface="Raleway"/>
              </a:rPr>
              <a:t>Global and Local Graph Properties</a:t>
            </a:r>
            <a:endParaRPr b="1" sz="3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380050" y="12468825"/>
            <a:ext cx="92604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Lato"/>
              <a:buChar char="●"/>
            </a:pPr>
            <a:r>
              <a:rPr lang="en-US" sz="2100">
                <a:solidFill>
                  <a:srgbClr val="0E101A"/>
                </a:solidFill>
              </a:rPr>
              <a:t>It</a:t>
            </a:r>
            <a:r>
              <a:rPr lang="en-US" sz="2100">
                <a:solidFill>
                  <a:srgbClr val="0E101A"/>
                </a:solidFill>
              </a:rPr>
              <a:t> is common in graph analysis to distinguish two levels of information:</a:t>
            </a:r>
            <a:endParaRPr sz="21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E101A"/>
                </a:solidFill>
              </a:rPr>
              <a:t>1) </a:t>
            </a:r>
            <a:r>
              <a:rPr lang="en-US" sz="2100"/>
              <a:t>Local node-level properties; e.g degree</a:t>
            </a:r>
            <a:r>
              <a:rPr lang="en-US" sz="2100">
                <a:solidFill>
                  <a:srgbClr val="0E101A"/>
                </a:solidFill>
              </a:rPr>
              <a:t> of a specific node.</a:t>
            </a:r>
            <a:endParaRPr sz="21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E101A"/>
                </a:solidFill>
              </a:rPr>
              <a:t>2) </a:t>
            </a:r>
            <a:r>
              <a:rPr lang="en-US" sz="2100"/>
              <a:t>Global graph-level properties; e.g degree distribution.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●"/>
            </a:pPr>
            <a:r>
              <a:rPr lang="en-US" sz="2100"/>
              <a:t>Deep GGMs are trained with an objective based on</a:t>
            </a:r>
            <a:r>
              <a:rPr i="1" lang="en-US" sz="2100"/>
              <a:t> </a:t>
            </a:r>
            <a:r>
              <a:rPr b="1" i="1" lang="en-US" sz="2100"/>
              <a:t>local properties</a:t>
            </a:r>
            <a:r>
              <a:rPr lang="en-US" sz="2100"/>
              <a:t>.</a:t>
            </a:r>
            <a:endParaRPr sz="2100">
              <a:solidFill>
                <a:srgbClr val="0E101A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●"/>
            </a:pPr>
            <a:r>
              <a:rPr b="1" i="1" lang="en-US" sz="2100"/>
              <a:t>Local properties do not model different edge importance in the graph global structure.</a:t>
            </a:r>
            <a:endParaRPr b="1" i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Lato"/>
              <a:buChar char="●"/>
            </a:pPr>
            <a:r>
              <a:rPr lang="en-US" sz="2100"/>
              <a:t>Example: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</a:endParaRPr>
          </a:p>
        </p:txBody>
      </p:sp>
      <p:pic>
        <p:nvPicPr>
          <p:cNvPr id="30" name="Google Shape;3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872" y="15199910"/>
            <a:ext cx="2696100" cy="102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0224" y="15152387"/>
            <a:ext cx="2947201" cy="111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54049" y="15152400"/>
            <a:ext cx="2947181" cy="11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230570" y="16261313"/>
            <a:ext cx="324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Lato"/>
                <a:ea typeface="Lato"/>
                <a:cs typeface="Lato"/>
                <a:sym typeface="Lato"/>
              </a:rPr>
              <a:t>Original Graph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700563" y="16261325"/>
            <a:ext cx="269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Lato"/>
                <a:ea typeface="Lato"/>
                <a:cs typeface="Lato"/>
                <a:sym typeface="Lato"/>
              </a:rPr>
              <a:t>Generated Graph 1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6781263" y="16261325"/>
            <a:ext cx="306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Generated </a:t>
            </a:r>
            <a:r>
              <a:rPr b="1"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Graph </a:t>
            </a:r>
            <a:r>
              <a:rPr b="1"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308200" y="16844300"/>
            <a:ext cx="94776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100"/>
              <a:buChar char="●"/>
            </a:pPr>
            <a:r>
              <a:rPr lang="en-US" sz="2100">
                <a:solidFill>
                  <a:srgbClr val="0E101A"/>
                </a:solidFill>
              </a:rPr>
              <a:t>The two right graphs score the same in terms of the number of reconstructed edges from the original graph, </a:t>
            </a:r>
            <a:r>
              <a:rPr i="1" lang="en-US" sz="2100">
                <a:solidFill>
                  <a:srgbClr val="0E101A"/>
                </a:solidFill>
              </a:rPr>
              <a:t>a node-level score</a:t>
            </a:r>
            <a:r>
              <a:rPr lang="en-US" sz="2100">
                <a:solidFill>
                  <a:srgbClr val="0E101A"/>
                </a:solidFill>
              </a:rPr>
              <a:t>.</a:t>
            </a:r>
            <a:endParaRPr sz="2100">
              <a:solidFill>
                <a:srgbClr val="0E101A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100"/>
              <a:buChar char="●"/>
            </a:pPr>
            <a:r>
              <a:rPr lang="en-US" sz="2100">
                <a:solidFill>
                  <a:srgbClr val="0E101A"/>
                </a:solidFill>
              </a:rPr>
              <a:t>But </a:t>
            </a:r>
            <a:r>
              <a:rPr lang="en-US" sz="2100">
                <a:solidFill>
                  <a:srgbClr val="0E101A"/>
                </a:solidFill>
              </a:rPr>
              <a:t>Graph 1</a:t>
            </a:r>
            <a:r>
              <a:rPr lang="en-US" sz="2100">
                <a:solidFill>
                  <a:srgbClr val="0E101A"/>
                </a:solidFill>
              </a:rPr>
              <a:t> is structurally more similar to the </a:t>
            </a:r>
            <a:r>
              <a:rPr lang="en-US" sz="2100">
                <a:solidFill>
                  <a:srgbClr val="0E101A"/>
                </a:solidFill>
              </a:rPr>
              <a:t>Original Graph</a:t>
            </a:r>
            <a:r>
              <a:rPr b="1" lang="en-US" sz="2100">
                <a:solidFill>
                  <a:srgbClr val="0E101A"/>
                </a:solidFill>
              </a:rPr>
              <a:t>, </a:t>
            </a:r>
            <a:r>
              <a:rPr lang="en-US" sz="2100">
                <a:solidFill>
                  <a:srgbClr val="0E101A"/>
                </a:solidFill>
              </a:rPr>
              <a:t>at the </a:t>
            </a:r>
            <a:r>
              <a:rPr i="1" lang="en-US" sz="2100">
                <a:solidFill>
                  <a:srgbClr val="0E101A"/>
                </a:solidFill>
              </a:rPr>
              <a:t>global graph-level</a:t>
            </a:r>
            <a:r>
              <a:rPr lang="en-US" sz="2100">
                <a:solidFill>
                  <a:srgbClr val="0E101A"/>
                </a:solidFill>
              </a:rPr>
              <a:t>.</a:t>
            </a:r>
            <a:endParaRPr sz="2100"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7" name="Google Shape;37;p1"/>
          <p:cNvSpPr txBox="1"/>
          <p:nvPr/>
        </p:nvSpPr>
        <p:spPr>
          <a:xfrm>
            <a:off x="10577125" y="3434775"/>
            <a:ext cx="89208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A principled probabilistic </a:t>
            </a:r>
            <a:r>
              <a:rPr b="1" i="1" lang="en-US" sz="2100">
                <a:solidFill>
                  <a:srgbClr val="000000"/>
                </a:solidFill>
              </a:rPr>
              <a:t>framework </a:t>
            </a:r>
            <a:r>
              <a:rPr lang="en-US" sz="2100">
                <a:solidFill>
                  <a:srgbClr val="000000"/>
                </a:solidFill>
              </a:rPr>
              <a:t>that incorporates both local (Micro) and global (Macro) graph properties.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Assuming a predefined finite set of graph global statistics/properties, calculated by φ</a:t>
            </a:r>
            <a:r>
              <a:rPr baseline="-25000" lang="en-US" sz="2100">
                <a:solidFill>
                  <a:srgbClr val="000000"/>
                </a:solidFill>
              </a:rPr>
              <a:t>1</a:t>
            </a:r>
            <a:r>
              <a:rPr lang="en-US" sz="2100">
                <a:solidFill>
                  <a:srgbClr val="000000"/>
                </a:solidFill>
              </a:rPr>
              <a:t>(), …, φ</a:t>
            </a:r>
            <a:r>
              <a:rPr baseline="-25000" lang="en-US" sz="2100">
                <a:solidFill>
                  <a:srgbClr val="000000"/>
                </a:solidFill>
              </a:rPr>
              <a:t>m</a:t>
            </a:r>
            <a:r>
              <a:rPr lang="en-US" sz="2100">
                <a:solidFill>
                  <a:srgbClr val="000000"/>
                </a:solidFill>
              </a:rPr>
              <a:t>()   micro-macro loss is of the form: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38" name="Google Shape;3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790650" y="4996568"/>
            <a:ext cx="6426475" cy="96935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10714450" y="5829300"/>
            <a:ext cx="8280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i="1" lang="en-US" sz="2100">
                <a:solidFill>
                  <a:schemeClr val="dk1"/>
                </a:solidFill>
              </a:rPr>
              <a:t>L</a:t>
            </a:r>
            <a:r>
              <a:rPr baseline="30000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micro loss.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i="1" lang="en-US" sz="2100">
                <a:solidFill>
                  <a:schemeClr val="dk1"/>
                </a:solidFill>
              </a:rPr>
              <a:t>L</a:t>
            </a:r>
            <a:r>
              <a:rPr baseline="30000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macro  loss. </a:t>
            </a:r>
            <a:endParaRPr baseline="30000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2100">
                <a:solidFill>
                  <a:schemeClr val="dk1"/>
                </a:solidFill>
              </a:rPr>
              <a:t>training sample.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13899375" y="5829300"/>
            <a:ext cx="5598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2100">
                <a:solidFill>
                  <a:schemeClr val="dk1"/>
                </a:solidFill>
              </a:rPr>
              <a:t>random variable defined by φ</a:t>
            </a:r>
            <a:r>
              <a:rPr baseline="-25000" lang="en-US" sz="2100">
                <a:solidFill>
                  <a:schemeClr val="dk1"/>
                </a:solidFill>
              </a:rPr>
              <a:t>u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100">
                <a:solidFill>
                  <a:schemeClr val="dk1"/>
                </a:solidFill>
              </a:rPr>
              <a:t>).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n-US" sz="2100">
                <a:solidFill>
                  <a:schemeClr val="dk1"/>
                </a:solidFill>
              </a:rPr>
              <a:t>𝜸: hyperparameter.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10550913" y="7345200"/>
            <a:ext cx="7688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GraphVAE-MM Objective</a:t>
            </a:r>
            <a:endParaRPr b="1" sz="3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10592700" y="8122800"/>
            <a:ext cx="88374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00000"/>
                </a:solidFill>
              </a:rPr>
              <a:t>This paper works with negative log-likelihood losses:</a:t>
            </a:r>
            <a:endParaRPr sz="2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866850" y="9332247"/>
            <a:ext cx="6724944" cy="11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10729525" y="10498925"/>
            <a:ext cx="88374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b="1" lang="en-US" sz="2100">
                <a:solidFill>
                  <a:schemeClr val="dk1"/>
                </a:solidFill>
              </a:rPr>
              <a:t>Ã</a:t>
            </a:r>
            <a:r>
              <a:rPr baseline="-25000" lang="en-US" sz="2100">
                <a:solidFill>
                  <a:schemeClr val="dk1"/>
                </a:solidFill>
              </a:rPr>
              <a:t>z</a:t>
            </a:r>
            <a:r>
              <a:rPr lang="en-US" sz="2100">
                <a:solidFill>
                  <a:schemeClr val="dk1"/>
                </a:solidFill>
              </a:rPr>
              <a:t>: probabilistic adjacency matrix computed as a function of graph embedding z.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❖"/>
            </a:pPr>
            <a:r>
              <a:rPr lang="en-US" sz="2100">
                <a:solidFill>
                  <a:schemeClr val="dk1"/>
                </a:solidFill>
              </a:rPr>
              <a:t>|</a:t>
            </a: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2100">
                <a:solidFill>
                  <a:schemeClr val="dk1"/>
                </a:solidFill>
              </a:rPr>
              <a:t>|: dimensionality of  </a:t>
            </a:r>
            <a:r>
              <a:rPr b="1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10861225" y="12945725"/>
            <a:ext cx="86574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rgbClr val="000000"/>
                </a:solidFill>
              </a:rPr>
              <a:t>By approximating with variational Lower bound we have:</a:t>
            </a:r>
            <a:endParaRPr sz="2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936350" y="12038275"/>
            <a:ext cx="8657401" cy="157319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10615970" y="13478248"/>
            <a:ext cx="90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Experiments</a:t>
            </a:r>
            <a:r>
              <a:rPr lang="en-US" sz="3400">
                <a:solidFill>
                  <a:schemeClr val="dk1"/>
                </a:solidFill>
              </a:rPr>
              <a:t> </a:t>
            </a:r>
            <a:endParaRPr sz="3400"/>
          </a:p>
        </p:txBody>
      </p:sp>
      <p:sp>
        <p:nvSpPr>
          <p:cNvPr id="48" name="Google Shape;48;p1"/>
          <p:cNvSpPr txBox="1"/>
          <p:nvPr/>
        </p:nvSpPr>
        <p:spPr>
          <a:xfrm>
            <a:off x="10514575" y="14101750"/>
            <a:ext cx="97470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solidFill>
                  <a:schemeClr val="dk1"/>
                </a:solidFill>
              </a:rPr>
              <a:t>GraphVAE </a:t>
            </a:r>
            <a:r>
              <a:rPr lang="en-US" sz="2100">
                <a:solidFill>
                  <a:schemeClr val="dk1"/>
                </a:solidFill>
              </a:rPr>
              <a:t>(Dai et al 2018) architecture: </a:t>
            </a:r>
            <a:r>
              <a:rPr lang="en-US" sz="2100">
                <a:solidFill>
                  <a:srgbClr val="0E101A"/>
                </a:solidFill>
              </a:rPr>
              <a:t>All-at-once model with </a:t>
            </a:r>
            <a:r>
              <a:rPr lang="en-US" sz="2100">
                <a:solidFill>
                  <a:schemeClr val="dk1"/>
                </a:solidFill>
              </a:rPr>
              <a:t>fast training and generation time for medium-sized graphs.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solidFill>
                  <a:schemeClr val="dk1"/>
                </a:solidFill>
              </a:rPr>
              <a:t>GraphVAE-MM: </a:t>
            </a:r>
            <a:r>
              <a:rPr lang="en-US" sz="2100">
                <a:solidFill>
                  <a:schemeClr val="dk1"/>
                </a:solidFill>
              </a:rPr>
              <a:t>Uses e micro-macro objective to improve GraphVAE.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/>
              <a:t>To evaluate the effect of MM modeling, we follow a AB design: utilize GraphVAE architecture as is and change only the training objective.</a:t>
            </a:r>
            <a:endParaRPr sz="2100"/>
          </a:p>
        </p:txBody>
      </p:sp>
      <p:sp>
        <p:nvSpPr>
          <p:cNvPr id="49" name="Google Shape;49;p1"/>
          <p:cNvSpPr txBox="1"/>
          <p:nvPr/>
        </p:nvSpPr>
        <p:spPr>
          <a:xfrm>
            <a:off x="10498500" y="15710250"/>
            <a:ext cx="933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In our experiments, we utilize 3 default global graph-level properties: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dk1"/>
                </a:solidFill>
              </a:rPr>
              <a:t>Degree histogram 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dk1"/>
                </a:solidFill>
              </a:rPr>
              <a:t>Number of triangles  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-US" sz="2100">
                <a:solidFill>
                  <a:schemeClr val="dk1"/>
                </a:solidFill>
              </a:rPr>
              <a:t>S-Step transition probability  for S=2,...,5.</a:t>
            </a:r>
            <a:endParaRPr sz="2100"/>
          </a:p>
        </p:txBody>
      </p:sp>
      <p:sp>
        <p:nvSpPr>
          <p:cNvPr id="50" name="Google Shape;50;p1"/>
          <p:cNvSpPr txBox="1"/>
          <p:nvPr/>
        </p:nvSpPr>
        <p:spPr>
          <a:xfrm>
            <a:off x="20628750" y="7938573"/>
            <a:ext cx="9747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●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GraphVAE–MM achieves  much better visual match than GraphVAE.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27840872" y="3546425"/>
            <a:ext cx="82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Lato"/>
                <a:ea typeface="Lato"/>
                <a:cs typeface="Lato"/>
                <a:sym typeface="Lato"/>
              </a:rPr>
              <a:t>Grid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30440721" y="3546425"/>
            <a:ext cx="111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Lato"/>
                <a:ea typeface="Lato"/>
                <a:cs typeface="Lato"/>
                <a:sym typeface="Lato"/>
              </a:rPr>
              <a:t>Protein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25031694" y="3546425"/>
            <a:ext cx="130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Lato"/>
                <a:ea typeface="Lato"/>
                <a:cs typeface="Lato"/>
                <a:sym typeface="Lato"/>
              </a:rPr>
              <a:t>Lobster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21996864" y="3546425"/>
            <a:ext cx="173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Triangle Grid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 txBox="1"/>
          <p:nvPr/>
        </p:nvSpPr>
        <p:spPr>
          <a:xfrm rot="-5400000">
            <a:off x="20260292" y="4219147"/>
            <a:ext cx="205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 rot="-5400000">
            <a:off x="20260292" y="5539674"/>
            <a:ext cx="205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GraphVAE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"/>
          <p:cNvSpPr txBox="1"/>
          <p:nvPr/>
        </p:nvSpPr>
        <p:spPr>
          <a:xfrm rot="-5400000">
            <a:off x="20416240" y="6875821"/>
            <a:ext cx="205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GraphVAE</a:t>
            </a:r>
            <a:endParaRPr b="1"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b="1" lang="en-US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MM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450207" y="3919377"/>
            <a:ext cx="10460894" cy="36764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20533450" y="2777350"/>
            <a:ext cx="7688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Qualitative Evaluation</a:t>
            </a:r>
            <a:endParaRPr b="1" sz="3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0533450" y="8559675"/>
            <a:ext cx="123159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Quantitative Evaluation (GNN-based evaluation metrics </a:t>
            </a:r>
            <a:r>
              <a:rPr lang="en-US" sz="2400">
                <a:solidFill>
                  <a:srgbClr val="000000"/>
                </a:solidFill>
              </a:rPr>
              <a:t>Thompson et al 2022</a:t>
            </a:r>
            <a:r>
              <a:rPr b="1" lang="en-US" sz="3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3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0600000" y="11768525"/>
            <a:ext cx="113112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>
                <a:solidFill>
                  <a:srgbClr val="000000"/>
                </a:solidFill>
              </a:rPr>
              <a:t>MMD RBF and F1 PR </a:t>
            </a:r>
            <a:r>
              <a:rPr lang="en-US" sz="2100">
                <a:solidFill>
                  <a:srgbClr val="000000"/>
                </a:solidFill>
              </a:rPr>
              <a:t>capture the reality and diversity of generated graphs, respectively.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>
                <a:solidFill>
                  <a:srgbClr val="000000"/>
                </a:solidFill>
              </a:rPr>
              <a:t>Impact on GraphVAE. </a:t>
            </a:r>
            <a:r>
              <a:rPr lang="en-US" sz="2100">
                <a:solidFill>
                  <a:srgbClr val="000000"/>
                </a:solidFill>
              </a:rPr>
              <a:t>MM modeling provides a large improvement in the realism and diversity of graphs generated by a GraphVAE architecture.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US" sz="2100">
                <a:solidFill>
                  <a:srgbClr val="000000"/>
                </a:solidFill>
              </a:rPr>
              <a:t>GraphVAE-MM vs. Benchmark GGMs.</a:t>
            </a:r>
            <a:r>
              <a:rPr lang="en-US" sz="2100">
                <a:solidFill>
                  <a:srgbClr val="000000"/>
                </a:solidFill>
              </a:rPr>
              <a:t> Micro-macro (MM) modeling greatly improved the GraphVAE, to match or exceed that of benchmark models.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51475" y="18736738"/>
            <a:ext cx="109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</a:rPr>
              <a:t>References</a:t>
            </a:r>
            <a:endParaRPr b="1" sz="3400"/>
          </a:p>
        </p:txBody>
      </p:sp>
      <p:sp>
        <p:nvSpPr>
          <p:cNvPr id="63" name="Google Shape;63;p1"/>
          <p:cNvSpPr txBox="1"/>
          <p:nvPr/>
        </p:nvSpPr>
        <p:spPr>
          <a:xfrm>
            <a:off x="20732275" y="20540750"/>
            <a:ext cx="11366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Statistic-based evaluation of </a:t>
            </a:r>
            <a:r>
              <a:rPr lang="en-US" sz="2100"/>
              <a:t>MM</a:t>
            </a:r>
            <a:r>
              <a:rPr lang="en-US" sz="2100">
                <a:solidFill>
                  <a:srgbClr val="000000"/>
                </a:solidFill>
              </a:rPr>
              <a:t> modeling shows MM modeling improves the reality of graphs generated by GraphVAE,  up to 2 orders of magnitude on five benchmark datasets.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80075" y="19415075"/>
            <a:ext cx="1094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Martin Simonovsky</a:t>
            </a:r>
            <a:r>
              <a:rPr lang="en-US" sz="1300">
                <a:solidFill>
                  <a:schemeClr val="dk1"/>
                </a:solidFill>
              </a:rPr>
              <a:t> et al. (2018). “GraphVAE: Towards generation of small graphs using variational autoencoders”. </a:t>
            </a:r>
            <a:r>
              <a:rPr lang="en-US" sz="1300">
                <a:solidFill>
                  <a:srgbClr val="677B8C"/>
                </a:solidFill>
              </a:rPr>
              <a:t>ICANN.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Jiaxuan You et al. (2018). “GraphRNN: Generating realistic graphs with deep auto-regressive models”. </a:t>
            </a:r>
            <a:r>
              <a:rPr lang="en-US" sz="1300">
                <a:solidFill>
                  <a:srgbClr val="677B8C"/>
                </a:solidFill>
              </a:rPr>
              <a:t>ICLR.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Renjie Liao </a:t>
            </a:r>
            <a:r>
              <a:rPr lang="en-US" sz="1300">
                <a:solidFill>
                  <a:schemeClr val="dk1"/>
                </a:solidFill>
              </a:rPr>
              <a:t>et al.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</a:t>
            </a:r>
            <a:r>
              <a:rPr lang="en-US" sz="1300"/>
              <a:t>9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“</a:t>
            </a:r>
            <a:r>
              <a:rPr lang="en-US" sz="1300"/>
              <a:t>Efficient graph generation with graph recurrent attention networks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  <a:r>
              <a:rPr lang="en-US" sz="1300">
                <a:solidFill>
                  <a:srgbClr val="677B8C"/>
                </a:solidFill>
              </a:rPr>
              <a:t>NeurIPS.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/>
              <a:t>Hanjun Dai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chemeClr val="dk1"/>
                </a:solidFill>
              </a:rPr>
              <a:t>et al.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00"/>
              <a:t>2020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“</a:t>
            </a:r>
            <a:r>
              <a:rPr lang="en-US" sz="1300"/>
              <a:t>Scalable deep generative modeling for sparse graphs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  <a:r>
              <a:rPr lang="en-US" sz="1300">
                <a:solidFill>
                  <a:srgbClr val="677B8C"/>
                </a:solidFill>
              </a:rPr>
              <a:t>ICML</a:t>
            </a:r>
            <a:r>
              <a:rPr b="0" i="0" lang="en-US" sz="1300" u="none" cap="none" strike="noStrike">
                <a:solidFill>
                  <a:srgbClr val="677B8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677B8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William L Hamilton. (2020). “Graph representation learning”.</a:t>
            </a:r>
            <a:r>
              <a:rPr lang="en-US" sz="1300">
                <a:solidFill>
                  <a:srgbClr val="677B8C"/>
                </a:solidFill>
              </a:rPr>
              <a:t> Synthesis Lectures on Artificial Intelligence and Machine Learning.</a:t>
            </a:r>
            <a:endParaRPr sz="1300">
              <a:solidFill>
                <a:srgbClr val="677B8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Rylee Thompson et al. (2022). “On evaluation metrics for graph generative models”. </a:t>
            </a:r>
            <a:r>
              <a:rPr lang="en-US" sz="1300">
                <a:solidFill>
                  <a:srgbClr val="677B8C"/>
                </a:solidFill>
              </a:rPr>
              <a:t>ICLR.</a:t>
            </a:r>
            <a:endParaRPr sz="1300">
              <a:solidFill>
                <a:srgbClr val="677B8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Leslie O’Bray et al. (2022). “Evaluation metrics for graph generative models: Problems, pitfalls, and practical solutions”. </a:t>
            </a:r>
            <a:r>
              <a:rPr lang="en-US" sz="1300">
                <a:solidFill>
                  <a:srgbClr val="677B8C"/>
                </a:solidFill>
              </a:rPr>
              <a:t>ICLR</a:t>
            </a:r>
            <a:r>
              <a:rPr lang="en-US">
                <a:solidFill>
                  <a:srgbClr val="677B8C"/>
                </a:solidFill>
              </a:rPr>
              <a:t>.</a:t>
            </a:r>
            <a:endParaRPr>
              <a:solidFill>
                <a:srgbClr val="677B8C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0577113" y="17373213"/>
            <a:ext cx="7688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Generation and Train Time</a:t>
            </a:r>
            <a:endParaRPr b="1" sz="3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39650" y="18107100"/>
            <a:ext cx="4555787" cy="2786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454568" y="18129411"/>
            <a:ext cx="4626358" cy="27868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10663425" y="11733375"/>
            <a:ext cx="88374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/>
              <a:t>Approximating with variational Lower bound,</a:t>
            </a:r>
            <a:endParaRPr sz="2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479687" y="9793838"/>
            <a:ext cx="11861263" cy="19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0468663" y="14646788"/>
            <a:ext cx="12315825" cy="58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20579800" y="14017650"/>
            <a:ext cx="11861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Quantitative Evaluation (statistic-based evaluation metrics </a:t>
            </a:r>
            <a:r>
              <a:rPr lang="en-US" sz="2400">
                <a:solidFill>
                  <a:srgbClr val="000000"/>
                </a:solidFill>
              </a:rPr>
              <a:t>O’Bray et al 2022</a:t>
            </a:r>
            <a:r>
              <a:rPr b="1" lang="en-US" sz="3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3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0574700" y="20799500"/>
            <a:ext cx="1005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</a:rPr>
              <a:t>MM modeling maintains the GraphVAE generation speed advantage.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73" name="Google Shape;73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881925" y="8582701"/>
            <a:ext cx="7178470" cy="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-2058800" y="14488725"/>
            <a:ext cx="204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351425" y="18736750"/>
            <a:ext cx="9575700" cy="256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