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corder-v3.slideslive.com/#/share?share=73976&amp;s=385ea4c1-350e-432d-8c8d-4c6d64d41914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6462ed5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16462ed5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Share · SlidesLive Recorder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 everyone, Thank you for watching our video.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am  Kiarash and  presenting  our paper , Micro and Macro Level Graph Modeling for Graph Variational Auto-Encoders.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collaboration with  ke and Oliver my suppervaser and my colab parmis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462ed59e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462ed59e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 this paper we work with negative log-likelihood losses and a variational approximation based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on an encoder-decoder architecture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ac64e64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ac64e64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 this paper we work with negative log-likelihood losses and a variational approximation based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on an encoder-decoder architecture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A MM objective that can be used with graph encoder-decoder models is derived as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an ELBO from the joint probability model.ining objective.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c7c0082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c7c0082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utilize the micro-macro objective to improve graph generation with a GraphVAE, a well-established model based on graph-level latent variables, that provides fast training and generation time for medium-sized graphs.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We therefore follow an a design where we utilize graphVAE architecture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Aas it is and change only the training objective.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ac64e644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ac64e644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</a:rPr>
              <a:t>In our experiments, we utilize  as aph global properties for regularizing graph embeddings</a:t>
            </a:r>
            <a:r>
              <a:rPr lang="en" sz="125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Degree histogram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Number of triangles 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dk1"/>
                </a:solidFill>
              </a:rPr>
              <a:t>S-Step transition probability  for S=2,...,5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cb2fb7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cb2fb7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We do expensive experiment on both synthetic benchmark and real word  data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figure visualize the effect of MM modeling.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First row  shows randomly selected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graphs from the test set for each dataset, the other rows show graphs generated by graphVAE with and without mm modeling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Micro-macro (MM) modeling greatly improved the quality of graphs generated by GraphVAE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cb2fb79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cb2fb79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GNN-based evaluation also shows that Micro-macro (MM) modeling greatly improved the quality of graphs generated by GraphVAE, to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match or exceed that of benchmark models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cb2fb79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cb2fb79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statistic -based evaluation of micro-macro modeling for GraphVAE also shows that </a:t>
            </a:r>
            <a:r>
              <a:rPr lang="en" sz="1350">
                <a:solidFill>
                  <a:schemeClr val="dk1"/>
                </a:solidFill>
              </a:rPr>
              <a:t>MM modeling improves the reality of graphs generated by GraphVAE,  up to 2 orders of magnitude on five benchmark datasets.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, Graph VAE-mm matches or exceed that of benchmark models.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1a4ce0952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1a4ce0952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We also compare the gen and train time of GGM models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left figure  compares GraphVAEs to the fastest auto-regressive methods. As </a:t>
            </a:r>
            <a:r>
              <a:rPr lang="en" sz="1050">
                <a:solidFill>
                  <a:schemeClr val="dk1"/>
                </a:solidFill>
              </a:rPr>
              <a:t>illustrated</a:t>
            </a:r>
            <a:r>
              <a:rPr lang="en" sz="1050">
                <a:solidFill>
                  <a:schemeClr val="dk1"/>
                </a:solidFill>
              </a:rPr>
              <a:t> The auto-regressive methods require substantially more generation time than GraphVAEs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</a:t>
            </a:r>
            <a:r>
              <a:rPr lang="en" sz="1050">
                <a:solidFill>
                  <a:schemeClr val="dk1"/>
                </a:solidFill>
              </a:rPr>
              <a:t>right</a:t>
            </a:r>
            <a:r>
              <a:rPr lang="en" sz="1050">
                <a:solidFill>
                  <a:schemeClr val="dk1"/>
                </a:solidFill>
              </a:rPr>
              <a:t> figure compare the models </a:t>
            </a:r>
            <a:r>
              <a:rPr lang="en" sz="1050">
                <a:solidFill>
                  <a:schemeClr val="dk1"/>
                </a:solidFill>
              </a:rPr>
              <a:t>training</a:t>
            </a:r>
            <a:r>
              <a:rPr lang="en" sz="1050">
                <a:solidFill>
                  <a:schemeClr val="dk1"/>
                </a:solidFill>
              </a:rPr>
              <a:t> time. While MM modeling slow down training, for the GraphVAE, the training time is still less than for the auto-regressive methods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1a4ce095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1a4ce095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Our experiments show that adding micro-macro modeling to the GraphVAE model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improves graph quality scores up to 2 orders of magnitude on five benchmark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datasets, while maintaining the GraphVAE generation speed advantage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350">
                <a:solidFill>
                  <a:schemeClr val="dk1"/>
                </a:solidFill>
              </a:rPr>
              <a:t>MM modeling improves graph quality scores up to 2 orders of magnitude on five benchmark datasets.</a:t>
            </a:r>
            <a:endParaRPr sz="135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" sz="1350">
                <a:solidFill>
                  <a:schemeClr val="dk1"/>
                </a:solidFill>
              </a:rPr>
              <a:t>MM modeling improves the quality of graphs generated by GraphVAE, to match or exceed that of benchmark.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always reach out to me for any question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ec3a23f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2ec3a23f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350">
                <a:solidFill>
                  <a:schemeClr val="dk1"/>
                </a:solidFill>
              </a:rPr>
              <a:t>.</a:t>
            </a:r>
            <a:endParaRPr sz="135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350">
                <a:solidFill>
                  <a:schemeClr val="dk1"/>
                </a:solidFill>
              </a:rPr>
              <a:t>Given a set of observed graphs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sampled from a ditribution</a:t>
            </a:r>
            <a:r>
              <a:rPr lang="en" sz="1350">
                <a:solidFill>
                  <a:schemeClr val="dk1"/>
                </a:solidFill>
              </a:rPr>
              <a:t>, the goal  of GGM is to learn the distribution of p</a:t>
            </a:r>
            <a:r>
              <a:rPr baseline="-25000" lang="en" sz="950">
                <a:solidFill>
                  <a:schemeClr val="dk1"/>
                </a:solidFill>
              </a:rPr>
              <a:t>θ</a:t>
            </a:r>
            <a:r>
              <a:rPr lang="en" sz="950">
                <a:solidFill>
                  <a:schemeClr val="dk1"/>
                </a:solidFill>
              </a:rPr>
              <a:t> </a:t>
            </a:r>
            <a:r>
              <a:rPr lang="en" sz="1350">
                <a:solidFill>
                  <a:schemeClr val="dk1"/>
                </a:solidFill>
              </a:rPr>
              <a:t>(G) which is similar to true/original data distribution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Lato"/>
              <a:buChar char="●"/>
            </a:pPr>
            <a:r>
              <a:rPr lang="en" sz="1350">
                <a:solidFill>
                  <a:schemeClr val="dk1"/>
                </a:solidFill>
              </a:rPr>
              <a:t>In this paper we focus on capturing the graph structure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The citation for evaluation metrics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Big picture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6462ed59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6462ed59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GGM models categories into two categories based on the approach </a:t>
            </a:r>
            <a:r>
              <a:rPr lang="en"/>
              <a:t>which</a:t>
            </a:r>
            <a:r>
              <a:rPr lang="en"/>
              <a:t> they </a:t>
            </a:r>
            <a:r>
              <a:rPr lang="en"/>
              <a:t>exploit</a:t>
            </a:r>
            <a:r>
              <a:rPr lang="en"/>
              <a:t> for graph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ll-at-once generation generates a graph , generally the adj matrix in one shoot. Auto-regressive methods on the other hand generate a graph incrementally.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All-at-once methods </a:t>
            </a:r>
            <a:r>
              <a:rPr lang="en"/>
              <a:t>are faster at graph generation</a:t>
            </a:r>
            <a:r>
              <a:rPr lang="en"/>
              <a:t>, but tend to generate less realistic graphs.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/—---------------------------------------------------------------------------------------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ll-at-once approaches have fast and tractable sampling and relatively stable training but tend produce poor generative performances [cite].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On the other hand, auto-regressive models generate graph sequentially, which allows them to capture complex dependencies between a new edge and edges already generated.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462ed59e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462ed59e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 is common in graph analysis to distinguish two levels of information [ 10, 20 ]: (1) local node-level properties, such as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existence of a link between two nodes or the node degree[ 27 , 37 , 19 ], and (2) global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graph-level statistics that depend on the entire graph, such as node degree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distribution or motif counts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</a:rPr>
              <a:t>Most deep GGMs are trained with an objective based on local properties (generaly , maximizing the probabilities of observed edges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Edges in a graph have </a:t>
            </a:r>
            <a:r>
              <a:rPr lang="en" sz="1050">
                <a:solidFill>
                  <a:schemeClr val="dk1"/>
                </a:solidFill>
              </a:rPr>
              <a:t>different</a:t>
            </a:r>
            <a:r>
              <a:rPr lang="en" sz="1050">
                <a:solidFill>
                  <a:schemeClr val="dk1"/>
                </a:solidFill>
              </a:rPr>
              <a:t> rolde and local properties can not capture </a:t>
            </a:r>
            <a:r>
              <a:rPr lang="en" sz="1050">
                <a:solidFill>
                  <a:schemeClr val="dk1"/>
                </a:solidFill>
              </a:rPr>
              <a:t>different</a:t>
            </a:r>
            <a:r>
              <a:rPr lang="en" sz="1050">
                <a:solidFill>
                  <a:schemeClr val="dk1"/>
                </a:solidFill>
              </a:rPr>
              <a:t> edges role in graph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9d412b7d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9d412b7d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figure </a:t>
            </a:r>
            <a:r>
              <a:rPr lang="en" sz="1050">
                <a:solidFill>
                  <a:schemeClr val="dk1"/>
                </a:solidFill>
              </a:rPr>
              <a:t> illustrate the difference between local and global properties.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two right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graphs (1b), (1c) score the same in terms of number of edges reconstructed from the left graph , a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local node-level property. However the right graph 1, is structurally more similar to original graph and, contains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same number of connected components, a global graph-level statistic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Some edges play a critical role for the connectivity/community structure,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while others are less important. Previous GGM training is generally based on a likelihood objective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that decomposes into individual edge likelihoods [ 47, 31, 11], and cannot capture the different role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of edges. Graph global level information on the other hand can capture the different edge roles to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measure the importance of an edge in the graph structure (see also Section 4).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To illustrate the difference between local and global properties. The two right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graphs (1b), (1c) score the same in terms of number of edges reconstructed from the left graph , a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local node-level property. However the right graph 1, is structurally more similar to original graph and, contains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same number of connected components, a global graph-level statistic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b14da1f39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b14da1f39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introduce a new micro-macro training objective for graph generation that combines node-level and graph-level losses..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b14da1f39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b14da1f39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fact </a:t>
            </a:r>
            <a:r>
              <a:rPr lang="en" sz="1400">
                <a:solidFill>
                  <a:schemeClr val="dk1"/>
                </a:solidFill>
              </a:rPr>
              <a:t>we proposes a new multi-level framework that jointly models node-level and graph-level properties , as mutually reinforcing sources of information.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ac64e64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ac64e64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Assuming a predefined finite set of graph global statistics, defined by φ</a:t>
            </a:r>
            <a:r>
              <a:rPr baseline="-25000" lang="en" sz="1600">
                <a:solidFill>
                  <a:schemeClr val="dk1"/>
                </a:solidFill>
              </a:rPr>
              <a:t>1</a:t>
            </a:r>
            <a:r>
              <a:rPr lang="en" sz="1600">
                <a:solidFill>
                  <a:schemeClr val="dk1"/>
                </a:solidFill>
              </a:rPr>
              <a:t>, … , φ</a:t>
            </a:r>
            <a:r>
              <a:rPr baseline="-25000" lang="en" sz="1600">
                <a:solidFill>
                  <a:schemeClr val="dk1"/>
                </a:solidFill>
              </a:rPr>
              <a:t>m</a:t>
            </a:r>
            <a:r>
              <a:rPr lang="en" sz="1600">
                <a:solidFill>
                  <a:schemeClr val="dk1"/>
                </a:solidFill>
              </a:rPr>
              <a:t>,   Micro-macro loss is of this form: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where A is the training graph and F u, u = 1, . . . , m is a random variable (defined by applying the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phi function to the training graph).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ac64e64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ac64e64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Advantages Micro-macro modeling increases graph realism and user control. (1) Compared to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objective functions that are based on predicting local properties, matching graph statistics serves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as a regularizer that increases the realism of the generated graph structures. This is sufficient to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generate realistic graphs with a fast all-at-once edge-parallel model. (2) O’Bray et al. [35] note that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different graph statistics are important for different applications. For example for a large payment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graph recording economic transactions, a macro economist may be mainly interested in the average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price level of a target goods basket. For a central bank managing a payment system, the total number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of transactions may be more important. O’Bray et al. [35] therefore advise selecting a GGM based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on the graph statistics of interest in the target application. However, this entails searching through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space of GGMs and their hyperparameters to find a good match with target graph statistics.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In our MM framework, the user only needs to specify the target graph statistics and learning will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automatically select graph models that match them.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5565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6500" y="1141838"/>
            <a:ext cx="76881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b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8.jpg"/><Relationship Id="rId6" Type="http://schemas.openxmlformats.org/officeDocument/2006/relationships/image" Target="../media/image7.jpg"/><Relationship Id="rId7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19700" y="1394850"/>
            <a:ext cx="8641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/>
              <a:t>Micro and Macro Level Graph Modeling for Graph Variational Auto-Encoders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9700" y="1930050"/>
            <a:ext cx="76887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Kiarash Zahirnia, Oliver Schulte</a:t>
            </a:r>
            <a:r>
              <a:rPr lang="en" sz="6100"/>
              <a:t>, Parmis Naddaf,</a:t>
            </a:r>
            <a:r>
              <a:rPr lang="en" sz="6100"/>
              <a:t> Ke Li</a:t>
            </a:r>
            <a:endParaRPr sz="61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/>
              <a:t>School of Computing Science,  Simon Fraser University, Vancouver, Canada</a:t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900"/>
              <a:t>NeurIPS </a:t>
            </a:r>
            <a:r>
              <a:rPr lang="en" sz="5900"/>
              <a:t>2022</a:t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00" y="0"/>
            <a:ext cx="1965309" cy="1013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4"/>
          <p:cNvGrpSpPr/>
          <p:nvPr/>
        </p:nvGrpSpPr>
        <p:grpSpPr>
          <a:xfrm>
            <a:off x="419700" y="3128675"/>
            <a:ext cx="6504725" cy="1866625"/>
            <a:chOff x="612650" y="1853850"/>
            <a:chExt cx="6504725" cy="1866625"/>
          </a:xfrm>
        </p:grpSpPr>
        <p:pic>
          <p:nvPicPr>
            <p:cNvPr id="28" name="Google Shape;28;p4"/>
            <p:cNvPicPr preferRelativeResize="0"/>
            <p:nvPr/>
          </p:nvPicPr>
          <p:blipFill rotWithShape="1">
            <a:blip r:embed="rId4">
              <a:alphaModFix/>
            </a:blip>
            <a:srcRect b="0" l="13493" r="15378" t="0"/>
            <a:stretch/>
          </p:blipFill>
          <p:spPr>
            <a:xfrm>
              <a:off x="4064000" y="1853850"/>
              <a:ext cx="1327700" cy="1866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 rotWithShape="1">
            <a:blip r:embed="rId5">
              <a:alphaModFix/>
            </a:blip>
            <a:srcRect b="16380" l="0" r="7484" t="0"/>
            <a:stretch/>
          </p:blipFill>
          <p:spPr>
            <a:xfrm>
              <a:off x="5739775" y="1853850"/>
              <a:ext cx="1377600" cy="1866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6">
              <a:alphaModFix/>
            </a:blip>
            <a:srcRect b="0" l="11940" r="14258" t="0"/>
            <a:stretch/>
          </p:blipFill>
          <p:spPr>
            <a:xfrm>
              <a:off x="612650" y="1853850"/>
              <a:ext cx="1377600" cy="1866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338325" y="1853850"/>
              <a:ext cx="1377601" cy="1866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GraphVAE-MM</a:t>
            </a:r>
            <a:endParaRPr/>
          </a:p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900" y="1112400"/>
            <a:ext cx="88374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paper works with negative log-likelihood losses: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0" y="1493963"/>
            <a:ext cx="4333862" cy="53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00" y="2047839"/>
            <a:ext cx="40767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proposed model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820600" y="590700"/>
            <a:ext cx="3204600" cy="24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L</a:t>
            </a:r>
            <a:r>
              <a:rPr baseline="30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micro loss.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L</a:t>
            </a:r>
            <a:r>
              <a:rPr baseline="30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macro  loss. </a:t>
            </a:r>
            <a:endParaRPr baseline="30000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>
                <a:solidFill>
                  <a:schemeClr val="dk2"/>
                </a:solidFill>
              </a:rPr>
              <a:t>training graph.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Ã</a:t>
            </a:r>
            <a:r>
              <a:rPr b="1" lang="en" sz="1200">
                <a:solidFill>
                  <a:schemeClr val="dk2"/>
                </a:solidFill>
              </a:rPr>
              <a:t>: </a:t>
            </a:r>
            <a:r>
              <a:rPr lang="en" sz="1200">
                <a:solidFill>
                  <a:schemeClr val="dk2"/>
                </a:solidFill>
              </a:rPr>
              <a:t>u</a:t>
            </a:r>
            <a:r>
              <a:rPr lang="en" sz="1200">
                <a:solidFill>
                  <a:schemeClr val="dk2"/>
                </a:solidFill>
              </a:rPr>
              <a:t>nderlying probabilistic adjacency matrix.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>
                <a:solidFill>
                  <a:schemeClr val="dk2"/>
                </a:solidFill>
              </a:rPr>
              <a:t>random variable defined by φ</a:t>
            </a:r>
            <a:r>
              <a:rPr baseline="-25000" lang="en" sz="1200">
                <a:solidFill>
                  <a:schemeClr val="dk2"/>
                </a:solidFill>
              </a:rPr>
              <a:t>u</a:t>
            </a:r>
            <a:r>
              <a:rPr lang="en" sz="1200">
                <a:solidFill>
                  <a:schemeClr val="dk2"/>
                </a:solidFill>
              </a:rPr>
              <a:t>(</a:t>
            </a:r>
            <a:r>
              <a:rPr b="1" lang="en" sz="1200">
                <a:solidFill>
                  <a:schemeClr val="dk2"/>
                </a:solidFill>
              </a:rPr>
              <a:t>A</a:t>
            </a:r>
            <a:r>
              <a:rPr lang="en" sz="1200">
                <a:solidFill>
                  <a:schemeClr val="dk2"/>
                </a:solidFill>
              </a:rPr>
              <a:t>).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𝜸: hyperparameter.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</a:t>
            </a:r>
            <a:r>
              <a:rPr lang="en" sz="1200">
                <a:solidFill>
                  <a:schemeClr val="dk2"/>
                </a:solidFill>
              </a:rPr>
              <a:t>: g</a:t>
            </a:r>
            <a:r>
              <a:rPr lang="en" sz="1200">
                <a:solidFill>
                  <a:schemeClr val="dk2"/>
                </a:solidFill>
              </a:rPr>
              <a:t>raph embedding.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Ã</a:t>
            </a:r>
            <a:r>
              <a:rPr baseline="-25000" lang="en" sz="1200">
                <a:solidFill>
                  <a:schemeClr val="dk2"/>
                </a:solidFill>
              </a:rPr>
              <a:t>z</a:t>
            </a:r>
            <a:r>
              <a:rPr lang="en" sz="1200">
                <a:solidFill>
                  <a:schemeClr val="dk2"/>
                </a:solidFill>
              </a:rPr>
              <a:t>: probabilistic adjacency matrix computed as a function of graph embedding z.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m: number of </a:t>
            </a:r>
            <a:r>
              <a:rPr lang="en" sz="1200">
                <a:solidFill>
                  <a:schemeClr val="dk2"/>
                </a:solidFill>
              </a:rPr>
              <a:t>target statistic.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|</a:t>
            </a: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>
                <a:solidFill>
                  <a:schemeClr val="dk2"/>
                </a:solidFill>
              </a:rPr>
              <a:t>|: </a:t>
            </a:r>
            <a:r>
              <a:rPr lang="en" sz="1200">
                <a:solidFill>
                  <a:schemeClr val="dk2"/>
                </a:solidFill>
              </a:rPr>
              <a:t>dimensionality of target statistic </a:t>
            </a: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GraphVAE-MM</a:t>
            </a:r>
            <a:endParaRPr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900" y="1112400"/>
            <a:ext cx="88374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paper works with negative log-likelihood losses: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0" y="1493963"/>
            <a:ext cx="4333862" cy="53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00" y="2047839"/>
            <a:ext cx="40767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>
            <p:ph idx="1" type="subTitle"/>
          </p:nvPr>
        </p:nvSpPr>
        <p:spPr>
          <a:xfrm>
            <a:off x="14700" y="2748500"/>
            <a:ext cx="86574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approximating with variational Lower bound we have:</a:t>
            </a:r>
            <a:endParaRPr/>
          </a:p>
        </p:txBody>
      </p:sp>
      <p:sp>
        <p:nvSpPr>
          <p:cNvPr id="146" name="Google Shape;146;p14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proposed model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755125" y="590700"/>
            <a:ext cx="3270000" cy="24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L</a:t>
            </a:r>
            <a:r>
              <a:rPr baseline="30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micro loss.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L</a:t>
            </a:r>
            <a:r>
              <a:rPr baseline="30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macro  loss. </a:t>
            </a:r>
            <a:endParaRPr baseline="30000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>
                <a:solidFill>
                  <a:schemeClr val="dk2"/>
                </a:solidFill>
              </a:rPr>
              <a:t>training graph.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Ã: </a:t>
            </a:r>
            <a:r>
              <a:rPr lang="en" sz="1200">
                <a:solidFill>
                  <a:schemeClr val="dk2"/>
                </a:solidFill>
              </a:rPr>
              <a:t>underlying probabilistic adjacency matrix.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>
                <a:solidFill>
                  <a:schemeClr val="dk2"/>
                </a:solidFill>
              </a:rPr>
              <a:t>random variable defined by φ</a:t>
            </a:r>
            <a:r>
              <a:rPr baseline="-25000" lang="en" sz="1200">
                <a:solidFill>
                  <a:schemeClr val="dk2"/>
                </a:solidFill>
              </a:rPr>
              <a:t>u</a:t>
            </a:r>
            <a:r>
              <a:rPr lang="en" sz="1200">
                <a:solidFill>
                  <a:schemeClr val="dk2"/>
                </a:solidFill>
              </a:rPr>
              <a:t>(</a:t>
            </a:r>
            <a:r>
              <a:rPr b="1" lang="en" sz="1200">
                <a:solidFill>
                  <a:schemeClr val="dk2"/>
                </a:solidFill>
              </a:rPr>
              <a:t>A</a:t>
            </a:r>
            <a:r>
              <a:rPr lang="en" sz="1200">
                <a:solidFill>
                  <a:schemeClr val="dk2"/>
                </a:solidFill>
              </a:rPr>
              <a:t>).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𝜸: hyperparameter.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z: graph embedding.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Ã</a:t>
            </a:r>
            <a:r>
              <a:rPr baseline="-25000" lang="en" sz="1200">
                <a:solidFill>
                  <a:schemeClr val="dk2"/>
                </a:solidFill>
              </a:rPr>
              <a:t>z</a:t>
            </a:r>
            <a:r>
              <a:rPr lang="en" sz="1200">
                <a:solidFill>
                  <a:schemeClr val="dk2"/>
                </a:solidFill>
              </a:rPr>
              <a:t>: probabilistic adjacency matrix computed as a function of graph embedding z.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m: number of global properties.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|</a:t>
            </a: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>
                <a:solidFill>
                  <a:schemeClr val="dk2"/>
                </a:solidFill>
              </a:rPr>
              <a:t>|: dimensionality of target statistic </a:t>
            </a: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00" y="3209750"/>
            <a:ext cx="8025324" cy="5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Statistics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proposed model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900" y="1181875"/>
            <a:ext cx="86574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GraphVAE-MM: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utilize the micro-macro objective to improve graph generation with a </a:t>
            </a: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GraphVAE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(Dai et al 2018) architecture.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Statistics</a:t>
            </a:r>
            <a:endParaRPr/>
          </a:p>
        </p:txBody>
      </p:sp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900" y="2096275"/>
            <a:ext cx="86574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our experiments, we utilize 3 default g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lobal graph-level properties:</a:t>
            </a:r>
            <a:r>
              <a:rPr lang="en" sz="1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Degree histogram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triangles 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S-Step transition probability  for S=2,...,5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proposed model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>
            <p:ph idx="1" type="subTitle"/>
          </p:nvPr>
        </p:nvSpPr>
        <p:spPr>
          <a:xfrm>
            <a:off x="900" y="1181875"/>
            <a:ext cx="86574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GraphVAE-MM: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utilize the micro-macro objective to improve graph generation with a </a:t>
            </a: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GraphVAE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(Dai et al 2018) architecture.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Evaluation</a:t>
            </a:r>
            <a:endParaRPr/>
          </a:p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76500" y="4264219"/>
            <a:ext cx="7688100" cy="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47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Char char="●"/>
            </a:pPr>
            <a:r>
              <a:rPr lang="en" sz="1620">
                <a:solidFill>
                  <a:schemeClr val="dk2"/>
                </a:solidFill>
              </a:rPr>
              <a:t>GraphVAE–MM achieves  much better visual match than GraphVAE.</a:t>
            </a:r>
            <a:endParaRPr sz="1620">
              <a:solidFill>
                <a:schemeClr val="dk2"/>
              </a:solidFill>
            </a:endParaRPr>
          </a:p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5404475" y="884025"/>
            <a:ext cx="6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Grid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7590350" y="884025"/>
            <a:ext cx="8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Protein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3218775" y="884025"/>
            <a:ext cx="102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Lobster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54575" y="884025"/>
            <a:ext cx="13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Triangle Grid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 rot="-5400000">
            <a:off x="-279175" y="1618050"/>
            <a:ext cx="136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 rot="-5400000">
            <a:off x="-279175" y="2446350"/>
            <a:ext cx="136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GraphVAE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 rot="-5400000">
            <a:off x="-271525" y="3433125"/>
            <a:ext cx="136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GraphVAE-MM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25" y="1436625"/>
            <a:ext cx="8251076" cy="244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ctrTitle"/>
          </p:nvPr>
        </p:nvSpPr>
        <p:spPr>
          <a:xfrm>
            <a:off x="0" y="487800"/>
            <a:ext cx="88938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Evaluation (GNN-based evaluation metrics </a:t>
            </a:r>
            <a:r>
              <a:rPr b="0" lang="en" sz="1250">
                <a:latin typeface="Arial"/>
                <a:ea typeface="Arial"/>
                <a:cs typeface="Arial"/>
                <a:sym typeface="Arial"/>
              </a:rPr>
              <a:t>Thompson et al 2022</a:t>
            </a:r>
            <a:r>
              <a:rPr lang="en"/>
              <a:t>)</a:t>
            </a:r>
            <a:endParaRPr/>
          </a:p>
        </p:txBody>
      </p:sp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76500" y="3045600"/>
            <a:ext cx="88938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MMD RBF and F1 PR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capture the reality and diversity of generated graphs, respectively.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Impact on GraphVAE.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MM modeling provides a large improvement in the realism and diversity of graphs generated by a GraphVAE architecture.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GraphVAE-MM vs. Benchmark GGMs.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Micro-macro (MM) modeling greatly improved the GraphVAE, to match or exceed that of benchmark models.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800"/>
            <a:ext cx="8839202" cy="13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ctrTitle"/>
          </p:nvPr>
        </p:nvSpPr>
        <p:spPr>
          <a:xfrm>
            <a:off x="0" y="411600"/>
            <a:ext cx="82794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Evaluation (statistic-based evaluation metrics </a:t>
            </a:r>
            <a:r>
              <a:rPr b="0" lang="en" sz="1250">
                <a:latin typeface="Arial"/>
                <a:ea typeface="Arial"/>
                <a:cs typeface="Arial"/>
                <a:sym typeface="Arial"/>
              </a:rPr>
              <a:t>O’Bray et al 2022</a:t>
            </a:r>
            <a:r>
              <a:rPr lang="en"/>
              <a:t>)</a:t>
            </a:r>
            <a:endParaRPr/>
          </a:p>
        </p:txBody>
      </p:sp>
      <p:sp>
        <p:nvSpPr>
          <p:cNvPr id="192" name="Google Shape;192;p19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-10950" y="3990750"/>
            <a:ext cx="90789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</a:t>
            </a:r>
            <a:r>
              <a:rPr lang="en" sz="1500">
                <a:solidFill>
                  <a:schemeClr val="dk2"/>
                </a:solidFill>
              </a:rPr>
              <a:t>tatistic-based evaluation of micro-macro modeling shows MM modeling improves the reality of graphs generated by GraphVAE,  up to 2 orders of magnitude on five benchmark datasets.</a:t>
            </a:r>
            <a:endParaRPr sz="155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451" y="807600"/>
            <a:ext cx="6727624" cy="31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and Train Time</a:t>
            </a:r>
            <a:endParaRPr/>
          </a:p>
        </p:txBody>
      </p:sp>
      <p:sp>
        <p:nvSpPr>
          <p:cNvPr id="200" name="Google Shape;200;p20"/>
          <p:cNvSpPr txBox="1"/>
          <p:nvPr>
            <p:ph idx="1" type="subTitle"/>
          </p:nvPr>
        </p:nvSpPr>
        <p:spPr>
          <a:xfrm>
            <a:off x="76500" y="4025000"/>
            <a:ext cx="89163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Generation time.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autoregressive methods require substantially more generation time.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time</a:t>
            </a:r>
            <a:r>
              <a:rPr b="1" lang="en"/>
              <a:t> </a:t>
            </a: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overhead</a:t>
            </a:r>
            <a:r>
              <a:rPr b="1" lang="en"/>
              <a:t>.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training time is still less than for the autoregressive methods.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0" y="1246575"/>
            <a:ext cx="4210551" cy="227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825" y="1264800"/>
            <a:ext cx="4275774" cy="22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Conclusion</a:t>
            </a:r>
            <a:endParaRPr sz="2600"/>
          </a:p>
        </p:txBody>
      </p:sp>
      <p:sp>
        <p:nvSpPr>
          <p:cNvPr id="209" name="Google Shape;209;p21"/>
          <p:cNvSpPr txBox="1"/>
          <p:nvPr>
            <p:ph idx="1" type="subTitle"/>
          </p:nvPr>
        </p:nvSpPr>
        <p:spPr>
          <a:xfrm>
            <a:off x="76500" y="1141838"/>
            <a:ext cx="76881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paper proposes a new multi-level framework that jointly models node-level properties and graph-level 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as mutually reinforcing sources of information.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derive a joint ELBO as a new micro-macro objective function for training graph encoder-decoder models.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experiments show that adding micro-macro modeling to the GraphVAE model improves graph quality scores up to 2 orders of magnitude while maintaining the GraphVAE generation speed advantage.</a:t>
            </a:r>
            <a:endParaRPr sz="10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endParaRPr sz="1800"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76500" y="1045900"/>
            <a:ext cx="76881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i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𝒢 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 (</a:t>
            </a:r>
            <a:r>
              <a:rPr b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is a pair comprising a finite set of |</a:t>
            </a:r>
            <a:r>
              <a:rPr b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|=N nodes and |</a:t>
            </a:r>
            <a:r>
              <a:rPr b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| edges.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graph can be represented by an adjacency matrix </a:t>
            </a:r>
            <a:r>
              <a:rPr b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" name="Google Shape;39;p5"/>
          <p:cNvSpPr txBox="1"/>
          <p:nvPr/>
        </p:nvSpPr>
        <p:spPr>
          <a:xfrm>
            <a:off x="0" y="4596825"/>
            <a:ext cx="9144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0" name="Google Shape;40;p5"/>
          <p:cNvSpPr txBox="1"/>
          <p:nvPr>
            <p:ph type="ctrTitle"/>
          </p:nvPr>
        </p:nvSpPr>
        <p:spPr>
          <a:xfrm>
            <a:off x="76500" y="180955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 sz="1800"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76800" y="2367650"/>
            <a:ext cx="79824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 set of observed graphs</a:t>
            </a:r>
            <a:r>
              <a:rPr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1" i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𝒢</a:t>
            </a:r>
            <a:r>
              <a:rPr baseline="-25000" lang="en" sz="9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...</a:t>
            </a:r>
            <a:r>
              <a:rPr b="1" i="1"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𝒢</a:t>
            </a:r>
            <a:r>
              <a:rPr baseline="-25000" lang="en" sz="9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9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 sampled from data distribution p(G), the goal of learning generative models for</a:t>
            </a:r>
            <a:r>
              <a:rPr lang="en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graphs is to learn the distribution of p</a:t>
            </a:r>
            <a:r>
              <a:rPr baseline="-25000" lang="en" sz="9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sz="9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(G) which is similar to p(G).</a:t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focus of this paper is on models for generating “realistic-looking” graphs</a:t>
            </a:r>
            <a:r>
              <a:rPr lang="en"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75" y="3161450"/>
            <a:ext cx="4336825" cy="12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950" y="3265000"/>
            <a:ext cx="3863225" cy="10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/>
        </p:nvSpPr>
        <p:spPr>
          <a:xfrm>
            <a:off x="932288" y="43238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Samples from Protein dataset (real data).</a:t>
            </a:r>
            <a:endParaRPr b="1" sz="1000"/>
          </a:p>
        </p:txBody>
      </p:sp>
      <p:sp>
        <p:nvSpPr>
          <p:cNvPr id="45" name="Google Shape;45;p5"/>
          <p:cNvSpPr txBox="1"/>
          <p:nvPr/>
        </p:nvSpPr>
        <p:spPr>
          <a:xfrm>
            <a:off x="4961950" y="4292025"/>
            <a:ext cx="379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Samples from Grid dataset (</a:t>
            </a:r>
            <a:r>
              <a:rPr b="1" lang="en" sz="1000"/>
              <a:t>synthetic</a:t>
            </a:r>
            <a:r>
              <a:rPr b="1" lang="en" sz="1000"/>
              <a:t> benchmark).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ctrTitle"/>
          </p:nvPr>
        </p:nvSpPr>
        <p:spPr>
          <a:xfrm>
            <a:off x="0" y="5145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Deep </a:t>
            </a:r>
            <a:r>
              <a:rPr lang="en"/>
              <a:t>Graph Generative Models (GGMs)</a:t>
            </a:r>
            <a:endParaRPr/>
          </a:p>
        </p:txBody>
      </p:sp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53425" y="1157250"/>
            <a:ext cx="43059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1) All-at</a:t>
            </a:r>
            <a:r>
              <a:rPr lang="en">
                <a:solidFill>
                  <a:schemeClr val="dk2"/>
                </a:solidFill>
              </a:rPr>
              <a:t>-once Models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Generate a graph</a:t>
            </a:r>
            <a:r>
              <a:rPr lang="en" sz="1200">
                <a:solidFill>
                  <a:schemeClr val="dk2"/>
                </a:solidFill>
              </a:rPr>
              <a:t>, adjacency matrix,</a:t>
            </a:r>
            <a:r>
              <a:rPr lang="en" sz="1200">
                <a:solidFill>
                  <a:schemeClr val="dk2"/>
                </a:solidFill>
              </a:rPr>
              <a:t> in one-shot.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52" name="Google Shape;52;p6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Related Work</a:t>
            </a:r>
            <a:endParaRPr/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00" y="2005348"/>
            <a:ext cx="930547" cy="6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4019775" y="1157250"/>
            <a:ext cx="59034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2)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Autoregressive Models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Generate a graph sequentially,  an edge, node, or block at a time.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821" y="2005351"/>
            <a:ext cx="4519730" cy="5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/>
          <p:nvPr>
            <p:ph idx="1" type="subTitle"/>
          </p:nvPr>
        </p:nvSpPr>
        <p:spPr>
          <a:xfrm>
            <a:off x="4059925" y="2325725"/>
            <a:ext cx="20469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GraphRNN (You et al 2018)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GRAN </a:t>
            </a:r>
            <a:r>
              <a:rPr lang="en" sz="1100">
                <a:solidFill>
                  <a:schemeClr val="dk2"/>
                </a:solidFill>
              </a:rPr>
              <a:t>(Liao et al 2019)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BiGG (Dai et al 2020)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" name="Google Shape;57;p6"/>
          <p:cNvSpPr txBox="1"/>
          <p:nvPr>
            <p:ph idx="1" type="subTitle"/>
          </p:nvPr>
        </p:nvSpPr>
        <p:spPr>
          <a:xfrm>
            <a:off x="1434800" y="2325725"/>
            <a:ext cx="2046900" cy="6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VGAE</a:t>
            </a:r>
            <a:r>
              <a:rPr lang="en" sz="1100">
                <a:solidFill>
                  <a:schemeClr val="dk2"/>
                </a:solidFill>
              </a:rPr>
              <a:t>(Kipf et al 2018)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MolGAN</a:t>
            </a:r>
            <a:r>
              <a:rPr lang="en" sz="1100">
                <a:solidFill>
                  <a:schemeClr val="dk2"/>
                </a:solidFill>
              </a:rPr>
              <a:t> (Cao </a:t>
            </a:r>
            <a:r>
              <a:rPr lang="en" sz="1100">
                <a:solidFill>
                  <a:schemeClr val="dk2"/>
                </a:solidFill>
              </a:rPr>
              <a:t>et al </a:t>
            </a:r>
            <a:r>
              <a:rPr lang="en" sz="1100">
                <a:solidFill>
                  <a:schemeClr val="dk2"/>
                </a:solidFill>
              </a:rPr>
              <a:t>2018)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GraphVAE (Dai </a:t>
            </a:r>
            <a:r>
              <a:rPr lang="en" sz="1100">
                <a:solidFill>
                  <a:schemeClr val="dk2"/>
                </a:solidFill>
              </a:rPr>
              <a:t>et al </a:t>
            </a:r>
            <a:r>
              <a:rPr lang="en" sz="1100">
                <a:solidFill>
                  <a:schemeClr val="dk2"/>
                </a:solidFill>
              </a:rPr>
              <a:t>2018)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8" name="Google Shape;58;p6"/>
          <p:cNvSpPr txBox="1"/>
          <p:nvPr>
            <p:ph idx="1" type="subTitle"/>
          </p:nvPr>
        </p:nvSpPr>
        <p:spPr>
          <a:xfrm>
            <a:off x="-63475" y="3552400"/>
            <a:ext cx="83277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A</a:t>
            </a:r>
            <a:r>
              <a:rPr lang="en" sz="1300">
                <a:solidFill>
                  <a:schemeClr val="dk2"/>
                </a:solidFill>
              </a:rPr>
              <a:t>ll-at-once models have fast and tractable sampling and relatively stable training.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Sequential graph generation allows  autoregressive models to capture complex dependencies between new edges/nodes and edges/nodes already generated.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Global and Local Graph Properties</a:t>
            </a:r>
            <a:endParaRPr/>
          </a:p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53425" y="1157250"/>
            <a:ext cx="8946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" name="Google Shape;65;p7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0" y="3284000"/>
            <a:ext cx="89337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 deep GGMs are trained with an objective based on local properties.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Local properties does not model different edge roles in the graph global structure.	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454" y="661700"/>
            <a:ext cx="5283872" cy="262228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/>
          <p:nvPr/>
        </p:nvSpPr>
        <p:spPr>
          <a:xfrm>
            <a:off x="0" y="1371600"/>
            <a:ext cx="6915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Two levels of </a:t>
            </a:r>
            <a:r>
              <a:rPr lang="en" sz="1600">
                <a:solidFill>
                  <a:schemeClr val="dk2"/>
                </a:solidFill>
              </a:rPr>
              <a:t>information</a:t>
            </a:r>
            <a:r>
              <a:rPr lang="en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1) Local node-level properties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2) Global graph-level properties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Global and Local Graph Properties (example)</a:t>
            </a:r>
            <a:endParaRPr/>
          </a:p>
        </p:txBody>
      </p:sp>
      <p:sp>
        <p:nvSpPr>
          <p:cNvPr id="74" name="Google Shape;74;p8"/>
          <p:cNvSpPr txBox="1"/>
          <p:nvPr>
            <p:ph idx="1" type="subTitle"/>
          </p:nvPr>
        </p:nvSpPr>
        <p:spPr>
          <a:xfrm>
            <a:off x="53425" y="1157250"/>
            <a:ext cx="89469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8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36" y="2123825"/>
            <a:ext cx="3633164" cy="13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874" y="3027125"/>
            <a:ext cx="3633224" cy="136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874" y="1168625"/>
            <a:ext cx="3633224" cy="13667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/>
        </p:nvSpPr>
        <p:spPr>
          <a:xfrm>
            <a:off x="1080650" y="3479575"/>
            <a:ext cx="196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 Graph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5589338" y="2439250"/>
            <a:ext cx="196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Generated Graph 1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5589338" y="4317725"/>
            <a:ext cx="196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Generated Graph 2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48450" y="3832575"/>
            <a:ext cx="452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The two right graphs score the same in terms of number of reconstructed edges, h</a:t>
            </a:r>
            <a:r>
              <a:rPr lang="en" sz="1300">
                <a:solidFill>
                  <a:schemeClr val="dk2"/>
                </a:solidFill>
              </a:rPr>
              <a:t>owever the </a:t>
            </a:r>
            <a:r>
              <a:rPr b="1" lang="en" sz="1300">
                <a:solidFill>
                  <a:schemeClr val="dk2"/>
                </a:solidFill>
              </a:rPr>
              <a:t>Graph 1</a:t>
            </a:r>
            <a:r>
              <a:rPr lang="en" sz="1300">
                <a:solidFill>
                  <a:schemeClr val="dk2"/>
                </a:solidFill>
              </a:rPr>
              <a:t>, is structurally more similar to the </a:t>
            </a:r>
            <a:r>
              <a:rPr b="1" lang="en" sz="1300">
                <a:solidFill>
                  <a:schemeClr val="dk2"/>
                </a:solidFill>
              </a:rPr>
              <a:t>Original Graph.</a:t>
            </a:r>
            <a:endParaRPr b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ctrTitle"/>
          </p:nvPr>
        </p:nvSpPr>
        <p:spPr>
          <a:xfrm>
            <a:off x="0" y="5145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88" name="Google Shape;88;p9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model</a:t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3063675" y="1177775"/>
            <a:ext cx="2523300" cy="6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generative models</a:t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245150" y="2026275"/>
            <a:ext cx="3807000" cy="6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Matching global graph-level properties</a:t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62900" y="2026275"/>
            <a:ext cx="3807000" cy="6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Matching local node-level properties</a:t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5946600" y="3164825"/>
            <a:ext cx="2523300" cy="6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GGMs</a:t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353600" y="3175650"/>
            <a:ext cx="2523300" cy="62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random graph models</a:t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3560913" y="3164825"/>
            <a:ext cx="1718100" cy="624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</a:t>
            </a:r>
            <a:endParaRPr/>
          </a:p>
        </p:txBody>
      </p:sp>
      <p:cxnSp>
        <p:nvCxnSpPr>
          <p:cNvPr id="95" name="Google Shape;95;p9"/>
          <p:cNvCxnSpPr>
            <a:stCxn id="89" idx="2"/>
            <a:endCxn id="90" idx="0"/>
          </p:cNvCxnSpPr>
          <p:nvPr/>
        </p:nvCxnSpPr>
        <p:spPr>
          <a:xfrm rot="5400000">
            <a:off x="3125025" y="825875"/>
            <a:ext cx="223800" cy="2176800"/>
          </a:xfrm>
          <a:prstGeom prst="bent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9"/>
          <p:cNvCxnSpPr>
            <a:stCxn id="89" idx="2"/>
            <a:endCxn id="91" idx="0"/>
          </p:cNvCxnSpPr>
          <p:nvPr/>
        </p:nvCxnSpPr>
        <p:spPr>
          <a:xfrm flipH="1" rot="-5400000">
            <a:off x="5333925" y="793775"/>
            <a:ext cx="223800" cy="2241000"/>
          </a:xfrm>
          <a:prstGeom prst="bent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9"/>
          <p:cNvCxnSpPr>
            <a:stCxn id="90" idx="2"/>
            <a:endCxn id="93" idx="0"/>
          </p:cNvCxnSpPr>
          <p:nvPr/>
        </p:nvCxnSpPr>
        <p:spPr>
          <a:xfrm rot="5400000">
            <a:off x="1619600" y="2646525"/>
            <a:ext cx="524700" cy="533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9"/>
          <p:cNvCxnSpPr>
            <a:stCxn id="91" idx="2"/>
            <a:endCxn id="92" idx="0"/>
          </p:cNvCxnSpPr>
          <p:nvPr/>
        </p:nvCxnSpPr>
        <p:spPr>
          <a:xfrm flipH="1" rot="-5400000">
            <a:off x="6630450" y="2586825"/>
            <a:ext cx="513900" cy="642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9"/>
          <p:cNvSpPr/>
          <p:nvPr/>
        </p:nvSpPr>
        <p:spPr>
          <a:xfrm>
            <a:off x="2423684" y="2652800"/>
            <a:ext cx="1816875" cy="523200"/>
          </a:xfrm>
          <a:custGeom>
            <a:rect b="b" l="l" r="r" t="t"/>
            <a:pathLst>
              <a:path extrusionOk="0" h="20928" w="72675">
                <a:moveTo>
                  <a:pt x="4449" y="0"/>
                </a:moveTo>
                <a:cubicBezTo>
                  <a:pt x="4498" y="1769"/>
                  <a:pt x="-5671" y="8942"/>
                  <a:pt x="4744" y="10612"/>
                </a:cubicBezTo>
                <a:cubicBezTo>
                  <a:pt x="15159" y="12282"/>
                  <a:pt x="56032" y="8303"/>
                  <a:pt x="66938" y="10022"/>
                </a:cubicBezTo>
                <a:cubicBezTo>
                  <a:pt x="77844" y="11741"/>
                  <a:pt x="69640" y="19110"/>
                  <a:pt x="70180" y="209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0" name="Google Shape;100;p9"/>
          <p:cNvSpPr/>
          <p:nvPr/>
        </p:nvSpPr>
        <p:spPr>
          <a:xfrm>
            <a:off x="4456139" y="2667550"/>
            <a:ext cx="1784075" cy="501075"/>
          </a:xfrm>
          <a:custGeom>
            <a:rect b="b" l="l" r="r" t="t"/>
            <a:pathLst>
              <a:path extrusionOk="0" h="20043" w="71363">
                <a:moveTo>
                  <a:pt x="60212" y="0"/>
                </a:moveTo>
                <a:cubicBezTo>
                  <a:pt x="61588" y="1523"/>
                  <a:pt x="77652" y="7516"/>
                  <a:pt x="68465" y="9137"/>
                </a:cubicBezTo>
                <a:cubicBezTo>
                  <a:pt x="59279" y="10758"/>
                  <a:pt x="15852" y="7909"/>
                  <a:pt x="5093" y="9727"/>
                </a:cubicBezTo>
                <a:cubicBezTo>
                  <a:pt x="-5666" y="11545"/>
                  <a:pt x="4110" y="18324"/>
                  <a:pt x="3913" y="2004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ctrTitle"/>
          </p:nvPr>
        </p:nvSpPr>
        <p:spPr>
          <a:xfrm>
            <a:off x="0" y="5145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6" name="Google Shape;106;p10"/>
          <p:cNvSpPr txBox="1"/>
          <p:nvPr>
            <p:ph idx="1" type="subTitle"/>
          </p:nvPr>
        </p:nvSpPr>
        <p:spPr>
          <a:xfrm>
            <a:off x="102175" y="946950"/>
            <a:ext cx="74043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Micro-macro (MM) Modeling: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principled probabilistic framework that incorporates both local (Micro) and global (Macro) graph properties.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131400" y="967800"/>
            <a:ext cx="74043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Micro-macro (MM) Modeling: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principled probabilistic framework that incorporates both local (Micro) and global (Macro) graph properties.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Assuming a predefined finite set of graph global statistics/properties, calculated by φ</a:t>
            </a:r>
            <a:r>
              <a:rPr baseline="-25000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(), …, φ</a:t>
            </a:r>
            <a:r>
              <a:rPr baseline="-25000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  micro-macro loss is of the form: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model</a:t>
            </a:r>
            <a:endParaRPr/>
          </a:p>
        </p:txBody>
      </p:sp>
      <p:pic>
        <p:nvPicPr>
          <p:cNvPr id="115" name="Google Shape;11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925" y="2536100"/>
            <a:ext cx="34099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1"/>
          <p:cNvSpPr txBox="1"/>
          <p:nvPr/>
        </p:nvSpPr>
        <p:spPr>
          <a:xfrm>
            <a:off x="7424225" y="590700"/>
            <a:ext cx="1601100" cy="18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L</a:t>
            </a:r>
            <a:r>
              <a:rPr baseline="30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micro loss.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2"/>
                </a:solidFill>
              </a:rPr>
              <a:t>L</a:t>
            </a:r>
            <a:r>
              <a:rPr baseline="30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macro  loss. </a:t>
            </a:r>
            <a:endParaRPr baseline="30000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>
                <a:solidFill>
                  <a:schemeClr val="dk2"/>
                </a:solidFill>
              </a:rPr>
              <a:t>training graph.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m: number of global properties.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>
                <a:solidFill>
                  <a:schemeClr val="dk2"/>
                </a:solidFill>
              </a:rPr>
              <a:t>random variable defined by φ</a:t>
            </a:r>
            <a:r>
              <a:rPr baseline="-25000" lang="en" sz="1200">
                <a:solidFill>
                  <a:schemeClr val="dk2"/>
                </a:solidFill>
              </a:rPr>
              <a:t>u</a:t>
            </a:r>
            <a:r>
              <a:rPr lang="en" sz="1200">
                <a:solidFill>
                  <a:schemeClr val="dk2"/>
                </a:solidFill>
              </a:rPr>
              <a:t>(</a:t>
            </a:r>
            <a:r>
              <a:rPr b="1" lang="en" sz="1200">
                <a:solidFill>
                  <a:schemeClr val="dk2"/>
                </a:solidFill>
              </a:rPr>
              <a:t>A</a:t>
            </a:r>
            <a:r>
              <a:rPr lang="en" sz="1200">
                <a:solidFill>
                  <a:schemeClr val="dk2"/>
                </a:solidFill>
              </a:rPr>
              <a:t>).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𝜸: hyperparameter.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ctrTitle"/>
          </p:nvPr>
        </p:nvSpPr>
        <p:spPr>
          <a:xfrm>
            <a:off x="0" y="487800"/>
            <a:ext cx="76881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131400" y="967800"/>
            <a:ext cx="74043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Micro-macro (MM) Modeling: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principled probabilistic framework that incorporates both local (Micro) and global (Macro) graph properties.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Assuming a predefined finite set of graph global statistics/properties, calculated by φ</a:t>
            </a:r>
            <a:r>
              <a:rPr baseline="-25000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(), …, φ</a:t>
            </a:r>
            <a:r>
              <a:rPr baseline="-25000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  micro-macro loss is of the form: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/>
          <p:nvPr>
            <p:ph idx="2" type="subTitle"/>
          </p:nvPr>
        </p:nvSpPr>
        <p:spPr>
          <a:xfrm>
            <a:off x="2" y="-26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model</a:t>
            </a:r>
            <a:endParaRPr/>
          </a:p>
        </p:txBody>
      </p:sp>
      <p:sp>
        <p:nvSpPr>
          <p:cNvPr id="124" name="Google Shape;124;p12"/>
          <p:cNvSpPr txBox="1"/>
          <p:nvPr>
            <p:ph idx="1" type="subTitle"/>
          </p:nvPr>
        </p:nvSpPr>
        <p:spPr>
          <a:xfrm>
            <a:off x="131400" y="2875525"/>
            <a:ext cx="90675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Realism: Compared to objective functions that are based on predicting local properties, matching graph statistics serves as a regularizer that increases the realism of the generated graph structures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control:  the user only needs to specify the target graph statistics and learning will automatically select graph models that match them.</a:t>
            </a:r>
            <a:endParaRPr sz="10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225" y="2495550"/>
            <a:ext cx="34099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/>
          <p:nvPr/>
        </p:nvSpPr>
        <p:spPr>
          <a:xfrm>
            <a:off x="7424225" y="590700"/>
            <a:ext cx="1601100" cy="18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</a:rPr>
              <a:t>L</a:t>
            </a:r>
            <a:r>
              <a:rPr baseline="30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micro loss.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2"/>
                </a:solidFill>
              </a:rPr>
              <a:t>L</a:t>
            </a:r>
            <a:r>
              <a:rPr baseline="30000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macro  loss. </a:t>
            </a:r>
            <a:endParaRPr baseline="30000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>
                <a:solidFill>
                  <a:schemeClr val="dk2"/>
                </a:solidFill>
              </a:rPr>
              <a:t>training graph.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m: number of global properties.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F</a:t>
            </a:r>
            <a:r>
              <a:rPr baseline="-25000" lang="en" sz="1200"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200">
                <a:solidFill>
                  <a:schemeClr val="dk2"/>
                </a:solidFill>
              </a:rPr>
              <a:t>random variable defined by φ</a:t>
            </a:r>
            <a:r>
              <a:rPr baseline="-25000" lang="en" sz="1200">
                <a:solidFill>
                  <a:schemeClr val="dk2"/>
                </a:solidFill>
              </a:rPr>
              <a:t>u</a:t>
            </a:r>
            <a:r>
              <a:rPr lang="en" sz="1200">
                <a:solidFill>
                  <a:schemeClr val="dk2"/>
                </a:solidFill>
              </a:rPr>
              <a:t>(</a:t>
            </a:r>
            <a:r>
              <a:rPr b="1" lang="en" sz="1200">
                <a:solidFill>
                  <a:schemeClr val="dk2"/>
                </a:solidFill>
              </a:rPr>
              <a:t>Â</a:t>
            </a:r>
            <a:r>
              <a:rPr lang="en" sz="1200">
                <a:solidFill>
                  <a:schemeClr val="dk2"/>
                </a:solidFill>
              </a:rPr>
              <a:t>).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𝜸: hyperparameter.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FFFFFF"/>
      </a:dk1>
      <a:lt1>
        <a:srgbClr val="F3F3F3"/>
      </a:lt1>
      <a:dk2>
        <a:srgbClr val="000000"/>
      </a:dk2>
      <a:lt2>
        <a:srgbClr val="FFFFFF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