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2"/>
    <p:restoredTop sz="94769"/>
  </p:normalViewPr>
  <p:slideViewPr>
    <p:cSldViewPr snapToGrid="0">
      <p:cViewPr>
        <p:scale>
          <a:sx n="43" d="100"/>
          <a:sy n="43" d="100"/>
        </p:scale>
        <p:origin x="1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Schulte" userId="188d26ed-05d1-41dd-8805-3075d12fc6fa" providerId="ADAL" clId="{9CD7903E-A12B-CB4E-9CBB-81D8597CF244}"/>
    <pc:docChg chg="undo custSel modSld">
      <pc:chgData name="Oliver Schulte" userId="188d26ed-05d1-41dd-8805-3075d12fc6fa" providerId="ADAL" clId="{9CD7903E-A12B-CB4E-9CBB-81D8597CF244}" dt="2022-11-02T21:36:33.369" v="275" actId="20577"/>
      <pc:docMkLst>
        <pc:docMk/>
      </pc:docMkLst>
      <pc:sldChg chg="modSp mod">
        <pc:chgData name="Oliver Schulte" userId="188d26ed-05d1-41dd-8805-3075d12fc6fa" providerId="ADAL" clId="{9CD7903E-A12B-CB4E-9CBB-81D8597CF244}" dt="2022-11-02T21:36:33.369" v="275" actId="20577"/>
        <pc:sldMkLst>
          <pc:docMk/>
          <pc:sldMk cId="0" sldId="256"/>
        </pc:sldMkLst>
        <pc:spChg chg="mod">
          <ac:chgData name="Oliver Schulte" userId="188d26ed-05d1-41dd-8805-3075d12fc6fa" providerId="ADAL" clId="{9CD7903E-A12B-CB4E-9CBB-81D8597CF244}" dt="2022-11-02T21:34:10.541" v="217" actId="20577"/>
          <ac:spMkLst>
            <pc:docMk/>
            <pc:sldMk cId="0" sldId="256"/>
            <ac:spMk id="5" creationId="{BDB1C1D4-9EFA-B99A-93CC-EB375BB09262}"/>
          </ac:spMkLst>
        </pc:spChg>
        <pc:spChg chg="mod">
          <ac:chgData name="Oliver Schulte" userId="188d26ed-05d1-41dd-8805-3075d12fc6fa" providerId="ADAL" clId="{9CD7903E-A12B-CB4E-9CBB-81D8597CF244}" dt="2022-11-02T21:32:31.847" v="155" actId="20577"/>
          <ac:spMkLst>
            <pc:docMk/>
            <pc:sldMk cId="0" sldId="256"/>
            <ac:spMk id="13" creationId="{23DB1F74-CAE3-EC67-C32B-F905DC0E4DC7}"/>
          </ac:spMkLst>
        </pc:spChg>
        <pc:spChg chg="mod">
          <ac:chgData name="Oliver Schulte" userId="188d26ed-05d1-41dd-8805-3075d12fc6fa" providerId="ADAL" clId="{9CD7903E-A12B-CB4E-9CBB-81D8597CF244}" dt="2022-11-02T21:31:09.187" v="119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Oliver Schulte" userId="188d26ed-05d1-41dd-8805-3075d12fc6fa" providerId="ADAL" clId="{9CD7903E-A12B-CB4E-9CBB-81D8597CF244}" dt="2022-11-02T21:36:33.369" v="275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Oliver Schulte" userId="188d26ed-05d1-41dd-8805-3075d12fc6fa" providerId="ADAL" clId="{9CD7903E-A12B-CB4E-9CBB-81D8597CF244}" dt="2022-11-02T21:33:48.365" v="203" actId="20577"/>
          <ac:spMkLst>
            <pc:docMk/>
            <pc:sldMk cId="0" sldId="256"/>
            <ac:spMk id="39" creationId="{00000000-0000-0000-0000-000000000000}"/>
          </ac:spMkLst>
        </pc:spChg>
        <pc:spChg chg="mod">
          <ac:chgData name="Oliver Schulte" userId="188d26ed-05d1-41dd-8805-3075d12fc6fa" providerId="ADAL" clId="{9CD7903E-A12B-CB4E-9CBB-81D8597CF244}" dt="2022-11-02T21:34:39.388" v="240" actId="20577"/>
          <ac:spMkLst>
            <pc:docMk/>
            <pc:sldMk cId="0" sldId="256"/>
            <ac:spMk id="44" creationId="{00000000-0000-0000-0000-000000000000}"/>
          </ac:spMkLst>
        </pc:spChg>
        <pc:spChg chg="mod">
          <ac:chgData name="Oliver Schulte" userId="188d26ed-05d1-41dd-8805-3075d12fc6fa" providerId="ADAL" clId="{9CD7903E-A12B-CB4E-9CBB-81D8597CF244}" dt="2022-11-02T21:36:27.671" v="270" actId="20577"/>
          <ac:spMkLst>
            <pc:docMk/>
            <pc:sldMk cId="0" sldId="256"/>
            <ac:spMk id="55" creationId="{290E7C6B-4E4B-CEF0-EE21-C0C221F47C60}"/>
          </ac:spMkLst>
        </pc:spChg>
      </pc:sldChg>
    </pc:docChg>
  </pc:docChgLst>
  <pc:docChgLst>
    <pc:chgData name="Oliver Schulte" userId="1f8d2277-809f-408f-bb7e-23eaa8a5a881" providerId="ADAL" clId="{EF26C698-3E10-9F4B-85D2-01F940AC6E33}"/>
    <pc:docChg chg="delSld modSld">
      <pc:chgData name="Oliver Schulte" userId="1f8d2277-809f-408f-bb7e-23eaa8a5a881" providerId="ADAL" clId="{EF26C698-3E10-9F4B-85D2-01F940AC6E33}" dt="2022-11-17T23:22:26.793" v="213" actId="2696"/>
      <pc:docMkLst>
        <pc:docMk/>
      </pc:docMkLst>
      <pc:sldChg chg="modSp mod">
        <pc:chgData name="Oliver Schulte" userId="1f8d2277-809f-408f-bb7e-23eaa8a5a881" providerId="ADAL" clId="{EF26C698-3E10-9F4B-85D2-01F940AC6E33}" dt="2022-11-03T17:52:47.164" v="212" actId="20577"/>
        <pc:sldMkLst>
          <pc:docMk/>
          <pc:sldMk cId="0" sldId="256"/>
        </pc:sldMkLst>
        <pc:spChg chg="mod">
          <ac:chgData name="Oliver Schulte" userId="1f8d2277-809f-408f-bb7e-23eaa8a5a881" providerId="ADAL" clId="{EF26C698-3E10-9F4B-85D2-01F940AC6E33}" dt="2022-11-03T17:51:24.813" v="36" actId="20577"/>
          <ac:spMkLst>
            <pc:docMk/>
            <pc:sldMk cId="0" sldId="256"/>
            <ac:spMk id="55" creationId="{290E7C6B-4E4B-CEF0-EE21-C0C221F47C60}"/>
          </ac:spMkLst>
        </pc:spChg>
        <pc:spChg chg="mod">
          <ac:chgData name="Oliver Schulte" userId="1f8d2277-809f-408f-bb7e-23eaa8a5a881" providerId="ADAL" clId="{EF26C698-3E10-9F4B-85D2-01F940AC6E33}" dt="2022-11-03T17:52:47.164" v="212" actId="20577"/>
          <ac:spMkLst>
            <pc:docMk/>
            <pc:sldMk cId="0" sldId="256"/>
            <ac:spMk id="56" creationId="{C0750C87-F9AF-5B70-AE6D-316C9196E011}"/>
          </ac:spMkLst>
        </pc:spChg>
      </pc:sldChg>
      <pc:sldChg chg="del">
        <pc:chgData name="Oliver Schulte" userId="1f8d2277-809f-408f-bb7e-23eaa8a5a881" providerId="ADAL" clId="{EF26C698-3E10-9F4B-85D2-01F940AC6E33}" dt="2022-11-17T23:22:26.793" v="213" actId="2696"/>
        <pc:sldMkLst>
          <pc:docMk/>
          <pc:sldMk cId="2169830974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8372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B23-191D-1291-4665-311C7B373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F6EB5-1E8A-98EF-EB4F-D9692CC79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D7CD-C704-87D4-DF8A-56474A44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645-B9B4-46EE-B031-35C24A448A0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FA99-A14E-F27F-15DA-025769FE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C843B-8F30-4562-B9E7-D57C5C81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658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6BA3-CAA4-FE47-0E5D-A994747A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C165B-9E4C-EF7C-292C-E701A16AB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92F4-8186-D18E-F439-67BE44B0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0A0-ED6C-4884-9FFE-87471827F59A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B6AC-45EE-2F29-B870-9DA719F8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AE2A-7F06-B529-8874-4735AFDC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335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FF62E-DA2B-F48D-D1AA-9F8416F5F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D3155-C8F9-B7B8-3528-502C06B2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C077-92C4-AD31-835F-F4E90655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0A6B-1C92-D823-281A-027BB317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0526-EC3E-5388-6FE7-DCA20513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416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5484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FA80-40B3-2C94-635D-A7B13A1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2DF6-EFF8-7E16-639A-036BA864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C05B8-5038-E0CF-325A-80BA4903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39544-54C3-57E1-A921-73F16AE4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7C8A9-80A7-9823-81B0-FAB190B9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37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061F-BC91-3005-8F5C-B194604B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902A3-327B-63D2-B49B-1EDC5802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35C4B-7B1E-064B-D159-35C41449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F4CF-7F62-753C-1F59-B9C7EB01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7399-658F-9E2C-994A-4A7F9AE2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5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9BE4-E237-389D-B4F4-39C403DD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5E34-81BD-3BCA-96E2-ED998391D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52555-9C76-79BC-992E-970938103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EDEC2-CB5B-0DE6-19E2-422E9C44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9BD68-789D-26A6-8DBD-4D975F60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0AA3C-72A0-5D5C-D6B4-2037B7CA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534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CE4C-11EE-9B38-AE3A-2C79326C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3837B-37C2-D012-F75F-0CFBE1E1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09B7E-90B3-81D3-3088-788271EDD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C3FD4-547B-2BC7-3ED4-3E85CB9C4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F6B46-F9DE-4253-62B2-426E14E54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AFF00-13F5-40B7-F87D-35999680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745A9-FCAE-80C5-D64E-EC86FBE4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10C1C-D223-2E33-59FC-0818119B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810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40E-1EE6-3AC4-F083-17186FA8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DF4F2-FBA0-BA08-768D-B649D4CA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586DD-90FA-9F53-0C60-26BE820A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6DF37-1758-7CE7-9583-0D2B5F70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03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E0D0E-5740-D773-1A70-7309C851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DC03E-8E73-D8B9-588B-AC241C28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605EC-2099-2CBF-91A3-50E2C04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227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9007-3F29-2358-C4B2-C0693640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20FF-6735-60ED-7565-6A1AD240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C39DB-3216-1802-6FA2-0CE8870BF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8D91D-F3F3-E5F3-2128-9F35287E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88065-48F5-4FBA-7E04-3F99331F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45B10-D4AC-3793-DDB3-0588E36C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576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5A97-EF29-FA1A-899A-8F88CE02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E869D-1C8B-4F21-02FA-99BBF552C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392FB-937E-6F08-99B4-4021E1F2F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FF67B-90F6-5A01-1F17-32AEF1C1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1179C-B6E2-520E-8D2D-9E09A91B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7597-AB1A-F0B4-3972-D21E8701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79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5034A-B81E-EAE6-B1EB-D6D36967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F9416-BA00-A2F6-932E-F471E553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0ADF-3A33-8994-98F2-812A8AE71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1780-2E25-4081-A2D9-4C0805256F67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CC02-C2C1-1A48-D22C-585B313D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FEF8-87D4-AD16-BFCA-778BE31A0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825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9A0B7FA7-2BA3-BC3C-71E1-EF3C42422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751" y="14196206"/>
            <a:ext cx="6426466" cy="3559933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4718F20-0D6C-7F26-97D5-BC3586F08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8" y="9272036"/>
            <a:ext cx="9130939" cy="5077292"/>
          </a:xfrm>
          <a:prstGeom prst="rect">
            <a:avLst/>
          </a:prstGeom>
        </p:spPr>
      </p:pic>
      <p:sp>
        <p:nvSpPr>
          <p:cNvPr id="30" name="TextBox 35"/>
          <p:cNvSpPr txBox="1"/>
          <p:nvPr/>
        </p:nvSpPr>
        <p:spPr>
          <a:xfrm>
            <a:off x="968274" y="784521"/>
            <a:ext cx="15490925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Uncertainty-Aware Reinforcement Learning for Risk-Sensitive Player Evaluation in Sports Game</a:t>
            </a:r>
            <a:endParaRPr/>
          </a:p>
        </p:txBody>
      </p:sp>
      <p:sp>
        <p:nvSpPr>
          <p:cNvPr id="33" name="TextBox 38"/>
          <p:cNvSpPr txBox="1"/>
          <p:nvPr/>
        </p:nvSpPr>
        <p:spPr>
          <a:xfrm>
            <a:off x="986246" y="3580560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N"/>
              <a:t>Introduction</a:t>
            </a:r>
            <a:endParaRPr/>
          </a:p>
        </p:txBody>
      </p:sp>
      <p:sp>
        <p:nvSpPr>
          <p:cNvPr id="34" name="TextBox 39"/>
          <p:cNvSpPr txBox="1"/>
          <p:nvPr/>
        </p:nvSpPr>
        <p:spPr>
          <a:xfrm>
            <a:off x="1050672" y="4234831"/>
            <a:ext cx="9130938" cy="4297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design an </a:t>
            </a:r>
            <a:r>
              <a:rPr lang="en-US" b="1" dirty="0"/>
              <a:t>uncertainty-aware Reinforcement Learning (RL) </a:t>
            </a:r>
            <a:r>
              <a:rPr lang="en-US" dirty="0"/>
              <a:t>framework to learn a </a:t>
            </a:r>
            <a:r>
              <a:rPr lang="en-US" b="1" dirty="0"/>
              <a:t>risk-sensitive player evaluation </a:t>
            </a:r>
            <a:r>
              <a:rPr lang="en-US" dirty="0"/>
              <a:t>metric from stochastic game dynamics.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capture the risk of a player’s movements into the distribution of action-values, we model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aleatoric uncertainty</a:t>
            </a:r>
            <a:r>
              <a:rPr lang="en-US" dirty="0"/>
              <a:t>, which represents the intrinsic stochasticity in a sports game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epistemic uncertainty</a:t>
            </a:r>
            <a:r>
              <a:rPr lang="en-US" dirty="0"/>
              <a:t>, which is due to a model's insufficient knowledge for Out-of-Distribution (</a:t>
            </a:r>
            <a:r>
              <a:rPr lang="en-US" dirty="0" err="1"/>
              <a:t>OoD</a:t>
            </a:r>
            <a:r>
              <a:rPr lang="en-US" dirty="0"/>
              <a:t>) samples.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introduce a </a:t>
            </a:r>
            <a:r>
              <a:rPr lang="en-US" b="1" dirty="0"/>
              <a:t>Risk-sensitive Game Impact Metric (</a:t>
            </a:r>
            <a:r>
              <a:rPr lang="en-US" b="1" dirty="0" err="1"/>
              <a:t>RiGIM</a:t>
            </a:r>
            <a:r>
              <a:rPr lang="en-US" b="1" dirty="0"/>
              <a:t>)</a:t>
            </a:r>
            <a:r>
              <a:rPr lang="en-US" dirty="0"/>
              <a:t> that measures players' performance over a season by conditioning on a specific confidence level derived from the uncertainty estimation.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1"/>
              <p:cNvSpPr txBox="1"/>
              <p:nvPr/>
            </p:nvSpPr>
            <p:spPr>
              <a:xfrm>
                <a:off x="11310285" y="9982419"/>
                <a:ext cx="9130938" cy="60213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rial" panose="020B0604020202020204" pitchFamily="34" charset="0"/>
                  </a:rPr>
                  <a:t>Distributional RL learns the </a:t>
                </a:r>
                <a:r>
                  <a:rPr lang="en-US" b="1" i="0" dirty="0">
                    <a:effectLst/>
                    <a:latin typeface="Arial" panose="020B0604020202020204" pitchFamily="34" charset="0"/>
                  </a:rPr>
                  <a:t>distribution of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 that corresponds to the</a:t>
                </a:r>
                <a:r>
                  <a:rPr lang="en-US" dirty="0">
                    <a:latin typeface="Courier New" panose="02070309020205020404" pitchFamily="49" charset="0"/>
                  </a:rPr>
                  <a:t> 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number of future goals when a player of team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 performs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rial" panose="020B0604020202020204" pitchFamily="34" charset="0"/>
                  </a:rPr>
                  <a:t>Following the Quantile-Regression (QR)-DQN method, we represent the distribution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 by </a:t>
                </a:r>
                <a:r>
                  <a:rPr lang="en-US" b="1" i="0" dirty="0">
                    <a:effectLst/>
                    <a:latin typeface="Arial" panose="020B0604020202020204" pitchFamily="34" charset="0"/>
                  </a:rPr>
                  <a:t>a uniform mixture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b="1" i="0" dirty="0">
                    <a:effectLst/>
                    <a:latin typeface="Arial" panose="020B0604020202020204" pitchFamily="34" charset="0"/>
                  </a:rPr>
                  <a:t> supporting quantiles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rial" panose="020B0604020202020204" pitchFamily="34" charset="0"/>
                  </a:rPr>
                  <a:t>When the player of a team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 performs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 at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, the 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, moves to a future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, 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where the agent’s next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. </a:t>
                </a:r>
                <a:r>
                  <a:rPr lang="en-US" b="1" i="0" dirty="0">
                    <a:effectLst/>
                    <a:latin typeface="Arial" panose="020B0604020202020204" pitchFamily="34" charset="0"/>
                  </a:rPr>
                  <a:t>This stochastic process can be captured by a distributional Bellman operator </a:t>
                </a:r>
                <a:r>
                  <a:rPr lang="en-US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[2]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𝓣</m:t>
                        </m:r>
                      </m:e>
                      <m:sub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:</a:t>
                </a:r>
              </a:p>
              <a:p>
                <a:endParaRPr lang="en-US" dirty="0"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800" dirty="0"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Arial" panose="020B0604020202020204" pitchFamily="34" charset="0"/>
                  </a:rPr>
                  <a:t>Temporal projection </a:t>
                </a:r>
                <a:r>
                  <a:rPr lang="en-US" dirty="0">
                    <a:latin typeface="Arial" panose="020B0604020202020204" pitchFamily="34" charset="0"/>
                  </a:rPr>
                  <a:t>of model outputs:</a:t>
                </a:r>
                <a:endParaRPr lang="en-US" i="0" dirty="0">
                  <a:effectLst/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</a:endParaRPr>
              </a:p>
              <a:p>
                <a:endParaRPr lang="en-US" b="0" i="0" dirty="0">
                  <a:effectLst/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i="0" dirty="0">
                  <a:effectLst/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5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285" y="9982419"/>
                <a:ext cx="9130938" cy="6021392"/>
              </a:xfrm>
              <a:prstGeom prst="rect">
                <a:avLst/>
              </a:prstGeom>
              <a:blipFill>
                <a:blip r:embed="rId5"/>
                <a:stretch>
                  <a:fillRect l="-1111" r="-194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43"/>
          <p:cNvSpPr txBox="1"/>
          <p:nvPr/>
        </p:nvSpPr>
        <p:spPr>
          <a:xfrm>
            <a:off x="11272190" y="3580560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Modelling the Uncertainty of Action Values</a:t>
            </a:r>
            <a:endParaRPr/>
          </a:p>
        </p:txBody>
      </p:sp>
      <p:sp>
        <p:nvSpPr>
          <p:cNvPr id="38" name="TextBox 44"/>
          <p:cNvSpPr txBox="1"/>
          <p:nvPr/>
        </p:nvSpPr>
        <p:spPr>
          <a:xfrm>
            <a:off x="11297225" y="9562879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Distributional RL for Capturing Aleatoric Uncertainty</a:t>
            </a:r>
            <a:endParaRPr/>
          </a:p>
        </p:txBody>
      </p:sp>
      <p:sp>
        <p:nvSpPr>
          <p:cNvPr id="39" name="TextBox 45"/>
          <p:cNvSpPr txBox="1"/>
          <p:nvPr/>
        </p:nvSpPr>
        <p:spPr>
          <a:xfrm>
            <a:off x="954018" y="17948965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Approach to Uncertainty-Aware RL</a:t>
            </a:r>
            <a:endParaRPr dirty="0"/>
          </a:p>
        </p:txBody>
      </p:sp>
      <p:sp>
        <p:nvSpPr>
          <p:cNvPr id="42" name="TextBox 51"/>
          <p:cNvSpPr txBox="1"/>
          <p:nvPr/>
        </p:nvSpPr>
        <p:spPr>
          <a:xfrm>
            <a:off x="21936682" y="3580560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Risk-Sensitive Action Impact</a:t>
            </a:r>
            <a:endParaRPr/>
          </a:p>
        </p:txBody>
      </p:sp>
      <p:sp>
        <p:nvSpPr>
          <p:cNvPr id="44" name="TextBox 53"/>
          <p:cNvSpPr txBox="1"/>
          <p:nvPr/>
        </p:nvSpPr>
        <p:spPr>
          <a:xfrm>
            <a:off x="11272190" y="4235592"/>
            <a:ext cx="9393012" cy="83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We develop a distributional-RL approach for aleatoric uncertainty and a feature-space density estimator for measuring epistemic uncertainty.</a:t>
            </a:r>
            <a:endParaRPr/>
          </a:p>
        </p:txBody>
      </p:sp>
      <p:sp>
        <p:nvSpPr>
          <p:cNvPr id="46" name="TextBox 56"/>
          <p:cNvSpPr txBox="1"/>
          <p:nvPr/>
        </p:nvSpPr>
        <p:spPr>
          <a:xfrm>
            <a:off x="813251" y="14137589"/>
            <a:ext cx="9349733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Figure 1. The predicted distribution of future goals in an ice hockey game between Blues and Coyotes, 2018-19 NHL season. </a:t>
            </a:r>
            <a:endParaRPr/>
          </a:p>
        </p:txBody>
      </p:sp>
      <p:sp>
        <p:nvSpPr>
          <p:cNvPr id="50" name="TextBox 37"/>
          <p:cNvSpPr txBox="1"/>
          <p:nvPr/>
        </p:nvSpPr>
        <p:spPr>
          <a:xfrm>
            <a:off x="17483356" y="784521"/>
            <a:ext cx="6052723" cy="96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err="1"/>
              <a:t>Guiliang</a:t>
            </a:r>
            <a:r>
              <a:rPr lang="en-US"/>
              <a:t> Liu · </a:t>
            </a:r>
            <a:r>
              <a:rPr lang="en-US" err="1"/>
              <a:t>Yudong</a:t>
            </a:r>
            <a:r>
              <a:rPr lang="en-US"/>
              <a:t> Luo · 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Oliver Schulte · Pascal Poupart</a:t>
            </a:r>
            <a:endParaRPr/>
          </a:p>
        </p:txBody>
      </p:sp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7">
            <a:extLst>
              <a:ext uri="{FF2B5EF4-FFF2-40B4-BE49-F238E27FC236}">
                <a16:creationId xmlns:a16="http://schemas.microsoft.com/office/drawing/2014/main" id="{BDB1C1D4-9EFA-B99A-93CC-EB375BB09262}"/>
              </a:ext>
            </a:extLst>
          </p:cNvPr>
          <p:cNvSpPr txBox="1"/>
          <p:nvPr/>
        </p:nvSpPr>
        <p:spPr>
          <a:xfrm>
            <a:off x="954018" y="18876287"/>
            <a:ext cx="10107992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b="1" dirty="0"/>
              <a:t>Epistemic Uncertainty. </a:t>
            </a:r>
            <a:r>
              <a:rPr lang="en-US" dirty="0"/>
              <a:t>We perform a post-hoc calibration of the predicted action values by modeling their epistemic uncertainty (due to </a:t>
            </a:r>
            <a:r>
              <a:rPr lang="en-US" dirty="0" err="1"/>
              <a:t>OoD</a:t>
            </a:r>
            <a:r>
              <a:rPr lang="en-US" dirty="0"/>
              <a:t> samples). </a:t>
            </a:r>
          </a:p>
          <a:p>
            <a:r>
              <a:rPr lang="en-US" b="1" dirty="0"/>
              <a:t>Aleatoric Uncertainty. </a:t>
            </a:r>
            <a:r>
              <a:rPr lang="en-US" dirty="0"/>
              <a:t>We estimate distributions of action values to model their aleatoric uncertainty (due to the intrinsic stochasticity in the game dynamics).</a:t>
            </a:r>
            <a:endParaRPr dirty="0"/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EA6C7DD8-6F89-1868-CC06-D4D68AA10607}"/>
              </a:ext>
            </a:extLst>
          </p:cNvPr>
          <p:cNvSpPr txBox="1"/>
          <p:nvPr/>
        </p:nvSpPr>
        <p:spPr>
          <a:xfrm>
            <a:off x="1050672" y="8964260"/>
            <a:ext cx="452083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400"/>
              <a:t>Example</a:t>
            </a:r>
          </a:p>
        </p:txBody>
      </p:sp>
      <p:sp>
        <p:nvSpPr>
          <p:cNvPr id="13" name="TextBox 41">
            <a:extLst>
              <a:ext uri="{FF2B5EF4-FFF2-40B4-BE49-F238E27FC236}">
                <a16:creationId xmlns:a16="http://schemas.microsoft.com/office/drawing/2014/main" id="{23DB1F74-CAE3-EC67-C32B-F905DC0E4DC7}"/>
              </a:ext>
            </a:extLst>
          </p:cNvPr>
          <p:cNvSpPr txBox="1"/>
          <p:nvPr/>
        </p:nvSpPr>
        <p:spPr>
          <a:xfrm>
            <a:off x="954018" y="14567925"/>
            <a:ext cx="9795705" cy="2937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The shots are made in the positions (a) - (d). </a:t>
            </a:r>
          </a:p>
          <a:p>
            <a:pPr marL="457200" indent="-457200">
              <a:buAutoNum type="arabicParenR"/>
            </a:pPr>
            <a:r>
              <a:rPr lang="en-US" b="1" dirty="0"/>
              <a:t>Risk-sensitive Evaluation</a:t>
            </a:r>
            <a:r>
              <a:rPr lang="en-US" dirty="0"/>
              <a:t>: Distributions (a) and (b) have the same expectation (around 0.6), but </a:t>
            </a:r>
            <a:r>
              <a:rPr lang="en-US" b="1" dirty="0"/>
              <a:t>different</a:t>
            </a:r>
            <a:r>
              <a:rPr lang="en-US" dirty="0"/>
              <a:t> impact on risk-sensitive evaluation:</a:t>
            </a:r>
          </a:p>
          <a:p>
            <a:pPr marL="914400" lvl="1" indent="-457200">
              <a:buAutoNum type="arabicParenR"/>
            </a:pPr>
            <a:r>
              <a:rPr lang="en-US" dirty="0"/>
              <a:t>the first shot has a larger risk-averse estimate (at the confidence 0.8, we find 0.58 &gt; 0.37) and</a:t>
            </a:r>
          </a:p>
          <a:p>
            <a:pPr marL="914400" lvl="1" indent="-457200">
              <a:buAutoNum type="arabicParenR"/>
            </a:pPr>
            <a:r>
              <a:rPr lang="en-US" dirty="0"/>
              <a:t>a smaller risk-seeking estimate (at the confidence 0.2, we find 0.68 &lt; 0.77)</a:t>
            </a:r>
          </a:p>
          <a:p>
            <a:pPr marL="457200" indent="-457200">
              <a:buAutoNum type="arabicParenR"/>
            </a:pPr>
            <a:r>
              <a:rPr lang="en-US" b="1" dirty="0"/>
              <a:t>Post-hoc calibration</a:t>
            </a:r>
            <a:r>
              <a:rPr lang="en-US" dirty="0"/>
              <a:t>: the event of shooting from the position (d) is rare in an ice hockey game, and thus this event is likely to be </a:t>
            </a:r>
            <a:r>
              <a:rPr lang="en-US" dirty="0" err="1"/>
              <a:t>OoD</a:t>
            </a:r>
            <a:r>
              <a:rPr lang="en-US" dirty="0"/>
              <a:t>, leading to a biased prediction at (d) (the predicted scoring chances are too large).</a:t>
            </a:r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2C3FBD9A-5700-1A8C-8D2F-AEA0A534B4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610" y="5069436"/>
            <a:ext cx="8212882" cy="4036408"/>
          </a:xfrm>
          <a:prstGeom prst="rect">
            <a:avLst/>
          </a:prstGeom>
        </p:spPr>
      </p:pic>
      <p:sp>
        <p:nvSpPr>
          <p:cNvPr id="17" name="TextBox 56">
            <a:extLst>
              <a:ext uri="{FF2B5EF4-FFF2-40B4-BE49-F238E27FC236}">
                <a16:creationId xmlns:a16="http://schemas.microsoft.com/office/drawing/2014/main" id="{66FE288D-6EB2-21A5-1CB1-44EA1D79902F}"/>
              </a:ext>
            </a:extLst>
          </p:cNvPr>
          <p:cNvSpPr txBox="1"/>
          <p:nvPr/>
        </p:nvSpPr>
        <p:spPr>
          <a:xfrm>
            <a:off x="12151887" y="8936273"/>
            <a:ext cx="705251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Figure 2. Model architecture. A play is a turn where one team attacks and the other defends. We add Spectral Normalization to </a:t>
            </a:r>
            <a:r>
              <a:rPr lang="en-US" err="1"/>
              <a:t>ResNet</a:t>
            </a:r>
            <a:r>
              <a:rPr lang="en-US"/>
              <a:t> outputs.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36E375-6347-214C-BE7F-F6D882FDCB3D}"/>
                  </a:ext>
                </a:extLst>
              </p:cNvPr>
              <p:cNvSpPr txBox="1"/>
              <p:nvPr/>
            </p:nvSpPr>
            <p:spPr>
              <a:xfrm>
                <a:off x="12749359" y="13594020"/>
                <a:ext cx="609985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sSub>
                      <m:sSubPr>
                        <m:ctrlPr>
                          <a:rPr lang="en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36E375-6347-214C-BE7F-F6D882FDC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359" y="13594020"/>
                <a:ext cx="6099858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56">
            <a:extLst>
              <a:ext uri="{FF2B5EF4-FFF2-40B4-BE49-F238E27FC236}">
                <a16:creationId xmlns:a16="http://schemas.microsoft.com/office/drawing/2014/main" id="{91DF71D7-00C4-863B-AE5F-D42B02FA5838}"/>
              </a:ext>
            </a:extLst>
          </p:cNvPr>
          <p:cNvSpPr txBox="1"/>
          <p:nvPr/>
        </p:nvSpPr>
        <p:spPr>
          <a:xfrm>
            <a:off x="12089791" y="17802771"/>
            <a:ext cx="7052519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Figure 3. Illustrating the predicted distributions in a sports game</a:t>
            </a:r>
            <a:endParaRPr dirty="0"/>
          </a:p>
        </p:txBody>
      </p:sp>
      <p:sp>
        <p:nvSpPr>
          <p:cNvPr id="26" name="TextBox 44">
            <a:extLst>
              <a:ext uri="{FF2B5EF4-FFF2-40B4-BE49-F238E27FC236}">
                <a16:creationId xmlns:a16="http://schemas.microsoft.com/office/drawing/2014/main" id="{878FDD16-827F-EDFF-D7F0-D5E4CBF24BB9}"/>
              </a:ext>
            </a:extLst>
          </p:cNvPr>
          <p:cNvSpPr txBox="1"/>
          <p:nvPr/>
        </p:nvSpPr>
        <p:spPr>
          <a:xfrm>
            <a:off x="11509610" y="18141791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Density Estimator for Capturing Epistemic Uncertainty</a:t>
            </a:r>
            <a:endParaRPr dirty="0"/>
          </a:p>
        </p:txBody>
      </p:sp>
      <p:sp>
        <p:nvSpPr>
          <p:cNvPr id="55" name="TextBox 53">
            <a:extLst>
              <a:ext uri="{FF2B5EF4-FFF2-40B4-BE49-F238E27FC236}">
                <a16:creationId xmlns:a16="http://schemas.microsoft.com/office/drawing/2014/main" id="{290E7C6B-4E4B-CEF0-EE21-C0C221F47C60}"/>
              </a:ext>
            </a:extLst>
          </p:cNvPr>
          <p:cNvSpPr txBox="1"/>
          <p:nvPr/>
        </p:nvSpPr>
        <p:spPr>
          <a:xfrm>
            <a:off x="11509610" y="18506096"/>
            <a:ext cx="9064533" cy="2383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We design a </a:t>
            </a:r>
            <a:r>
              <a:rPr lang="en-US" b="1" dirty="0"/>
              <a:t>Feature Space Conditional Normalizing Flow (FS-CNF) </a:t>
            </a:r>
            <a:r>
              <a:rPr lang="en-US" dirty="0"/>
              <a:t>to estimate sample density in the training distribution.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prevent feature collapse, the feature extractor</a:t>
            </a:r>
            <a:r>
              <a:rPr lang="el-GR" dirty="0"/>
              <a:t> </a:t>
            </a:r>
            <a:r>
              <a:rPr lang="en-US" dirty="0"/>
              <a:t>is subjected to a bi-Lipschitz constraint (see Formula (4) in our paper).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FS-CNF utilizes the Masked Auto-regressive Flow (MAF) design that estimates the density of input variables in the training data distribution.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3">
                <a:extLst>
                  <a:ext uri="{FF2B5EF4-FFF2-40B4-BE49-F238E27FC236}">
                    <a16:creationId xmlns:a16="http://schemas.microsoft.com/office/drawing/2014/main" id="{C0750C87-F9AF-5B70-AE6D-316C9196E011}"/>
                  </a:ext>
                </a:extLst>
              </p:cNvPr>
              <p:cNvSpPr txBox="1"/>
              <p:nvPr/>
            </p:nvSpPr>
            <p:spPr>
              <a:xfrm>
                <a:off x="21936681" y="4196113"/>
                <a:ext cx="10021599" cy="43224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dirty="0"/>
                  <a:t>To understand how players respond to risk, we propose a </a:t>
                </a:r>
                <a:r>
                  <a:rPr lang="en-US" b="1" dirty="0"/>
                  <a:t>Risk-sensitive Game Impact Metric (</a:t>
                </a:r>
                <a:r>
                  <a:rPr lang="en-US" b="1" dirty="0" err="1"/>
                  <a:t>RiGIM</a:t>
                </a:r>
                <a:r>
                  <a:rPr lang="en-US" b="1" dirty="0"/>
                  <a:t>) </a:t>
                </a:r>
                <a:r>
                  <a:rPr lang="en-US" dirty="0"/>
                  <a:t>that assigns lower weights to low-density match states: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 measures how much an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 changes the</a:t>
                </a:r>
                <a:r>
                  <a:rPr lang="en-US" dirty="0">
                    <a:latin typeface="Courier New" panose="02070309020205020404" pitchFamily="49" charset="0"/>
                  </a:rPr>
                  <a:t> 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return of a player’s team.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[0, 1]</m:t>
                    </m:r>
                  </m:oMath>
                </a14:m>
                <a:r>
                  <a:rPr lang="en-US" dirty="0"/>
                  <a:t> is the confidence level,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 denotes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quantile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denotes the number of times that a player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performs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at a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the testing dataset.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defines the density estimator, with which we filter the </a:t>
                </a:r>
                <a:r>
                  <a:rPr lang="en-US" dirty="0" err="1"/>
                  <a:t>OoD</a:t>
                </a:r>
                <a:r>
                  <a:rPr lang="en-US" dirty="0"/>
                  <a:t> samples.</a:t>
                </a:r>
                <a:endParaRPr dirty="0"/>
              </a:p>
            </p:txBody>
          </p:sp>
        </mc:Choice>
        <mc:Fallback xmlns="">
          <p:sp>
            <p:nvSpPr>
              <p:cNvPr id="56" name="TextBox 53">
                <a:extLst>
                  <a:ext uri="{FF2B5EF4-FFF2-40B4-BE49-F238E27FC236}">
                    <a16:creationId xmlns:a16="http://schemas.microsoft.com/office/drawing/2014/main" id="{C0750C87-F9AF-5B70-AE6D-316C9196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681" y="4196113"/>
                <a:ext cx="10021599" cy="4322465"/>
              </a:xfrm>
              <a:prstGeom prst="rect">
                <a:avLst/>
              </a:prstGeom>
              <a:blipFill>
                <a:blip r:embed="rId9"/>
                <a:stretch>
                  <a:fillRect l="-1266" r="-253" b="-176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AA9E4CC4-41D4-02BD-1A60-C00E95C523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36679" y="5100061"/>
            <a:ext cx="4876342" cy="79281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025BECF-FE9F-B30C-8EA6-B79B07F94D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36680" y="5821543"/>
            <a:ext cx="6986493" cy="553736"/>
          </a:xfrm>
          <a:prstGeom prst="rect">
            <a:avLst/>
          </a:prstGeom>
        </p:spPr>
      </p:pic>
      <p:sp>
        <p:nvSpPr>
          <p:cNvPr id="59" name="TextBox 51">
            <a:extLst>
              <a:ext uri="{FF2B5EF4-FFF2-40B4-BE49-F238E27FC236}">
                <a16:creationId xmlns:a16="http://schemas.microsoft.com/office/drawing/2014/main" id="{17BFE852-4748-8E78-F284-9B2B22EB98F3}"/>
              </a:ext>
            </a:extLst>
          </p:cNvPr>
          <p:cNvSpPr txBox="1"/>
          <p:nvPr/>
        </p:nvSpPr>
        <p:spPr>
          <a:xfrm>
            <a:off x="21936678" y="8746545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Empirical Evaluation</a:t>
            </a:r>
            <a:endParaRPr dirty="0"/>
          </a:p>
        </p:txBody>
      </p:sp>
      <p:sp>
        <p:nvSpPr>
          <p:cNvPr id="60" name="TextBox 53">
            <a:extLst>
              <a:ext uri="{FF2B5EF4-FFF2-40B4-BE49-F238E27FC236}">
                <a16:creationId xmlns:a16="http://schemas.microsoft.com/office/drawing/2014/main" id="{E7CC4213-361D-F923-ED4E-433F8A4BAA4D}"/>
              </a:ext>
            </a:extLst>
          </p:cNvPr>
          <p:cNvSpPr txBox="1"/>
          <p:nvPr/>
        </p:nvSpPr>
        <p:spPr>
          <a:xfrm>
            <a:off x="21936678" y="9355970"/>
            <a:ext cx="10021599" cy="2383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Dataset. </a:t>
            </a:r>
            <a:r>
              <a:rPr lang="en-US" dirty="0"/>
              <a:t>We utilize both an ice-hockey and a soccer dataset from the National Hockey League (NHL) and major European soccer leagues, which contains 9,213,371 events, covering 195 teams, 4,172 games, and 6,513 players.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Experiment Settings</a:t>
            </a:r>
            <a:r>
              <a:rPr lang="en-US" dirty="0"/>
              <a:t>. We divide the dataset into a training set (80%), a validation set (10%), and a testing set (10%) according to game 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Comparison Methods. </a:t>
            </a:r>
            <a:r>
              <a:rPr lang="en-US" dirty="0"/>
              <a:t>We employ the baselines</a:t>
            </a:r>
            <a:r>
              <a:rPr lang="en-US" dirty="0">
                <a:solidFill>
                  <a:srgbClr val="0070C0"/>
                </a:solidFill>
              </a:rPr>
              <a:t>[3] </a:t>
            </a:r>
            <a:r>
              <a:rPr lang="en-US" dirty="0"/>
              <a:t>under an ablation design:</a:t>
            </a:r>
            <a:endParaRPr lang="en-US" b="1" dirty="0"/>
          </a:p>
        </p:txBody>
      </p:sp>
      <p:pic>
        <p:nvPicPr>
          <p:cNvPr id="63" name="Picture 62" descr="Table&#10;&#10;Description automatically generated">
            <a:extLst>
              <a:ext uri="{FF2B5EF4-FFF2-40B4-BE49-F238E27FC236}">
                <a16:creationId xmlns:a16="http://schemas.microsoft.com/office/drawing/2014/main" id="{64C15C9A-BC1C-C721-8A7E-8F40382336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079" y="11762235"/>
            <a:ext cx="5568665" cy="1710105"/>
          </a:xfrm>
          <a:prstGeom prst="rect">
            <a:avLst/>
          </a:prstGeom>
        </p:spPr>
      </p:pic>
      <p:sp>
        <p:nvSpPr>
          <p:cNvPr id="64" name="TextBox 44">
            <a:extLst>
              <a:ext uri="{FF2B5EF4-FFF2-40B4-BE49-F238E27FC236}">
                <a16:creationId xmlns:a16="http://schemas.microsoft.com/office/drawing/2014/main" id="{D6C256CF-5885-C09A-2E3E-3947FC76FEAC}"/>
              </a:ext>
            </a:extLst>
          </p:cNvPr>
          <p:cNvSpPr txBox="1"/>
          <p:nvPr/>
        </p:nvSpPr>
        <p:spPr>
          <a:xfrm>
            <a:off x="21972168" y="13508988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Player Evaluation Performance: Correlations with Standard Measures</a:t>
            </a:r>
            <a:endParaRPr dirty="0"/>
          </a:p>
        </p:txBody>
      </p:sp>
      <p:pic>
        <p:nvPicPr>
          <p:cNvPr id="66" name="Picture 65" descr="Table&#10;&#10;Description automatically generated">
            <a:extLst>
              <a:ext uri="{FF2B5EF4-FFF2-40B4-BE49-F238E27FC236}">
                <a16:creationId xmlns:a16="http://schemas.microsoft.com/office/drawing/2014/main" id="{77C66756-38F5-C2E4-F394-870AC99601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168" y="13906814"/>
            <a:ext cx="8552308" cy="3081600"/>
          </a:xfrm>
          <a:prstGeom prst="rect">
            <a:avLst/>
          </a:prstGeom>
        </p:spPr>
      </p:pic>
      <p:sp>
        <p:nvSpPr>
          <p:cNvPr id="69" name="TextBox 44">
            <a:extLst>
              <a:ext uri="{FF2B5EF4-FFF2-40B4-BE49-F238E27FC236}">
                <a16:creationId xmlns:a16="http://schemas.microsoft.com/office/drawing/2014/main" id="{DB6E6FFC-40BF-2DC5-1AA9-FC111507407E}"/>
              </a:ext>
            </a:extLst>
          </p:cNvPr>
          <p:cNvSpPr txBox="1"/>
          <p:nvPr/>
        </p:nvSpPr>
        <p:spPr>
          <a:xfrm>
            <a:off x="21972167" y="17017475"/>
            <a:ext cx="9064533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Sensitivity to Risk: Correlations Conditioning on Different Confidence Levels</a:t>
            </a:r>
          </a:p>
          <a:p>
            <a:endParaRPr dirty="0"/>
          </a:p>
        </p:txBody>
      </p:sp>
      <p:pic>
        <p:nvPicPr>
          <p:cNvPr id="71" name="Picture 7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50BDE9-3A63-95A1-EA78-9B6DDCCCD1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167" y="17414634"/>
            <a:ext cx="9537933" cy="3474935"/>
          </a:xfrm>
          <a:prstGeom prst="rect">
            <a:avLst/>
          </a:prstGeom>
        </p:spPr>
      </p:pic>
      <p:sp>
        <p:nvSpPr>
          <p:cNvPr id="76" name="TextBox 53">
            <a:extLst>
              <a:ext uri="{FF2B5EF4-FFF2-40B4-BE49-F238E27FC236}">
                <a16:creationId xmlns:a16="http://schemas.microsoft.com/office/drawing/2014/main" id="{6ACCA149-1269-814C-1C2F-14F217B9C1D3}"/>
              </a:ext>
            </a:extLst>
          </p:cNvPr>
          <p:cNvSpPr txBox="1"/>
          <p:nvPr/>
        </p:nvSpPr>
        <p:spPr>
          <a:xfrm>
            <a:off x="29223777" y="12149737"/>
            <a:ext cx="1812924" cy="83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>
                <a:solidFill>
                  <a:schemeClr val="accent1"/>
                </a:solidFill>
              </a:rPr>
              <a:t>RiGIM</a:t>
            </a:r>
            <a:r>
              <a:rPr lang="en-US" dirty="0">
                <a:solidFill>
                  <a:schemeClr val="accent1"/>
                </a:solidFill>
              </a:rPr>
              <a:t> is our model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05379-C66F-B8CF-07E4-E7FF61663A2F}"/>
              </a:ext>
            </a:extLst>
          </p:cNvPr>
          <p:cNvSpPr txBox="1"/>
          <p:nvPr/>
        </p:nvSpPr>
        <p:spPr>
          <a:xfrm>
            <a:off x="22162572" y="20963562"/>
            <a:ext cx="97957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solidFill>
                  <a:srgbClr val="0070C0"/>
                </a:solidFill>
              </a:rPr>
              <a:t>[3] Guiliang Liu, Oliver Schulte. Deep Reinforcement Learning in Ice Hockey for Context-Aware Player Evaluation. International Joint Conference on Artificial Intelligence (IJCAI) 2018.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35D8F-FCF2-3B2C-C9E4-0D7F4548973B}"/>
              </a:ext>
            </a:extLst>
          </p:cNvPr>
          <p:cNvSpPr txBox="1"/>
          <p:nvPr/>
        </p:nvSpPr>
        <p:spPr>
          <a:xfrm>
            <a:off x="11663120" y="20963562"/>
            <a:ext cx="8425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solidFill>
                  <a:srgbClr val="0070C0"/>
                </a:solidFill>
              </a:rPr>
              <a:t>[2] Will Dabney, Mark Rowland, Marc G. Bellemare, and Rémi Munos. Distributional reinforce- ment learning with quantile regression. In AAAI, pages 2892–2901, 2018.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1904E-9EA7-5C59-F8E2-739A13A70275}"/>
              </a:ext>
            </a:extLst>
          </p:cNvPr>
          <p:cNvSpPr txBox="1"/>
          <p:nvPr/>
        </p:nvSpPr>
        <p:spPr>
          <a:xfrm>
            <a:off x="818030" y="20686563"/>
            <a:ext cx="90645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solidFill>
                  <a:srgbClr val="0070C0"/>
                </a:solidFill>
              </a:rPr>
              <a:t>[1] Borislav Mavrin, Hengshuai Yao, Linglong Kong, Kaiwen Wu, and Yaoliang Yu. Distributional reinforcement learning for efficient exploration. In International Conference on Machine Learning (ICML), volume 97, pages 4424–4434, 2019.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{269B34D8-2BCE-8341-B701-D56FF3E1F31C}tf16401369</Template>
  <TotalTime>11</TotalTime>
  <Words>957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Oliver Schulte</cp:lastModifiedBy>
  <cp:revision>3</cp:revision>
  <dcterms:modified xsi:type="dcterms:W3CDTF">2022-11-17T23:22:31Z</dcterms:modified>
</cp:coreProperties>
</file>