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16002000" cy="269748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orient="horz" pos="5688">
          <p15:clr>
            <a:srgbClr val="A4A3A4"/>
          </p15:clr>
        </p15:guide>
        <p15:guide id="3" orient="horz" pos="19296">
          <p15:clr>
            <a:srgbClr val="A4A3A4"/>
          </p15:clr>
        </p15:guide>
        <p15:guide id="4" pos="2376">
          <p15:clr>
            <a:srgbClr val="A4A3A4"/>
          </p15:clr>
        </p15:guide>
        <p15:guide id="5" pos="25272">
          <p15:clr>
            <a:srgbClr val="A4A3A4"/>
          </p15:clr>
        </p15:guide>
        <p15:guide id="6" pos="10296">
          <p15:clr>
            <a:srgbClr val="A4A3A4"/>
          </p15:clr>
        </p15:guide>
        <p15:guide id="7" pos="9432">
          <p15:clr>
            <a:srgbClr val="A4A3A4"/>
          </p15:clr>
        </p15:guide>
        <p15:guide id="8" pos="17352">
          <p15:clr>
            <a:srgbClr val="A4A3A4"/>
          </p15:clr>
        </p15:guide>
        <p15:guide id="9" pos="1821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g6ILUFYfl7vvS3jx0j9wBTUrpS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>
        <p:scale>
          <a:sx n="29" d="100"/>
          <a:sy n="29" d="100"/>
        </p:scale>
        <p:origin x="904" y="-936"/>
      </p:cViewPr>
      <p:guideLst>
        <p:guide orient="horz" pos="576"/>
        <p:guide orient="horz" pos="5688"/>
        <p:guide orient="horz" pos="19296"/>
        <p:guide pos="2376"/>
        <p:guide pos="25272"/>
        <p:guide pos="10296"/>
        <p:guide pos="9432"/>
        <p:guide pos="17352"/>
        <p:guide pos="18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6934200" cy="13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9064625" y="0"/>
            <a:ext cx="6934200" cy="13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2022475"/>
            <a:ext cx="13487400" cy="10115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600200" y="12812713"/>
            <a:ext cx="12801600" cy="1213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25620663"/>
            <a:ext cx="6934200" cy="13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9064625" y="25620663"/>
            <a:ext cx="6934200" cy="13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2022475"/>
            <a:ext cx="13487400" cy="10115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1600200" y="12812713"/>
            <a:ext cx="12801600" cy="1213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 txBox="1">
            <a:spLocks noGrp="1"/>
          </p:cNvSpPr>
          <p:nvPr>
            <p:ph type="sldNum" idx="12"/>
          </p:nvPr>
        </p:nvSpPr>
        <p:spPr>
          <a:xfrm>
            <a:off x="9064625" y="25620663"/>
            <a:ext cx="6934200" cy="13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3"/>
          <p:cNvGrpSpPr/>
          <p:nvPr/>
        </p:nvGrpSpPr>
        <p:grpSpPr>
          <a:xfrm>
            <a:off x="457200" y="457196"/>
            <a:ext cx="42978373" cy="32004004"/>
            <a:chOff x="457200" y="457196"/>
            <a:chExt cx="42978373" cy="32004004"/>
          </a:xfrm>
        </p:grpSpPr>
        <p:sp>
          <p:nvSpPr>
            <p:cNvPr id="12" name="Google Shape;12;p3"/>
            <p:cNvSpPr/>
            <p:nvPr/>
          </p:nvSpPr>
          <p:spPr>
            <a:xfrm>
              <a:off x="457200" y="457196"/>
              <a:ext cx="42976799" cy="32004001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"/>
            <p:cNvSpPr/>
            <p:nvPr/>
          </p:nvSpPr>
          <p:spPr>
            <a:xfrm>
              <a:off x="457200" y="31546800"/>
              <a:ext cx="42976799" cy="914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>
              <a:off x="457200" y="457200"/>
              <a:ext cx="429767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" name="Google Shape;15;p3" descr="fluid energy lines for posters.emf"/>
            <p:cNvPicPr preferRelativeResize="0"/>
            <p:nvPr/>
          </p:nvPicPr>
          <p:blipFill rotWithShape="1">
            <a:blip r:embed="rId2">
              <a:alphaModFix/>
            </a:blip>
            <a:srcRect l="47791" r="5763"/>
            <a:stretch/>
          </p:blipFill>
          <p:spPr>
            <a:xfrm>
              <a:off x="457200" y="3337560"/>
              <a:ext cx="42978373" cy="84388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 txBox="1"/>
          <p:nvPr/>
        </p:nvSpPr>
        <p:spPr>
          <a:xfrm>
            <a:off x="15849600" y="8382000"/>
            <a:ext cx="12268199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When to Count?</a:t>
            </a:r>
            <a:endParaRPr sz="36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6477000" y="2564249"/>
            <a:ext cx="2887980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Richard Mar and Oliver Schulte</a:t>
            </a:r>
            <a:endParaRPr sz="7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14609727" y="3786175"/>
            <a:ext cx="181902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B4B4B4"/>
                </a:solidFill>
                <a:latin typeface="Arial"/>
                <a:ea typeface="Arial"/>
                <a:cs typeface="Arial"/>
                <a:sym typeface="Arial"/>
              </a:rPr>
              <a:t>School of Computing Science</a:t>
            </a:r>
            <a:br>
              <a:rPr lang="en-US" sz="6000" b="0" i="0" u="none" strike="noStrike" cap="none">
                <a:solidFill>
                  <a:srgbClr val="B4B4B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i="0" u="none" strike="noStrike" cap="none">
                <a:solidFill>
                  <a:srgbClr val="B4B4B4"/>
                </a:solidFill>
                <a:latin typeface="Arial"/>
                <a:ea typeface="Arial"/>
                <a:cs typeface="Arial"/>
                <a:sym typeface="Arial"/>
              </a:rPr>
              <a:t>Simon Fraser University, Vancouver, Canada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B4B4B4"/>
                </a:solidFill>
                <a:latin typeface="Arial"/>
                <a:ea typeface="Arial"/>
                <a:cs typeface="Arial"/>
                <a:sym typeface="Arial"/>
              </a:rPr>
              <a:t>Code Repository: https://github.com/sfu-cl-lab/FactorBase</a:t>
            </a: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741327" y="27804070"/>
            <a:ext cx="13868400" cy="439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9E7E38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Zhensong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Qian, Oliver Schulte, and Yan Sun. Computing Multi-Relational Sufficient Statistics for Large Databases. CIKM 2014, 1249–1258.</a:t>
            </a:r>
          </a:p>
          <a:p>
            <a:pPr marL="514350" lvl="0" indent="-311150">
              <a:buClr>
                <a:schemeClr val="dk1"/>
              </a:buClr>
              <a:buSzPts val="3200"/>
            </a:pPr>
            <a:r>
              <a:rPr lang="en-CA" sz="3200" dirty="0">
                <a:solidFill>
                  <a:schemeClr val="dk1"/>
                </a:solidFill>
              </a:rPr>
              <a:t>2. </a:t>
            </a:r>
            <a:r>
              <a:rPr lang="en-CA" sz="3200" dirty="0" err="1">
                <a:solidFill>
                  <a:schemeClr val="dk1"/>
                </a:solidFill>
              </a:rPr>
              <a:t>Lv</a:t>
            </a:r>
            <a:r>
              <a:rPr lang="en-CA" sz="3200" dirty="0">
                <a:solidFill>
                  <a:schemeClr val="dk1"/>
                </a:solidFill>
              </a:rPr>
              <a:t>, Q.; Xia, X. &amp; Qian, P.</a:t>
            </a:r>
            <a:br>
              <a:rPr lang="en-CA" sz="3200" dirty="0">
                <a:solidFill>
                  <a:schemeClr val="dk1"/>
                </a:solidFill>
              </a:rPr>
            </a:br>
            <a:r>
              <a:rPr lang="en-CA" sz="3200" dirty="0">
                <a:solidFill>
                  <a:schemeClr val="dk1"/>
                </a:solidFill>
              </a:rPr>
              <a:t>A fast calculation of metric scores for learning Bayesian networks </a:t>
            </a:r>
            <a:br>
              <a:rPr lang="en-CA" sz="3200" dirty="0">
                <a:solidFill>
                  <a:schemeClr val="dk1"/>
                </a:solidFill>
              </a:rPr>
            </a:br>
            <a:r>
              <a:rPr lang="en-CA" sz="3200" dirty="0">
                <a:solidFill>
                  <a:schemeClr val="dk1"/>
                </a:solidFill>
              </a:rPr>
              <a:t>International Journal of Automation and Computing, 2012, 9, 37-44 </a:t>
            </a:r>
          </a:p>
          <a:p>
            <a:pPr marL="51435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" descr="sfu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066800"/>
            <a:ext cx="4495800" cy="226337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28803600" y="8284537"/>
            <a:ext cx="14020801" cy="2364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9E7E38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dirty="0"/>
          </a:p>
          <a:p>
            <a:pPr marL="6858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Times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 b="1" i="0" u="none" strike="noStrike" cap="none" dirty="0">
              <a:solidFill>
                <a:srgbClr val="9E7E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Log-likelihood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9E7E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9E7E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9E7E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9E7E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9E7E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9E7E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9E7E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600" b="1" i="0" u="none" strike="noStrike" cap="none" dirty="0">
              <a:solidFill>
                <a:srgbClr val="9E7E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600" b="1" i="0" u="none" strike="noStrike" cap="none" dirty="0">
              <a:solidFill>
                <a:srgbClr val="9E7E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9E7E38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  <a:p>
            <a:pPr marL="571500" marR="0" lvl="0" indent="-5715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CA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Instantiation counts are a key computational bottleneck for relational learning</a:t>
            </a:r>
            <a:endParaRPr dirty="0"/>
          </a:p>
          <a:p>
            <a:pPr marL="571500" marR="0" lvl="0" indent="-5715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CA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 is important to avoid recomputing counts</a:t>
            </a:r>
            <a:endParaRPr dirty="0"/>
          </a:p>
          <a:p>
            <a:pPr marL="571500" marR="0" lvl="0" indent="-5715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Precounting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all possible patterns is faster than plain on-demand counting during model search</a:t>
            </a:r>
            <a:b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3600" dirty="0">
                <a:solidFill>
                  <a:schemeClr val="dk1"/>
                </a:solidFill>
              </a:rPr>
              <a:t>Assuming enough memory and moderate predicates (20 or less)</a:t>
            </a:r>
          </a:p>
          <a:p>
            <a:pPr marL="571500" marR="0" lvl="0" indent="-5715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Hybrid is even faster: </a:t>
            </a:r>
            <a:r>
              <a:rPr lang="en-US" sz="3600" dirty="0" err="1">
                <a:solidFill>
                  <a:schemeClr val="dk1"/>
                </a:solidFill>
              </a:rPr>
              <a:t>precount</a:t>
            </a:r>
            <a:r>
              <a:rPr lang="en-US" sz="3600" dirty="0">
                <a:solidFill>
                  <a:schemeClr val="dk1"/>
                </a:solidFill>
              </a:rPr>
              <a:t> for existing relationships, on-demand for negations</a:t>
            </a:r>
            <a:endParaRPr lang="en-US"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chemeClr val="dk1"/>
              </a:buClr>
              <a:buSzPts val="3600"/>
            </a:pPr>
            <a:endParaRPr lang="en-US" dirty="0">
              <a:solidFill>
                <a:schemeClr val="dk1"/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chemeClr val="dk1"/>
              </a:buClr>
              <a:buSzPts val="3600"/>
            </a:pPr>
            <a:endParaRPr dirty="0"/>
          </a:p>
        </p:txBody>
      </p:sp>
      <p:sp>
        <p:nvSpPr>
          <p:cNvPr id="27" name="Google Shape;27;p1"/>
          <p:cNvSpPr txBox="1"/>
          <p:nvPr/>
        </p:nvSpPr>
        <p:spPr>
          <a:xfrm>
            <a:off x="7086600" y="990600"/>
            <a:ext cx="3352799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 and Post Counting for Scalable Statistical-Relational Model Discovery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1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59759" y="9552323"/>
            <a:ext cx="14020799" cy="89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294877" y="18687477"/>
            <a:ext cx="9658350" cy="54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698" y="22175553"/>
            <a:ext cx="7858125" cy="54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06891" y="22687404"/>
            <a:ext cx="5905500" cy="418283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"/>
          <p:cNvSpPr/>
          <p:nvPr/>
        </p:nvSpPr>
        <p:spPr>
          <a:xfrm>
            <a:off x="1403708" y="8976904"/>
            <a:ext cx="14249401" cy="1030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9E7E38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key problem for relational learning is to </a:t>
            </a:r>
            <a:r>
              <a:rPr lang="en-US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how often a pattern occurs in the data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 pairs of women users who are friends)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propositional </a:t>
            </a: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i.i.d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data, need only to filter a </a:t>
            </a:r>
            <a:r>
              <a:rPr lang="en-US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subset of existing rows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counting is much harder: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consider </a:t>
            </a:r>
            <a:r>
              <a:rPr lang="en-US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tuples 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pairs, triples of users): the 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 Problem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consider non-existing links (e.g. pairs of users who are not friends):</a:t>
            </a:r>
            <a:b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Negation Problem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Insights from graphical model learning: 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 counts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avoid recounting is important for scalability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</a:t>
            </a:r>
            <a:r>
              <a:rPr lang="en-US" sz="3200" dirty="0">
                <a:solidFill>
                  <a:schemeClr val="dk1"/>
                </a:solidFill>
              </a:rPr>
              <a:t>issue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count.</a:t>
            </a:r>
            <a:endParaRPr dirty="0"/>
          </a:p>
          <a:p>
            <a:pPr marL="1022350" marR="0" lvl="1" indent="-530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Precounting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collects a large number of patterns </a:t>
            </a:r>
            <a:r>
              <a:rPr lang="en-US" sz="3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search</a:t>
            </a:r>
            <a:endParaRPr dirty="0"/>
          </a:p>
          <a:p>
            <a:pPr marL="1022350" marR="0" lvl="1" indent="-530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Ondemand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counting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computes counts only for patterns generated during model search</a:t>
            </a:r>
            <a:endParaRPr dirty="0"/>
          </a:p>
          <a:p>
            <a:pPr marL="1022350" marR="0" lvl="1" indent="-327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Conclusion: Use</a:t>
            </a:r>
            <a:endParaRPr dirty="0"/>
          </a:p>
          <a:p>
            <a:pPr marL="1212850" marR="0" lvl="1" indent="-4746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precounting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Join Problem</a:t>
            </a:r>
            <a:endParaRPr dirty="0"/>
          </a:p>
          <a:p>
            <a:pPr marL="1212850" marR="0" lvl="1" indent="-4746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ondemand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counting for the Negation Problem.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hybrid method can scale to 15M facts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1031686" y="19768706"/>
            <a:ext cx="1230331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9E7E38"/>
                </a:solidFill>
                <a:latin typeface="Arial"/>
                <a:ea typeface="Arial"/>
                <a:cs typeface="Arial"/>
                <a:sym typeface="Arial"/>
              </a:rPr>
              <a:t>Contingency Tables (CTs)</a:t>
            </a:r>
            <a:endParaRPr dirty="0"/>
          </a:p>
        </p:txBody>
      </p:sp>
      <p:sp>
        <p:nvSpPr>
          <p:cNvPr id="44" name="Google Shape;44;p1"/>
          <p:cNvSpPr txBox="1"/>
          <p:nvPr/>
        </p:nvSpPr>
        <p:spPr>
          <a:xfrm>
            <a:off x="914400" y="21141427"/>
            <a:ext cx="14155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0" marR="0" lvl="0" indent="-1143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storing and transforming counts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4FAA37-95F2-A348-AB10-39712999302E}"/>
              </a:ext>
            </a:extLst>
          </p:cNvPr>
          <p:cNvCxnSpPr/>
          <p:nvPr/>
        </p:nvCxnSpPr>
        <p:spPr>
          <a:xfrm>
            <a:off x="8470823" y="22687404"/>
            <a:ext cx="1625677" cy="28014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810C4F-0FFE-7F42-B331-9CC04ACC770D}"/>
              </a:ext>
            </a:extLst>
          </p:cNvPr>
          <p:cNvSpPr txBox="1"/>
          <p:nvPr/>
        </p:nvSpPr>
        <p:spPr>
          <a:xfrm>
            <a:off x="16023292" y="9427919"/>
            <a:ext cx="11567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/>
              <a:t>Precount</a:t>
            </a:r>
            <a:r>
              <a:rPr lang="en-US" sz="3200" dirty="0"/>
              <a:t>: compute CTs for </a:t>
            </a:r>
            <a:r>
              <a:rPr lang="en-US" sz="3200" u="sng" dirty="0"/>
              <a:t>all</a:t>
            </a:r>
            <a:r>
              <a:rPr lang="en-US" sz="3200" dirty="0"/>
              <a:t> variables/predicates 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/>
              <a:t>Postcount</a:t>
            </a:r>
            <a:r>
              <a:rPr lang="en-US" sz="3200" b="1" dirty="0"/>
              <a:t>/on-demand</a:t>
            </a:r>
            <a:r>
              <a:rPr lang="en-US" sz="3200" dirty="0"/>
              <a:t>: compute CTs for relational dependency (clause) only if generated during model search</a:t>
            </a:r>
            <a:endParaRPr lang="en-US" sz="32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874A999-778C-D24B-88C7-C5DDCF1E6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18130"/>
              </p:ext>
            </p:extLst>
          </p:nvPr>
        </p:nvGraphicFramePr>
        <p:xfrm>
          <a:off x="16009068" y="11307900"/>
          <a:ext cx="1229360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913">
                  <a:extLst>
                    <a:ext uri="{9D8B030D-6E8A-4147-A177-3AD203B41FA5}">
                      <a16:colId xmlns:a16="http://schemas.microsoft.com/office/drawing/2014/main" val="473649510"/>
                    </a:ext>
                  </a:extLst>
                </a:gridCol>
                <a:gridCol w="1477349">
                  <a:extLst>
                    <a:ext uri="{9D8B030D-6E8A-4147-A177-3AD203B41FA5}">
                      <a16:colId xmlns:a16="http://schemas.microsoft.com/office/drawing/2014/main" val="3846896500"/>
                    </a:ext>
                  </a:extLst>
                </a:gridCol>
                <a:gridCol w="2587445">
                  <a:extLst>
                    <a:ext uri="{9D8B030D-6E8A-4147-A177-3AD203B41FA5}">
                      <a16:colId xmlns:a16="http://schemas.microsoft.com/office/drawing/2014/main" val="3323754169"/>
                    </a:ext>
                  </a:extLst>
                </a:gridCol>
                <a:gridCol w="2605904">
                  <a:extLst>
                    <a:ext uri="{9D8B030D-6E8A-4147-A177-3AD203B41FA5}">
                      <a16:colId xmlns:a16="http://schemas.microsoft.com/office/drawing/2014/main" val="1309243428"/>
                    </a:ext>
                  </a:extLst>
                </a:gridCol>
                <a:gridCol w="3166998">
                  <a:extLst>
                    <a:ext uri="{9D8B030D-6E8A-4147-A177-3AD203B41FA5}">
                      <a16:colId xmlns:a16="http://schemas.microsoft.com/office/drawing/2014/main" val="168587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Count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Model Search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37737"/>
                  </a:ext>
                </a:extLst>
              </a:tr>
              <a:tr h="392639">
                <a:tc>
                  <a:txBody>
                    <a:bodyPr/>
                    <a:lstStyle/>
                    <a:p>
                      <a:r>
                        <a:rPr lang="en-US" sz="2800" dirty="0" err="1"/>
                        <a:t>Precount</a:t>
                      </a:r>
                      <a:r>
                        <a:rPr lang="en-US" sz="2800" dirty="0"/>
                        <a:t>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Exponential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e.g. 2</a:t>
                      </a:r>
                      <a:r>
                        <a:rPr lang="en-US" sz="2800" baseline="30000" dirty="0"/>
                        <a:t>20</a:t>
                      </a:r>
                      <a:r>
                        <a:rPr lang="en-US" sz="2800" dirty="0"/>
                        <a:t> for 20 predicates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exponential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✔️ 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✔️ (lookup)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979526"/>
                  </a:ext>
                </a:extLst>
              </a:tr>
              <a:tr h="392639">
                <a:tc>
                  <a:txBody>
                    <a:bodyPr/>
                    <a:lstStyle/>
                    <a:p>
                      <a:r>
                        <a:rPr lang="en-US" sz="2800" dirty="0"/>
                        <a:t>On-demand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dirty="0"/>
                        <a:t>✔️ 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dirty="0"/>
                        <a:t>✔️ 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generates many separate CTS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8582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DF5558-3DB5-224B-B9F4-D7464E6F5564}"/>
              </a:ext>
            </a:extLst>
          </p:cNvPr>
          <p:cNvSpPr txBox="1"/>
          <p:nvPr/>
        </p:nvSpPr>
        <p:spPr>
          <a:xfrm>
            <a:off x="16144538" y="14896841"/>
            <a:ext cx="11446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New </a:t>
            </a:r>
            <a:r>
              <a:rPr lang="en-US" sz="3200" b="1" dirty="0"/>
              <a:t>Hybrid Method H:</a:t>
            </a:r>
            <a:r>
              <a:rPr lang="en-US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Precount</a:t>
            </a:r>
            <a:r>
              <a:rPr lang="en-US" sz="3200" dirty="0"/>
              <a:t> for existing relationships (Joins)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On-demand for non-existing relationships (Negation)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Naïve SRL methods use on-demand without caching</a:t>
            </a:r>
          </a:p>
        </p:txBody>
      </p:sp>
      <p:sp>
        <p:nvSpPr>
          <p:cNvPr id="45" name="Google Shape;21;p1">
            <a:extLst>
              <a:ext uri="{FF2B5EF4-FFF2-40B4-BE49-F238E27FC236}">
                <a16:creationId xmlns:a16="http://schemas.microsoft.com/office/drawing/2014/main" id="{8FBC3DDF-165B-7F4F-BD95-6BEF0CB52356}"/>
              </a:ext>
            </a:extLst>
          </p:cNvPr>
          <p:cNvSpPr txBox="1"/>
          <p:nvPr/>
        </p:nvSpPr>
        <p:spPr>
          <a:xfrm>
            <a:off x="16144538" y="17358469"/>
            <a:ext cx="12268199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Evaluation: Datasets</a:t>
            </a:r>
            <a:endParaRPr sz="36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4E0AAA-BB65-A94D-B949-607EA49888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68350" y="18442189"/>
            <a:ext cx="13262726" cy="6898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DBCCD7-1834-FA4B-8C5D-AE1F73FB7226}"/>
              </a:ext>
            </a:extLst>
          </p:cNvPr>
          <p:cNvSpPr txBox="1"/>
          <p:nvPr/>
        </p:nvSpPr>
        <p:spPr>
          <a:xfrm>
            <a:off x="16009068" y="18181826"/>
            <a:ext cx="10808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MP/N = Average BN indegree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507D10-D45A-8E4E-A189-1ECE45DFA1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68350" y="25374689"/>
            <a:ext cx="9203329" cy="58463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195DA0-ADE5-8348-853F-CA44A04BD6B8}"/>
              </a:ext>
            </a:extLst>
          </p:cNvPr>
          <p:cNvSpPr txBox="1"/>
          <p:nvPr/>
        </p:nvSpPr>
        <p:spPr>
          <a:xfrm>
            <a:off x="24871679" y="25468947"/>
            <a:ext cx="3688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Maximum Resident Set Size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fsom_36x48_horizontal_poster_template">
  <a:themeElements>
    <a:clrScheme name="Fluid Energy Poster">
      <a:dk1>
        <a:srgbClr val="000000"/>
      </a:dk1>
      <a:lt1>
        <a:srgbClr val="FFFFFF"/>
      </a:lt1>
      <a:dk2>
        <a:srgbClr val="000000"/>
      </a:dk2>
      <a:lt2>
        <a:srgbClr val="E0E0E0"/>
      </a:lt2>
      <a:accent1>
        <a:srgbClr val="9E7E38"/>
      </a:accent1>
      <a:accent2>
        <a:srgbClr val="EC7A08"/>
      </a:accent2>
      <a:accent3>
        <a:srgbClr val="FFDA08"/>
      </a:accent3>
      <a:accent4>
        <a:srgbClr val="8064A2"/>
      </a:accent4>
      <a:accent5>
        <a:srgbClr val="CD202C"/>
      </a:accent5>
      <a:accent6>
        <a:srgbClr val="B6BF00"/>
      </a:accent6>
      <a:hlink>
        <a:srgbClr val="9E7E38"/>
      </a:hlink>
      <a:folHlink>
        <a:srgbClr val="9E7E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462</Words>
  <Application>Microsoft Macintosh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wfsom_36x48_horizontal_poster_template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aaa78</dc:creator>
  <cp:lastModifiedBy>Oliver Schulte</cp:lastModifiedBy>
  <cp:revision>12</cp:revision>
  <dcterms:created xsi:type="dcterms:W3CDTF">2012-07-03T17:33:30Z</dcterms:created>
  <dcterms:modified xsi:type="dcterms:W3CDTF">2021-10-21T04:05:58Z</dcterms:modified>
</cp:coreProperties>
</file>