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3" r:id="rId4"/>
    <p:sldId id="284" r:id="rId5"/>
    <p:sldId id="275" r:id="rId6"/>
    <p:sldId id="274" r:id="rId7"/>
    <p:sldId id="259" r:id="rId8"/>
    <p:sldId id="260" r:id="rId9"/>
    <p:sldId id="285" r:id="rId10"/>
    <p:sldId id="262" r:id="rId11"/>
    <p:sldId id="263" r:id="rId12"/>
    <p:sldId id="261" r:id="rId13"/>
    <p:sldId id="276" r:id="rId14"/>
    <p:sldId id="278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8" r:id="rId23"/>
    <p:sldId id="289" r:id="rId24"/>
    <p:sldId id="277" r:id="rId25"/>
    <p:sldId id="281" r:id="rId26"/>
    <p:sldId id="279" r:id="rId27"/>
    <p:sldId id="286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48" autoAdjust="0"/>
  </p:normalViewPr>
  <p:slideViewPr>
    <p:cSldViewPr snapToGrid="0" snapToObjects="1">
      <p:cViewPr varScale="1">
        <p:scale>
          <a:sx n="75" d="100"/>
          <a:sy n="75" d="100"/>
        </p:scale>
        <p:origin x="-158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282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oschulte-srl\join-bayes\conf\multiple-link\CIKM_2014\simple_histogra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oschulte-srl\join-bayes\conf\multiple-link\CIKM_2014\simple_histogra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Table1!$J$19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Table1!$K$20:$K$25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N/A</c:v>
                </c:pt>
              </c:strCache>
            </c:strRef>
          </c:cat>
          <c:val>
            <c:numRef>
              <c:f>Table1!$J$20:$J$25</c:f>
              <c:numCache>
                <c:formatCode>0</c:formatCode>
                <c:ptCount val="6"/>
                <c:pt idx="0">
                  <c:v>5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203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746112"/>
        <c:axId val="50747648"/>
      </c:barChart>
      <c:catAx>
        <c:axId val="5074611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crossAx val="50747648"/>
        <c:crosses val="autoZero"/>
        <c:auto val="1"/>
        <c:lblAlgn val="ctr"/>
        <c:lblOffset val="100"/>
        <c:noMultiLvlLbl val="0"/>
      </c:catAx>
      <c:valAx>
        <c:axId val="50747648"/>
        <c:scaling>
          <c:orientation val="minMax"/>
          <c:max val="210"/>
          <c:min val="0"/>
        </c:scaling>
        <c:delete val="0"/>
        <c:axPos val="l"/>
        <c:majorGridlines/>
        <c:numFmt formatCode="0" sourceLinked="1"/>
        <c:majorTickMark val="none"/>
        <c:minorTickMark val="none"/>
        <c:tickLblPos val="nextTo"/>
        <c:crossAx val="50746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Table1!$M$1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Table1!$K$2:$L$15</c:f>
              <c:multiLvlStrCache>
                <c:ptCount val="14"/>
                <c:lvl>
                  <c:pt idx="0">
                    <c:v>2</c:v>
                  </c:pt>
                  <c:pt idx="1">
                    <c:v>3</c:v>
                  </c:pt>
                  <c:pt idx="2">
                    <c:v>2</c:v>
                  </c:pt>
                  <c:pt idx="3">
                    <c:v>3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1</c:v>
                  </c:pt>
                  <c:pt idx="8">
                    <c:v>3</c:v>
                  </c:pt>
                  <c:pt idx="9">
                    <c:v>1</c:v>
                  </c:pt>
                  <c:pt idx="10">
                    <c:v>2</c:v>
                  </c:pt>
                  <c:pt idx="11">
                    <c:v>1</c:v>
                  </c:pt>
                  <c:pt idx="12">
                    <c:v>2</c:v>
                  </c:pt>
                  <c:pt idx="13">
                    <c:v>3</c:v>
                  </c:pt>
                </c:lvl>
                <c:lvl>
                  <c:pt idx="0">
                    <c:v>1</c:v>
                  </c:pt>
                  <c:pt idx="1">
                    <c:v>1</c:v>
                  </c:pt>
                  <c:pt idx="2">
                    <c:v>2</c:v>
                  </c:pt>
                  <c:pt idx="3">
                    <c:v>2</c:v>
                  </c:pt>
                  <c:pt idx="4">
                    <c:v>3</c:v>
                  </c:pt>
                  <c:pt idx="5">
                    <c:v>3</c:v>
                  </c:pt>
                  <c:pt idx="6">
                    <c:v>3</c:v>
                  </c:pt>
                  <c:pt idx="7">
                    <c:v>4</c:v>
                  </c:pt>
                  <c:pt idx="8">
                    <c:v>4</c:v>
                  </c:pt>
                  <c:pt idx="9">
                    <c:v>5</c:v>
                  </c:pt>
                  <c:pt idx="10">
                    <c:v>5</c:v>
                  </c:pt>
                  <c:pt idx="11">
                    <c:v>N/A</c:v>
                  </c:pt>
                  <c:pt idx="12">
                    <c:v>N/A</c:v>
                  </c:pt>
                  <c:pt idx="13">
                    <c:v>N/A</c:v>
                  </c:pt>
                </c:lvl>
              </c:multiLvlStrCache>
            </c:multiLvlStrRef>
          </c:cat>
          <c:val>
            <c:numRef>
              <c:f>Table1!$M$2:$M$15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3</c:v>
                </c:pt>
                <c:pt idx="11">
                  <c:v>80</c:v>
                </c:pt>
                <c:pt idx="12">
                  <c:v>65</c:v>
                </c:pt>
                <c:pt idx="13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765824"/>
        <c:axId val="54817152"/>
      </c:barChart>
      <c:catAx>
        <c:axId val="5476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100" dirty="0" smtClean="0"/>
                  <a:t>Intelligence</a:t>
                </a:r>
              </a:p>
              <a:p>
                <a:pPr>
                  <a:defRPr/>
                </a:pPr>
                <a:r>
                  <a:rPr lang="en-US" sz="1100" dirty="0" smtClean="0"/>
                  <a:t>Capability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8.2014721986670602E-4"/>
              <c:y val="0.68730820071673404"/>
            </c:manualLayout>
          </c:layout>
          <c:overlay val="0"/>
        </c:title>
        <c:majorTickMark val="out"/>
        <c:minorTickMark val="none"/>
        <c:tickLblPos val="nextTo"/>
        <c:crossAx val="54817152"/>
        <c:crosses val="autoZero"/>
        <c:auto val="1"/>
        <c:lblAlgn val="ctr"/>
        <c:lblOffset val="100"/>
        <c:noMultiLvlLbl val="0"/>
      </c:catAx>
      <c:valAx>
        <c:axId val="54817152"/>
        <c:scaling>
          <c:orientation val="minMax"/>
          <c:max val="80"/>
        </c:scaling>
        <c:delete val="0"/>
        <c:axPos val="l"/>
        <c:numFmt formatCode="General" sourceLinked="1"/>
        <c:majorTickMark val="out"/>
        <c:minorTickMark val="none"/>
        <c:tickLblPos val="nextTo"/>
        <c:crossAx val="5476582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"/>
          <c:y val="5.2361778977914497E-2"/>
          <c:w val="0.161508063835553"/>
          <c:h val="7.789906451104139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5231A-CD00-4FA5-9631-D47646E89749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BF52436E-B453-419C-8BE5-FAAAB9C80948}">
      <dgm:prSet phldrT="[Text]" custT="1"/>
      <dgm:spPr/>
      <dgm:t>
        <a:bodyPr/>
        <a:lstStyle/>
        <a:p>
          <a:r>
            <a:rPr lang="en-US" sz="1400" b="1" dirty="0" smtClean="0"/>
            <a:t>Multi-relationship </a:t>
          </a:r>
        </a:p>
        <a:p>
          <a:r>
            <a:rPr lang="en-US" sz="1400" b="1" dirty="0" smtClean="0"/>
            <a:t>(positive, negative )</a:t>
          </a:r>
          <a:endParaRPr lang="en-US" sz="1400" b="1" dirty="0"/>
        </a:p>
      </dgm:t>
    </dgm:pt>
    <dgm:pt modelId="{2BFCA0CF-ED6A-4223-B845-C51C59C61E4A}" type="parTrans" cxnId="{79F929AD-DFAF-40F5-BA79-3AE5F80C768C}">
      <dgm:prSet/>
      <dgm:spPr/>
      <dgm:t>
        <a:bodyPr/>
        <a:lstStyle/>
        <a:p>
          <a:endParaRPr lang="en-US"/>
        </a:p>
      </dgm:t>
    </dgm:pt>
    <dgm:pt modelId="{86BE24FB-342B-47A4-B184-BB81B40B221F}" type="sibTrans" cxnId="{79F929AD-DFAF-40F5-BA79-3AE5F80C768C}">
      <dgm:prSet/>
      <dgm:spPr/>
      <dgm:t>
        <a:bodyPr/>
        <a:lstStyle/>
        <a:p>
          <a:endParaRPr lang="en-US"/>
        </a:p>
      </dgm:t>
    </dgm:pt>
    <dgm:pt modelId="{2F4F1735-3A20-4122-839B-16A693842B0E}">
      <dgm:prSet phldrT="[Text]" custT="1"/>
      <dgm:spPr/>
      <dgm:t>
        <a:bodyPr/>
        <a:lstStyle/>
        <a:p>
          <a:r>
            <a:rPr lang="en-US" sz="1600" b="1" i="1" dirty="0" smtClean="0">
              <a:latin typeface="+mn-lt"/>
            </a:rPr>
            <a:t>Virtual Join </a:t>
          </a:r>
          <a:endParaRPr lang="en-US" sz="1600" b="1" dirty="0"/>
        </a:p>
      </dgm:t>
    </dgm:pt>
    <dgm:pt modelId="{D00E6202-7DA8-4B69-8F03-2D4FDD5E0566}" type="parTrans" cxnId="{793EACD6-A057-4DDA-9E97-71D329F4ECFE}">
      <dgm:prSet/>
      <dgm:spPr/>
      <dgm:t>
        <a:bodyPr/>
        <a:lstStyle/>
        <a:p>
          <a:endParaRPr lang="en-US"/>
        </a:p>
      </dgm:t>
    </dgm:pt>
    <dgm:pt modelId="{95767CBA-7446-4289-B29B-70B8BDA81D9F}" type="sibTrans" cxnId="{793EACD6-A057-4DDA-9E97-71D329F4ECFE}">
      <dgm:prSet/>
      <dgm:spPr/>
      <dgm:t>
        <a:bodyPr/>
        <a:lstStyle/>
        <a:p>
          <a:endParaRPr lang="en-US"/>
        </a:p>
      </dgm:t>
    </dgm:pt>
    <dgm:pt modelId="{E4E0DCAF-D6D2-4A87-A7D3-01D12684EE5A}">
      <dgm:prSet phldrT="[Text]" custT="1"/>
      <dgm:spPr/>
      <dgm:t>
        <a:bodyPr/>
        <a:lstStyle/>
        <a:p>
          <a:r>
            <a:rPr lang="en-US" sz="1300" b="1" dirty="0" smtClean="0"/>
            <a:t>Storing &amp;</a:t>
          </a:r>
        </a:p>
        <a:p>
          <a:r>
            <a:rPr lang="en-US" sz="1300" b="1" dirty="0" smtClean="0"/>
            <a:t>Computing</a:t>
          </a:r>
          <a:endParaRPr lang="en-US" sz="1300" b="1" dirty="0"/>
        </a:p>
      </dgm:t>
    </dgm:pt>
    <dgm:pt modelId="{45F3BECC-CBC8-4800-BD2C-94B0E4713AEA}" type="parTrans" cxnId="{1CC3CA34-73A3-4DBE-AF73-4B2D9DC81C84}">
      <dgm:prSet/>
      <dgm:spPr/>
      <dgm:t>
        <a:bodyPr/>
        <a:lstStyle/>
        <a:p>
          <a:endParaRPr lang="en-US"/>
        </a:p>
      </dgm:t>
    </dgm:pt>
    <dgm:pt modelId="{9F43B7C7-8C52-4CD8-930F-964B9DA508A3}" type="sibTrans" cxnId="{1CC3CA34-73A3-4DBE-AF73-4B2D9DC81C84}">
      <dgm:prSet/>
      <dgm:spPr/>
      <dgm:t>
        <a:bodyPr/>
        <a:lstStyle/>
        <a:p>
          <a:endParaRPr lang="en-US"/>
        </a:p>
      </dgm:t>
    </dgm:pt>
    <dgm:pt modelId="{1330803D-B6D6-4BF1-BD93-299A903AFEB8}" type="pres">
      <dgm:prSet presAssocID="{40E5231A-CD00-4FA5-9631-D47646E8974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F2C40CD-950D-467B-9945-561BCD8E649B}" type="pres">
      <dgm:prSet presAssocID="{BF52436E-B453-419C-8BE5-FAAAB9C80948}" presName="gear1" presStyleLbl="node1" presStyleIdx="0" presStyleCnt="3" custScaleX="1381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F76DC-AEF1-489B-A783-313CBA1E3402}" type="pres">
      <dgm:prSet presAssocID="{BF52436E-B453-419C-8BE5-FAAAB9C80948}" presName="gear1srcNode" presStyleLbl="node1" presStyleIdx="0" presStyleCnt="3"/>
      <dgm:spPr/>
      <dgm:t>
        <a:bodyPr/>
        <a:lstStyle/>
        <a:p>
          <a:endParaRPr lang="en-US"/>
        </a:p>
      </dgm:t>
    </dgm:pt>
    <dgm:pt modelId="{850E085E-8B8E-4808-BDB8-0C845D04E109}" type="pres">
      <dgm:prSet presAssocID="{BF52436E-B453-419C-8BE5-FAAAB9C80948}" presName="gear1dstNode" presStyleLbl="node1" presStyleIdx="0" presStyleCnt="3"/>
      <dgm:spPr/>
      <dgm:t>
        <a:bodyPr/>
        <a:lstStyle/>
        <a:p>
          <a:endParaRPr lang="en-US"/>
        </a:p>
      </dgm:t>
    </dgm:pt>
    <dgm:pt modelId="{E9B3ABC5-1DD0-43D5-AFEE-E7AC43638024}" type="pres">
      <dgm:prSet presAssocID="{2F4F1735-3A20-4122-839B-16A693842B0E}" presName="gear2" presStyleLbl="node1" presStyleIdx="1" presStyleCnt="3" custScaleX="1197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9A14A-59B0-4003-8104-65B58BB0D871}" type="pres">
      <dgm:prSet presAssocID="{2F4F1735-3A20-4122-839B-16A693842B0E}" presName="gear2srcNode" presStyleLbl="node1" presStyleIdx="1" presStyleCnt="3"/>
      <dgm:spPr/>
      <dgm:t>
        <a:bodyPr/>
        <a:lstStyle/>
        <a:p>
          <a:endParaRPr lang="en-US"/>
        </a:p>
      </dgm:t>
    </dgm:pt>
    <dgm:pt modelId="{F2366F22-5EF2-43BC-900A-30F80834AFA6}" type="pres">
      <dgm:prSet presAssocID="{2F4F1735-3A20-4122-839B-16A693842B0E}" presName="gear2dstNode" presStyleLbl="node1" presStyleIdx="1" presStyleCnt="3"/>
      <dgm:spPr/>
      <dgm:t>
        <a:bodyPr/>
        <a:lstStyle/>
        <a:p>
          <a:endParaRPr lang="en-US"/>
        </a:p>
      </dgm:t>
    </dgm:pt>
    <dgm:pt modelId="{5A732A41-14C8-437B-A0EC-65EB1BA5BB66}" type="pres">
      <dgm:prSet presAssocID="{E4E0DCAF-D6D2-4A87-A7D3-01D12684EE5A}" presName="gear3" presStyleLbl="node1" presStyleIdx="2" presStyleCnt="3" custScaleX="111757" custLinFactNeighborX="2605" custLinFactNeighborY="3647"/>
      <dgm:spPr/>
      <dgm:t>
        <a:bodyPr/>
        <a:lstStyle/>
        <a:p>
          <a:endParaRPr lang="en-US"/>
        </a:p>
      </dgm:t>
    </dgm:pt>
    <dgm:pt modelId="{29D5CAEF-02F5-4774-9351-3BCF689AD8EC}" type="pres">
      <dgm:prSet presAssocID="{E4E0DCAF-D6D2-4A87-A7D3-01D12684EE5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07453-ACF0-4EC5-802C-6B21951E4BEC}" type="pres">
      <dgm:prSet presAssocID="{E4E0DCAF-D6D2-4A87-A7D3-01D12684EE5A}" presName="gear3srcNode" presStyleLbl="node1" presStyleIdx="2" presStyleCnt="3"/>
      <dgm:spPr/>
      <dgm:t>
        <a:bodyPr/>
        <a:lstStyle/>
        <a:p>
          <a:endParaRPr lang="en-US"/>
        </a:p>
      </dgm:t>
    </dgm:pt>
    <dgm:pt modelId="{767C35E8-D16D-4599-9CEF-0630DD03C3F6}" type="pres">
      <dgm:prSet presAssocID="{E4E0DCAF-D6D2-4A87-A7D3-01D12684EE5A}" presName="gear3dstNode" presStyleLbl="node1" presStyleIdx="2" presStyleCnt="3"/>
      <dgm:spPr/>
      <dgm:t>
        <a:bodyPr/>
        <a:lstStyle/>
        <a:p>
          <a:endParaRPr lang="en-US"/>
        </a:p>
      </dgm:t>
    </dgm:pt>
    <dgm:pt modelId="{E7042655-AD65-4DBC-AF8A-4752488ED531}" type="pres">
      <dgm:prSet presAssocID="{86BE24FB-342B-47A4-B184-BB81B40B221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6BBDC21F-AF97-4978-98F1-5D435106DB60}" type="pres">
      <dgm:prSet presAssocID="{95767CBA-7446-4289-B29B-70B8BDA81D9F}" presName="connector2" presStyleLbl="sibTrans2D1" presStyleIdx="1" presStyleCnt="3" custLinFactNeighborX="-579"/>
      <dgm:spPr/>
      <dgm:t>
        <a:bodyPr/>
        <a:lstStyle/>
        <a:p>
          <a:endParaRPr lang="en-US"/>
        </a:p>
      </dgm:t>
    </dgm:pt>
    <dgm:pt modelId="{BA79496E-2C06-40E2-AEB8-F137F3544B07}" type="pres">
      <dgm:prSet presAssocID="{9F43B7C7-8C52-4CD8-930F-964B9DA508A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44BB688-A651-4018-B488-04E3080AF770}" type="presOf" srcId="{9F43B7C7-8C52-4CD8-930F-964B9DA508A3}" destId="{BA79496E-2C06-40E2-AEB8-F137F3544B07}" srcOrd="0" destOrd="0" presId="urn:microsoft.com/office/officeart/2005/8/layout/gear1"/>
    <dgm:cxn modelId="{0027334F-77EE-4987-A4E0-E38124F3DEDF}" type="presOf" srcId="{2F4F1735-3A20-4122-839B-16A693842B0E}" destId="{E9B3ABC5-1DD0-43D5-AFEE-E7AC43638024}" srcOrd="0" destOrd="0" presId="urn:microsoft.com/office/officeart/2005/8/layout/gear1"/>
    <dgm:cxn modelId="{919DFF0E-670C-49BD-9EED-D1F89491AA06}" type="presOf" srcId="{86BE24FB-342B-47A4-B184-BB81B40B221F}" destId="{E7042655-AD65-4DBC-AF8A-4752488ED531}" srcOrd="0" destOrd="0" presId="urn:microsoft.com/office/officeart/2005/8/layout/gear1"/>
    <dgm:cxn modelId="{08E62CB7-38FF-4C18-96DC-C3B55742C11D}" type="presOf" srcId="{BF52436E-B453-419C-8BE5-FAAAB9C80948}" destId="{9F2C40CD-950D-467B-9945-561BCD8E649B}" srcOrd="0" destOrd="0" presId="urn:microsoft.com/office/officeart/2005/8/layout/gear1"/>
    <dgm:cxn modelId="{793EACD6-A057-4DDA-9E97-71D329F4ECFE}" srcId="{40E5231A-CD00-4FA5-9631-D47646E89749}" destId="{2F4F1735-3A20-4122-839B-16A693842B0E}" srcOrd="1" destOrd="0" parTransId="{D00E6202-7DA8-4B69-8F03-2D4FDD5E0566}" sibTransId="{95767CBA-7446-4289-B29B-70B8BDA81D9F}"/>
    <dgm:cxn modelId="{D88AF3FE-6945-478A-82F8-33D4D78FD183}" type="presOf" srcId="{40E5231A-CD00-4FA5-9631-D47646E89749}" destId="{1330803D-B6D6-4BF1-BD93-299A903AFEB8}" srcOrd="0" destOrd="0" presId="urn:microsoft.com/office/officeart/2005/8/layout/gear1"/>
    <dgm:cxn modelId="{41F8C5C1-631E-409A-B197-75273B101EBA}" type="presOf" srcId="{95767CBA-7446-4289-B29B-70B8BDA81D9F}" destId="{6BBDC21F-AF97-4978-98F1-5D435106DB60}" srcOrd="0" destOrd="0" presId="urn:microsoft.com/office/officeart/2005/8/layout/gear1"/>
    <dgm:cxn modelId="{C5F9C1CD-56D1-432B-A161-D88666525D9C}" type="presOf" srcId="{BF52436E-B453-419C-8BE5-FAAAB9C80948}" destId="{8DEF76DC-AEF1-489B-A783-313CBA1E3402}" srcOrd="1" destOrd="0" presId="urn:microsoft.com/office/officeart/2005/8/layout/gear1"/>
    <dgm:cxn modelId="{C523501F-0335-4DCD-BD01-85607231890E}" type="presOf" srcId="{E4E0DCAF-D6D2-4A87-A7D3-01D12684EE5A}" destId="{1CC07453-ACF0-4EC5-802C-6B21951E4BEC}" srcOrd="2" destOrd="0" presId="urn:microsoft.com/office/officeart/2005/8/layout/gear1"/>
    <dgm:cxn modelId="{BFC0522F-BE65-4240-A44E-17C962C324ED}" type="presOf" srcId="{BF52436E-B453-419C-8BE5-FAAAB9C80948}" destId="{850E085E-8B8E-4808-BDB8-0C845D04E109}" srcOrd="2" destOrd="0" presId="urn:microsoft.com/office/officeart/2005/8/layout/gear1"/>
    <dgm:cxn modelId="{1CC3CA34-73A3-4DBE-AF73-4B2D9DC81C84}" srcId="{40E5231A-CD00-4FA5-9631-D47646E89749}" destId="{E4E0DCAF-D6D2-4A87-A7D3-01D12684EE5A}" srcOrd="2" destOrd="0" parTransId="{45F3BECC-CBC8-4800-BD2C-94B0E4713AEA}" sibTransId="{9F43B7C7-8C52-4CD8-930F-964B9DA508A3}"/>
    <dgm:cxn modelId="{79F929AD-DFAF-40F5-BA79-3AE5F80C768C}" srcId="{40E5231A-CD00-4FA5-9631-D47646E89749}" destId="{BF52436E-B453-419C-8BE5-FAAAB9C80948}" srcOrd="0" destOrd="0" parTransId="{2BFCA0CF-ED6A-4223-B845-C51C59C61E4A}" sibTransId="{86BE24FB-342B-47A4-B184-BB81B40B221F}"/>
    <dgm:cxn modelId="{5EAEBDFD-D098-43AA-B15C-90753D864DD2}" type="presOf" srcId="{2F4F1735-3A20-4122-839B-16A693842B0E}" destId="{E309A14A-59B0-4003-8104-65B58BB0D871}" srcOrd="1" destOrd="0" presId="urn:microsoft.com/office/officeart/2005/8/layout/gear1"/>
    <dgm:cxn modelId="{6EFD302A-D2FA-4B76-AE49-70CB07166409}" type="presOf" srcId="{E4E0DCAF-D6D2-4A87-A7D3-01D12684EE5A}" destId="{5A732A41-14C8-437B-A0EC-65EB1BA5BB66}" srcOrd="0" destOrd="0" presId="urn:microsoft.com/office/officeart/2005/8/layout/gear1"/>
    <dgm:cxn modelId="{E596C7CF-7BB6-4C21-A2C2-6B4CC1348AAB}" type="presOf" srcId="{2F4F1735-3A20-4122-839B-16A693842B0E}" destId="{F2366F22-5EF2-43BC-900A-30F80834AFA6}" srcOrd="2" destOrd="0" presId="urn:microsoft.com/office/officeart/2005/8/layout/gear1"/>
    <dgm:cxn modelId="{ED151C91-5AA1-4BEE-9846-A077F9B60252}" type="presOf" srcId="{E4E0DCAF-D6D2-4A87-A7D3-01D12684EE5A}" destId="{29D5CAEF-02F5-4774-9351-3BCF689AD8EC}" srcOrd="1" destOrd="0" presId="urn:microsoft.com/office/officeart/2005/8/layout/gear1"/>
    <dgm:cxn modelId="{9DCAF3F3-3611-4D2E-8A97-49FA7BE8A987}" type="presOf" srcId="{E4E0DCAF-D6D2-4A87-A7D3-01D12684EE5A}" destId="{767C35E8-D16D-4599-9CEF-0630DD03C3F6}" srcOrd="3" destOrd="0" presId="urn:microsoft.com/office/officeart/2005/8/layout/gear1"/>
    <dgm:cxn modelId="{6F8EC9A0-19BE-4D9C-967A-69032205FB80}" type="presParOf" srcId="{1330803D-B6D6-4BF1-BD93-299A903AFEB8}" destId="{9F2C40CD-950D-467B-9945-561BCD8E649B}" srcOrd="0" destOrd="0" presId="urn:microsoft.com/office/officeart/2005/8/layout/gear1"/>
    <dgm:cxn modelId="{E43DE5A5-6CFD-47AB-9EF3-70C336EE1935}" type="presParOf" srcId="{1330803D-B6D6-4BF1-BD93-299A903AFEB8}" destId="{8DEF76DC-AEF1-489B-A783-313CBA1E3402}" srcOrd="1" destOrd="0" presId="urn:microsoft.com/office/officeart/2005/8/layout/gear1"/>
    <dgm:cxn modelId="{030786F9-EC15-4B55-A7FB-354F8119350F}" type="presParOf" srcId="{1330803D-B6D6-4BF1-BD93-299A903AFEB8}" destId="{850E085E-8B8E-4808-BDB8-0C845D04E109}" srcOrd="2" destOrd="0" presId="urn:microsoft.com/office/officeart/2005/8/layout/gear1"/>
    <dgm:cxn modelId="{A354855F-C455-4364-875A-C9650080E594}" type="presParOf" srcId="{1330803D-B6D6-4BF1-BD93-299A903AFEB8}" destId="{E9B3ABC5-1DD0-43D5-AFEE-E7AC43638024}" srcOrd="3" destOrd="0" presId="urn:microsoft.com/office/officeart/2005/8/layout/gear1"/>
    <dgm:cxn modelId="{3377FE7B-EAAE-4783-B3DE-D8E4AA84B251}" type="presParOf" srcId="{1330803D-B6D6-4BF1-BD93-299A903AFEB8}" destId="{E309A14A-59B0-4003-8104-65B58BB0D871}" srcOrd="4" destOrd="0" presId="urn:microsoft.com/office/officeart/2005/8/layout/gear1"/>
    <dgm:cxn modelId="{B1804AFA-7104-4DA5-BBEF-811183BBAC82}" type="presParOf" srcId="{1330803D-B6D6-4BF1-BD93-299A903AFEB8}" destId="{F2366F22-5EF2-43BC-900A-30F80834AFA6}" srcOrd="5" destOrd="0" presId="urn:microsoft.com/office/officeart/2005/8/layout/gear1"/>
    <dgm:cxn modelId="{7F6A39A5-5A9D-41C1-8673-84D4CFFC1C9F}" type="presParOf" srcId="{1330803D-B6D6-4BF1-BD93-299A903AFEB8}" destId="{5A732A41-14C8-437B-A0EC-65EB1BA5BB66}" srcOrd="6" destOrd="0" presId="urn:microsoft.com/office/officeart/2005/8/layout/gear1"/>
    <dgm:cxn modelId="{446A9CFB-561C-4723-A7EF-DC2397D13DE1}" type="presParOf" srcId="{1330803D-B6D6-4BF1-BD93-299A903AFEB8}" destId="{29D5CAEF-02F5-4774-9351-3BCF689AD8EC}" srcOrd="7" destOrd="0" presId="urn:microsoft.com/office/officeart/2005/8/layout/gear1"/>
    <dgm:cxn modelId="{1ADB23A2-77A7-42BC-9CBD-AEFBAED87A72}" type="presParOf" srcId="{1330803D-B6D6-4BF1-BD93-299A903AFEB8}" destId="{1CC07453-ACF0-4EC5-802C-6B21951E4BEC}" srcOrd="8" destOrd="0" presId="urn:microsoft.com/office/officeart/2005/8/layout/gear1"/>
    <dgm:cxn modelId="{7DD6284B-928B-4487-9BF2-E32D7F4BEC0C}" type="presParOf" srcId="{1330803D-B6D6-4BF1-BD93-299A903AFEB8}" destId="{767C35E8-D16D-4599-9CEF-0630DD03C3F6}" srcOrd="9" destOrd="0" presId="urn:microsoft.com/office/officeart/2005/8/layout/gear1"/>
    <dgm:cxn modelId="{AD22F8FE-8552-49BF-B429-78F99F42F9CC}" type="presParOf" srcId="{1330803D-B6D6-4BF1-BD93-299A903AFEB8}" destId="{E7042655-AD65-4DBC-AF8A-4752488ED531}" srcOrd="10" destOrd="0" presId="urn:microsoft.com/office/officeart/2005/8/layout/gear1"/>
    <dgm:cxn modelId="{45CCEEB9-F427-4793-830F-6726977432F2}" type="presParOf" srcId="{1330803D-B6D6-4BF1-BD93-299A903AFEB8}" destId="{6BBDC21F-AF97-4978-98F1-5D435106DB60}" srcOrd="11" destOrd="0" presId="urn:microsoft.com/office/officeart/2005/8/layout/gear1"/>
    <dgm:cxn modelId="{8506B9ED-3FA3-49C4-85A0-5B90794971AF}" type="presParOf" srcId="{1330803D-B6D6-4BF1-BD93-299A903AFEB8}" destId="{BA79496E-2C06-40E2-AEB8-F137F3544B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C40CD-950D-467B-9945-561BCD8E649B}">
      <dsp:nvSpPr>
        <dsp:cNvPr id="0" name=""/>
        <dsp:cNvSpPr/>
      </dsp:nvSpPr>
      <dsp:spPr>
        <a:xfrm>
          <a:off x="2234313" y="1544278"/>
          <a:ext cx="2608117" cy="188745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Multi-relationship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(positive, negative )</a:t>
          </a:r>
          <a:endParaRPr lang="en-US" sz="1400" b="1" kern="1200" dirty="0"/>
        </a:p>
      </dsp:txBody>
      <dsp:txXfrm>
        <a:off x="2704799" y="1986404"/>
        <a:ext cx="1667145" cy="970188"/>
      </dsp:txXfrm>
    </dsp:sp>
    <dsp:sp modelId="{E9B3ABC5-1DD0-43D5-AFEE-E7AC43638024}">
      <dsp:nvSpPr>
        <dsp:cNvPr id="0" name=""/>
        <dsp:cNvSpPr/>
      </dsp:nvSpPr>
      <dsp:spPr>
        <a:xfrm>
          <a:off x="1360658" y="1098153"/>
          <a:ext cx="1644360" cy="137269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>
              <a:latin typeface="+mn-lt"/>
            </a:rPr>
            <a:t>Virtual Join </a:t>
          </a:r>
          <a:endParaRPr lang="en-US" sz="1600" b="1" kern="1200" dirty="0"/>
        </a:p>
      </dsp:txBody>
      <dsp:txXfrm>
        <a:off x="1745727" y="1445821"/>
        <a:ext cx="874222" cy="677355"/>
      </dsp:txXfrm>
    </dsp:sp>
    <dsp:sp modelId="{5A732A41-14C8-437B-A0EC-65EB1BA5BB66}">
      <dsp:nvSpPr>
        <dsp:cNvPr id="0" name=""/>
        <dsp:cNvSpPr/>
      </dsp:nvSpPr>
      <dsp:spPr>
        <a:xfrm rot="20700000">
          <a:off x="2200248" y="240149"/>
          <a:ext cx="1560962" cy="128707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Storing &amp;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Computing</a:t>
          </a:r>
          <a:endParaRPr lang="en-US" sz="1300" b="1" kern="1200" dirty="0"/>
        </a:p>
      </dsp:txBody>
      <dsp:txXfrm rot="-20700000">
        <a:off x="2558858" y="506199"/>
        <a:ext cx="843743" cy="754980"/>
      </dsp:txXfrm>
    </dsp:sp>
    <dsp:sp modelId="{E7042655-AD65-4DBC-AF8A-4752488ED531}">
      <dsp:nvSpPr>
        <dsp:cNvPr id="0" name=""/>
        <dsp:cNvSpPr/>
      </dsp:nvSpPr>
      <dsp:spPr>
        <a:xfrm>
          <a:off x="2441322" y="1264094"/>
          <a:ext cx="2415937" cy="2415937"/>
        </a:xfrm>
        <a:prstGeom prst="circularArrow">
          <a:avLst>
            <a:gd name="adj1" fmla="val 4688"/>
            <a:gd name="adj2" fmla="val 299029"/>
            <a:gd name="adj3" fmla="val 2494850"/>
            <a:gd name="adj4" fmla="val 1590798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DC21F-AF97-4978-98F1-5D435106DB60}">
      <dsp:nvSpPr>
        <dsp:cNvPr id="0" name=""/>
        <dsp:cNvSpPr/>
      </dsp:nvSpPr>
      <dsp:spPr>
        <a:xfrm>
          <a:off x="1243229" y="797701"/>
          <a:ext cx="1755329" cy="175532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9496E-2C06-40E2-AEB8-F137F3544B07}">
      <dsp:nvSpPr>
        <dsp:cNvPr id="0" name=""/>
        <dsp:cNvSpPr/>
      </dsp:nvSpPr>
      <dsp:spPr>
        <a:xfrm>
          <a:off x="1954238" y="-140187"/>
          <a:ext cx="1892598" cy="18925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assume 15 min total time.</a:t>
            </a: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Please note: To prepare talks, note that all main conference regular paper presentations are of 20 minutes in length (and allow 2.5 minutes Q/A). </a:t>
            </a: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Shorter talks are actually encouraged to allow more Q/A time. </a:t>
            </a:r>
          </a:p>
          <a:p>
            <a:pPr eaLnBrk="1" hangingPunct="1">
              <a:spcBef>
                <a:spcPct val="0"/>
              </a:spcBef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November 6th (Thursday) </a:t>
            </a:r>
          </a:p>
          <a:p>
            <a:pPr eaLnBrk="1" hangingPunct="1">
              <a:spcBef>
                <a:spcPct val="0"/>
              </a:spcBef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KM Session 16: Large- Scale Machine Learning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Time: 10:00am - 12:00noon</a:t>
            </a:r>
            <a:endParaRPr lang="en-US" dirty="0" smtClean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</a:t>
            </a:r>
            <a:r>
              <a:rPr lang="en-US" baseline="0" dirty="0" smtClean="0"/>
              <a:t> product of sufficient statistics, not the primary keys.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animation, to show tables in order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(s)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ct</a:t>
            </a:r>
            <a:r>
              <a:rPr lang="en-US" baseline="0" dirty="0" smtClean="0">
                <a:sym typeface="Wingdings" panose="05000000000000000000" pitchFamily="2" charset="2"/>
              </a:rPr>
              <a:t>(p)  </a:t>
            </a:r>
            <a:r>
              <a:rPr lang="en-US" baseline="0" dirty="0" err="1" smtClean="0">
                <a:sym typeface="Wingdings" panose="05000000000000000000" pitchFamily="2" charset="2"/>
              </a:rPr>
              <a:t>ct</a:t>
            </a:r>
            <a:r>
              <a:rPr lang="en-US" baseline="0" dirty="0" smtClean="0">
                <a:sym typeface="Wingdings" panose="05000000000000000000" pitchFamily="2" charset="2"/>
              </a:rPr>
              <a:t>*(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Mention slide no. for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* and </a:t>
            </a:r>
            <a:r>
              <a:rPr lang="en-US" baseline="0" dirty="0" err="1" smtClean="0"/>
              <a:t>ctT</a:t>
            </a:r>
            <a:r>
              <a:rPr lang="en-US" baseline="0" dirty="0" smtClean="0"/>
              <a:t> </a:t>
            </a:r>
          </a:p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Emphasize: no joins of data tables, no cross product.</a:t>
            </a:r>
          </a:p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drop last two intermediate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Self-relationship example: Borders(Country1, Country2).</a:t>
            </a:r>
          </a:p>
          <a:p>
            <a:endParaRPr lang="en-US" dirty="0" smtClean="0"/>
          </a:p>
          <a:p>
            <a:r>
              <a:rPr lang="en-US" dirty="0" smtClean="0"/>
              <a:t>Tuples </a:t>
            </a:r>
            <a:r>
              <a:rPr lang="en-US" dirty="0"/>
              <a:t>= rows</a:t>
            </a:r>
          </a:p>
          <a:p>
            <a:r>
              <a:rPr lang="en-US" dirty="0"/>
              <a:t>Attributes = columns</a:t>
            </a:r>
          </a:p>
          <a:p>
            <a:r>
              <a:rPr lang="en-US" dirty="0" smtClean="0"/>
              <a:t>maybe </a:t>
            </a:r>
            <a:r>
              <a:rPr lang="en-US" dirty="0"/>
              <a:t>order by #</a:t>
            </a:r>
            <a:r>
              <a:rPr lang="en-US" dirty="0" smtClean="0"/>
              <a:t>Tuples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Drop self-relationship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0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MJ -&gt; our dynamic</a:t>
            </a:r>
            <a:r>
              <a:rPr lang="en-US" baseline="0" dirty="0"/>
              <a:t> program</a:t>
            </a:r>
          </a:p>
          <a:p>
            <a:r>
              <a:rPr lang="en-US" baseline="0" dirty="0"/>
              <a:t>CP -&gt; </a:t>
            </a:r>
            <a:r>
              <a:rPr lang="en-US" baseline="0" dirty="0" err="1"/>
              <a:t>corss</a:t>
            </a:r>
            <a:r>
              <a:rPr lang="en-US" baseline="0" dirty="0"/>
              <a:t> product.</a:t>
            </a:r>
          </a:p>
          <a:p>
            <a:r>
              <a:rPr lang="en-US" baseline="0" dirty="0"/>
              <a:t>#sufficient </a:t>
            </a:r>
            <a:r>
              <a:rPr lang="en-US" baseline="0" dirty="0" err="1"/>
              <a:t>stastistics</a:t>
            </a:r>
            <a:r>
              <a:rPr lang="en-US" baseline="0" dirty="0"/>
              <a:t> </a:t>
            </a:r>
            <a:r>
              <a:rPr lang="en-US" baseline="0" dirty="0" smtClean="0"/>
              <a:t>computed</a:t>
            </a:r>
            <a:endParaRPr lang="en-US" baseline="0" dirty="0"/>
          </a:p>
          <a:p>
            <a:r>
              <a:rPr lang="en-US" baseline="0" dirty="0"/>
              <a:t>bold better numbers.</a:t>
            </a:r>
          </a:p>
          <a:p>
            <a:r>
              <a:rPr lang="en-US" baseline="0" dirty="0"/>
              <a:t>r -&gt; #Counts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other words, nearly linear in the size of the required output.</a:t>
            </a:r>
          </a:p>
          <a:p>
            <a:r>
              <a:rPr lang="en-US" baseline="0" dirty="0" smtClean="0"/>
              <a:t> Optimal. Upper bound is not trivial.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chemeClr val="tx1"/>
                </a:solidFill>
              </a:rPr>
              <a:t>N.T. indicates Not Terminated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r>
              <a:rPr lang="en-US" baseline="0" dirty="0" smtClean="0"/>
              <a:t> type of association rule is possible to learn.</a:t>
            </a:r>
          </a:p>
          <a:p>
            <a:r>
              <a:rPr lang="en-US" baseline="0" dirty="0" smtClean="0"/>
              <a:t>Interestingness = lift.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Rvars</a:t>
            </a:r>
            <a:r>
              <a:rPr lang="en-US" baseline="0" dirty="0"/>
              <a:t> -&gt; Relationship indicators.</a:t>
            </a:r>
          </a:p>
          <a:p>
            <a:r>
              <a:rPr lang="en-US" baseline="0" dirty="0"/>
              <a:t>drop distinctness. Give siingle row with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5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show the most challenge ones.</a:t>
            </a:r>
          </a:p>
          <a:p>
            <a:endParaRPr lang="en-US" dirty="0" smtClean="0"/>
          </a:p>
          <a:p>
            <a:r>
              <a:rPr lang="en-US" dirty="0" smtClean="0"/>
              <a:t>Relationship indicators.</a:t>
            </a:r>
          </a:p>
          <a:p>
            <a:endParaRPr lang="en-US" dirty="0" smtClean="0"/>
          </a:p>
          <a:p>
            <a:r>
              <a:rPr lang="en-US" dirty="0" smtClean="0"/>
              <a:t>Show single A2R edges, single R2R 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 or noisy data? Closed-world assumption.</a:t>
            </a:r>
          </a:p>
          <a:p>
            <a:r>
              <a:rPr lang="en-US" dirty="0" smtClean="0"/>
              <a:t>MySQL Implementation has restrictions.</a:t>
            </a:r>
          </a:p>
          <a:p>
            <a:endParaRPr lang="en-US" dirty="0" smtClean="0"/>
          </a:p>
          <a:p>
            <a:r>
              <a:rPr lang="en-US" dirty="0" smtClean="0"/>
              <a:t>backup</a:t>
            </a:r>
            <a:r>
              <a:rPr lang="en-US" baseline="0" dirty="0" smtClean="0"/>
              <a:t> slide for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6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 or noisy data? Closed-world assumption.</a:t>
            </a:r>
          </a:p>
          <a:p>
            <a:r>
              <a:rPr lang="en-US" dirty="0" smtClean="0"/>
              <a:t>MySQL Implementation has restrictions.</a:t>
            </a:r>
          </a:p>
          <a:p>
            <a:endParaRPr lang="en-US" dirty="0" smtClean="0"/>
          </a:p>
          <a:p>
            <a:r>
              <a:rPr lang="en-US" dirty="0" smtClean="0"/>
              <a:t>backup</a:t>
            </a:r>
            <a:r>
              <a:rPr lang="en-US" baseline="0" dirty="0" smtClean="0"/>
              <a:t> slide for 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relationships are underlined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smtClean="0"/>
              <a:t>To our knowledge, </a:t>
            </a:r>
            <a:r>
              <a:rPr lang="en-US" b="1" dirty="0" smtClean="0"/>
              <a:t>no system does this.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>
                <a:latin typeface="Perpetua" charset="0"/>
              </a:rPr>
              <a:t>Positive</a:t>
            </a:r>
            <a:r>
              <a:rPr lang="en-US" baseline="0" dirty="0" smtClean="0">
                <a:latin typeface="Perpetua" charset="0"/>
              </a:rPr>
              <a:t> only: join, relatively more straightforward</a:t>
            </a:r>
          </a:p>
          <a:p>
            <a:endParaRPr lang="en-US" dirty="0" smtClean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Negative</a:t>
            </a:r>
            <a:r>
              <a:rPr lang="en-US" baseline="0" dirty="0" smtClean="0">
                <a:latin typeface="Perpetua" charset="0"/>
              </a:rPr>
              <a:t> : </a:t>
            </a:r>
            <a:r>
              <a:rPr lang="en-US" dirty="0" smtClean="0">
                <a:latin typeface="Perpetua" charset="0"/>
              </a:rPr>
              <a:t>enumerate, cross product of primary keys  </a:t>
            </a:r>
            <a:r>
              <a:rPr lang="en-US" dirty="0" smtClean="0">
                <a:latin typeface="Perpetua" charset="0"/>
                <a:sym typeface="Wingdings" panose="05000000000000000000" pitchFamily="2" charset="2"/>
              </a:rPr>
              <a:t> grows</a:t>
            </a:r>
            <a:r>
              <a:rPr lang="en-US" baseline="0" dirty="0" smtClean="0">
                <a:latin typeface="Perpetua" charset="0"/>
                <a:sym typeface="Wingdings" panose="05000000000000000000" pitchFamily="2" charset="2"/>
              </a:rPr>
              <a:t> exponentially with the number of  involved entity sets   too expensive </a:t>
            </a: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operators in total,</a:t>
            </a:r>
            <a:r>
              <a:rPr lang="en-US" baseline="0" dirty="0" smtClean="0"/>
              <a:t> e.g. union, projection etc.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</a:t>
            </a:r>
            <a:r>
              <a:rPr lang="en-US" baseline="0" dirty="0" smtClean="0"/>
              <a:t> do : use RA;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</a:t>
            </a:r>
            <a:r>
              <a:rPr lang="en-US" baseline="0" dirty="0" smtClean="0"/>
              <a:t> to real table, be consistent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(professor)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(*)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"Count" , prof0.popularity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`popularity` , prof0.teachingability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`teach`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unielwin.prof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prof0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`popularity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 , `teach`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0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choose these three applications? decision-making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Feature/information </a:t>
            </a:r>
            <a:r>
              <a:rPr lang="en-US" baseline="0" dirty="0" smtClean="0">
                <a:sym typeface="Wingdings" panose="05000000000000000000" pitchFamily="2" charset="2"/>
              </a:rPr>
              <a:t> convert to knowledge, remove the redundant information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Rule based model intuitive/natural/easy to understand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baseline="0" dirty="0" smtClean="0"/>
              <a:t> </a:t>
            </a:r>
            <a:r>
              <a:rPr lang="en-US" baseline="0" dirty="0"/>
              <a:t>are from Financial </a:t>
            </a:r>
            <a:r>
              <a:rPr lang="en-US" baseline="0" dirty="0" smtClean="0"/>
              <a:t>Dataset.   </a:t>
            </a:r>
            <a:r>
              <a:rPr lang="en-US" dirty="0" smtClean="0"/>
              <a:t>BN show Markov blanket of </a:t>
            </a:r>
            <a:r>
              <a:rPr lang="en-US" b="1" dirty="0" err="1" smtClean="0"/>
              <a:t>HasLoan</a:t>
            </a:r>
            <a:r>
              <a:rPr lang="en-US" dirty="0" smtClean="0"/>
              <a:t>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 : use RA;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(`MULT`)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`capability(prof0,student0)`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capability,`intelligence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(student0)`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intel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a_CT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intel,capability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;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total number of students, professors, and size of cross product.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new thing: </a:t>
            </a:r>
          </a:p>
          <a:p>
            <a:r>
              <a:rPr lang="en-US" baseline="0" dirty="0" smtClean="0"/>
              <a:t>store the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 table in the database</a:t>
            </a:r>
          </a:p>
          <a:p>
            <a:r>
              <a:rPr lang="en-US" baseline="0" dirty="0" smtClean="0"/>
              <a:t>Motivate: ct-tables can be large.</a:t>
            </a:r>
          </a:p>
          <a:p>
            <a:r>
              <a:rPr lang="en-US" baseline="0" dirty="0" smtClean="0"/>
              <a:t>Can manipulate using SQL.</a:t>
            </a:r>
          </a:p>
          <a:p>
            <a:r>
              <a:rPr lang="en-US" baseline="0" dirty="0" smtClean="0"/>
              <a:t>Can index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5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could mention tuple</a:t>
            </a:r>
            <a:r>
              <a:rPr lang="en-US" baseline="0" dirty="0" smtClean="0"/>
              <a:t> ID propagation;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</a:t>
            </a:r>
            <a:r>
              <a:rPr lang="en-US" sz="12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this is a single RA relationship.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Real query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table a-counts: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(*)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"Count" , prof0.popularity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`pop` , prof0.teachingability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`teach` , student0.intelligence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`intel` , student0.ranking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`rank` ,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a`.capability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`cap` ,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a`.salary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`salary` , 'T'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unielwin.prof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prof0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student0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prof_id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= prof0.prof_id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student_id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= student0.student_id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`pop` , `teach` , `intel` , `rank` , `cap` , `salary` ;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 the operator, just the symbols : </a:t>
            </a:r>
            <a:r>
              <a:rPr lang="en-US" dirty="0" smtClean="0"/>
              <a:t> 6 operators in total,</a:t>
            </a:r>
            <a:r>
              <a:rPr lang="en-US" baseline="0" dirty="0" smtClean="0"/>
              <a:t> e.g. union, projection etc.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(professor)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(*)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"Count" , prof0.popularity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`popularity` , prof0.teachingability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`teach`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unielwin.prof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prof0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`popularity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 , `teach`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10/31/2014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CIKM2014@Shanghai,China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/22</a:t>
            </a:r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87680" y="1552258"/>
            <a:ext cx="8229600" cy="1470025"/>
          </a:xfrm>
        </p:spPr>
        <p:txBody>
          <a:bodyPr/>
          <a:lstStyle/>
          <a:p>
            <a:r>
              <a:rPr lang="en-US" b="1" dirty="0"/>
              <a:t>Computing Multi-Relational Sufficient Statistics for Large Databases</a:t>
            </a:r>
            <a:endParaRPr b="1" dirty="0">
              <a:latin typeface="Franklin Gothic Book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5867400" y="164975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pic>
        <p:nvPicPr>
          <p:cNvPr id="18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4" y="275675"/>
            <a:ext cx="1843200" cy="9216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263574" y="3804920"/>
            <a:ext cx="2826018" cy="1841728"/>
            <a:chOff x="2825383" y="3454400"/>
            <a:chExt cx="2826018" cy="1841728"/>
          </a:xfrm>
        </p:grpSpPr>
        <p:grpSp>
          <p:nvGrpSpPr>
            <p:cNvPr id="5" name="Group 4"/>
            <p:cNvGrpSpPr/>
            <p:nvPr/>
          </p:nvGrpSpPr>
          <p:grpSpPr>
            <a:xfrm>
              <a:off x="2825383" y="3454400"/>
              <a:ext cx="2826018" cy="1841728"/>
              <a:chOff x="2106203" y="3606800"/>
              <a:chExt cx="2826018" cy="1841728"/>
            </a:xfrm>
          </p:grpSpPr>
          <p:graphicFrame>
            <p:nvGraphicFramePr>
              <p:cNvPr id="2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3657800"/>
                  </p:ext>
                </p:extLst>
              </p:nvPr>
            </p:nvGraphicFramePr>
            <p:xfrm>
              <a:off x="2106203" y="3606800"/>
              <a:ext cx="2826018" cy="1841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006"/>
                    <a:gridCol w="942006"/>
                    <a:gridCol w="942006"/>
                  </a:tblGrid>
                  <a:tr h="658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b="0" cap="none" spc="0" dirty="0" err="1" smtClean="0">
                              <a:ln w="18415" cmpd="sng">
                                <a:solidFill>
                                  <a:srgbClr val="FFFFFF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63500" dir="3600000" algn="tl" rotWithShape="0">
                                  <a:srgbClr val="000000">
                                    <a:alpha val="70000"/>
                                  </a:srgbClr>
                                </a:outerShdw>
                              </a:effectLst>
                            </a:rPr>
                            <a:t>Zhensong</a:t>
                          </a:r>
                          <a:endParaRPr lang="en-CA" sz="2000" b="0" cap="none" spc="0" dirty="0" smtClean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endParaRPr>
                        </a:p>
                        <a:p>
                          <a:pPr algn="ctr"/>
                          <a:r>
                            <a:rPr lang="en-CA" sz="2000" b="0" cap="none" spc="0" dirty="0" smtClean="0">
                              <a:ln w="18415" cmpd="sng">
                                <a:solidFill>
                                  <a:srgbClr val="FFFFFF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63500" dir="3600000" algn="tl" rotWithShape="0">
                                  <a:srgbClr val="000000">
                                    <a:alpha val="70000"/>
                                  </a:srgbClr>
                                </a:outerShdw>
                              </a:effectLst>
                            </a:rPr>
                            <a:t>Qian</a:t>
                          </a:r>
                          <a:endParaRPr lang="en-CA" sz="20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0" cap="none" spc="0" dirty="0" smtClean="0">
                              <a:ln w="18415" cmpd="sng">
                                <a:solidFill>
                                  <a:srgbClr val="FFFFFF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63500" dir="3600000" algn="tl" rotWithShape="0">
                                  <a:srgbClr val="000000">
                                    <a:alpha val="70000"/>
                                  </a:srgbClr>
                                </a:outerShdw>
                              </a:effectLst>
                            </a:rPr>
                            <a:t>Oliver Schulte</a:t>
                          </a:r>
                          <a:endParaRPr lang="en-CA" sz="20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b="0" cap="none" spc="0" dirty="0" smtClean="0">
                              <a:ln w="18415" cmpd="sng">
                                <a:solidFill>
                                  <a:srgbClr val="FFFFFF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63500" dir="3600000" algn="tl" rotWithShape="0">
                                  <a:srgbClr val="000000">
                                    <a:alpha val="70000"/>
                                  </a:srgbClr>
                                </a:outerShdw>
                              </a:effectLst>
                            </a:rPr>
                            <a:t>Yan</a:t>
                          </a:r>
                        </a:p>
                        <a:p>
                          <a:pPr algn="ctr"/>
                          <a:r>
                            <a:rPr lang="en-CA" sz="2000" b="0" cap="none" spc="0" dirty="0" smtClean="0">
                              <a:ln w="18415" cmpd="sng">
                                <a:solidFill>
                                  <a:srgbClr val="FFFFFF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63500" dir="3600000" algn="tl" rotWithShape="0">
                                  <a:srgbClr val="000000">
                                    <a:alpha val="70000"/>
                                  </a:srgbClr>
                                </a:outerShdw>
                              </a:effectLst>
                            </a:rPr>
                            <a:t> Sun</a:t>
                          </a:r>
                          <a:endParaRPr lang="en-CA" sz="2000" b="0" cap="none" spc="0" dirty="0">
                            <a:ln w="18415" cmpd="sng">
                              <a:solidFill>
                                <a:srgbClr val="FFFFFF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63500" dir="3600000" algn="tl" rotWithShape="0">
                                <a:srgbClr val="000000">
                                  <a:alpha val="70000"/>
                                </a:srgbClr>
                              </a:outerShdw>
                            </a:effectLst>
                          </a:endParaRPr>
                        </a:p>
                      </a:txBody>
                      <a:tcPr marL="0" marR="0" marT="0" marB="0" anchor="ctr"/>
                    </a:tc>
                  </a:tr>
                  <a:tr h="1183384"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 marL="0" marR="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 marL="0" marR="0" marT="0" marB="0" anchor="ctr"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  <p:pic>
            <p:nvPicPr>
              <p:cNvPr id="30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6203" y="4275826"/>
                <a:ext cx="950286" cy="1146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22303" y="4123426"/>
              <a:ext cx="929097" cy="116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442544"/>
            <a:ext cx="8721010" cy="1143000"/>
          </a:xfrm>
        </p:spPr>
        <p:txBody>
          <a:bodyPr/>
          <a:lstStyle/>
          <a:p>
            <a:r>
              <a:rPr lang="en-US" dirty="0"/>
              <a:t>Computing Sufficient </a:t>
            </a:r>
            <a:r>
              <a:rPr lang="en-US" dirty="0" smtClean="0"/>
              <a:t>Statistics:</a:t>
            </a:r>
            <a:br>
              <a:rPr lang="en-US" dirty="0" smtClean="0"/>
            </a:br>
            <a:r>
              <a:rPr lang="en-US" dirty="0" smtClean="0"/>
              <a:t>Negative Relationship </a:t>
            </a:r>
            <a:r>
              <a:rPr lang="en-US" sz="2800" dirty="0" smtClean="0"/>
              <a:t>(</a:t>
            </a:r>
            <a:r>
              <a:rPr lang="en-US" sz="2800" dirty="0" err="1" smtClean="0"/>
              <a:t>e.g.RA</a:t>
            </a:r>
            <a:r>
              <a:rPr lang="en-US" sz="2800" dirty="0" smtClean="0"/>
              <a:t>=False)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1520" y="1655366"/>
            <a:ext cx="8278664" cy="2507177"/>
          </a:xfrm>
        </p:spPr>
        <p:txBody>
          <a:bodyPr/>
          <a:lstStyle/>
          <a:p>
            <a:r>
              <a:rPr lang="en-US" dirty="0" smtClean="0"/>
              <a:t>Equation for </a:t>
            </a:r>
            <a:r>
              <a:rPr lang="en-US" dirty="0" err="1" smtClean="0"/>
              <a:t>ct</a:t>
            </a:r>
            <a:r>
              <a:rPr lang="en-US" dirty="0" smtClean="0"/>
              <a:t>-table given RA = False : </a:t>
            </a:r>
            <a:br>
              <a:rPr lang="en-US" dirty="0" smtClean="0"/>
            </a:b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Pop,  Teach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Intelligence, Rank </a:t>
            </a:r>
            <a:r>
              <a:rPr lang="en-US" dirty="0" smtClean="0"/>
              <a:t>| </a:t>
            </a:r>
            <a:r>
              <a:rPr lang="en-US" b="1" dirty="0" smtClean="0"/>
              <a:t>RA = False</a:t>
            </a:r>
            <a:r>
              <a:rPr lang="en-US" dirty="0" smtClean="0"/>
              <a:t>) =</a:t>
            </a:r>
            <a:br>
              <a:rPr lang="en-US" dirty="0" smtClean="0"/>
            </a:b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Prof</a:t>
            </a:r>
            <a:r>
              <a:rPr lang="en-US" dirty="0" smtClean="0"/>
              <a:t>) x </a:t>
            </a: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Student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Pop,  Teach</a:t>
            </a:r>
            <a:r>
              <a:rPr lang="en-US" dirty="0" smtClean="0"/>
              <a:t>, </a:t>
            </a:r>
            <a:r>
              <a:rPr lang="en-US" dirty="0">
                <a:solidFill>
                  <a:srgbClr val="3366FF"/>
                </a:solidFill>
              </a:rPr>
              <a:t>Intelligence, </a:t>
            </a:r>
            <a:r>
              <a:rPr lang="en-US" dirty="0" smtClean="0">
                <a:solidFill>
                  <a:srgbClr val="3366FF"/>
                </a:solidFill>
              </a:rPr>
              <a:t>Rank </a:t>
            </a:r>
            <a:r>
              <a:rPr lang="en-US" dirty="0" smtClean="0"/>
              <a:t>| </a:t>
            </a:r>
            <a:r>
              <a:rPr lang="en-US" b="1" dirty="0" smtClean="0"/>
              <a:t>RA </a:t>
            </a:r>
            <a:r>
              <a:rPr lang="en-US" b="1" dirty="0"/>
              <a:t>= </a:t>
            </a:r>
            <a:r>
              <a:rPr lang="en-US" b="1" dirty="0" smtClean="0"/>
              <a:t>True</a:t>
            </a:r>
            <a:r>
              <a:rPr lang="en-US" dirty="0" smtClean="0"/>
              <a:t>)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prstClr val="black"/>
                </a:solidFill>
              </a:rPr>
              <a:t>Compute counts for </a:t>
            </a:r>
            <a:r>
              <a:rPr lang="en-US" dirty="0" smtClean="0">
                <a:solidFill>
                  <a:prstClr val="black"/>
                </a:solidFill>
              </a:rPr>
              <a:t>Negative </a:t>
            </a:r>
            <a:r>
              <a:rPr lang="en-US" dirty="0">
                <a:solidFill>
                  <a:prstClr val="black"/>
                </a:solidFill>
              </a:rPr>
              <a:t>relationship from true relationship and unspecified.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25900"/>
            <a:ext cx="63093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280" y="4722337"/>
            <a:ext cx="80501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Instantiates a </a:t>
            </a:r>
            <a:r>
              <a:rPr lang="en-US" sz="2600" b="1" dirty="0">
                <a:solidFill>
                  <a:prstClr val="black"/>
                </a:solidFill>
                <a:latin typeface="Perpetua"/>
              </a:rPr>
              <a:t>general equation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for arbitrary number of positive and negative relationships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.</a:t>
            </a:r>
            <a:endParaRPr lang="en-US" sz="260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7335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60" y="225577"/>
            <a:ext cx="7739212" cy="150050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ct</a:t>
            </a:r>
            <a:r>
              <a:rPr lang="en-US" dirty="0" smtClean="0"/>
              <a:t> table Computation </a:t>
            </a:r>
            <a:br>
              <a:rPr lang="en-US" dirty="0" smtClean="0"/>
            </a:br>
            <a:r>
              <a:rPr lang="en-US" dirty="0" smtClean="0"/>
              <a:t>for Single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5667" y="1911554"/>
            <a:ext cx="8294797" cy="538935"/>
          </a:xfrm>
        </p:spPr>
        <p:txBody>
          <a:bodyPr/>
          <a:lstStyle/>
          <a:p>
            <a:r>
              <a:rPr lang="en-US" dirty="0" smtClean="0"/>
              <a:t>Attributes of relationships omitted for simplicity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62000" y="6172200"/>
            <a:ext cx="618744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667" y="2795986"/>
            <a:ext cx="8634716" cy="2541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b="1" dirty="0">
                <a:solidFill>
                  <a:prstClr val="black"/>
                </a:solidFill>
                <a:latin typeface="Perpetua"/>
              </a:rPr>
              <a:t>Key property: </a:t>
            </a:r>
          </a:p>
          <a:p>
            <a:pPr lvl="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3000" b="1" dirty="0">
                <a:solidFill>
                  <a:prstClr val="black"/>
                </a:solidFill>
                <a:latin typeface="Perpetua"/>
              </a:rPr>
              <a:t>    never enumerate cross product of </a:t>
            </a:r>
            <a:r>
              <a:rPr lang="en-US" sz="3000" b="1" dirty="0" smtClean="0">
                <a:solidFill>
                  <a:prstClr val="black"/>
                </a:solidFill>
                <a:latin typeface="Perpetua"/>
              </a:rPr>
              <a:t>primary keys</a:t>
            </a:r>
            <a:r>
              <a:rPr lang="en-US" sz="2600" i="1" dirty="0" smtClean="0">
                <a:solidFill>
                  <a:prstClr val="black"/>
                </a:solidFill>
                <a:latin typeface="Perpetua"/>
              </a:rPr>
              <a:t>.</a:t>
            </a:r>
          </a:p>
          <a:p>
            <a:pPr lvl="1" defTabSz="91440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erpetua"/>
              </a:rPr>
              <a:t> e.g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. don’t materialize cross product of Students and Professors.</a:t>
            </a:r>
            <a:endParaRPr lang="en-US" sz="2400" dirty="0"/>
          </a:p>
          <a:p>
            <a:pPr lvl="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prstClr val="black"/>
                </a:solidFill>
                <a:latin typeface="Perpetua"/>
              </a:rPr>
              <a:t>     </a:t>
            </a:r>
            <a:r>
              <a:rPr lang="en-US" sz="3000" b="1" dirty="0" smtClean="0">
                <a:solidFill>
                  <a:prstClr val="black"/>
                </a:solidFill>
                <a:latin typeface="Perpetua"/>
              </a:rPr>
              <a:t>implemented </a:t>
            </a:r>
            <a:r>
              <a:rPr lang="en-US" sz="3000" b="1" dirty="0">
                <a:solidFill>
                  <a:prstClr val="black"/>
                </a:solidFill>
                <a:latin typeface="Perpetua"/>
              </a:rPr>
              <a:t>using </a:t>
            </a:r>
            <a:r>
              <a:rPr lang="en-US" sz="3000" b="1" dirty="0" smtClean="0">
                <a:solidFill>
                  <a:prstClr val="black"/>
                </a:solidFill>
                <a:latin typeface="Perpetua"/>
              </a:rPr>
              <a:t> SQL </a:t>
            </a:r>
            <a:r>
              <a:rPr lang="en-US" sz="3000" b="1" dirty="0">
                <a:solidFill>
                  <a:prstClr val="black"/>
                </a:solidFill>
                <a:latin typeface="Perpetua"/>
              </a:rPr>
              <a:t>queries.</a:t>
            </a:r>
          </a:p>
          <a:p>
            <a:pPr lvl="0" defTabSz="914400">
              <a:spcBef>
                <a:spcPts val="575"/>
              </a:spcBef>
              <a:buClr>
                <a:srgbClr val="D34817"/>
              </a:buClr>
              <a:buSzPct val="85000"/>
            </a:pPr>
            <a:endParaRPr lang="en-US" sz="2600" i="1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1408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0" y="355599"/>
            <a:ext cx="8092050" cy="630629"/>
          </a:xfrm>
        </p:spPr>
        <p:txBody>
          <a:bodyPr/>
          <a:lstStyle/>
          <a:p>
            <a:r>
              <a:rPr lang="en-US" sz="3600" dirty="0" smtClean="0"/>
              <a:t>Step 1: Contingency Table Cross Product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9231" y="1412631"/>
            <a:ext cx="5155809" cy="588889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/>
              <a:t>Professor</a:t>
            </a:r>
            <a:r>
              <a:rPr lang="en-US" dirty="0" smtClean="0"/>
              <a:t>)      </a:t>
            </a:r>
            <a:r>
              <a:rPr lang="en-US" dirty="0" err="1" smtClean="0"/>
              <a:t>ct</a:t>
            </a:r>
            <a:r>
              <a:rPr lang="en-US" dirty="0" smtClean="0"/>
              <a:t>(Student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53339"/>
              </p:ext>
            </p:extLst>
          </p:nvPr>
        </p:nvGraphicFramePr>
        <p:xfrm>
          <a:off x="1322365" y="2293883"/>
          <a:ext cx="2004649" cy="100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1174"/>
                <a:gridCol w="684515"/>
                <a:gridCol w="708960"/>
              </a:tblGrid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57019"/>
              </p:ext>
            </p:extLst>
          </p:nvPr>
        </p:nvGraphicFramePr>
        <p:xfrm>
          <a:off x="1322365" y="4005695"/>
          <a:ext cx="2004646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0111"/>
                <a:gridCol w="597658"/>
                <a:gridCol w="796877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TextBox 9"/>
          <p:cNvSpPr txBox="1">
            <a:spLocks/>
          </p:cNvSpPr>
          <p:nvPr/>
        </p:nvSpPr>
        <p:spPr>
          <a:xfrm>
            <a:off x="3517964" y="3256878"/>
            <a:ext cx="659458" cy="335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11995" y="2629163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100" b="1" dirty="0" err="1"/>
              <a:t>ct</a:t>
            </a:r>
            <a:r>
              <a:rPr lang="en-US" sz="1100" b="1" dirty="0"/>
              <a:t>(Professor)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38528" y="4005695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200" b="1" dirty="0" err="1"/>
              <a:t>ct</a:t>
            </a:r>
            <a:r>
              <a:rPr lang="en-US" sz="1200" b="1" dirty="0"/>
              <a:t>(Student)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35247"/>
              </p:ext>
            </p:extLst>
          </p:nvPr>
        </p:nvGraphicFramePr>
        <p:xfrm>
          <a:off x="4559105" y="2534773"/>
          <a:ext cx="3048000" cy="32689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16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2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5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23172" y="342451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17964" y="3640354"/>
            <a:ext cx="921002" cy="3069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2246" y="1392311"/>
            <a:ext cx="4267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x 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883074" y="1416203"/>
            <a:ext cx="2570046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1" grpId="0" animBg="1"/>
      <p:bldP spid="12" grpId="0" animBg="1"/>
      <p:bldP spid="9" grpId="0"/>
      <p:bldP spid="25" grpId="0" animBg="1"/>
      <p:bldP spid="7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5464"/>
              </p:ext>
            </p:extLst>
          </p:nvPr>
        </p:nvGraphicFramePr>
        <p:xfrm>
          <a:off x="1404262" y="122402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2673"/>
              </p:ext>
            </p:extLst>
          </p:nvPr>
        </p:nvGraphicFramePr>
        <p:xfrm>
          <a:off x="5113965" y="1224026"/>
          <a:ext cx="2462215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5862"/>
              </p:ext>
            </p:extLst>
          </p:nvPr>
        </p:nvGraphicFramePr>
        <p:xfrm>
          <a:off x="3888075" y="2928740"/>
          <a:ext cx="3048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20234"/>
              </p:ext>
            </p:extLst>
          </p:nvPr>
        </p:nvGraphicFramePr>
        <p:xfrm>
          <a:off x="1404262" y="2922633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>
            <a:spLocks/>
          </p:cNvSpPr>
          <p:nvPr/>
        </p:nvSpPr>
        <p:spPr>
          <a:xfrm>
            <a:off x="2309604" y="2530414"/>
            <a:ext cx="649302" cy="1640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40" idx="4"/>
          </p:cNvCxnSpPr>
          <p:nvPr/>
        </p:nvCxnSpPr>
        <p:spPr>
          <a:xfrm flipH="1">
            <a:off x="2629557" y="2694456"/>
            <a:ext cx="4698" cy="22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>
            <a:off x="2631449" y="2264791"/>
            <a:ext cx="2806" cy="26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63808"/>
              </p:ext>
            </p:extLst>
          </p:nvPr>
        </p:nvGraphicFramePr>
        <p:xfrm>
          <a:off x="7620944" y="1228431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381550" y="411935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09891"/>
              </p:ext>
            </p:extLst>
          </p:nvPr>
        </p:nvGraphicFramePr>
        <p:xfrm>
          <a:off x="3098802" y="4512670"/>
          <a:ext cx="2990814" cy="1235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98"/>
                <a:gridCol w="438140"/>
                <a:gridCol w="498469"/>
                <a:gridCol w="498469"/>
                <a:gridCol w="498469"/>
                <a:gridCol w="498469"/>
              </a:tblGrid>
              <a:tr h="3043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593032" y="4379032"/>
            <a:ext cx="1177" cy="13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318079" y="1761875"/>
            <a:ext cx="943943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806815" y="1794698"/>
            <a:ext cx="111366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Straight Arrow Connector 299"/>
          <p:cNvCxnSpPr>
            <a:stCxn id="32" idx="2"/>
            <a:endCxn id="67" idx="6"/>
          </p:cNvCxnSpPr>
          <p:nvPr/>
        </p:nvCxnSpPr>
        <p:spPr>
          <a:xfrm flipH="1">
            <a:off x="4804513" y="2285949"/>
            <a:ext cx="1540559" cy="1963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2" idx="1"/>
            <a:endCxn id="40" idx="6"/>
          </p:cNvCxnSpPr>
          <p:nvPr/>
        </p:nvCxnSpPr>
        <p:spPr>
          <a:xfrm rot="10800000" flipV="1">
            <a:off x="2958907" y="1754987"/>
            <a:ext cx="2155059" cy="857448"/>
          </a:xfrm>
          <a:prstGeom prst="curvedConnector3">
            <a:avLst>
              <a:gd name="adj1" fmla="val 42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8062" y="5837691"/>
            <a:ext cx="55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Result: Contingency Table for RA relationship</a:t>
            </a:r>
            <a:endParaRPr lang="en-US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890697" y="4957420"/>
            <a:ext cx="943943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38" idx="2"/>
            <a:endCxn id="67" idx="2"/>
          </p:cNvCxnSpPr>
          <p:nvPr/>
        </p:nvCxnSpPr>
        <p:spPr>
          <a:xfrm>
            <a:off x="2629557" y="3976553"/>
            <a:ext cx="1751993" cy="272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594750" y="258724"/>
            <a:ext cx="8153010" cy="661109"/>
          </a:xfrm>
        </p:spPr>
        <p:txBody>
          <a:bodyPr/>
          <a:lstStyle/>
          <a:p>
            <a:r>
              <a:rPr lang="en-US" sz="3600" dirty="0" smtClean="0"/>
              <a:t>Step 2: Contingency Table Subtraction</a:t>
            </a:r>
            <a:endParaRPr lang="en-US" sz="3600" dirty="0"/>
          </a:p>
        </p:txBody>
      </p:sp>
      <p:sp>
        <p:nvSpPr>
          <p:cNvPr id="256" name="Minus 255"/>
          <p:cNvSpPr/>
          <p:nvPr/>
        </p:nvSpPr>
        <p:spPr>
          <a:xfrm>
            <a:off x="2499360" y="2592115"/>
            <a:ext cx="274320" cy="45719"/>
          </a:xfrm>
          <a:prstGeom prst="mathMin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278" grpId="0" animBg="1"/>
      <p:bldP spid="279" grpId="0" animBg="1"/>
      <p:bldP spid="12" grpId="0"/>
      <p:bldP spid="30" grpId="0" animBg="1"/>
      <p:bldP spid="73" grpId="0"/>
      <p:bldP spid="2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19" y="274638"/>
            <a:ext cx="8843058" cy="1143000"/>
          </a:xfrm>
        </p:spPr>
        <p:txBody>
          <a:bodyPr/>
          <a:lstStyle/>
          <a:p>
            <a:r>
              <a:rPr lang="en-US" sz="3600" dirty="0" smtClean="0"/>
              <a:t>Computation for Multiple Relationships: Dynamic Programming</a:t>
            </a:r>
            <a:endParaRPr lang="en-US" sz="3600" dirty="0"/>
          </a:p>
        </p:txBody>
      </p:sp>
      <p:sp>
        <p:nvSpPr>
          <p:cNvPr id="95" name="Rectangle 94"/>
          <p:cNvSpPr/>
          <p:nvPr/>
        </p:nvSpPr>
        <p:spPr>
          <a:xfrm>
            <a:off x="706117" y="1460924"/>
            <a:ext cx="70866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Build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contingency tables for larger relationship chains from smaller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ones using </a:t>
            </a:r>
            <a:r>
              <a:rPr lang="en-US" sz="2600" dirty="0" err="1">
                <a:solidFill>
                  <a:prstClr val="black"/>
                </a:solidFill>
                <a:latin typeface="Perpetua"/>
              </a:rPr>
              <a:t>ct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-algebra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equation. </a:t>
            </a:r>
            <a:endParaRPr lang="en-US" sz="2600" dirty="0">
              <a:solidFill>
                <a:prstClr val="black"/>
              </a:solidFill>
              <a:latin typeface="Perpetua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30146" y="2734665"/>
            <a:ext cx="6843599" cy="3014442"/>
            <a:chOff x="1192196" y="2734665"/>
            <a:chExt cx="6843599" cy="3014442"/>
          </a:xfrm>
        </p:grpSpPr>
        <p:grpSp>
          <p:nvGrpSpPr>
            <p:cNvPr id="96" name="Group 95"/>
            <p:cNvGrpSpPr/>
            <p:nvPr/>
          </p:nvGrpSpPr>
          <p:grpSpPr>
            <a:xfrm>
              <a:off x="1192196" y="2734665"/>
              <a:ext cx="6843599" cy="2580846"/>
              <a:chOff x="1192196" y="2734665"/>
              <a:chExt cx="6843599" cy="258084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192196" y="2734665"/>
                <a:ext cx="5335930" cy="2556894"/>
                <a:chOff x="1127123" y="3273395"/>
                <a:chExt cx="6268187" cy="2045705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046540" y="5109240"/>
                  <a:ext cx="1059676" cy="19423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685371" y="5117054"/>
                  <a:ext cx="1157190" cy="19423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Course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344724" y="5109240"/>
                  <a:ext cx="1206248" cy="20986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Professor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848446" y="4494636"/>
                  <a:ext cx="1606081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409161" y="4527940"/>
                  <a:ext cx="997536" cy="19423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Teaches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828086" y="4515281"/>
                  <a:ext cx="1005706" cy="19423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27123" y="3866207"/>
                  <a:ext cx="18083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lvl="1"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Registration, RA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06215" y="3835213"/>
                  <a:ext cx="2457788" cy="246439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Teaches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Straight Arrow Connector 19"/>
                <p:cNvCxnSpPr>
                  <a:stCxn id="12" idx="0"/>
                  <a:endCxn id="15" idx="4"/>
                </p:cNvCxnSpPr>
                <p:nvPr/>
              </p:nvCxnSpPr>
              <p:spPr>
                <a:xfrm flipV="1">
                  <a:off x="2576378" y="4730157"/>
                  <a:ext cx="75109" cy="379083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3" idx="0"/>
                  <a:endCxn id="15" idx="4"/>
                </p:cNvCxnSpPr>
                <p:nvPr/>
              </p:nvCxnSpPr>
              <p:spPr>
                <a:xfrm flipH="1" flipV="1">
                  <a:off x="2651487" y="4730157"/>
                  <a:ext cx="1612479" cy="38689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6" idx="4"/>
                  <a:endCxn id="16" idx="4"/>
                </p:cNvCxnSpPr>
                <p:nvPr/>
              </p:nvCxnSpPr>
              <p:spPr>
                <a:xfrm>
                  <a:off x="5907929" y="4722170"/>
                  <a:ext cx="0" cy="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0"/>
                  <a:endCxn id="16" idx="4"/>
                </p:cNvCxnSpPr>
                <p:nvPr/>
              </p:nvCxnSpPr>
              <p:spPr>
                <a:xfrm flipV="1">
                  <a:off x="4263967" y="4722170"/>
                  <a:ext cx="1643963" cy="39488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4" idx="0"/>
                  <a:endCxn id="16" idx="4"/>
                </p:cNvCxnSpPr>
                <p:nvPr/>
              </p:nvCxnSpPr>
              <p:spPr>
                <a:xfrm flipH="1" flipV="1">
                  <a:off x="5907929" y="4722170"/>
                  <a:ext cx="39919" cy="387070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4" idx="0"/>
                  <a:endCxn id="17" idx="4"/>
                </p:cNvCxnSpPr>
                <p:nvPr/>
              </p:nvCxnSpPr>
              <p:spPr>
                <a:xfrm flipH="1" flipV="1">
                  <a:off x="4330939" y="4709511"/>
                  <a:ext cx="1616909" cy="39972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2" idx="0"/>
                  <a:endCxn id="17" idx="4"/>
                </p:cNvCxnSpPr>
                <p:nvPr/>
              </p:nvCxnSpPr>
              <p:spPr>
                <a:xfrm flipV="1">
                  <a:off x="2576378" y="4709511"/>
                  <a:ext cx="1754561" cy="39972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5" idx="0"/>
                  <a:endCxn id="18" idx="4"/>
                </p:cNvCxnSpPr>
                <p:nvPr/>
              </p:nvCxnSpPr>
              <p:spPr>
                <a:xfrm flipH="1" flipV="1">
                  <a:off x="2031320" y="4101727"/>
                  <a:ext cx="620167" cy="39290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7" idx="0"/>
                  <a:endCxn id="18" idx="4"/>
                </p:cNvCxnSpPr>
                <p:nvPr/>
              </p:nvCxnSpPr>
              <p:spPr>
                <a:xfrm flipH="1" flipV="1">
                  <a:off x="2031320" y="4101727"/>
                  <a:ext cx="2299620" cy="413554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6" idx="0"/>
                  <a:endCxn id="19" idx="4"/>
                </p:cNvCxnSpPr>
                <p:nvPr/>
              </p:nvCxnSpPr>
              <p:spPr>
                <a:xfrm flipH="1" flipV="1">
                  <a:off x="4335109" y="4081652"/>
                  <a:ext cx="1572820" cy="446289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15" idx="0"/>
                  <a:endCxn id="19" idx="4"/>
                </p:cNvCxnSpPr>
                <p:nvPr/>
              </p:nvCxnSpPr>
              <p:spPr>
                <a:xfrm flipV="1">
                  <a:off x="2651487" y="4081652"/>
                  <a:ext cx="1683622" cy="412985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5700318" y="3835213"/>
                  <a:ext cx="1694992" cy="235520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RA, Teaches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" name="Straight Arrow Connector 31"/>
                <p:cNvCxnSpPr>
                  <a:stCxn id="16" idx="0"/>
                  <a:endCxn id="31" idx="4"/>
                </p:cNvCxnSpPr>
                <p:nvPr/>
              </p:nvCxnSpPr>
              <p:spPr>
                <a:xfrm flipV="1">
                  <a:off x="5907929" y="4070733"/>
                  <a:ext cx="639885" cy="457207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7" idx="0"/>
                  <a:endCxn id="31" idx="4"/>
                </p:cNvCxnSpPr>
                <p:nvPr/>
              </p:nvCxnSpPr>
              <p:spPr>
                <a:xfrm flipV="1">
                  <a:off x="4330939" y="4070733"/>
                  <a:ext cx="2216875" cy="444548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2512218" y="3273395"/>
                  <a:ext cx="3637444" cy="234606"/>
                </a:xfrm>
                <a:prstGeom prst="ellipse">
                  <a:avLst/>
                </a:prstGeom>
                <a:solidFill>
                  <a:schemeClr val="bg1"/>
                </a:solidFill>
                <a:ln w="12700" cap="sq">
                  <a:miter lim="800000"/>
                  <a:tailEnd type="stealth" w="lg" len="lg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Registration, RA, Teaches</a:t>
                  </a:r>
                  <a:endPara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18" idx="0"/>
                  <a:endCxn id="34" idx="4"/>
                </p:cNvCxnSpPr>
                <p:nvPr/>
              </p:nvCxnSpPr>
              <p:spPr>
                <a:xfrm flipV="1">
                  <a:off x="2031320" y="3508001"/>
                  <a:ext cx="2299621" cy="358206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1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2216874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9" idx="0"/>
                  <a:endCxn id="34" idx="4"/>
                </p:cNvCxnSpPr>
                <p:nvPr/>
              </p:nvCxnSpPr>
              <p:spPr>
                <a:xfrm flipH="1" flipV="1">
                  <a:off x="4330940" y="3508001"/>
                  <a:ext cx="4169" cy="327212"/>
                </a:xfrm>
                <a:prstGeom prst="straightConnector1">
                  <a:avLst/>
                </a:prstGeom>
                <a:ln w="12700" cap="sq">
                  <a:miter lim="800000"/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/>
              <p:nvPr/>
            </p:nvCxnSpPr>
            <p:spPr>
              <a:xfrm flipV="1">
                <a:off x="6938096" y="2758616"/>
                <a:ext cx="1" cy="25568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202220" y="4997186"/>
                <a:ext cx="833575" cy="170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Level 0</a:t>
                </a:r>
                <a:endParaRPr lang="en-US" sz="1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202476" y="4285371"/>
                <a:ext cx="752295" cy="170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Level 1</a:t>
                </a:r>
                <a:endParaRPr lang="en-US" sz="1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161835" y="2758616"/>
                <a:ext cx="833578" cy="170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Level 3</a:t>
                </a:r>
                <a:endParaRPr lang="en-US" sz="14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84985" y="3530342"/>
                <a:ext cx="752297" cy="164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smtClean="0"/>
                  <a:t>Level 2</a:t>
                </a:r>
                <a:endParaRPr lang="en-US" sz="1400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563397" y="5533663"/>
              <a:ext cx="393781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Lattice of Relationship Chains (</a:t>
              </a:r>
              <a:r>
                <a:rPr lang="en-US" sz="1400" dirty="0" err="1"/>
                <a:t>Metapaths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sp>
        <p:nvSpPr>
          <p:cNvPr id="13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58553" y="6151944"/>
            <a:ext cx="618744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11799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021"/>
            <a:ext cx="6888724" cy="747078"/>
          </a:xfrm>
        </p:spPr>
        <p:txBody>
          <a:bodyPr/>
          <a:lstStyle/>
          <a:p>
            <a:r>
              <a:rPr lang="en-US" dirty="0" smtClean="0"/>
              <a:t>Datasets for Evaluation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3062"/>
              </p:ext>
            </p:extLst>
          </p:nvPr>
        </p:nvGraphicFramePr>
        <p:xfrm>
          <a:off x="945125" y="1988562"/>
          <a:ext cx="6857999" cy="31711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10540"/>
                <a:gridCol w="1995630"/>
                <a:gridCol w="1640745"/>
                <a:gridCol w="1511084"/>
              </a:tblGrid>
              <a:tr h="632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Dataset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#Relationship Tables/ 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 Columns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 Rows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712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12,927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14,540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225,932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1,010,051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1,354,134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51560" y="12313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7 Real-world Datasets (over 1M rows).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720" y="6228547"/>
            <a:ext cx="6675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2"/>
                </a:solidFill>
                <a:latin typeface="Perpetua" charset="0"/>
              </a:rPr>
              <a:t>Computing Sufficient Statistics	Qian, Schulte, Sun	CIKM 2014 @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37074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85261"/>
            <a:ext cx="4206240" cy="686118"/>
          </a:xfrm>
        </p:spPr>
        <p:txBody>
          <a:bodyPr/>
          <a:lstStyle/>
          <a:p>
            <a:r>
              <a:rPr lang="en-US" dirty="0" smtClean="0"/>
              <a:t>Computation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4481" y="901859"/>
            <a:ext cx="8194876" cy="1523082"/>
          </a:xfrm>
        </p:spPr>
        <p:txBody>
          <a:bodyPr/>
          <a:lstStyle/>
          <a:p>
            <a:r>
              <a:rPr lang="en-US" dirty="0" smtClean="0"/>
              <a:t>Never </a:t>
            </a:r>
            <a:r>
              <a:rPr lang="en-US" dirty="0"/>
              <a:t>enumerates cross product </a:t>
            </a:r>
            <a:r>
              <a:rPr lang="en-US" dirty="0" smtClean="0"/>
              <a:t>of primary keys.</a:t>
            </a:r>
          </a:p>
          <a:p>
            <a:r>
              <a:rPr lang="en-US" dirty="0" smtClean="0"/>
              <a:t>Complexity: nearly </a:t>
            </a:r>
            <a:r>
              <a:rPr lang="en-US" dirty="0"/>
              <a:t>linear in </a:t>
            </a:r>
            <a:r>
              <a:rPr lang="en-US" dirty="0" smtClean="0"/>
              <a:t>size </a:t>
            </a:r>
            <a:r>
              <a:rPr lang="en-US" dirty="0"/>
              <a:t>of the required </a:t>
            </a:r>
            <a:r>
              <a:rPr lang="en-US" dirty="0" smtClean="0"/>
              <a:t>output.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(non-trivial)   </a:t>
            </a:r>
            <a:r>
              <a:rPr lang="en-US" dirty="0" smtClean="0"/>
              <a:t>#</a:t>
            </a:r>
            <a:r>
              <a:rPr lang="en-US" dirty="0" err="1" smtClean="0"/>
              <a:t>ct_operation</a:t>
            </a:r>
            <a:r>
              <a:rPr lang="en-US" dirty="0" smtClean="0"/>
              <a:t> = O(#SS * log (#SS))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81600" y="5655456"/>
            <a:ext cx="4907280" cy="4572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(Time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seconds.)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31630"/>
              </p:ext>
            </p:extLst>
          </p:nvPr>
        </p:nvGraphicFramePr>
        <p:xfrm>
          <a:off x="975360" y="2682239"/>
          <a:ext cx="7239000" cy="2916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7460"/>
                <a:gridCol w="2405380"/>
                <a:gridCol w="1722120"/>
                <a:gridCol w="1844040"/>
              </a:tblGrid>
              <a:tr h="7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Dataset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#Sufficient Statistics (SS)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Cross Product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Our Dynamic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Time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703.99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7620" marT="7620" marB="0" anchor="b"/>
                </a:tc>
              </a:tr>
              <a:tr h="27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1,096.00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2,828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350.30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1,746,870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132.13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1,112.84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3,013,011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1,421.87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12,374,892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3,536.76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15,538,430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7,467.85</a:t>
                      </a:r>
                    </a:p>
                  </a:txBody>
                  <a:tcPr marL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02" y="416242"/>
            <a:ext cx="8481317" cy="681038"/>
          </a:xfrm>
        </p:spPr>
        <p:txBody>
          <a:bodyPr/>
          <a:lstStyle/>
          <a:p>
            <a:r>
              <a:rPr lang="en-US" sz="3600" dirty="0" smtClean="0"/>
              <a:t>Link Analysis Finds New Association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683" y="1386841"/>
            <a:ext cx="7772400" cy="1480208"/>
          </a:xfrm>
        </p:spPr>
        <p:txBody>
          <a:bodyPr/>
          <a:lstStyle/>
          <a:p>
            <a:r>
              <a:rPr lang="en-US" dirty="0" smtClean="0"/>
              <a:t>Link Analysis Off: only positive relationships occur.</a:t>
            </a:r>
          </a:p>
          <a:p>
            <a:r>
              <a:rPr lang="en-US" dirty="0" smtClean="0"/>
              <a:t>Link Analysis On: both positive and negative relationships may occur.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3" y="2867049"/>
            <a:ext cx="8686800" cy="9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1999" y="6214795"/>
            <a:ext cx="6606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2"/>
                </a:solidFill>
                <a:latin typeface="Perpetua" charset="0"/>
              </a:rPr>
              <a:t>Computing Sufficient Statistics	Qian, Schulte, Sun	CIKM 2014 @ Shanghai, China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699" y="3806533"/>
            <a:ext cx="7772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E.g. 12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rules with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relationship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correlation out of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top-20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most interesting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rules.</a:t>
            </a:r>
          </a:p>
          <a:p>
            <a:pPr marL="800100" lvl="1" indent="-34290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statement </a:t>
            </a:r>
            <a:r>
              <a:rPr lang="en-US" sz="2000" dirty="0"/>
              <a:t>freq.(</a:t>
            </a:r>
            <a:r>
              <a:rPr lang="en-US" sz="2000" dirty="0" err="1"/>
              <a:t>Acc</a:t>
            </a:r>
            <a:r>
              <a:rPr lang="en-US" sz="2000" dirty="0"/>
              <a:t>) = monthly → </a:t>
            </a:r>
            <a:r>
              <a:rPr lang="en-US" sz="2000" dirty="0" err="1"/>
              <a:t>HasLoan</a:t>
            </a:r>
            <a:r>
              <a:rPr lang="en-US" sz="2000" dirty="0"/>
              <a:t>(</a:t>
            </a:r>
            <a:r>
              <a:rPr lang="en-US" sz="2000" dirty="0" err="1"/>
              <a:t>Acc</a:t>
            </a:r>
            <a:r>
              <a:rPr lang="en-US" sz="2000" dirty="0"/>
              <a:t>, Loan) = </a:t>
            </a:r>
            <a:r>
              <a:rPr lang="en-US" sz="2000" b="1" dirty="0" smtClean="0"/>
              <a:t>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9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1" y="355600"/>
            <a:ext cx="8415819" cy="1219518"/>
          </a:xfrm>
        </p:spPr>
        <p:txBody>
          <a:bodyPr/>
          <a:lstStyle/>
          <a:p>
            <a:r>
              <a:rPr lang="en-US" sz="3600" dirty="0" smtClean="0"/>
              <a:t>Link Analysis Finds </a:t>
            </a:r>
            <a:r>
              <a:rPr lang="en-US" sz="3600" dirty="0"/>
              <a:t>New </a:t>
            </a:r>
            <a:r>
              <a:rPr lang="en-US" sz="3600" dirty="0" smtClean="0"/>
              <a:t>Relevant </a:t>
            </a:r>
            <a:r>
              <a:rPr lang="en-US" sz="3600" dirty="0" smtClean="0"/>
              <a:t>Features </a:t>
            </a:r>
            <a:r>
              <a:rPr lang="en-US" sz="3600" dirty="0" smtClean="0"/>
              <a:t>for Classification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5160" y="4525742"/>
            <a:ext cx="8265160" cy="98044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New Features </a:t>
            </a:r>
            <a:r>
              <a:rPr lang="en-US" dirty="0" smtClean="0"/>
              <a:t>are selected with link analysis on.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 E.g</a:t>
            </a:r>
            <a:r>
              <a:rPr lang="en-US" sz="1800" dirty="0"/>
              <a:t>. </a:t>
            </a:r>
            <a:r>
              <a:rPr lang="en-US" sz="1800" b="1" spc="-100" dirty="0" smtClean="0">
                <a:solidFill>
                  <a:srgbClr val="00B050"/>
                </a:solidFill>
              </a:rPr>
              <a:t>amount(trans), type(trans), frequency(</a:t>
            </a:r>
            <a:r>
              <a:rPr lang="en-US" sz="1800" b="1" spc="-100" dirty="0" err="1" smtClean="0">
                <a:solidFill>
                  <a:srgbClr val="00B050"/>
                </a:solidFill>
              </a:rPr>
              <a:t>acc</a:t>
            </a:r>
            <a:r>
              <a:rPr lang="en-US" sz="1800" b="1" spc="-100" dirty="0" smtClean="0">
                <a:solidFill>
                  <a:srgbClr val="00B050"/>
                </a:solidFill>
              </a:rPr>
              <a:t>) </a:t>
            </a:r>
            <a:r>
              <a:rPr lang="en-US" sz="2800" spc="-100" dirty="0" err="1" smtClean="0"/>
              <a:t>v.s</a:t>
            </a:r>
            <a:r>
              <a:rPr lang="en-US" sz="2800" spc="-100" dirty="0" smtClean="0"/>
              <a:t>. </a:t>
            </a:r>
            <a:r>
              <a:rPr lang="en-US" sz="1800" b="1" spc="-100" dirty="0" smtClean="0">
                <a:solidFill>
                  <a:srgbClr val="FF0000"/>
                </a:solidFill>
              </a:rPr>
              <a:t>operation(trans),  </a:t>
            </a:r>
            <a:r>
              <a:rPr lang="en-US" sz="1800" b="1" spc="-100" dirty="0" err="1" smtClean="0">
                <a:solidFill>
                  <a:srgbClr val="FF0000"/>
                </a:solidFill>
              </a:rPr>
              <a:t>loan_trans</a:t>
            </a:r>
            <a:r>
              <a:rPr lang="en-US" sz="1800" b="1" spc="-100" dirty="0" smtClean="0">
                <a:solidFill>
                  <a:srgbClr val="FF0000"/>
                </a:solidFill>
              </a:rPr>
              <a:t>(trans, loan)</a:t>
            </a:r>
          </a:p>
          <a:p>
            <a:pPr marL="319088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245275"/>
            <a:ext cx="6537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2"/>
                </a:solidFill>
                <a:latin typeface="Perpetua" charset="0"/>
              </a:rPr>
              <a:t>Computing Sufficient Statistics	Qian, Schulte, Sun	CIKM 2014 @ Shanghai, China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46601"/>
              </p:ext>
            </p:extLst>
          </p:nvPr>
        </p:nvGraphicFramePr>
        <p:xfrm>
          <a:off x="795020" y="1798320"/>
          <a:ext cx="7447280" cy="2585720"/>
        </p:xfrm>
        <a:graphic>
          <a:graphicData uri="http://schemas.openxmlformats.org/drawingml/2006/table">
            <a:tbl>
              <a:tblPr firstRow="1"/>
              <a:tblGrid>
                <a:gridCol w="1460500"/>
                <a:gridCol w="1493520"/>
                <a:gridCol w="2014220"/>
                <a:gridCol w="2479040"/>
              </a:tblGrid>
              <a:tr h="312420"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Selected Features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 Analysis 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 Analysis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/ Relationship Indicators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8288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MovieLens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Mutagenesis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balance(trans)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Hepatitis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IMDB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avg_revenue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Mondial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mpty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UW-CSE</a:t>
                      </a: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courseLevel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86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038" y="314960"/>
            <a:ext cx="7546282" cy="655638"/>
          </a:xfrm>
        </p:spPr>
        <p:txBody>
          <a:bodyPr/>
          <a:lstStyle/>
          <a:p>
            <a:r>
              <a:rPr lang="en-US" sz="3600" dirty="0" smtClean="0"/>
              <a:t>Link Analysis Finds better </a:t>
            </a:r>
            <a:r>
              <a:rPr lang="en-US" sz="3600" dirty="0" smtClean="0"/>
              <a:t>Bayes Nets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6934" y="1056671"/>
            <a:ext cx="8018426" cy="497810"/>
          </a:xfrm>
        </p:spPr>
        <p:txBody>
          <a:bodyPr/>
          <a:lstStyle/>
          <a:p>
            <a:r>
              <a:rPr lang="en-US" dirty="0"/>
              <a:t>link analysis </a:t>
            </a:r>
            <a:r>
              <a:rPr lang="en-US" dirty="0" smtClean="0"/>
              <a:t>on: BNs </a:t>
            </a:r>
            <a:r>
              <a:rPr lang="en-US" dirty="0" smtClean="0"/>
              <a:t>achieve </a:t>
            </a:r>
            <a:r>
              <a:rPr lang="en-US" dirty="0" smtClean="0"/>
              <a:t>better model selection scores.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38200" y="6141720"/>
            <a:ext cx="637032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8" y="1658768"/>
            <a:ext cx="8686800" cy="24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4106323"/>
            <a:ext cx="731012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Perpetua"/>
              </a:rPr>
              <a:t>Loan_Order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(order, loan) </a:t>
            </a:r>
            <a:r>
              <a:rPr lang="en-US" dirty="0">
                <a:solidFill>
                  <a:prstClr val="black"/>
                </a:solidFill>
                <a:latin typeface="Perpetua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erpetua"/>
              </a:rPr>
              <a:t>Has_loan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Perpetua"/>
              </a:rPr>
              <a:t>acc,loan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) </a:t>
            </a:r>
          </a:p>
          <a:p>
            <a:pPr defTabSz="91440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  <a:latin typeface="Perpetua"/>
              </a:rPr>
              <a:t>R2R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correlation between relationships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.</a:t>
            </a:r>
          </a:p>
          <a:p>
            <a:pPr marL="285750" lvl="0" indent="-285750" defTabSz="914400">
              <a:spcBef>
                <a:spcPts val="575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Perpetua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erpetua"/>
              </a:rPr>
              <a:t>Loan_Order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(order</a:t>
            </a:r>
            <a:r>
              <a:rPr lang="en-US" dirty="0">
                <a:solidFill>
                  <a:prstClr val="black"/>
                </a:solidFill>
                <a:latin typeface="Perpetua"/>
              </a:rPr>
              <a:t>, loan) 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erpetua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  Frequency(</a:t>
            </a:r>
            <a:r>
              <a:rPr lang="en-US" dirty="0" err="1" smtClean="0">
                <a:solidFill>
                  <a:prstClr val="black"/>
                </a:solidFill>
                <a:latin typeface="Perpetua"/>
              </a:rPr>
              <a:t>acc</a:t>
            </a:r>
            <a:r>
              <a:rPr lang="en-US" dirty="0" smtClean="0">
                <a:solidFill>
                  <a:prstClr val="black"/>
                </a:solidFill>
                <a:latin typeface="Perpetua"/>
              </a:rPr>
              <a:t>)</a:t>
            </a:r>
          </a:p>
          <a:p>
            <a:pPr defTabSz="91440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	</a:t>
            </a:r>
            <a:r>
              <a:rPr lang="en-US" sz="2000" b="1" dirty="0" smtClean="0">
                <a:solidFill>
                  <a:prstClr val="black"/>
                </a:solidFill>
                <a:latin typeface="Perpetua"/>
              </a:rPr>
              <a:t>A2R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correlation between attribute and relationship</a:t>
            </a:r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.</a:t>
            </a:r>
            <a:endParaRPr lang="en-US" sz="2000" dirty="0">
              <a:solidFill>
                <a:prstClr val="black"/>
              </a:solidFill>
              <a:latin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9367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r>
              <a:rPr lang="en-US" dirty="0">
                <a:latin typeface="Franklin Gothic Book" charset="0"/>
              </a:rPr>
              <a:t>Multi-Relational Sufficient Statistics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200" y="1422400"/>
            <a:ext cx="8845067" cy="185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Find </a:t>
            </a:r>
            <a:r>
              <a:rPr lang="en-US" sz="2400" b="1" dirty="0" smtClean="0"/>
              <a:t>correlations involving relationships</a:t>
            </a:r>
            <a:r>
              <a:rPr lang="en-US" sz="2400" dirty="0" smtClean="0"/>
              <a:t>. e.g.</a:t>
            </a:r>
          </a:p>
          <a:p>
            <a:pPr marL="319088" lvl="1" indent="0">
              <a:buNone/>
            </a:pPr>
            <a:endParaRPr lang="en-US" dirty="0"/>
          </a:p>
          <a:p>
            <a:pPr marL="319088" lvl="1" indent="0">
              <a:buNone/>
            </a:pPr>
            <a:endParaRPr lang="en-US" dirty="0" smtClean="0"/>
          </a:p>
          <a:p>
            <a:pPr marL="319088" lvl="1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Compactness: summarize original data by counts.</a:t>
            </a:r>
          </a:p>
          <a:p>
            <a:pPr marL="914400" lvl="1" indent="-457200">
              <a:buFont typeface="Arial"/>
              <a:buChar char="•"/>
            </a:pPr>
            <a:endParaRPr lang="en-US" sz="2600" dirty="0" smtClean="0"/>
          </a:p>
          <a:p>
            <a:pPr marL="319088" lvl="1" indent="0">
              <a:buNone/>
            </a:pPr>
            <a:endParaRPr lang="en-US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469449" y="3782513"/>
            <a:ext cx="8049518" cy="16501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/>
              <a:t>Previous Approaches</a:t>
            </a:r>
          </a:p>
          <a:p>
            <a:pPr eaLnBrk="1" hangingPunct="1"/>
            <a:r>
              <a:rPr lang="en-US" sz="2400" dirty="0" smtClean="0"/>
              <a:t>Single-table data: row counts (</a:t>
            </a:r>
            <a:r>
              <a:rPr lang="en-US" sz="2400" dirty="0" smtClean="0">
                <a:ea typeface="Lucida Grande"/>
                <a:cs typeface="Lucida Grande"/>
              </a:rPr>
              <a:t>σ</a:t>
            </a:r>
            <a:r>
              <a:rPr lang="en-US" sz="2400" dirty="0"/>
              <a:t> </a:t>
            </a:r>
            <a:r>
              <a:rPr lang="en-US" sz="2400" dirty="0" smtClean="0"/>
              <a:t>selection only).</a:t>
            </a:r>
          </a:p>
          <a:p>
            <a:r>
              <a:rPr lang="en-US" sz="2400" dirty="0" smtClean="0"/>
              <a:t>Multiple tables: Table </a:t>
            </a:r>
            <a:r>
              <a:rPr lang="en-US" dirty="0" smtClean="0"/>
              <a:t>joins ⋈.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41872" y="1950720"/>
            <a:ext cx="7885953" cy="1061720"/>
            <a:chOff x="641872" y="1869440"/>
            <a:chExt cx="7885953" cy="1061720"/>
          </a:xfrm>
        </p:grpSpPr>
        <p:sp>
          <p:nvSpPr>
            <p:cNvPr id="3" name="Rectangle 2"/>
            <p:cNvSpPr/>
            <p:nvPr/>
          </p:nvSpPr>
          <p:spPr>
            <a:xfrm>
              <a:off x="655319" y="1869440"/>
              <a:ext cx="3327399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searches for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item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9224" y="1869440"/>
              <a:ext cx="4018280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watches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video about item</a:t>
              </a:r>
              <a:r>
                <a:rPr lang="en-US" dirty="0" smtClean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872" y="2514600"/>
              <a:ext cx="3340847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does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not search for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item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9545" y="2509520"/>
              <a:ext cx="4018280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does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not watch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video about item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endCxn id="11" idx="1"/>
            </p:cNvCxnSpPr>
            <p:nvPr/>
          </p:nvCxnSpPr>
          <p:spPr>
            <a:xfrm>
              <a:off x="3982719" y="2077720"/>
              <a:ext cx="526826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86545" y="2257406"/>
              <a:ext cx="405357" cy="4165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?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3"/>
              <a:endCxn id="11" idx="1"/>
            </p:cNvCxnSpPr>
            <p:nvPr/>
          </p:nvCxnSpPr>
          <p:spPr>
            <a:xfrm flipV="1">
              <a:off x="3982719" y="2717800"/>
              <a:ext cx="526826" cy="5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982719" y="2077720"/>
              <a:ext cx="506505" cy="13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1"/>
            </p:cNvCxnSpPr>
            <p:nvPr/>
          </p:nvCxnSpPr>
          <p:spPr>
            <a:xfrm flipV="1">
              <a:off x="3982719" y="2077720"/>
              <a:ext cx="506505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28809" y="978823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9363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15" y="502761"/>
            <a:ext cx="4450080" cy="60991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5000" y="1448754"/>
            <a:ext cx="8163560" cy="3144647"/>
          </a:xfrm>
        </p:spPr>
        <p:txBody>
          <a:bodyPr/>
          <a:lstStyle/>
          <a:p>
            <a:r>
              <a:rPr lang="en-US" dirty="0" smtClean="0"/>
              <a:t>Storing Sufficient </a:t>
            </a:r>
            <a:r>
              <a:rPr lang="en-US" dirty="0"/>
              <a:t>statistics </a:t>
            </a:r>
            <a:r>
              <a:rPr lang="en-US" dirty="0" smtClean="0"/>
              <a:t>in </a:t>
            </a:r>
            <a:r>
              <a:rPr lang="en-US" dirty="0"/>
              <a:t>database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Proposed contingency </a:t>
            </a:r>
            <a:r>
              <a:rPr lang="en-US" dirty="0"/>
              <a:t>table </a:t>
            </a:r>
            <a:r>
              <a:rPr lang="en-US" dirty="0" smtClean="0"/>
              <a:t>algebra to support </a:t>
            </a:r>
            <a:r>
              <a:rPr lang="en-US" dirty="0" smtClean="0"/>
              <a:t>Virtual </a:t>
            </a:r>
            <a:r>
              <a:rPr lang="en-US" dirty="0"/>
              <a:t>Join: compute cross-table counts without materializing joins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DP Algorithm for </a:t>
            </a:r>
            <a:r>
              <a:rPr lang="en-US" dirty="0" smtClean="0"/>
              <a:t>computing multi-relational sufficient statistics with negative </a:t>
            </a:r>
            <a:r>
              <a:rPr lang="en-US" dirty="0" smtClean="0"/>
              <a:t>relationships.</a:t>
            </a:r>
          </a:p>
          <a:p>
            <a:r>
              <a:rPr lang="en-US" dirty="0" smtClean="0"/>
              <a:t>Efficient </a:t>
            </a:r>
            <a:r>
              <a:rPr lang="en-US" dirty="0"/>
              <a:t>computation </a:t>
            </a:r>
            <a:r>
              <a:rPr lang="en-US" dirty="0" smtClean="0"/>
              <a:t>time.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77240" y="6160625"/>
            <a:ext cx="621792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23960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5595" y="3892475"/>
            <a:ext cx="7772400" cy="12495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Future </a:t>
            </a:r>
            <a:r>
              <a:rPr lang="en-US" dirty="0"/>
              <a:t>Work</a:t>
            </a:r>
            <a:endParaRPr lang="en-US" dirty="0" smtClean="0"/>
          </a:p>
          <a:p>
            <a:r>
              <a:rPr lang="en-US" dirty="0" smtClean="0"/>
              <a:t>Scales well in number of rows in data tables.</a:t>
            </a:r>
          </a:p>
          <a:p>
            <a:r>
              <a:rPr lang="en-US" dirty="0" smtClean="0"/>
              <a:t>Does not scale well with number of columns/variables.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609600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77240" y="502761"/>
            <a:ext cx="4450080" cy="60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445" y="1205465"/>
            <a:ext cx="6858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Useful for</a:t>
            </a:r>
          </a:p>
          <a:p>
            <a:pPr marL="547688" lvl="1" indent="-228600" defTabSz="914400">
              <a:spcBef>
                <a:spcPts val="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  <a:cs typeface="+mn-cs"/>
              </a:rPr>
              <a:t>association rule learning.</a:t>
            </a:r>
          </a:p>
          <a:p>
            <a:pPr marL="547688" lvl="1" indent="-228600" defTabSz="914400">
              <a:spcBef>
                <a:spcPts val="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  <a:cs typeface="+mn-cs"/>
              </a:rPr>
              <a:t>feature selection.</a:t>
            </a:r>
          </a:p>
          <a:p>
            <a:pPr marL="547688" lvl="1" indent="-228600" defTabSz="914400">
              <a:spcBef>
                <a:spcPts val="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  <a:cs typeface="+mn-cs"/>
              </a:rPr>
              <a:t>generative modelling.</a:t>
            </a:r>
          </a:p>
          <a:p>
            <a:pPr marL="547688" lvl="1" indent="-228600" defTabSz="914400">
              <a:spcBef>
                <a:spcPts val="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Perpetua"/>
                <a:cs typeface="+mn-cs"/>
              </a:rPr>
              <a:t>...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MySQL/Java implementation available on-line.</a:t>
            </a:r>
          </a:p>
        </p:txBody>
      </p:sp>
    </p:spTree>
    <p:extLst>
      <p:ext uri="{BB962C8B-B14F-4D97-AF65-F5344CB8AC3E}">
        <p14:creationId xmlns:p14="http://schemas.microsoft.com/office/powerpoint/2010/main" val="1538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609600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28" y="1997957"/>
            <a:ext cx="3249196" cy="29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20671" y="953777"/>
            <a:ext cx="6003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Thanks for your attention.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52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</a:t>
            </a:r>
            <a:r>
              <a:rPr lang="en-US" dirty="0" smtClean="0"/>
              <a:t>: count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620376"/>
              </p:ext>
            </p:extLst>
          </p:nvPr>
        </p:nvGraphicFramePr>
        <p:xfrm>
          <a:off x="940094" y="3098990"/>
          <a:ext cx="2015012" cy="2417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97969"/>
              </p:ext>
            </p:extLst>
          </p:nvPr>
        </p:nvGraphicFramePr>
        <p:xfrm>
          <a:off x="3657600" y="3098990"/>
          <a:ext cx="4490977" cy="282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6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101" y="45718"/>
            <a:ext cx="9544930" cy="788109"/>
          </a:xfrm>
        </p:spPr>
        <p:txBody>
          <a:bodyPr/>
          <a:lstStyle/>
          <a:p>
            <a:r>
              <a:rPr lang="en-US" dirty="0" smtClean="0"/>
              <a:t>Backup Slide: Full tables 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2343"/>
              </p:ext>
            </p:extLst>
          </p:nvPr>
        </p:nvGraphicFramePr>
        <p:xfrm>
          <a:off x="1179339" y="1338236"/>
          <a:ext cx="2004649" cy="100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1174"/>
                <a:gridCol w="684515"/>
                <a:gridCol w="708960"/>
              </a:tblGrid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18432"/>
              </p:ext>
            </p:extLst>
          </p:nvPr>
        </p:nvGraphicFramePr>
        <p:xfrm>
          <a:off x="1179341" y="2521533"/>
          <a:ext cx="2004646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0111"/>
                <a:gridCol w="597658"/>
                <a:gridCol w="796877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TextBox 9"/>
          <p:cNvSpPr txBox="1">
            <a:spLocks/>
          </p:cNvSpPr>
          <p:nvPr/>
        </p:nvSpPr>
        <p:spPr>
          <a:xfrm>
            <a:off x="3783002" y="2164662"/>
            <a:ext cx="659458" cy="335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427581" y="1608402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100" dirty="0" err="1"/>
              <a:t>ct</a:t>
            </a:r>
            <a:r>
              <a:rPr lang="en-US" sz="1100" dirty="0"/>
              <a:t>(Professor)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97101" y="2804742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200" dirty="0" err="1"/>
              <a:t>ct</a:t>
            </a:r>
            <a:r>
              <a:rPr lang="en-US" sz="1200" dirty="0"/>
              <a:t>(Student)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07894"/>
              </p:ext>
            </p:extLst>
          </p:nvPr>
        </p:nvGraphicFramePr>
        <p:xfrm>
          <a:off x="5603631" y="891903"/>
          <a:ext cx="3048000" cy="5532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MULT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intel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254391" y="4959494"/>
            <a:ext cx="6329289" cy="4618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ct</a:t>
            </a:r>
            <a:r>
              <a:rPr lang="en-US" dirty="0" smtClean="0"/>
              <a:t>(Student) X </a:t>
            </a:r>
            <a:r>
              <a:rPr lang="en-US" dirty="0" err="1" smtClean="0"/>
              <a:t>ct</a:t>
            </a:r>
            <a:r>
              <a:rPr lang="en-US" dirty="0" smtClean="0"/>
              <a:t>(Professor)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Slide: </a:t>
            </a:r>
            <a:r>
              <a:rPr lang="en-US" dirty="0" smtClean="0"/>
              <a:t>Compression Ratio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855163"/>
            <a:ext cx="7772400" cy="342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868680" y="6176317"/>
            <a:ext cx="588264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Computing Sufficient Statistics	Qian, Schulte, Sun	CIKM 2014 @ Shanghai,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328246"/>
            <a:ext cx="9050215" cy="866653"/>
          </a:xfrm>
        </p:spPr>
        <p:txBody>
          <a:bodyPr/>
          <a:lstStyle/>
          <a:p>
            <a:r>
              <a:rPr lang="en-US" sz="3600" dirty="0"/>
              <a:t>Backup </a:t>
            </a:r>
            <a:r>
              <a:rPr lang="en-US" sz="3600" dirty="0" smtClean="0"/>
              <a:t>Slide: </a:t>
            </a:r>
            <a:r>
              <a:rPr lang="en-US" sz="3600" dirty="0"/>
              <a:t>Lattice with </a:t>
            </a:r>
            <a:r>
              <a:rPr lang="en-US" sz="3600" dirty="0" err="1"/>
              <a:t>functor</a:t>
            </a:r>
            <a:r>
              <a:rPr lang="en-US" sz="3600" dirty="0"/>
              <a:t> </a:t>
            </a:r>
            <a:r>
              <a:rPr lang="en-US" sz="3600" dirty="0" smtClean="0"/>
              <a:t>notation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9461" y="1896619"/>
            <a:ext cx="7853680" cy="3211154"/>
            <a:chOff x="63477" y="3260367"/>
            <a:chExt cx="9225821" cy="2058733"/>
          </a:xfrm>
        </p:grpSpPr>
        <p:grpSp>
          <p:nvGrpSpPr>
            <p:cNvPr id="6" name="Group 5"/>
            <p:cNvGrpSpPr/>
            <p:nvPr/>
          </p:nvGrpSpPr>
          <p:grpSpPr>
            <a:xfrm>
              <a:off x="63477" y="3273395"/>
              <a:ext cx="7996905" cy="2045705"/>
              <a:chOff x="165077" y="3273395"/>
              <a:chExt cx="7996905" cy="2045705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874218" y="5110571"/>
                <a:ext cx="1382541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626250" y="5105505"/>
                <a:ext cx="1408340" cy="18480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349179" y="4494636"/>
                <a:ext cx="1901921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766185" y="4494636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65077" y="3866207"/>
                <a:ext cx="2566430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20" name="Straight Arrow Connector 19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2300140" y="4730156"/>
                <a:ext cx="265348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3" idx="0"/>
                <a:endCxn id="15" idx="4"/>
              </p:cNvCxnSpPr>
              <p:nvPr/>
            </p:nvCxnSpPr>
            <p:spPr>
              <a:xfrm flipH="1" flipV="1">
                <a:off x="2300140" y="4730156"/>
                <a:ext cx="2030280" cy="37534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6" idx="4"/>
                <a:endCxn id="16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3" idx="0"/>
                <a:endCxn id="16" idx="4"/>
              </p:cNvCxnSpPr>
              <p:nvPr/>
            </p:nvCxnSpPr>
            <p:spPr>
              <a:xfrm flipV="1">
                <a:off x="4330420" y="4685125"/>
                <a:ext cx="1721785" cy="420381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4" idx="0"/>
                <a:endCxn id="16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4345305" y="4686204"/>
                <a:ext cx="162944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2565488" y="4686204"/>
                <a:ext cx="1779817" cy="42436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1448292" y="4101727"/>
                <a:ext cx="8518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7" idx="0"/>
                <a:endCxn id="18" idx="4"/>
              </p:cNvCxnSpPr>
              <p:nvPr/>
            </p:nvCxnSpPr>
            <p:spPr>
              <a:xfrm flipH="1" flipV="1">
                <a:off x="1448292" y="4101727"/>
                <a:ext cx="28970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6" idx="0"/>
                <a:endCxn id="19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5" idx="0"/>
                <a:endCxn id="19" idx="4"/>
              </p:cNvCxnSpPr>
              <p:nvPr/>
            </p:nvCxnSpPr>
            <p:spPr>
              <a:xfrm flipV="1">
                <a:off x="2300140" y="4081652"/>
                <a:ext cx="197404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5788042" y="3835213"/>
                <a:ext cx="2373940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16" idx="0"/>
                <a:endCxn id="31" idx="4"/>
              </p:cNvCxnSpPr>
              <p:nvPr/>
            </p:nvCxnSpPr>
            <p:spPr>
              <a:xfrm flipV="1">
                <a:off x="6052204" y="4070733"/>
                <a:ext cx="922809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0"/>
                <a:endCxn id="31" idx="4"/>
              </p:cNvCxnSpPr>
              <p:nvPr/>
            </p:nvCxnSpPr>
            <p:spPr>
              <a:xfrm flipV="1">
                <a:off x="4345305" y="4070733"/>
                <a:ext cx="2629708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18" idx="0"/>
                <a:endCxn id="34" idx="4"/>
              </p:cNvCxnSpPr>
              <p:nvPr/>
            </p:nvCxnSpPr>
            <p:spPr>
              <a:xfrm flipV="1">
                <a:off x="1448292" y="3508001"/>
                <a:ext cx="283357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1" idx="0"/>
                <a:endCxn id="34" idx="4"/>
              </p:cNvCxnSpPr>
              <p:nvPr/>
            </p:nvCxnSpPr>
            <p:spPr>
              <a:xfrm flipH="1" flipV="1">
                <a:off x="4281864" y="3508001"/>
                <a:ext cx="2693148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9" idx="0"/>
                <a:endCxn id="34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 flipV="1">
              <a:off x="8203603" y="3260367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310083" y="5083580"/>
              <a:ext cx="979211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10085" y="4514075"/>
              <a:ext cx="883731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0083" y="3292557"/>
              <a:ext cx="97921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10083" y="3821551"/>
              <a:ext cx="883733" cy="1314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  <p:sp>
        <p:nvSpPr>
          <p:cNvPr id="3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588264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8545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5882640" cy="457200"/>
          </a:xfrm>
        </p:spPr>
        <p:txBody>
          <a:bodyPr/>
          <a:lstStyle/>
          <a:p>
            <a:pPr eaLnBrk="1" hangingPunct="1"/>
            <a:r>
              <a:rPr lang="en-US" smtClean="0"/>
              <a:t>Computing Sufficient Statistics	Qian, Schulte, Sun	CIKM 2014 @ Shanghai, China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83854"/>
              </p:ext>
            </p:extLst>
          </p:nvPr>
        </p:nvGraphicFramePr>
        <p:xfrm>
          <a:off x="731520" y="336550"/>
          <a:ext cx="7447280" cy="3223260"/>
        </p:xfrm>
        <a:graphic>
          <a:graphicData uri="http://schemas.openxmlformats.org/drawingml/2006/table">
            <a:tbl>
              <a:tblPr firstRow="1"/>
              <a:tblGrid>
                <a:gridCol w="1595120"/>
                <a:gridCol w="1402080"/>
                <a:gridCol w="1971040"/>
                <a:gridCol w="2479040"/>
              </a:tblGrid>
              <a:tr h="3035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Selected Features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8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 Analysis 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 Analysis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/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Relationship Indicators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MovieLens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Mutagenesis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Hepatitis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IMDB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avg_revenue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UW-CSE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courseLevel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2" y="3687198"/>
            <a:ext cx="8721227" cy="305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97665" y="459760"/>
            <a:ext cx="7671471" cy="696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Franklin Gothic Book" charset="0"/>
              </a:rPr>
              <a:t>Contribution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851" y="1399842"/>
            <a:ext cx="808394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400" dirty="0">
                <a:latin typeface="+mn-lt"/>
              </a:rPr>
              <a:t>New approach for </a:t>
            </a:r>
            <a:r>
              <a:rPr lang="en-US" sz="2400" b="1" i="1" dirty="0">
                <a:latin typeface="+mn-lt"/>
              </a:rPr>
              <a:t>storing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i="1" dirty="0">
                <a:latin typeface="+mn-lt"/>
              </a:rPr>
              <a:t>computing</a:t>
            </a:r>
            <a:r>
              <a:rPr lang="en-US" sz="2400" dirty="0">
                <a:latin typeface="+mn-lt"/>
              </a:rPr>
              <a:t> multi-relational sufficient statistics including </a:t>
            </a:r>
            <a:r>
              <a:rPr lang="en-US" sz="2400" b="1" i="1" dirty="0" smtClean="0">
                <a:latin typeface="+mn-lt"/>
              </a:rPr>
              <a:t>Negative </a:t>
            </a:r>
            <a:r>
              <a:rPr lang="en-US" sz="2400" b="1" i="1" dirty="0">
                <a:latin typeface="+mn-lt"/>
              </a:rPr>
              <a:t>relationships</a:t>
            </a:r>
            <a:r>
              <a:rPr lang="en-US" sz="2400" dirty="0">
                <a:latin typeface="+mn-lt"/>
              </a:rPr>
              <a:t>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400" b="1" i="1" dirty="0">
                <a:latin typeface="+mn-lt"/>
              </a:rPr>
              <a:t>Virtual Join </a:t>
            </a:r>
            <a:r>
              <a:rPr lang="en-US" sz="2400" dirty="0">
                <a:latin typeface="+mn-lt"/>
              </a:rPr>
              <a:t>Algorithm: compute cross-table counts without materializing join.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55320" y="6126196"/>
            <a:ext cx="629412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3466716"/>
              </p:ext>
            </p:extLst>
          </p:nvPr>
        </p:nvGraphicFramePr>
        <p:xfrm>
          <a:off x="1605280" y="2620221"/>
          <a:ext cx="5892800" cy="3431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7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9426" y="1173287"/>
            <a:ext cx="8422528" cy="2554940"/>
          </a:xfrm>
        </p:spPr>
        <p:txBody>
          <a:bodyPr/>
          <a:lstStyle/>
          <a:p>
            <a:r>
              <a:rPr lang="en-US" dirty="0" smtClean="0"/>
              <a:t>Feature Selection.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Does </a:t>
            </a:r>
            <a:r>
              <a:rPr lang="en-US" sz="2000" b="1" dirty="0" smtClean="0"/>
              <a:t>frequency of bank statement </a:t>
            </a:r>
            <a:r>
              <a:rPr lang="en-US" sz="2000" dirty="0" smtClean="0"/>
              <a:t>predict whether </a:t>
            </a:r>
            <a:r>
              <a:rPr lang="en-US" sz="2000" b="1" dirty="0" smtClean="0"/>
              <a:t>customer has loan</a:t>
            </a:r>
            <a:r>
              <a:rPr lang="en-US" sz="2000" dirty="0" smtClean="0"/>
              <a:t>?</a:t>
            </a:r>
          </a:p>
          <a:p>
            <a:r>
              <a:rPr lang="en-US" dirty="0" smtClean="0"/>
              <a:t>Association Rules.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statement freq.(</a:t>
            </a:r>
            <a:r>
              <a:rPr lang="en-US" sz="2000" dirty="0" err="1" smtClean="0"/>
              <a:t>Acc</a:t>
            </a:r>
            <a:r>
              <a:rPr lang="en-US" sz="2000" dirty="0" smtClean="0"/>
              <a:t>) = monthly → </a:t>
            </a:r>
            <a:r>
              <a:rPr lang="en-US" sz="2000" dirty="0" err="1" smtClean="0"/>
              <a:t>HasLoan</a:t>
            </a:r>
            <a:r>
              <a:rPr lang="en-US" sz="2000" dirty="0" smtClean="0"/>
              <a:t>(</a:t>
            </a:r>
            <a:r>
              <a:rPr lang="en-US" sz="2000" dirty="0" err="1" smtClean="0"/>
              <a:t>Acc</a:t>
            </a:r>
            <a:r>
              <a:rPr lang="en-US" sz="2000" dirty="0" smtClean="0"/>
              <a:t>, Loan) =  </a:t>
            </a:r>
            <a:r>
              <a:rPr lang="en-US" sz="2000" b="1" dirty="0" smtClean="0"/>
              <a:t>?</a:t>
            </a:r>
            <a:r>
              <a:rPr lang="en-US" sz="2000" dirty="0" smtClean="0"/>
              <a:t> . </a:t>
            </a:r>
          </a:p>
          <a:p>
            <a:r>
              <a:rPr lang="en-US" dirty="0" smtClean="0"/>
              <a:t>Bayesian Network </a:t>
            </a:r>
            <a:r>
              <a:rPr lang="en-US" dirty="0"/>
              <a:t>L</a:t>
            </a:r>
            <a:r>
              <a:rPr lang="en-US" dirty="0" smtClean="0"/>
              <a:t>earning.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55320" y="6172200"/>
            <a:ext cx="629412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23" y="3299964"/>
            <a:ext cx="3994231" cy="259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81" y="213360"/>
            <a:ext cx="7772400" cy="868998"/>
          </a:xfrm>
        </p:spPr>
        <p:txBody>
          <a:bodyPr/>
          <a:lstStyle/>
          <a:p>
            <a:r>
              <a:rPr lang="en-US" dirty="0" smtClean="0"/>
              <a:t>E-R </a:t>
            </a:r>
            <a:r>
              <a:rPr lang="en-US" dirty="0"/>
              <a:t>Diagram: Single 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4861" y="1267495"/>
            <a:ext cx="7772400" cy="1033745"/>
          </a:xfrm>
        </p:spPr>
        <p:txBody>
          <a:bodyPr/>
          <a:lstStyle/>
          <a:p>
            <a:r>
              <a:rPr lang="en-US" dirty="0"/>
              <a:t>We assume a database in Entity-Relationship format.</a:t>
            </a:r>
          </a:p>
          <a:p>
            <a:r>
              <a:rPr lang="en-US" dirty="0" smtClean="0"/>
              <a:t>Example for University domain with single Relationship.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5977518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1004814" y="2442710"/>
            <a:ext cx="6923618" cy="1361811"/>
            <a:chOff x="1499860" y="3084038"/>
            <a:chExt cx="6923618" cy="1361811"/>
          </a:xfrm>
        </p:grpSpPr>
        <p:grpSp>
          <p:nvGrpSpPr>
            <p:cNvPr id="64" name="Group 63"/>
            <p:cNvGrpSpPr/>
            <p:nvPr/>
          </p:nvGrpSpPr>
          <p:grpSpPr>
            <a:xfrm>
              <a:off x="4488681" y="3084038"/>
              <a:ext cx="955277" cy="1361811"/>
              <a:chOff x="5765255" y="2628747"/>
              <a:chExt cx="955277" cy="1361811"/>
            </a:xfrm>
          </p:grpSpPr>
          <p:sp>
            <p:nvSpPr>
              <p:cNvPr id="65" name="Flowchart: Decision 64"/>
              <p:cNvSpPr/>
              <p:nvPr/>
            </p:nvSpPr>
            <p:spPr>
              <a:xfrm>
                <a:off x="5780495" y="3180088"/>
                <a:ext cx="915326" cy="356616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899297" y="2628747"/>
                <a:ext cx="688656" cy="3095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salary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765255" y="3677999"/>
                <a:ext cx="955277" cy="31255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capability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66" idx="4"/>
                <a:endCxn id="65" idx="0"/>
              </p:cNvCxnSpPr>
              <p:nvPr/>
            </p:nvCxnSpPr>
            <p:spPr>
              <a:xfrm flipH="1">
                <a:off x="6238158" y="2938328"/>
                <a:ext cx="5467" cy="241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7" idx="0"/>
                <a:endCxn id="65" idx="2"/>
              </p:cNvCxnSpPr>
              <p:nvPr/>
            </p:nvCxnSpPr>
            <p:spPr>
              <a:xfrm flipH="1" flipV="1">
                <a:off x="6238158" y="3536704"/>
                <a:ext cx="4736" cy="1412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>
              <a:stCxn id="73" idx="3"/>
              <a:endCxn id="65" idx="1"/>
            </p:cNvCxnSpPr>
            <p:nvPr/>
          </p:nvCxnSpPr>
          <p:spPr>
            <a:xfrm>
              <a:off x="4035431" y="3804819"/>
              <a:ext cx="468490" cy="88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96" idx="1"/>
              <a:endCxn id="65" idx="3"/>
            </p:cNvCxnSpPr>
            <p:nvPr/>
          </p:nvCxnSpPr>
          <p:spPr>
            <a:xfrm flipH="1">
              <a:off x="5419247" y="3813335"/>
              <a:ext cx="479932" cy="3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1499860" y="3314145"/>
              <a:ext cx="2535571" cy="1054533"/>
              <a:chOff x="2193469" y="2820055"/>
              <a:chExt cx="2535571" cy="10545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705817" y="3143785"/>
                <a:ext cx="1023223" cy="3338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professor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193469" y="2820055"/>
                <a:ext cx="993200" cy="1054533"/>
                <a:chOff x="3834983" y="2995916"/>
                <a:chExt cx="993200" cy="1054533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974956" y="2995916"/>
                  <a:ext cx="712402" cy="235349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t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400" b="1" spc="-100" dirty="0" err="1" smtClean="0">
                      <a:solidFill>
                        <a:schemeClr val="accent1"/>
                      </a:solidFill>
                    </a:rPr>
                    <a:t>p_id</a:t>
                  </a:r>
                  <a:endParaRPr lang="en-US" sz="1400" b="1" spc="-1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845203" y="3363367"/>
                  <a:ext cx="982980" cy="25810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834983" y="3762156"/>
                  <a:ext cx="993200" cy="28829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899179" y="3219966"/>
              <a:ext cx="2524299" cy="1158624"/>
              <a:chOff x="5317037" y="1935554"/>
              <a:chExt cx="2524299" cy="115862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317037" y="2329095"/>
                <a:ext cx="967105" cy="3996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 rot="5400000">
                <a:off x="6642315" y="1895156"/>
                <a:ext cx="1158624" cy="1239419"/>
                <a:chOff x="6554085" y="440922"/>
                <a:chExt cx="1158624" cy="1433744"/>
              </a:xfrm>
            </p:grpSpPr>
            <p:sp>
              <p:nvSpPr>
                <p:cNvPr id="99" name="Oval 98"/>
                <p:cNvSpPr/>
                <p:nvPr/>
              </p:nvSpPr>
              <p:spPr>
                <a:xfrm rot="16200000">
                  <a:off x="6147624" y="1001783"/>
                  <a:ext cx="1068787" cy="255865"/>
                </a:xfrm>
                <a:prstGeom prst="ellipse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400" b="1" dirty="0" err="1" smtClean="0">
                      <a:solidFill>
                        <a:srgbClr val="00B0F0"/>
                      </a:solidFill>
                    </a:rPr>
                    <a:t>s_id</a:t>
                  </a:r>
                  <a:endParaRPr lang="en-US" sz="14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rot="16200000">
                  <a:off x="6520303" y="921518"/>
                  <a:ext cx="1225246" cy="2640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intelligence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rot="16200000">
                  <a:off x="6964411" y="917870"/>
                  <a:ext cx="1225246" cy="27135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ranking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/>
                <p:cNvCxnSpPr>
                  <a:endCxn id="100" idx="2"/>
                </p:cNvCxnSpPr>
                <p:nvPr/>
              </p:nvCxnSpPr>
              <p:spPr>
                <a:xfrm rot="16200000">
                  <a:off x="7028678" y="1770417"/>
                  <a:ext cx="20849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6200000" flipV="1">
                  <a:off x="7129526" y="1407198"/>
                  <a:ext cx="1" cy="8950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16200000" flipH="1" flipV="1">
                  <a:off x="6576740" y="1760572"/>
                  <a:ext cx="21055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16200000" flipH="1" flipV="1">
                  <a:off x="7482764" y="1769251"/>
                  <a:ext cx="188538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6" idx="3"/>
              </p:cNvCxnSpPr>
              <p:nvPr/>
            </p:nvCxnSpPr>
            <p:spPr>
              <a:xfrm flipV="1">
                <a:off x="6284142" y="2520723"/>
                <a:ext cx="335030" cy="8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>
              <a:stCxn id="79" idx="6"/>
              <a:endCxn id="73" idx="1"/>
            </p:cNvCxnSpPr>
            <p:nvPr/>
          </p:nvCxnSpPr>
          <p:spPr>
            <a:xfrm flipV="1">
              <a:off x="2493060" y="3804819"/>
              <a:ext cx="519148" cy="5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667413" y="3437566"/>
              <a:ext cx="1" cy="794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348280" y="3437566"/>
              <a:ext cx="326753" cy="5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500680" y="4227445"/>
              <a:ext cx="1819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746855" y="5440632"/>
            <a:ext cx="6048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Entity table: primary key;  Relationship table: many-many, many-one</a:t>
            </a:r>
            <a:endParaRPr lang="en-US" sz="1400" dirty="0"/>
          </a:p>
        </p:txBody>
      </p:sp>
      <p:graphicFrame>
        <p:nvGraphicFramePr>
          <p:cNvPr id="3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34939"/>
              </p:ext>
            </p:extLst>
          </p:nvPr>
        </p:nvGraphicFramePr>
        <p:xfrm>
          <a:off x="6423959" y="418844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77063"/>
              </p:ext>
            </p:extLst>
          </p:nvPr>
        </p:nvGraphicFramePr>
        <p:xfrm>
          <a:off x="880777" y="420208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4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3064"/>
              </p:ext>
            </p:extLst>
          </p:nvPr>
        </p:nvGraphicFramePr>
        <p:xfrm>
          <a:off x="3611100" y="4087133"/>
          <a:ext cx="227658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5645"/>
                <a:gridCol w="549347"/>
                <a:gridCol w="528219"/>
                <a:gridCol w="703373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4" y="345440"/>
            <a:ext cx="7520195" cy="657342"/>
          </a:xfrm>
        </p:spPr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Tables (</a:t>
            </a:r>
            <a:r>
              <a:rPr lang="en-US" dirty="0" err="1" smtClean="0"/>
              <a:t>ct</a:t>
            </a:r>
            <a:r>
              <a:rPr lang="en-US" dirty="0" smtClean="0"/>
              <a:t>-table)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5785" y="6187440"/>
            <a:ext cx="61569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204519"/>
              </p:ext>
            </p:extLst>
          </p:nvPr>
        </p:nvGraphicFramePr>
        <p:xfrm>
          <a:off x="5881077" y="1103928"/>
          <a:ext cx="2714283" cy="46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03"/>
                <a:gridCol w="1097280"/>
                <a:gridCol w="558800"/>
              </a:tblGrid>
              <a:tr h="28799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capability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intelligence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count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</a:tr>
              <a:tr h="154808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Sum(count) :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228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808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Tuples 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785" y="1199778"/>
            <a:ext cx="55195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600" dirty="0">
                <a:latin typeface="Perpetua" charset="0"/>
              </a:rPr>
              <a:t>Counts for </a:t>
            </a:r>
            <a:r>
              <a:rPr lang="en-US" sz="2600" b="1" dirty="0">
                <a:latin typeface="Perpetua" charset="0"/>
              </a:rPr>
              <a:t>conjunctive queries</a:t>
            </a:r>
            <a:r>
              <a:rPr lang="en-US" sz="2600" dirty="0">
                <a:latin typeface="Perpetua" charset="0"/>
              </a:rPr>
              <a:t>: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charset="0"/>
              </a:rPr>
              <a:t>capability = value1, intelligence = value2.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charset="0"/>
              </a:rPr>
              <a:t>capability = n/a: wasn’t RA.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600" b="1" dirty="0">
                <a:latin typeface="Perpetua" charset="0"/>
              </a:rPr>
              <a:t>Conditional </a:t>
            </a:r>
            <a:r>
              <a:rPr lang="en-US" sz="2600" dirty="0" err="1" smtClean="0">
                <a:latin typeface="Perpetua" charset="0"/>
              </a:rPr>
              <a:t>ct</a:t>
            </a:r>
            <a:r>
              <a:rPr lang="en-US" sz="2600" dirty="0" smtClean="0">
                <a:latin typeface="Perpetua" charset="0"/>
              </a:rPr>
              <a:t>-table</a:t>
            </a:r>
            <a:r>
              <a:rPr lang="en-US" sz="2600" b="1" dirty="0" smtClean="0">
                <a:latin typeface="Perpetua" charset="0"/>
              </a:rPr>
              <a:t> </a:t>
            </a:r>
            <a:r>
              <a:rPr lang="en-US" sz="2600" dirty="0" smtClean="0">
                <a:latin typeface="Perpetua" charset="0"/>
              </a:rPr>
              <a:t>: 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Perpetua" charset="0"/>
              </a:rPr>
              <a:t>e.g</a:t>
            </a:r>
            <a:r>
              <a:rPr lang="en-US" sz="2000" dirty="0">
                <a:latin typeface="Perpetua" charset="0"/>
              </a:rPr>
              <a:t>. given </a:t>
            </a:r>
            <a:r>
              <a:rPr lang="en-US" sz="2000" dirty="0" smtClean="0">
                <a:latin typeface="Perpetua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Perpetua" charset="0"/>
              </a:rPr>
              <a:t>capability </a:t>
            </a:r>
            <a:r>
              <a:rPr lang="en-US" sz="2000" dirty="0">
                <a:solidFill>
                  <a:srgbClr val="008000"/>
                </a:solidFill>
                <a:latin typeface="Perpetua" charset="0"/>
              </a:rPr>
              <a:t>= 1</a:t>
            </a:r>
            <a:r>
              <a:rPr lang="en-US" sz="2000" dirty="0" smtClean="0">
                <a:latin typeface="Perpetua" charset="0"/>
              </a:rPr>
              <a:t>.</a:t>
            </a:r>
            <a:endParaRPr lang="en-US" sz="2000" dirty="0">
              <a:latin typeface="Perpetua" charset="0"/>
            </a:endParaRPr>
          </a:p>
        </p:txBody>
      </p:sp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90920"/>
              </p:ext>
            </p:extLst>
          </p:nvPr>
        </p:nvGraphicFramePr>
        <p:xfrm>
          <a:off x="1008678" y="3431819"/>
          <a:ext cx="3278842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7642"/>
                <a:gridCol w="1168400"/>
                <a:gridCol w="812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 Table</a:t>
                      </a:r>
                      <a:endParaRPr lang="en-US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Primary Key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 Tuples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</a:t>
                      </a:r>
                      <a:endParaRPr lang="en-US" sz="1800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2453"/>
              </p:ext>
            </p:extLst>
          </p:nvPr>
        </p:nvGraphicFramePr>
        <p:xfrm>
          <a:off x="1008678" y="4529099"/>
          <a:ext cx="3278842" cy="365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66042"/>
                <a:gridCol w="812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Cross Product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06" y="304800"/>
            <a:ext cx="7772400" cy="1143000"/>
          </a:xfrm>
        </p:spPr>
        <p:txBody>
          <a:bodyPr/>
          <a:lstStyle/>
          <a:p>
            <a:r>
              <a:rPr lang="en-US" dirty="0" smtClean="0"/>
              <a:t>Storing Sufficient Statistics in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0560" y="1447800"/>
            <a:ext cx="7772400" cy="536643"/>
          </a:xfrm>
        </p:spPr>
        <p:txBody>
          <a:bodyPr/>
          <a:lstStyle/>
          <a:p>
            <a:r>
              <a:rPr lang="en-US" b="1" dirty="0" smtClean="0"/>
              <a:t>New</a:t>
            </a:r>
            <a:r>
              <a:rPr lang="en-US" dirty="0" smtClean="0"/>
              <a:t>: large contingency table </a:t>
            </a:r>
            <a:r>
              <a:rPr lang="en-US" b="1" dirty="0" smtClean="0"/>
              <a:t>stored</a:t>
            </a:r>
            <a:r>
              <a:rPr lang="en-US" dirty="0" smtClean="0"/>
              <a:t> as database table.</a:t>
            </a:r>
          </a:p>
          <a:p>
            <a:pPr marL="319088" lvl="1" indent="0">
              <a:buNone/>
            </a:pPr>
            <a:r>
              <a:rPr lang="en-US" sz="2000" dirty="0" smtClean="0"/>
              <a:t>Manipulate using SQL, Index, ...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4" y="2388872"/>
            <a:ext cx="6748296" cy="395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274638"/>
            <a:ext cx="7772400" cy="1143000"/>
          </a:xfrm>
        </p:spPr>
        <p:txBody>
          <a:bodyPr/>
          <a:lstStyle/>
          <a:p>
            <a:r>
              <a:rPr lang="en-US" dirty="0" smtClean="0"/>
              <a:t>Computing Sufficient Statistics: positive relationships </a:t>
            </a:r>
            <a:r>
              <a:rPr lang="en-US" dirty="0" smtClean="0"/>
              <a:t>only </a:t>
            </a:r>
            <a:r>
              <a:rPr lang="en-US" sz="2400" dirty="0" smtClean="0"/>
              <a:t>(</a:t>
            </a:r>
            <a:r>
              <a:rPr lang="en-US" sz="2400" dirty="0" err="1" smtClean="0"/>
              <a:t>e.g.RA</a:t>
            </a:r>
            <a:r>
              <a:rPr lang="en-US" sz="2400" dirty="0" smtClean="0"/>
              <a:t>=True)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0278" y="1447800"/>
            <a:ext cx="7772400" cy="164908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r>
              <a:rPr lang="en-US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pop, teach,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cap, salary, </a:t>
            </a:r>
            <a:r>
              <a:rPr lang="en-US" sz="2000" dirty="0" smtClean="0"/>
              <a:t>'T'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smtClean="0"/>
              <a:t>RA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P, Student S, RA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pop, teach, intel, rank, cap, salary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61569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17463"/>
              </p:ext>
            </p:extLst>
          </p:nvPr>
        </p:nvGraphicFramePr>
        <p:xfrm>
          <a:off x="785448" y="3474179"/>
          <a:ext cx="7901352" cy="2499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7669"/>
                <a:gridCol w="987669"/>
                <a:gridCol w="987669"/>
                <a:gridCol w="987669"/>
                <a:gridCol w="987669"/>
                <a:gridCol w="987669"/>
                <a:gridCol w="987669"/>
                <a:gridCol w="987669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r>
                        <a:rPr lang="en-US" sz="2000" u="none" strike="noStrike" dirty="0" smtClean="0">
                          <a:effectLst/>
                        </a:rPr>
                        <a:t>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teach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rank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salary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1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5022" y="2243509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cross-table count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53695" y="2401111"/>
            <a:ext cx="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6240" y="2243509"/>
            <a:ext cx="289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0" y="269949"/>
            <a:ext cx="7373816" cy="1143000"/>
          </a:xfrm>
        </p:spPr>
        <p:txBody>
          <a:bodyPr/>
          <a:lstStyle/>
          <a:p>
            <a:r>
              <a:rPr lang="en-US" dirty="0" smtClean="0"/>
              <a:t>Negative relationships: Contingency Table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0040" y="1475041"/>
            <a:ext cx="7772400" cy="1738466"/>
          </a:xfrm>
        </p:spPr>
        <p:txBody>
          <a:bodyPr/>
          <a:lstStyle/>
          <a:p>
            <a:r>
              <a:rPr lang="en-US" dirty="0" smtClean="0"/>
              <a:t>Novel Contingency </a:t>
            </a:r>
            <a:r>
              <a:rPr lang="en-US" dirty="0"/>
              <a:t>Table Algebra (</a:t>
            </a:r>
            <a:r>
              <a:rPr lang="en-US" dirty="0" err="1" smtClean="0"/>
              <a:t>ct</a:t>
            </a:r>
            <a:r>
              <a:rPr lang="en-US" dirty="0" smtClean="0"/>
              <a:t>-algebra): </a:t>
            </a:r>
          </a:p>
          <a:p>
            <a:pPr marL="560388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Selection, Projection, Conditioning, Addition, Subtraction, Cross Product</a:t>
            </a:r>
            <a:endParaRPr lang="en-US" sz="2000" dirty="0" smtClean="0"/>
          </a:p>
          <a:p>
            <a:pPr lvl="1" indent="-263525">
              <a:buFont typeface="Wingdings" panose="05000000000000000000" pitchFamily="2" charset="2"/>
              <a:buChar char="Ø"/>
            </a:pPr>
            <a:r>
              <a:rPr lang="en-US" sz="2000" dirty="0" smtClean="0"/>
              <a:t>Like relational algebra but with </a:t>
            </a:r>
            <a:r>
              <a:rPr lang="en-US" sz="2000" b="1" dirty="0" smtClean="0"/>
              <a:t>count</a:t>
            </a:r>
            <a:r>
              <a:rPr lang="en-US" sz="2000" dirty="0" smtClean="0"/>
              <a:t> column.</a:t>
            </a:r>
          </a:p>
          <a:p>
            <a:r>
              <a:rPr lang="en-US" dirty="0">
                <a:solidFill>
                  <a:prstClr val="black"/>
                </a:solidFill>
              </a:rPr>
              <a:t>Can be implemented using SQL queries.</a:t>
            </a:r>
          </a:p>
          <a:p>
            <a:pPr marL="319088" lvl="1" indent="0">
              <a:buNone/>
            </a:pPr>
            <a:endParaRPr lang="en-US" dirty="0" smtClean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61569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200" y="3223666"/>
            <a:ext cx="8050192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New contingency algebra equation: basis for </a:t>
            </a:r>
            <a:r>
              <a:rPr lang="en-US" sz="2600" b="1" dirty="0">
                <a:solidFill>
                  <a:prstClr val="black"/>
                </a:solidFill>
                <a:latin typeface="Perpetua"/>
              </a:rPr>
              <a:t>virtual join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.</a:t>
            </a:r>
          </a:p>
          <a:p>
            <a:pPr marL="273050" lvl="0" indent="-273050" defTabSz="914400">
              <a:spcBef>
                <a:spcPts val="575"/>
              </a:spcBef>
              <a:buClr>
                <a:srgbClr val="D34817"/>
              </a:buClr>
              <a:buSzPct val="85000"/>
              <a:buFont typeface="Wingdings 2" charset="0"/>
              <a:buChar char="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Think “1-minus trick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”:  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P(not R) = </a:t>
            </a:r>
            <a:r>
              <a:rPr lang="en-US" sz="2600" dirty="0" smtClean="0">
                <a:solidFill>
                  <a:prstClr val="black"/>
                </a:solidFill>
                <a:latin typeface="Perpetua"/>
              </a:rPr>
              <a:t>1 - P(R</a:t>
            </a:r>
            <a:r>
              <a:rPr lang="en-US" sz="2600" dirty="0">
                <a:solidFill>
                  <a:prstClr val="black"/>
                </a:solidFill>
                <a:latin typeface="Perpetu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931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16606</TotalTime>
  <Words>2323</Words>
  <Application>Microsoft Office PowerPoint</Application>
  <PresentationFormat>On-screen Show (4:3)</PresentationFormat>
  <Paragraphs>982</Paragraphs>
  <Slides>27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BasicPresentation</vt:lpstr>
      <vt:lpstr>Computing Multi-Relational Sufficient Statistics for Large Databases</vt:lpstr>
      <vt:lpstr>Multi-Relational Sufficient Statistics</vt:lpstr>
      <vt:lpstr>Contribution</vt:lpstr>
      <vt:lpstr>Applications</vt:lpstr>
      <vt:lpstr>E-R Diagram: Single Relationship </vt:lpstr>
      <vt:lpstr>Contingency Tables (ct-table) </vt:lpstr>
      <vt:lpstr>Storing Sufficient Statistics in Database Tables</vt:lpstr>
      <vt:lpstr>Computing Sufficient Statistics: positive relationships only (e.g.RA=True)</vt:lpstr>
      <vt:lpstr>Negative relationships: Contingency Table Algebra</vt:lpstr>
      <vt:lpstr>Computing Sufficient Statistics: Negative Relationship (e.g.RA=False)</vt:lpstr>
      <vt:lpstr>Example ct table Computation  for Single Relationship</vt:lpstr>
      <vt:lpstr>Step 1: Contingency Table Cross Product</vt:lpstr>
      <vt:lpstr>Step 2: Contingency Table Subtraction</vt:lpstr>
      <vt:lpstr>Computation for Multiple Relationships: Dynamic Programming</vt:lpstr>
      <vt:lpstr>Datasets for Evaluation</vt:lpstr>
      <vt:lpstr>Computation Time</vt:lpstr>
      <vt:lpstr>Link Analysis Finds New Association Rules</vt:lpstr>
      <vt:lpstr>Link Analysis Finds New Relevant Features for Classification</vt:lpstr>
      <vt:lpstr>Link Analysis Finds better Bayes Nets</vt:lpstr>
      <vt:lpstr>Conclusion</vt:lpstr>
      <vt:lpstr>PowerPoint Presentation</vt:lpstr>
      <vt:lpstr>PowerPoint Presentation</vt:lpstr>
      <vt:lpstr>Backup Slide: count distribution</vt:lpstr>
      <vt:lpstr>Backup Slide: Full tables for ct*(RA)</vt:lpstr>
      <vt:lpstr>Backup Slide: Compression Ratio</vt:lpstr>
      <vt:lpstr>Backup Slide: Lattice with functor notation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159</cp:revision>
  <dcterms:created xsi:type="dcterms:W3CDTF">2011-12-30T19:23:42Z</dcterms:created>
  <dcterms:modified xsi:type="dcterms:W3CDTF">2014-10-31T22:56:11Z</dcterms:modified>
</cp:coreProperties>
</file>