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57" r:id="rId4"/>
    <p:sldId id="263" r:id="rId5"/>
    <p:sldId id="262" r:id="rId6"/>
    <p:sldId id="264" r:id="rId7"/>
    <p:sldId id="266" r:id="rId8"/>
    <p:sldId id="258" r:id="rId9"/>
    <p:sldId id="267" r:id="rId10"/>
    <p:sldId id="265" r:id="rId11"/>
    <p:sldId id="269" r:id="rId12"/>
    <p:sldId id="268" r:id="rId13"/>
    <p:sldId id="260" r:id="rId14"/>
    <p:sldId id="26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autoAdjust="0"/>
    <p:restoredTop sz="85535" autoAdjust="0"/>
  </p:normalViewPr>
  <p:slideViewPr>
    <p:cSldViewPr>
      <p:cViewPr>
        <p:scale>
          <a:sx n="75" d="100"/>
          <a:sy n="75" d="100"/>
        </p:scale>
        <p:origin x="-1512" y="-1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71D72C-986D-4975-9BAA-26DA66A77474}" type="datetimeFigureOut">
              <a:rPr lang="en-US" smtClean="0"/>
              <a:t>2/20/2014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50401B-AD8C-46C3-8988-14D8E9FA5F6B}" type="slidenum">
              <a:rPr lang="en-US" smtClean="0"/>
              <a:t>‹#›</a:t>
            </a:fld>
            <a:endParaRPr lang="en-US"/>
          </a:p>
        </p:txBody>
      </p:sp>
    </p:spTree>
    <p:extLst>
      <p:ext uri="{BB962C8B-B14F-4D97-AF65-F5344CB8AC3E}">
        <p14:creationId xmlns:p14="http://schemas.microsoft.com/office/powerpoint/2010/main" val="289008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picture consistent.</a:t>
            </a:r>
          </a:p>
          <a:p>
            <a:r>
              <a:rPr lang="en-US" dirty="0" smtClean="0"/>
              <a:t>Add arrows to</a:t>
            </a:r>
            <a:r>
              <a:rPr lang="en-US" baseline="0" dirty="0" smtClean="0"/>
              <a:t> indicate propagating edges.</a:t>
            </a:r>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3</a:t>
            </a:fld>
            <a:endParaRPr lang="en-US"/>
          </a:p>
        </p:txBody>
      </p:sp>
    </p:spTree>
    <p:extLst>
      <p:ext uri="{BB962C8B-B14F-4D97-AF65-F5344CB8AC3E}">
        <p14:creationId xmlns:p14="http://schemas.microsoft.com/office/powerpoint/2010/main" val="3401810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picture consistent.</a:t>
            </a:r>
          </a:p>
          <a:p>
            <a:r>
              <a:rPr lang="en-US" dirty="0" smtClean="0"/>
              <a:t>Add arrows to</a:t>
            </a:r>
            <a:r>
              <a:rPr lang="en-US" baseline="0" dirty="0" smtClean="0"/>
              <a:t> indicate propagating edges.</a:t>
            </a:r>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14</a:t>
            </a:fld>
            <a:endParaRPr lang="en-US"/>
          </a:p>
        </p:txBody>
      </p:sp>
    </p:spTree>
    <p:extLst>
      <p:ext uri="{BB962C8B-B14F-4D97-AF65-F5344CB8AC3E}">
        <p14:creationId xmlns:p14="http://schemas.microsoft.com/office/powerpoint/2010/main" val="3401810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picture consistent.</a:t>
            </a:r>
          </a:p>
          <a:p>
            <a:r>
              <a:rPr lang="en-US" dirty="0" smtClean="0"/>
              <a:t>Add arrows to</a:t>
            </a:r>
            <a:r>
              <a:rPr lang="en-US" baseline="0" dirty="0" smtClean="0"/>
              <a:t> indicate propagating edges.</a:t>
            </a:r>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4</a:t>
            </a:fld>
            <a:endParaRPr lang="en-US"/>
          </a:p>
        </p:txBody>
      </p:sp>
    </p:spTree>
    <p:extLst>
      <p:ext uri="{BB962C8B-B14F-4D97-AF65-F5344CB8AC3E}">
        <p14:creationId xmlns:p14="http://schemas.microsoft.com/office/powerpoint/2010/main" val="3401810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a:t>
            </a:r>
            <a:r>
              <a:rPr lang="en-US" baseline="0" dirty="0" smtClean="0"/>
              <a:t> 28 2014</a:t>
            </a:r>
          </a:p>
          <a:p>
            <a:r>
              <a:rPr lang="en-US" baseline="0" dirty="0" smtClean="0"/>
              <a:t>Compare the results of different lattice</a:t>
            </a:r>
          </a:p>
          <a:p>
            <a:r>
              <a:rPr lang="en-US" dirty="0" smtClean="0"/>
              <a:t>Jan 29</a:t>
            </a:r>
          </a:p>
          <a:p>
            <a:r>
              <a:rPr lang="en-US" dirty="0" smtClean="0"/>
              <a:t>Draw</a:t>
            </a:r>
            <a:r>
              <a:rPr lang="en-US" baseline="0" dirty="0" smtClean="0"/>
              <a:t> The population lattice </a:t>
            </a:r>
            <a:endParaRPr lang="en-US" dirty="0"/>
          </a:p>
        </p:txBody>
      </p:sp>
      <p:sp>
        <p:nvSpPr>
          <p:cNvPr id="4" name="Slide Number Placeholder 3"/>
          <p:cNvSpPr>
            <a:spLocks noGrp="1"/>
          </p:cNvSpPr>
          <p:nvPr>
            <p:ph type="sldNum" sz="quarter" idx="10"/>
          </p:nvPr>
        </p:nvSpPr>
        <p:spPr/>
        <p:txBody>
          <a:bodyPr/>
          <a:lstStyle/>
          <a:p>
            <a:fld id="{5E50401B-AD8C-46C3-8988-14D8E9FA5F6B}" type="slidenum">
              <a:rPr lang="en-US" smtClean="0"/>
              <a:t>6</a:t>
            </a:fld>
            <a:endParaRPr lang="en-US"/>
          </a:p>
        </p:txBody>
      </p:sp>
    </p:spTree>
    <p:extLst>
      <p:ext uri="{BB962C8B-B14F-4D97-AF65-F5344CB8AC3E}">
        <p14:creationId xmlns:p14="http://schemas.microsoft.com/office/powerpoint/2010/main" val="301558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picture consistent.</a:t>
            </a:r>
          </a:p>
          <a:p>
            <a:r>
              <a:rPr lang="en-US" dirty="0" smtClean="0"/>
              <a:t>Add arrows to</a:t>
            </a:r>
            <a:r>
              <a:rPr lang="en-US" baseline="0" dirty="0" smtClean="0"/>
              <a:t> indicate propagating edges.</a:t>
            </a:r>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7</a:t>
            </a:fld>
            <a:endParaRPr lang="en-US"/>
          </a:p>
        </p:txBody>
      </p:sp>
    </p:spTree>
    <p:extLst>
      <p:ext uri="{BB962C8B-B14F-4D97-AF65-F5344CB8AC3E}">
        <p14:creationId xmlns:p14="http://schemas.microsoft.com/office/powerpoint/2010/main" val="3401810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picture consistent.</a:t>
            </a:r>
          </a:p>
          <a:p>
            <a:r>
              <a:rPr lang="en-US" dirty="0" smtClean="0"/>
              <a:t>Add arrows to</a:t>
            </a:r>
            <a:r>
              <a:rPr lang="en-US" baseline="0" dirty="0" smtClean="0"/>
              <a:t> indicate propagating edges.</a:t>
            </a:r>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8</a:t>
            </a:fld>
            <a:endParaRPr lang="en-US"/>
          </a:p>
        </p:txBody>
      </p:sp>
    </p:spTree>
    <p:extLst>
      <p:ext uri="{BB962C8B-B14F-4D97-AF65-F5344CB8AC3E}">
        <p14:creationId xmlns:p14="http://schemas.microsoft.com/office/powerpoint/2010/main" val="3401810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picture consistent.</a:t>
            </a:r>
          </a:p>
          <a:p>
            <a:r>
              <a:rPr lang="en-US" dirty="0" smtClean="0"/>
              <a:t>Add arrows to</a:t>
            </a:r>
            <a:r>
              <a:rPr lang="en-US" baseline="0" dirty="0" smtClean="0"/>
              <a:t> indicate propagating edges.</a:t>
            </a:r>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9</a:t>
            </a:fld>
            <a:endParaRPr lang="en-US"/>
          </a:p>
        </p:txBody>
      </p:sp>
    </p:spTree>
    <p:extLst>
      <p:ext uri="{BB962C8B-B14F-4D97-AF65-F5344CB8AC3E}">
        <p14:creationId xmlns:p14="http://schemas.microsoft.com/office/powerpoint/2010/main" val="3401810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10</a:t>
            </a:fld>
            <a:endParaRPr lang="en-US"/>
          </a:p>
        </p:txBody>
      </p:sp>
    </p:spTree>
    <p:extLst>
      <p:ext uri="{BB962C8B-B14F-4D97-AF65-F5344CB8AC3E}">
        <p14:creationId xmlns:p14="http://schemas.microsoft.com/office/powerpoint/2010/main" val="3401810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11</a:t>
            </a:fld>
            <a:endParaRPr lang="en-US"/>
          </a:p>
        </p:txBody>
      </p:sp>
    </p:spTree>
    <p:extLst>
      <p:ext uri="{BB962C8B-B14F-4D97-AF65-F5344CB8AC3E}">
        <p14:creationId xmlns:p14="http://schemas.microsoft.com/office/powerpoint/2010/main" val="3401810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picture consistent.</a:t>
            </a:r>
          </a:p>
          <a:p>
            <a:r>
              <a:rPr lang="en-US" dirty="0" smtClean="0"/>
              <a:t>Add arrows to</a:t>
            </a:r>
            <a:r>
              <a:rPr lang="en-US" baseline="0" dirty="0" smtClean="0"/>
              <a:t> indicate propagating edges.</a:t>
            </a:r>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12</a:t>
            </a:fld>
            <a:endParaRPr lang="en-US"/>
          </a:p>
        </p:txBody>
      </p:sp>
    </p:spTree>
    <p:extLst>
      <p:ext uri="{BB962C8B-B14F-4D97-AF65-F5344CB8AC3E}">
        <p14:creationId xmlns:p14="http://schemas.microsoft.com/office/powerpoint/2010/main" val="3401810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dirty="0" smtClean="0"/>
              <a:t>CIKM2014 Plan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91439306"/>
              </p:ext>
            </p:extLst>
          </p:nvPr>
        </p:nvGraphicFramePr>
        <p:xfrm>
          <a:off x="1447800" y="1752600"/>
          <a:ext cx="6019800" cy="2887579"/>
        </p:xfrm>
        <a:graphic>
          <a:graphicData uri="http://schemas.openxmlformats.org/drawingml/2006/table">
            <a:tbl>
              <a:tblPr/>
              <a:tblGrid>
                <a:gridCol w="3009900"/>
                <a:gridCol w="3009900"/>
              </a:tblGrid>
              <a:tr h="449179">
                <a:tc>
                  <a:txBody>
                    <a:bodyPr/>
                    <a:lstStyle/>
                    <a:p>
                      <a:r>
                        <a:rPr lang="en-US" sz="1800" b="1" i="0" kern="1200" dirty="0" smtClean="0">
                          <a:solidFill>
                            <a:schemeClr val="tx1"/>
                          </a:solidFill>
                          <a:effectLst/>
                          <a:latin typeface="+mn-lt"/>
                          <a:ea typeface="+mn-ea"/>
                          <a:cs typeface="+mn-cs"/>
                        </a:rPr>
                        <a:t>November 3-7</a:t>
                      </a:r>
                      <a:r>
                        <a:rPr lang="en-US" sz="1800" b="0" i="0" kern="1200" dirty="0" smtClean="0">
                          <a:solidFill>
                            <a:schemeClr val="tx1"/>
                          </a:solidFill>
                          <a:effectLst/>
                          <a:latin typeface="+mn-lt"/>
                          <a:ea typeface="+mn-ea"/>
                          <a:cs typeface="+mn-cs"/>
                        </a:rPr>
                        <a:t>, 2014</a:t>
                      </a:r>
                      <a:endParaRPr lang="en-US" dirty="0"/>
                    </a:p>
                  </a:txBody>
                  <a:tcPr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Shanghai, China</a:t>
                      </a:r>
                      <a:endParaRPr lang="en-US" dirty="0"/>
                    </a:p>
                  </a:txBody>
                  <a:tcPr anchor="ctr">
                    <a:lnL>
                      <a:noFill/>
                    </a:lnL>
                    <a:lnR>
                      <a:noFill/>
                    </a:lnR>
                    <a:lnT>
                      <a:noFill/>
                    </a:lnT>
                    <a:lnB>
                      <a:noFill/>
                    </a:lnB>
                  </a:tcPr>
                </a:tc>
              </a:tr>
              <a:tr h="449179">
                <a:tc>
                  <a:txBody>
                    <a:bodyPr/>
                    <a:lstStyle/>
                    <a:p>
                      <a:r>
                        <a:rPr lang="en-US" dirty="0"/>
                        <a:t>Abstract Submission</a:t>
                      </a:r>
                    </a:p>
                  </a:txBody>
                  <a:tcPr anchor="ctr">
                    <a:lnL>
                      <a:noFill/>
                    </a:lnL>
                    <a:lnR>
                      <a:noFill/>
                    </a:lnR>
                    <a:lnT>
                      <a:noFill/>
                    </a:lnT>
                    <a:lnB>
                      <a:noFill/>
                    </a:lnB>
                  </a:tcPr>
                </a:tc>
                <a:tc>
                  <a:txBody>
                    <a:bodyPr/>
                    <a:lstStyle/>
                    <a:p>
                      <a:r>
                        <a:rPr lang="en-US" dirty="0"/>
                        <a:t>June 4, 2014</a:t>
                      </a:r>
                    </a:p>
                  </a:txBody>
                  <a:tcPr anchor="ctr">
                    <a:lnL>
                      <a:noFill/>
                    </a:lnL>
                    <a:lnR>
                      <a:noFill/>
                    </a:lnR>
                    <a:lnT>
                      <a:noFill/>
                    </a:lnT>
                    <a:lnB>
                      <a:noFill/>
                    </a:lnB>
                  </a:tcPr>
                </a:tc>
              </a:tr>
              <a:tr h="449179">
                <a:tc>
                  <a:txBody>
                    <a:bodyPr/>
                    <a:lstStyle/>
                    <a:p>
                      <a:r>
                        <a:rPr lang="en-US"/>
                        <a:t>Paper Submission</a:t>
                      </a:r>
                    </a:p>
                  </a:txBody>
                  <a:tcPr anchor="ctr">
                    <a:lnL>
                      <a:noFill/>
                    </a:lnL>
                    <a:lnR>
                      <a:noFill/>
                    </a:lnR>
                    <a:lnT>
                      <a:noFill/>
                    </a:lnT>
                    <a:lnB>
                      <a:noFill/>
                    </a:lnB>
                  </a:tcPr>
                </a:tc>
                <a:tc>
                  <a:txBody>
                    <a:bodyPr/>
                    <a:lstStyle/>
                    <a:p>
                      <a:r>
                        <a:rPr lang="en-US" b="1" dirty="0"/>
                        <a:t>June 11, 2014</a:t>
                      </a:r>
                    </a:p>
                  </a:txBody>
                  <a:tcPr anchor="ctr">
                    <a:lnL>
                      <a:noFill/>
                    </a:lnL>
                    <a:lnR>
                      <a:noFill/>
                    </a:lnR>
                    <a:lnT>
                      <a:noFill/>
                    </a:lnT>
                    <a:lnB>
                      <a:noFill/>
                    </a:lnB>
                  </a:tcPr>
                </a:tc>
              </a:tr>
              <a:tr h="641684">
                <a:tc>
                  <a:txBody>
                    <a:bodyPr/>
                    <a:lstStyle/>
                    <a:p>
                      <a:r>
                        <a:rPr lang="en-US"/>
                        <a:t>Author Feedback Request</a:t>
                      </a:r>
                    </a:p>
                  </a:txBody>
                  <a:tcPr anchor="ctr">
                    <a:lnL>
                      <a:noFill/>
                    </a:lnL>
                    <a:lnR>
                      <a:noFill/>
                    </a:lnR>
                    <a:lnT>
                      <a:noFill/>
                    </a:lnT>
                    <a:lnB>
                      <a:noFill/>
                    </a:lnB>
                  </a:tcPr>
                </a:tc>
                <a:tc>
                  <a:txBody>
                    <a:bodyPr/>
                    <a:lstStyle/>
                    <a:p>
                      <a:r>
                        <a:rPr lang="en-US"/>
                        <a:t>July 21, 2014</a:t>
                      </a:r>
                    </a:p>
                  </a:txBody>
                  <a:tcPr anchor="ctr">
                    <a:lnL>
                      <a:noFill/>
                    </a:lnL>
                    <a:lnR>
                      <a:noFill/>
                    </a:lnR>
                    <a:lnT>
                      <a:noFill/>
                    </a:lnT>
                    <a:lnB>
                      <a:noFill/>
                    </a:lnB>
                  </a:tcPr>
                </a:tc>
              </a:tr>
              <a:tr h="449179">
                <a:tc>
                  <a:txBody>
                    <a:bodyPr/>
                    <a:lstStyle/>
                    <a:p>
                      <a:r>
                        <a:rPr lang="en-US"/>
                        <a:t>Acceptance Notification</a:t>
                      </a:r>
                    </a:p>
                  </a:txBody>
                  <a:tcPr anchor="ctr">
                    <a:lnL>
                      <a:noFill/>
                    </a:lnL>
                    <a:lnR>
                      <a:noFill/>
                    </a:lnR>
                    <a:lnT>
                      <a:noFill/>
                    </a:lnT>
                    <a:lnB>
                      <a:noFill/>
                    </a:lnB>
                  </a:tcPr>
                </a:tc>
                <a:tc>
                  <a:txBody>
                    <a:bodyPr/>
                    <a:lstStyle/>
                    <a:p>
                      <a:r>
                        <a:rPr lang="en-US" dirty="0"/>
                        <a:t>August 8, 2014</a:t>
                      </a:r>
                    </a:p>
                  </a:txBody>
                  <a:tcPr anchor="ctr">
                    <a:lnL>
                      <a:noFill/>
                    </a:lnL>
                    <a:lnR>
                      <a:noFill/>
                    </a:lnR>
                    <a:lnT>
                      <a:noFill/>
                    </a:lnT>
                    <a:lnB>
                      <a:noFill/>
                    </a:lnB>
                  </a:tcPr>
                </a:tc>
              </a:tr>
              <a:tr h="449179">
                <a:tc>
                  <a:txBody>
                    <a:bodyPr/>
                    <a:lstStyle/>
                    <a:p>
                      <a:r>
                        <a:rPr lang="en-US" dirty="0"/>
                        <a:t>Final Version Submission</a:t>
                      </a:r>
                    </a:p>
                  </a:txBody>
                  <a:tcPr anchor="ctr">
                    <a:lnL>
                      <a:noFill/>
                    </a:lnL>
                    <a:lnR>
                      <a:noFill/>
                    </a:lnR>
                    <a:lnT>
                      <a:noFill/>
                    </a:lnT>
                    <a:lnB>
                      <a:noFill/>
                    </a:lnB>
                  </a:tcPr>
                </a:tc>
                <a:tc>
                  <a:txBody>
                    <a:bodyPr/>
                    <a:lstStyle/>
                    <a:p>
                      <a:r>
                        <a:rPr lang="en-US" dirty="0"/>
                        <a:t>August 31, 2014</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533643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 name="Group 245"/>
          <p:cNvGrpSpPr/>
          <p:nvPr/>
        </p:nvGrpSpPr>
        <p:grpSpPr>
          <a:xfrm>
            <a:off x="1368121" y="1261380"/>
            <a:ext cx="6779705" cy="3245781"/>
            <a:chOff x="2079929" y="3706332"/>
            <a:chExt cx="6779705" cy="1612770"/>
          </a:xfrm>
        </p:grpSpPr>
        <p:grpSp>
          <p:nvGrpSpPr>
            <p:cNvPr id="241" name="Group 240"/>
            <p:cNvGrpSpPr/>
            <p:nvPr/>
          </p:nvGrpSpPr>
          <p:grpSpPr>
            <a:xfrm>
              <a:off x="2079929" y="3835213"/>
              <a:ext cx="4423252" cy="1467016"/>
              <a:chOff x="2181529" y="3835213"/>
              <a:chExt cx="4423252" cy="1467016"/>
            </a:xfrm>
          </p:grpSpPr>
          <p:sp>
            <p:nvSpPr>
              <p:cNvPr id="8" name="Oval 7"/>
              <p:cNvSpPr/>
              <p:nvPr/>
            </p:nvSpPr>
            <p:spPr>
              <a:xfrm>
                <a:off x="5256631" y="5151696"/>
                <a:ext cx="1189697"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Mole</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2481248" y="5127999"/>
                <a:ext cx="1158240"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Atom</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2181529" y="4458714"/>
                <a:ext cx="1757679" cy="189055"/>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bond(M,A)</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4951831" y="4479232"/>
                <a:ext cx="1652950"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wrap="square" lIns="0" tIns="0" rIns="0" bIns="0" rtlCol="0" anchor="ctr">
                <a:spAutoFit/>
              </a:bodyPr>
              <a:lstStyle/>
              <a:p>
                <a:pPr algn="ctr"/>
                <a:r>
                  <a:rPr lang="en-US" sz="1400" b="1" dirty="0" err="1" smtClean="0">
                    <a:solidFill>
                      <a:schemeClr val="tx1"/>
                    </a:solidFill>
                    <a:latin typeface="Times New Roman" panose="02020603050405020304" pitchFamily="18" charset="0"/>
                    <a:cs typeface="Times New Roman" panose="02020603050405020304" pitchFamily="18" charset="0"/>
                  </a:rPr>
                  <a:t>moleatm</a:t>
                </a:r>
                <a:r>
                  <a:rPr lang="en-US" sz="1400" b="1" dirty="0" smtClean="0">
                    <a:solidFill>
                      <a:schemeClr val="tx1"/>
                    </a:solidFill>
                    <a:latin typeface="Times New Roman" panose="02020603050405020304" pitchFamily="18" charset="0"/>
                    <a:cs typeface="Times New Roman" panose="02020603050405020304" pitchFamily="18" charset="0"/>
                  </a:rPr>
                  <a:t>(M,A</a:t>
                </a:r>
                <a:r>
                  <a:rPr lang="en-US" sz="1400" b="1" dirty="0">
                    <a:solidFill>
                      <a:schemeClr val="tx1"/>
                    </a:solidFill>
                    <a:latin typeface="Times New Roman" panose="02020603050405020304" pitchFamily="18" charset="0"/>
                    <a:cs typeface="Times New Roman" panose="02020603050405020304" pitchFamily="18" charset="0"/>
                  </a:rPr>
                  <a:t>)</a:t>
                </a:r>
              </a:p>
            </p:txBody>
          </p:sp>
          <p:sp>
            <p:nvSpPr>
              <p:cNvPr id="14" name="Oval 13"/>
              <p:cNvSpPr/>
              <p:nvPr/>
            </p:nvSpPr>
            <p:spPr>
              <a:xfrm>
                <a:off x="3055288" y="3835213"/>
                <a:ext cx="2667000"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1" algn="ctr"/>
                <a:r>
                  <a:rPr lang="en-US" sz="1400" b="1" dirty="0" smtClean="0">
                    <a:solidFill>
                      <a:schemeClr val="tx1"/>
                    </a:solidFill>
                    <a:latin typeface="Times New Roman" panose="02020603050405020304" pitchFamily="18" charset="0"/>
                    <a:cs typeface="Times New Roman" panose="02020603050405020304" pitchFamily="18" charset="0"/>
                  </a:rPr>
                  <a:t>bond(M,A),</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moleatm</a:t>
                </a:r>
                <a:r>
                  <a:rPr lang="en-US" sz="1400" b="1" dirty="0">
                    <a:solidFill>
                      <a:schemeClr val="tx1"/>
                    </a:solidFill>
                    <a:latin typeface="Times New Roman" panose="02020603050405020304" pitchFamily="18" charset="0"/>
                    <a:cs typeface="Times New Roman" panose="02020603050405020304" pitchFamily="18" charset="0"/>
                  </a:rPr>
                  <a:t>(M,A</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p:txBody>
          </p:sp>
          <p:cxnSp>
            <p:nvCxnSpPr>
              <p:cNvPr id="17" name="Straight Arrow Connector 16"/>
              <p:cNvCxnSpPr>
                <a:stCxn id="8" idx="0"/>
                <a:endCxn id="11" idx="4"/>
              </p:cNvCxnSpPr>
              <p:nvPr/>
            </p:nvCxnSpPr>
            <p:spPr>
              <a:xfrm flipH="1" flipV="1">
                <a:off x="3060369" y="4647769"/>
                <a:ext cx="2791111" cy="503927"/>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0"/>
                <a:endCxn id="11" idx="4"/>
              </p:cNvCxnSpPr>
              <p:nvPr/>
            </p:nvCxnSpPr>
            <p:spPr>
              <a:xfrm flipV="1">
                <a:off x="3060368" y="4647769"/>
                <a:ext cx="1" cy="48023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052205" y="4685125"/>
                <a:ext cx="0" cy="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0"/>
                <a:endCxn id="13" idx="4"/>
              </p:cNvCxnSpPr>
              <p:nvPr/>
            </p:nvCxnSpPr>
            <p:spPr>
              <a:xfrm flipH="1" flipV="1">
                <a:off x="5778306" y="4629765"/>
                <a:ext cx="73174" cy="521931"/>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0"/>
                <a:endCxn id="14" idx="4"/>
              </p:cNvCxnSpPr>
              <p:nvPr/>
            </p:nvCxnSpPr>
            <p:spPr>
              <a:xfrm flipV="1">
                <a:off x="3060369" y="4070733"/>
                <a:ext cx="1328419" cy="387981"/>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3" idx="0"/>
                <a:endCxn id="14" idx="4"/>
              </p:cNvCxnSpPr>
              <p:nvPr/>
            </p:nvCxnSpPr>
            <p:spPr>
              <a:xfrm flipH="1" flipV="1">
                <a:off x="4388788" y="4070733"/>
                <a:ext cx="1389518" cy="408499"/>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grpSp>
        <p:cxnSp>
          <p:nvCxnSpPr>
            <p:cNvPr id="224" name="Straight Arrow Connector 223"/>
            <p:cNvCxnSpPr/>
            <p:nvPr/>
          </p:nvCxnSpPr>
          <p:spPr>
            <a:xfrm flipV="1">
              <a:off x="8060383" y="3706332"/>
              <a:ext cx="0" cy="1612770"/>
            </a:xfrm>
            <a:prstGeom prst="straightConnector1">
              <a:avLst/>
            </a:prstGeom>
            <a:ln>
              <a:solidFill>
                <a:srgbClr val="00B050"/>
              </a:solidFill>
              <a:tailEnd type="arrow"/>
            </a:ln>
          </p:spPr>
          <p:style>
            <a:lnRef idx="3">
              <a:schemeClr val="accent1"/>
            </a:lnRef>
            <a:fillRef idx="0">
              <a:schemeClr val="accent1"/>
            </a:fillRef>
            <a:effectRef idx="2">
              <a:schemeClr val="accent1"/>
            </a:effectRef>
            <a:fontRef idx="minor">
              <a:schemeClr val="tx1"/>
            </a:fontRef>
          </p:style>
        </p:cxnSp>
        <p:sp>
          <p:nvSpPr>
            <p:cNvPr id="242" name="TextBox 241"/>
            <p:cNvSpPr txBox="1"/>
            <p:nvPr/>
          </p:nvSpPr>
          <p:spPr>
            <a:xfrm>
              <a:off x="8178799" y="5083580"/>
              <a:ext cx="680835" cy="136232"/>
            </a:xfrm>
            <a:prstGeom prst="rect">
              <a:avLst/>
            </a:prstGeom>
            <a:noFill/>
          </p:spPr>
          <p:txBody>
            <a:bodyPr wrap="square" lIns="0" tIns="0" rIns="0" bIns="0" rtlCol="0">
              <a:spAutoFit/>
            </a:bodyPr>
            <a:lstStyle/>
            <a:p>
              <a:r>
                <a:rPr lang="en-US" sz="1400" b="1" dirty="0" smtClean="0"/>
                <a:t>Level 0</a:t>
              </a:r>
              <a:endParaRPr lang="en-US" sz="1400" b="1" dirty="0"/>
            </a:p>
          </p:txBody>
        </p:sp>
        <p:sp>
          <p:nvSpPr>
            <p:cNvPr id="243" name="TextBox 242"/>
            <p:cNvSpPr txBox="1"/>
            <p:nvPr/>
          </p:nvSpPr>
          <p:spPr>
            <a:xfrm>
              <a:off x="8178798" y="4514075"/>
              <a:ext cx="680835" cy="136232"/>
            </a:xfrm>
            <a:prstGeom prst="rect">
              <a:avLst/>
            </a:prstGeom>
            <a:noFill/>
          </p:spPr>
          <p:txBody>
            <a:bodyPr wrap="square" lIns="0" tIns="0" rIns="0" bIns="0" rtlCol="0">
              <a:spAutoFit/>
            </a:bodyPr>
            <a:lstStyle/>
            <a:p>
              <a:r>
                <a:rPr lang="en-US" sz="1400" b="1" dirty="0" smtClean="0"/>
                <a:t>Level 1</a:t>
              </a:r>
              <a:endParaRPr lang="en-US" sz="1400" b="1" dirty="0"/>
            </a:p>
          </p:txBody>
        </p:sp>
        <p:sp>
          <p:nvSpPr>
            <p:cNvPr id="245" name="TextBox 244"/>
            <p:cNvSpPr txBox="1"/>
            <p:nvPr/>
          </p:nvSpPr>
          <p:spPr>
            <a:xfrm>
              <a:off x="8178797" y="3835213"/>
              <a:ext cx="680835" cy="136232"/>
            </a:xfrm>
            <a:prstGeom prst="rect">
              <a:avLst/>
            </a:prstGeom>
            <a:noFill/>
          </p:spPr>
          <p:txBody>
            <a:bodyPr wrap="square" lIns="0" tIns="0" rIns="0" bIns="0" rtlCol="0">
              <a:spAutoFit/>
            </a:bodyPr>
            <a:lstStyle/>
            <a:p>
              <a:r>
                <a:rPr lang="en-US" sz="1400" b="1" dirty="0" smtClean="0"/>
                <a:t>Level 2</a:t>
              </a:r>
              <a:endParaRPr lang="en-US" sz="1400" b="1" dirty="0"/>
            </a:p>
          </p:txBody>
        </p:sp>
      </p:grpSp>
      <p:sp>
        <p:nvSpPr>
          <p:cNvPr id="35" name="Rectangle 34"/>
          <p:cNvSpPr/>
          <p:nvPr/>
        </p:nvSpPr>
        <p:spPr>
          <a:xfrm>
            <a:off x="1830709" y="5002292"/>
            <a:ext cx="4878859" cy="369332"/>
          </a:xfrm>
          <a:prstGeom prst="rect">
            <a:avLst/>
          </a:prstGeom>
        </p:spPr>
        <p:txBody>
          <a:bodyPr wrap="square">
            <a:spAutoFit/>
          </a:bodyPr>
          <a:lstStyle/>
          <a:p>
            <a:r>
              <a:rPr lang="en-US" dirty="0" smtClean="0"/>
              <a:t>Relationship Chain Lattice for </a:t>
            </a:r>
            <a:r>
              <a:rPr lang="en-US" dirty="0" err="1" smtClean="0"/>
              <a:t>Mutagenesis_std</a:t>
            </a:r>
            <a:endParaRPr lang="en-US" dirty="0"/>
          </a:p>
        </p:txBody>
      </p:sp>
      <p:cxnSp>
        <p:nvCxnSpPr>
          <p:cNvPr id="45" name="Straight Arrow Connector 44"/>
          <p:cNvCxnSpPr>
            <a:stCxn id="9" idx="0"/>
            <a:endCxn id="13" idx="4"/>
          </p:cNvCxnSpPr>
          <p:nvPr/>
        </p:nvCxnSpPr>
        <p:spPr>
          <a:xfrm flipV="1">
            <a:off x="2246960" y="3119836"/>
            <a:ext cx="2717938" cy="1002721"/>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100901" y="152400"/>
            <a:ext cx="3861499" cy="707886"/>
          </a:xfrm>
          <a:prstGeom prst="rect">
            <a:avLst/>
          </a:prstGeom>
        </p:spPr>
        <p:txBody>
          <a:bodyPr wrap="square">
            <a:spAutoFit/>
          </a:bodyPr>
          <a:lstStyle/>
          <a:p>
            <a:r>
              <a:rPr lang="en-US" sz="4000" dirty="0" err="1"/>
              <a:t>Mutagenesis_std</a:t>
            </a:r>
            <a:endParaRPr lang="en-US" sz="4000" dirty="0"/>
          </a:p>
        </p:txBody>
      </p:sp>
    </p:spTree>
    <p:extLst>
      <p:ext uri="{BB962C8B-B14F-4D97-AF65-F5344CB8AC3E}">
        <p14:creationId xmlns:p14="http://schemas.microsoft.com/office/powerpoint/2010/main" val="3998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 name="Group 245"/>
          <p:cNvGrpSpPr/>
          <p:nvPr/>
        </p:nvGrpSpPr>
        <p:grpSpPr>
          <a:xfrm>
            <a:off x="1233100" y="1191307"/>
            <a:ext cx="6905003" cy="3245781"/>
            <a:chOff x="1954631" y="3706332"/>
            <a:chExt cx="6905003" cy="1612770"/>
          </a:xfrm>
        </p:grpSpPr>
        <p:grpSp>
          <p:nvGrpSpPr>
            <p:cNvPr id="241" name="Group 240"/>
            <p:cNvGrpSpPr/>
            <p:nvPr/>
          </p:nvGrpSpPr>
          <p:grpSpPr>
            <a:xfrm>
              <a:off x="1954631" y="3841114"/>
              <a:ext cx="5183659" cy="1456738"/>
              <a:chOff x="2056231" y="3841114"/>
              <a:chExt cx="5183659" cy="1456738"/>
            </a:xfrm>
          </p:grpSpPr>
          <p:sp>
            <p:nvSpPr>
              <p:cNvPr id="8" name="Oval 7"/>
              <p:cNvSpPr/>
              <p:nvPr/>
            </p:nvSpPr>
            <p:spPr>
              <a:xfrm>
                <a:off x="3921523" y="5126071"/>
                <a:ext cx="1189697"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Student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2056231" y="5125091"/>
                <a:ext cx="1158240"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Course</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5979833" y="5126071"/>
                <a:ext cx="1260057" cy="171781"/>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Professor</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2181529" y="4458714"/>
                <a:ext cx="1757679" cy="189055"/>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Registration(S,C)</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5588781" y="4458715"/>
                <a:ext cx="1016000" cy="191568"/>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lIns="0" tIns="0" rIns="0" bIns="0" rtlCol="0" anchor="ctr">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RA(S,P</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3305534" y="3841114"/>
                <a:ext cx="2335262"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1" algn="ctr"/>
                <a:r>
                  <a:rPr lang="en-US" sz="1400" b="1" dirty="0" smtClean="0">
                    <a:solidFill>
                      <a:schemeClr val="tx1"/>
                    </a:solidFill>
                    <a:latin typeface="Times New Roman" panose="02020603050405020304" pitchFamily="18" charset="0"/>
                    <a:cs typeface="Times New Roman" panose="02020603050405020304" pitchFamily="18" charset="0"/>
                  </a:rPr>
                  <a:t>	Registration(S,C),RA(S,P</a:t>
                </a:r>
                <a:r>
                  <a:rPr lang="en-US" sz="1400" b="1" dirty="0">
                    <a:solidFill>
                      <a:schemeClr val="tx1"/>
                    </a:solidFill>
                    <a:latin typeface="Times New Roman" panose="02020603050405020304" pitchFamily="18" charset="0"/>
                    <a:cs typeface="Times New Roman" panose="02020603050405020304" pitchFamily="18" charset="0"/>
                  </a:rPr>
                  <a:t>)</a:t>
                </a:r>
              </a:p>
            </p:txBody>
          </p:sp>
          <p:cxnSp>
            <p:nvCxnSpPr>
              <p:cNvPr id="17" name="Straight Arrow Connector 16"/>
              <p:cNvCxnSpPr>
                <a:stCxn id="8" idx="0"/>
                <a:endCxn id="11" idx="4"/>
              </p:cNvCxnSpPr>
              <p:nvPr/>
            </p:nvCxnSpPr>
            <p:spPr>
              <a:xfrm flipH="1" flipV="1">
                <a:off x="3060369" y="4647769"/>
                <a:ext cx="1456003" cy="47830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0"/>
                <a:endCxn id="11" idx="4"/>
              </p:cNvCxnSpPr>
              <p:nvPr/>
            </p:nvCxnSpPr>
            <p:spPr>
              <a:xfrm flipV="1">
                <a:off x="2635351" y="4647769"/>
                <a:ext cx="425018" cy="47732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052205" y="4685125"/>
                <a:ext cx="0" cy="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0" idx="0"/>
                <a:endCxn id="13" idx="4"/>
              </p:cNvCxnSpPr>
              <p:nvPr/>
            </p:nvCxnSpPr>
            <p:spPr>
              <a:xfrm flipH="1" flipV="1">
                <a:off x="6096781" y="4650283"/>
                <a:ext cx="513081" cy="475788"/>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0"/>
                <a:endCxn id="13" idx="4"/>
              </p:cNvCxnSpPr>
              <p:nvPr/>
            </p:nvCxnSpPr>
            <p:spPr>
              <a:xfrm flipV="1">
                <a:off x="4516372" y="4650283"/>
                <a:ext cx="1580409" cy="475788"/>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0"/>
                <a:endCxn id="14" idx="4"/>
              </p:cNvCxnSpPr>
              <p:nvPr/>
            </p:nvCxnSpPr>
            <p:spPr>
              <a:xfrm flipV="1">
                <a:off x="3060369" y="4076634"/>
                <a:ext cx="1412796" cy="38208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3" idx="0"/>
                <a:endCxn id="14" idx="4"/>
              </p:cNvCxnSpPr>
              <p:nvPr/>
            </p:nvCxnSpPr>
            <p:spPr>
              <a:xfrm flipH="1" flipV="1">
                <a:off x="4473165" y="4076634"/>
                <a:ext cx="1623616" cy="382081"/>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grpSp>
        <p:cxnSp>
          <p:nvCxnSpPr>
            <p:cNvPr id="224" name="Straight Arrow Connector 223"/>
            <p:cNvCxnSpPr/>
            <p:nvPr/>
          </p:nvCxnSpPr>
          <p:spPr>
            <a:xfrm flipV="1">
              <a:off x="8060383" y="3706332"/>
              <a:ext cx="0" cy="1612770"/>
            </a:xfrm>
            <a:prstGeom prst="straightConnector1">
              <a:avLst/>
            </a:prstGeom>
            <a:ln>
              <a:solidFill>
                <a:srgbClr val="00B050"/>
              </a:solidFill>
              <a:tailEnd type="arrow"/>
            </a:ln>
          </p:spPr>
          <p:style>
            <a:lnRef idx="3">
              <a:schemeClr val="accent1"/>
            </a:lnRef>
            <a:fillRef idx="0">
              <a:schemeClr val="accent1"/>
            </a:fillRef>
            <a:effectRef idx="2">
              <a:schemeClr val="accent1"/>
            </a:effectRef>
            <a:fontRef idx="minor">
              <a:schemeClr val="tx1"/>
            </a:fontRef>
          </p:style>
        </p:cxnSp>
        <p:sp>
          <p:nvSpPr>
            <p:cNvPr id="242" name="TextBox 241"/>
            <p:cNvSpPr txBox="1"/>
            <p:nvPr/>
          </p:nvSpPr>
          <p:spPr>
            <a:xfrm>
              <a:off x="8178799" y="5083580"/>
              <a:ext cx="680835" cy="136232"/>
            </a:xfrm>
            <a:prstGeom prst="rect">
              <a:avLst/>
            </a:prstGeom>
            <a:noFill/>
          </p:spPr>
          <p:txBody>
            <a:bodyPr wrap="square" lIns="0" tIns="0" rIns="0" bIns="0" rtlCol="0">
              <a:spAutoFit/>
            </a:bodyPr>
            <a:lstStyle/>
            <a:p>
              <a:r>
                <a:rPr lang="en-US" sz="1400" b="1" dirty="0" smtClean="0"/>
                <a:t>Level 0</a:t>
              </a:r>
              <a:endParaRPr lang="en-US" sz="1400" b="1" dirty="0"/>
            </a:p>
          </p:txBody>
        </p:sp>
        <p:sp>
          <p:nvSpPr>
            <p:cNvPr id="243" name="TextBox 242"/>
            <p:cNvSpPr txBox="1"/>
            <p:nvPr/>
          </p:nvSpPr>
          <p:spPr>
            <a:xfrm>
              <a:off x="8178798" y="4514075"/>
              <a:ext cx="680835" cy="136232"/>
            </a:xfrm>
            <a:prstGeom prst="rect">
              <a:avLst/>
            </a:prstGeom>
            <a:noFill/>
          </p:spPr>
          <p:txBody>
            <a:bodyPr wrap="square" lIns="0" tIns="0" rIns="0" bIns="0" rtlCol="0">
              <a:spAutoFit/>
            </a:bodyPr>
            <a:lstStyle/>
            <a:p>
              <a:r>
                <a:rPr lang="en-US" sz="1400" b="1" dirty="0" smtClean="0"/>
                <a:t>Level 1</a:t>
              </a:r>
              <a:endParaRPr lang="en-US" sz="1400" b="1" dirty="0"/>
            </a:p>
          </p:txBody>
        </p:sp>
        <p:sp>
          <p:nvSpPr>
            <p:cNvPr id="245" name="TextBox 244"/>
            <p:cNvSpPr txBox="1"/>
            <p:nvPr/>
          </p:nvSpPr>
          <p:spPr>
            <a:xfrm>
              <a:off x="8178797" y="3835213"/>
              <a:ext cx="680835" cy="136232"/>
            </a:xfrm>
            <a:prstGeom prst="rect">
              <a:avLst/>
            </a:prstGeom>
            <a:noFill/>
          </p:spPr>
          <p:txBody>
            <a:bodyPr wrap="square" lIns="0" tIns="0" rIns="0" bIns="0" rtlCol="0">
              <a:spAutoFit/>
            </a:bodyPr>
            <a:lstStyle/>
            <a:p>
              <a:r>
                <a:rPr lang="en-US" sz="1400" b="1" dirty="0" smtClean="0"/>
                <a:t>Level 2</a:t>
              </a:r>
              <a:endParaRPr lang="en-US" sz="1400" b="1" dirty="0"/>
            </a:p>
          </p:txBody>
        </p:sp>
      </p:grpSp>
      <p:sp>
        <p:nvSpPr>
          <p:cNvPr id="35" name="Rectangle 34"/>
          <p:cNvSpPr/>
          <p:nvPr/>
        </p:nvSpPr>
        <p:spPr>
          <a:xfrm>
            <a:off x="1905000" y="4860052"/>
            <a:ext cx="4223671" cy="369332"/>
          </a:xfrm>
          <a:prstGeom prst="rect">
            <a:avLst/>
          </a:prstGeom>
        </p:spPr>
        <p:txBody>
          <a:bodyPr wrap="square">
            <a:spAutoFit/>
          </a:bodyPr>
          <a:lstStyle/>
          <a:p>
            <a:r>
              <a:rPr lang="en-US" dirty="0" smtClean="0"/>
              <a:t>Relationship Chain Lattice for </a:t>
            </a:r>
            <a:r>
              <a:rPr lang="en-US" dirty="0" err="1" smtClean="0"/>
              <a:t>unielwin</a:t>
            </a:r>
            <a:endParaRPr lang="en-US" dirty="0"/>
          </a:p>
        </p:txBody>
      </p:sp>
      <p:sp>
        <p:nvSpPr>
          <p:cNvPr id="2" name="Rectangle 1"/>
          <p:cNvSpPr/>
          <p:nvPr/>
        </p:nvSpPr>
        <p:spPr>
          <a:xfrm>
            <a:off x="83998" y="35560"/>
            <a:ext cx="1965603" cy="707886"/>
          </a:xfrm>
          <a:prstGeom prst="rect">
            <a:avLst/>
          </a:prstGeom>
        </p:spPr>
        <p:txBody>
          <a:bodyPr wrap="none">
            <a:spAutoFit/>
          </a:bodyPr>
          <a:lstStyle/>
          <a:p>
            <a:r>
              <a:rPr lang="en-US" sz="4000" dirty="0" err="1"/>
              <a:t>unielwin</a:t>
            </a:r>
            <a:endParaRPr lang="en-US" sz="4000" dirty="0"/>
          </a:p>
        </p:txBody>
      </p:sp>
    </p:spTree>
    <p:extLst>
      <p:ext uri="{BB962C8B-B14F-4D97-AF65-F5344CB8AC3E}">
        <p14:creationId xmlns:p14="http://schemas.microsoft.com/office/powerpoint/2010/main" val="235954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 name="Group 245"/>
          <p:cNvGrpSpPr/>
          <p:nvPr/>
        </p:nvGrpSpPr>
        <p:grpSpPr>
          <a:xfrm>
            <a:off x="294638" y="1033693"/>
            <a:ext cx="8564993" cy="4117087"/>
            <a:chOff x="294641" y="3273395"/>
            <a:chExt cx="8564993" cy="2045706"/>
          </a:xfrm>
        </p:grpSpPr>
        <p:grpSp>
          <p:nvGrpSpPr>
            <p:cNvPr id="241" name="Group 240"/>
            <p:cNvGrpSpPr/>
            <p:nvPr/>
          </p:nvGrpSpPr>
          <p:grpSpPr>
            <a:xfrm>
              <a:off x="294641" y="3273395"/>
              <a:ext cx="7555327" cy="2045705"/>
              <a:chOff x="396241" y="3273395"/>
              <a:chExt cx="7555327" cy="2045705"/>
            </a:xfrm>
          </p:grpSpPr>
          <p:sp>
            <p:nvSpPr>
              <p:cNvPr id="8" name="Oval 7"/>
              <p:cNvSpPr/>
              <p:nvPr/>
            </p:nvSpPr>
            <p:spPr>
              <a:xfrm>
                <a:off x="2067061" y="5131088"/>
                <a:ext cx="1189697"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Student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3766185" y="5122640"/>
                <a:ext cx="1158240"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Course</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5344724" y="5083580"/>
                <a:ext cx="1260057"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Professor</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1349180" y="4494636"/>
                <a:ext cx="1757679"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Registration(S,C)</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5356310" y="4534592"/>
                <a:ext cx="1391789"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Teaches(P,C)</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3766185" y="4494636"/>
                <a:ext cx="1016000" cy="191568"/>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lIns="0" tIns="0" rIns="0" bIns="0" rtlCol="0" anchor="ctr">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RA(S,P</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396241" y="3866207"/>
                <a:ext cx="2335262"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1" algn="ctr"/>
                <a:r>
                  <a:rPr lang="en-US" sz="1400" b="1" dirty="0" smtClean="0">
                    <a:solidFill>
                      <a:schemeClr val="tx1"/>
                    </a:solidFill>
                    <a:latin typeface="Times New Roman" panose="02020603050405020304" pitchFamily="18" charset="0"/>
                    <a:cs typeface="Times New Roman" panose="02020603050405020304" pitchFamily="18" charset="0"/>
                  </a:rPr>
                  <a:t>	Registration(S,C),RA(S,P</a:t>
                </a:r>
                <a:r>
                  <a:rPr lang="en-US" sz="1400" b="1" dirty="0">
                    <a:solidFill>
                      <a:schemeClr val="tx1"/>
                    </a:solidFill>
                    <a:latin typeface="Times New Roman" panose="02020603050405020304" pitchFamily="18" charset="0"/>
                    <a:cs typeface="Times New Roman" panose="02020603050405020304" pitchFamily="18" charset="0"/>
                  </a:rPr>
                  <a:t>)</a:t>
                </a:r>
              </a:p>
            </p:txBody>
          </p:sp>
          <p:sp>
            <p:nvSpPr>
              <p:cNvPr id="15" name="Oval 14"/>
              <p:cNvSpPr/>
              <p:nvPr/>
            </p:nvSpPr>
            <p:spPr>
              <a:xfrm>
                <a:off x="2848053" y="3835213"/>
                <a:ext cx="2852264" cy="246439"/>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Registration(C,S</a:t>
                </a:r>
                <a:r>
                  <a:rPr lang="en-US" sz="1400" b="1" dirty="0" smtClean="0">
                    <a:solidFill>
                      <a:schemeClr val="tx1"/>
                    </a:solidFill>
                    <a:latin typeface="Times New Roman" panose="02020603050405020304" pitchFamily="18" charset="0"/>
                    <a:cs typeface="Times New Roman" panose="02020603050405020304" pitchFamily="18" charset="0"/>
                  </a:rPr>
                  <a:t>),Teaches(C,P</a:t>
                </a:r>
                <a:r>
                  <a:rPr lang="en-US" sz="1400" b="1" dirty="0">
                    <a:solidFill>
                      <a:schemeClr val="tx1"/>
                    </a:solidFill>
                    <a:latin typeface="Times New Roman" panose="02020603050405020304" pitchFamily="18" charset="0"/>
                    <a:cs typeface="Times New Roman" panose="02020603050405020304" pitchFamily="18" charset="0"/>
                  </a:rPr>
                  <a:t>)</a:t>
                </a:r>
              </a:p>
            </p:txBody>
          </p:sp>
          <p:cxnSp>
            <p:nvCxnSpPr>
              <p:cNvPr id="17" name="Straight Arrow Connector 16"/>
              <p:cNvCxnSpPr>
                <a:stCxn id="8" idx="0"/>
                <a:endCxn id="11" idx="4"/>
              </p:cNvCxnSpPr>
              <p:nvPr/>
            </p:nvCxnSpPr>
            <p:spPr>
              <a:xfrm flipH="1" flipV="1">
                <a:off x="2228020" y="4730156"/>
                <a:ext cx="433890" cy="40093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0"/>
                <a:endCxn id="11" idx="4"/>
              </p:cNvCxnSpPr>
              <p:nvPr/>
            </p:nvCxnSpPr>
            <p:spPr>
              <a:xfrm flipH="1" flipV="1">
                <a:off x="2228020" y="4730156"/>
                <a:ext cx="2117285" cy="392484"/>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4"/>
                <a:endCxn id="12" idx="4"/>
              </p:cNvCxnSpPr>
              <p:nvPr/>
            </p:nvCxnSpPr>
            <p:spPr>
              <a:xfrm>
                <a:off x="6052205" y="4685125"/>
                <a:ext cx="0" cy="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0"/>
                <a:endCxn id="12" idx="4"/>
              </p:cNvCxnSpPr>
              <p:nvPr/>
            </p:nvCxnSpPr>
            <p:spPr>
              <a:xfrm flipV="1">
                <a:off x="4345305" y="4685125"/>
                <a:ext cx="1706900" cy="43751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0"/>
                <a:endCxn id="12" idx="4"/>
              </p:cNvCxnSpPr>
              <p:nvPr/>
            </p:nvCxnSpPr>
            <p:spPr>
              <a:xfrm flipV="1">
                <a:off x="5974753" y="4685125"/>
                <a:ext cx="77452" cy="39845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0" idx="0"/>
                <a:endCxn id="13" idx="4"/>
              </p:cNvCxnSpPr>
              <p:nvPr/>
            </p:nvCxnSpPr>
            <p:spPr>
              <a:xfrm flipH="1" flipV="1">
                <a:off x="4274185" y="4686204"/>
                <a:ext cx="1700568" cy="397376"/>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0"/>
                <a:endCxn id="13" idx="4"/>
              </p:cNvCxnSpPr>
              <p:nvPr/>
            </p:nvCxnSpPr>
            <p:spPr>
              <a:xfrm flipV="1">
                <a:off x="2661910" y="4686204"/>
                <a:ext cx="1612275" cy="444884"/>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0"/>
                <a:endCxn id="14" idx="4"/>
              </p:cNvCxnSpPr>
              <p:nvPr/>
            </p:nvCxnSpPr>
            <p:spPr>
              <a:xfrm flipH="1" flipV="1">
                <a:off x="1563872" y="4101727"/>
                <a:ext cx="664148" cy="392909"/>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3" idx="0"/>
                <a:endCxn id="14" idx="4"/>
              </p:cNvCxnSpPr>
              <p:nvPr/>
            </p:nvCxnSpPr>
            <p:spPr>
              <a:xfrm flipH="1" flipV="1">
                <a:off x="1563872" y="4101727"/>
                <a:ext cx="2710313" cy="392909"/>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2" idx="0"/>
                <a:endCxn id="15" idx="4"/>
              </p:cNvCxnSpPr>
              <p:nvPr/>
            </p:nvCxnSpPr>
            <p:spPr>
              <a:xfrm flipH="1" flipV="1">
                <a:off x="4274185" y="4081652"/>
                <a:ext cx="1778020" cy="45294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1" idx="0"/>
                <a:endCxn id="15" idx="4"/>
              </p:cNvCxnSpPr>
              <p:nvPr/>
            </p:nvCxnSpPr>
            <p:spPr>
              <a:xfrm flipV="1">
                <a:off x="2228020" y="4081652"/>
                <a:ext cx="2046165" cy="412984"/>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5788044" y="3835213"/>
                <a:ext cx="2163524"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RA(S,P),</a:t>
                </a:r>
                <a:r>
                  <a:rPr lang="en-US" sz="1400" b="1" dirty="0" smtClean="0">
                    <a:solidFill>
                      <a:schemeClr val="tx1"/>
                    </a:solidFill>
                    <a:latin typeface="Times New Roman" panose="02020603050405020304" pitchFamily="18" charset="0"/>
                    <a:cs typeface="Times New Roman" panose="02020603050405020304" pitchFamily="18" charset="0"/>
                  </a:rPr>
                  <a:t>Teaches(P,C)</a:t>
                </a:r>
                <a:endParaRPr lang="en-US" sz="1400" b="1" dirty="0">
                  <a:solidFill>
                    <a:schemeClr val="tx1"/>
                  </a:solidFill>
                  <a:latin typeface="Times New Roman" panose="02020603050405020304" pitchFamily="18" charset="0"/>
                  <a:cs typeface="Times New Roman" panose="02020603050405020304" pitchFamily="18" charset="0"/>
                </a:endParaRPr>
              </a:p>
            </p:txBody>
          </p:sp>
          <p:cxnSp>
            <p:nvCxnSpPr>
              <p:cNvPr id="51" name="Straight Arrow Connector 50"/>
              <p:cNvCxnSpPr>
                <a:stCxn id="12" idx="0"/>
                <a:endCxn id="47" idx="4"/>
              </p:cNvCxnSpPr>
              <p:nvPr/>
            </p:nvCxnSpPr>
            <p:spPr>
              <a:xfrm flipV="1">
                <a:off x="6052205" y="4070733"/>
                <a:ext cx="817601" cy="463859"/>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3" idx="0"/>
                <a:endCxn id="47" idx="4"/>
              </p:cNvCxnSpPr>
              <p:nvPr/>
            </p:nvCxnSpPr>
            <p:spPr>
              <a:xfrm flipV="1">
                <a:off x="4274185" y="4070733"/>
                <a:ext cx="2595621" cy="423903"/>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69" name="Oval 68"/>
              <p:cNvSpPr/>
              <p:nvPr/>
            </p:nvSpPr>
            <p:spPr>
              <a:xfrm>
                <a:off x="2228019" y="3273395"/>
                <a:ext cx="4107689" cy="234606"/>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Registration(S,C),RA(S,P),Teaches(P,C)</a:t>
                </a:r>
                <a:endParaRPr lang="en-US" sz="1400" b="1" dirty="0">
                  <a:solidFill>
                    <a:schemeClr val="tx1"/>
                  </a:solidFill>
                  <a:latin typeface="Times New Roman" panose="02020603050405020304" pitchFamily="18" charset="0"/>
                  <a:cs typeface="Times New Roman" panose="02020603050405020304" pitchFamily="18" charset="0"/>
                </a:endParaRPr>
              </a:p>
            </p:txBody>
          </p:sp>
          <p:cxnSp>
            <p:nvCxnSpPr>
              <p:cNvPr id="71" name="Straight Arrow Connector 70"/>
              <p:cNvCxnSpPr>
                <a:stCxn id="14" idx="0"/>
                <a:endCxn id="69" idx="4"/>
              </p:cNvCxnSpPr>
              <p:nvPr/>
            </p:nvCxnSpPr>
            <p:spPr>
              <a:xfrm flipV="1">
                <a:off x="1563872" y="3508001"/>
                <a:ext cx="2717992" cy="358206"/>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47" idx="0"/>
                <a:endCxn id="69" idx="4"/>
              </p:cNvCxnSpPr>
              <p:nvPr/>
            </p:nvCxnSpPr>
            <p:spPr>
              <a:xfrm flipH="1" flipV="1">
                <a:off x="4281864" y="3508001"/>
                <a:ext cx="2587942" cy="32721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15" idx="0"/>
                <a:endCxn id="69" idx="4"/>
              </p:cNvCxnSpPr>
              <p:nvPr/>
            </p:nvCxnSpPr>
            <p:spPr>
              <a:xfrm flipV="1">
                <a:off x="4274185" y="3508001"/>
                <a:ext cx="7679" cy="32721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grpSp>
        <p:cxnSp>
          <p:nvCxnSpPr>
            <p:cNvPr id="224" name="Straight Arrow Connector 223"/>
            <p:cNvCxnSpPr/>
            <p:nvPr/>
          </p:nvCxnSpPr>
          <p:spPr>
            <a:xfrm flipV="1">
              <a:off x="8060383" y="3273395"/>
              <a:ext cx="1" cy="2045706"/>
            </a:xfrm>
            <a:prstGeom prst="straightConnector1">
              <a:avLst/>
            </a:prstGeom>
            <a:ln>
              <a:solidFill>
                <a:srgbClr val="00B050"/>
              </a:solidFill>
              <a:tailEnd type="arrow"/>
            </a:ln>
          </p:spPr>
          <p:style>
            <a:lnRef idx="3">
              <a:schemeClr val="accent1"/>
            </a:lnRef>
            <a:fillRef idx="0">
              <a:schemeClr val="accent1"/>
            </a:fillRef>
            <a:effectRef idx="2">
              <a:schemeClr val="accent1"/>
            </a:effectRef>
            <a:fontRef idx="minor">
              <a:schemeClr val="tx1"/>
            </a:fontRef>
          </p:style>
        </p:cxnSp>
        <p:sp>
          <p:nvSpPr>
            <p:cNvPr id="242" name="TextBox 241"/>
            <p:cNvSpPr txBox="1"/>
            <p:nvPr/>
          </p:nvSpPr>
          <p:spPr>
            <a:xfrm>
              <a:off x="8178799" y="5083580"/>
              <a:ext cx="680835" cy="136232"/>
            </a:xfrm>
            <a:prstGeom prst="rect">
              <a:avLst/>
            </a:prstGeom>
            <a:noFill/>
          </p:spPr>
          <p:txBody>
            <a:bodyPr wrap="square" lIns="0" tIns="0" rIns="0" bIns="0" rtlCol="0">
              <a:spAutoFit/>
            </a:bodyPr>
            <a:lstStyle/>
            <a:p>
              <a:r>
                <a:rPr lang="en-US" sz="1400" b="1" dirty="0" smtClean="0"/>
                <a:t>Level 0</a:t>
              </a:r>
              <a:endParaRPr lang="en-US" sz="1400" b="1" dirty="0"/>
            </a:p>
          </p:txBody>
        </p:sp>
        <p:sp>
          <p:nvSpPr>
            <p:cNvPr id="243" name="TextBox 242"/>
            <p:cNvSpPr txBox="1"/>
            <p:nvPr/>
          </p:nvSpPr>
          <p:spPr>
            <a:xfrm>
              <a:off x="8178798" y="4514075"/>
              <a:ext cx="680835" cy="136232"/>
            </a:xfrm>
            <a:prstGeom prst="rect">
              <a:avLst/>
            </a:prstGeom>
            <a:noFill/>
          </p:spPr>
          <p:txBody>
            <a:bodyPr wrap="square" lIns="0" tIns="0" rIns="0" bIns="0" rtlCol="0">
              <a:spAutoFit/>
            </a:bodyPr>
            <a:lstStyle/>
            <a:p>
              <a:r>
                <a:rPr lang="en-US" sz="1400" b="1" dirty="0" smtClean="0"/>
                <a:t>Level 1</a:t>
              </a:r>
              <a:endParaRPr lang="en-US" sz="1400" b="1" dirty="0"/>
            </a:p>
          </p:txBody>
        </p:sp>
        <p:sp>
          <p:nvSpPr>
            <p:cNvPr id="244" name="TextBox 243"/>
            <p:cNvSpPr txBox="1"/>
            <p:nvPr/>
          </p:nvSpPr>
          <p:spPr>
            <a:xfrm>
              <a:off x="8178796" y="3292557"/>
              <a:ext cx="680835" cy="136232"/>
            </a:xfrm>
            <a:prstGeom prst="rect">
              <a:avLst/>
            </a:prstGeom>
            <a:noFill/>
          </p:spPr>
          <p:txBody>
            <a:bodyPr wrap="square" lIns="0" tIns="0" rIns="0" bIns="0" rtlCol="0">
              <a:spAutoFit/>
            </a:bodyPr>
            <a:lstStyle/>
            <a:p>
              <a:r>
                <a:rPr lang="en-US" sz="1400" b="1" dirty="0" smtClean="0"/>
                <a:t>Level 3</a:t>
              </a:r>
              <a:endParaRPr lang="en-US" sz="1400" b="1" dirty="0"/>
            </a:p>
          </p:txBody>
        </p:sp>
        <p:sp>
          <p:nvSpPr>
            <p:cNvPr id="245" name="TextBox 244"/>
            <p:cNvSpPr txBox="1"/>
            <p:nvPr/>
          </p:nvSpPr>
          <p:spPr>
            <a:xfrm>
              <a:off x="8178797" y="3835213"/>
              <a:ext cx="680835" cy="136232"/>
            </a:xfrm>
            <a:prstGeom prst="rect">
              <a:avLst/>
            </a:prstGeom>
            <a:noFill/>
          </p:spPr>
          <p:txBody>
            <a:bodyPr wrap="square" lIns="0" tIns="0" rIns="0" bIns="0" rtlCol="0">
              <a:spAutoFit/>
            </a:bodyPr>
            <a:lstStyle/>
            <a:p>
              <a:r>
                <a:rPr lang="en-US" sz="1400" b="1" dirty="0" smtClean="0"/>
                <a:t>Level 2</a:t>
              </a:r>
              <a:endParaRPr lang="en-US" sz="1400" b="1" dirty="0"/>
            </a:p>
          </p:txBody>
        </p:sp>
      </p:grpSp>
      <p:sp>
        <p:nvSpPr>
          <p:cNvPr id="35" name="Rectangle 34"/>
          <p:cNvSpPr/>
          <p:nvPr/>
        </p:nvSpPr>
        <p:spPr>
          <a:xfrm>
            <a:off x="2086555" y="5586594"/>
            <a:ext cx="5257800" cy="369332"/>
          </a:xfrm>
          <a:prstGeom prst="rect">
            <a:avLst/>
          </a:prstGeom>
        </p:spPr>
        <p:txBody>
          <a:bodyPr wrap="square">
            <a:spAutoFit/>
          </a:bodyPr>
          <a:lstStyle/>
          <a:p>
            <a:r>
              <a:rPr lang="en-US" dirty="0" smtClean="0"/>
              <a:t>Relationship Chain Lattice for extended University</a:t>
            </a:r>
            <a:endParaRPr lang="en-US" dirty="0"/>
          </a:p>
        </p:txBody>
      </p:sp>
      <p:sp>
        <p:nvSpPr>
          <p:cNvPr id="2" name="Rectangle 1"/>
          <p:cNvSpPr/>
          <p:nvPr/>
        </p:nvSpPr>
        <p:spPr>
          <a:xfrm>
            <a:off x="30480" y="25400"/>
            <a:ext cx="4344523" cy="707886"/>
          </a:xfrm>
          <a:prstGeom prst="rect">
            <a:avLst/>
          </a:prstGeom>
        </p:spPr>
        <p:txBody>
          <a:bodyPr wrap="none">
            <a:spAutoFit/>
          </a:bodyPr>
          <a:lstStyle/>
          <a:p>
            <a:r>
              <a:rPr lang="en-US" sz="4000" dirty="0"/>
              <a:t>extended University</a:t>
            </a:r>
          </a:p>
        </p:txBody>
      </p:sp>
    </p:spTree>
    <p:extLst>
      <p:ext uri="{BB962C8B-B14F-4D97-AF65-F5344CB8AC3E}">
        <p14:creationId xmlns:p14="http://schemas.microsoft.com/office/powerpoint/2010/main" val="13275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972" y="304800"/>
            <a:ext cx="8686800" cy="5632311"/>
          </a:xfrm>
          <a:prstGeom prst="rect">
            <a:avLst/>
          </a:prstGeom>
        </p:spPr>
        <p:txBody>
          <a:bodyPr wrap="square">
            <a:spAutoFit/>
          </a:bodyPr>
          <a:lstStyle/>
          <a:p>
            <a:r>
              <a:rPr lang="en-US" dirty="0" smtClean="0"/>
              <a:t>Jan 14</a:t>
            </a:r>
          </a:p>
          <a:p>
            <a:r>
              <a:rPr lang="en-US" dirty="0" smtClean="0"/>
              <a:t>a</a:t>
            </a:r>
            <a:r>
              <a:rPr lang="en-US" dirty="0"/>
              <a:t>. </a:t>
            </a:r>
          </a:p>
          <a:p>
            <a:r>
              <a:rPr lang="en-US" dirty="0"/>
              <a:t>bound the </a:t>
            </a:r>
            <a:r>
              <a:rPr lang="en-US" dirty="0" err="1"/>
              <a:t>rchain</a:t>
            </a:r>
            <a:r>
              <a:rPr lang="en-US" dirty="0"/>
              <a:t> to fixed length vs full lattice </a:t>
            </a:r>
          </a:p>
          <a:p>
            <a:r>
              <a:rPr lang="en-US" dirty="0"/>
              <a:t>1. long </a:t>
            </a:r>
            <a:r>
              <a:rPr lang="en-US" dirty="0" err="1"/>
              <a:t>rchain</a:t>
            </a:r>
            <a:r>
              <a:rPr lang="en-US" dirty="0"/>
              <a:t> is not much harder to understanding </a:t>
            </a:r>
          </a:p>
          <a:p>
            <a:r>
              <a:rPr lang="en-US" dirty="0"/>
              <a:t>2. statistic correlations get weaker (</a:t>
            </a:r>
            <a:r>
              <a:rPr lang="en-US" dirty="0" err="1"/>
              <a:t>e.g</a:t>
            </a:r>
            <a:r>
              <a:rPr lang="en-US" dirty="0"/>
              <a:t>: I like my friend much than like the friends of my friend) </a:t>
            </a:r>
          </a:p>
          <a:p>
            <a:endParaRPr lang="en-US" dirty="0"/>
          </a:p>
          <a:p>
            <a:r>
              <a:rPr lang="en-US" dirty="0"/>
              <a:t>b. </a:t>
            </a:r>
          </a:p>
          <a:p>
            <a:r>
              <a:rPr lang="en-US" dirty="0"/>
              <a:t>cache the score (not quite sure, which score to use, local vs global) </a:t>
            </a:r>
          </a:p>
          <a:p>
            <a:endParaRPr lang="en-US" dirty="0"/>
          </a:p>
          <a:p>
            <a:endParaRPr lang="en-US" dirty="0"/>
          </a:p>
          <a:p>
            <a:r>
              <a:rPr lang="en-US" dirty="0"/>
              <a:t>c. </a:t>
            </a:r>
          </a:p>
          <a:p>
            <a:r>
              <a:rPr lang="en-US" dirty="0"/>
              <a:t>unification (merge two BNs?) </a:t>
            </a:r>
          </a:p>
          <a:p>
            <a:endParaRPr lang="en-US" dirty="0"/>
          </a:p>
          <a:p>
            <a:r>
              <a:rPr lang="en-US" dirty="0"/>
              <a:t>d. </a:t>
            </a:r>
          </a:p>
          <a:p>
            <a:r>
              <a:rPr lang="en-US" dirty="0"/>
              <a:t>building lattice based on population variables </a:t>
            </a:r>
          </a:p>
          <a:p>
            <a:r>
              <a:rPr lang="en-US" dirty="0"/>
              <a:t>first try: skip the child node that does not introduce new variable </a:t>
            </a:r>
          </a:p>
          <a:p>
            <a:r>
              <a:rPr lang="en-US" dirty="0"/>
              <a:t>e1,e2 -&gt; r1(e1,e2)-&gt; r2(e1,e2) -&gt; r1(e1,e2),r2(e1,e2) </a:t>
            </a:r>
          </a:p>
          <a:p>
            <a:r>
              <a:rPr lang="en-US" dirty="0" err="1"/>
              <a:t>v.s</a:t>
            </a:r>
            <a:r>
              <a:rPr lang="en-US" dirty="0"/>
              <a:t> </a:t>
            </a:r>
          </a:p>
          <a:p>
            <a:r>
              <a:rPr lang="en-US" dirty="0"/>
              <a:t>e1,e2 -&gt; r1(e1,e2),r2(e1,e2) </a:t>
            </a:r>
          </a:p>
        </p:txBody>
      </p:sp>
    </p:spTree>
    <p:extLst>
      <p:ext uri="{BB962C8B-B14F-4D97-AF65-F5344CB8AC3E}">
        <p14:creationId xmlns:p14="http://schemas.microsoft.com/office/powerpoint/2010/main" val="685421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 name="Group 245"/>
          <p:cNvGrpSpPr/>
          <p:nvPr/>
        </p:nvGrpSpPr>
        <p:grpSpPr>
          <a:xfrm>
            <a:off x="294641" y="1084832"/>
            <a:ext cx="8564993" cy="4117087"/>
            <a:chOff x="294641" y="3273395"/>
            <a:chExt cx="8564993" cy="2045706"/>
          </a:xfrm>
        </p:grpSpPr>
        <p:grpSp>
          <p:nvGrpSpPr>
            <p:cNvPr id="241" name="Group 240"/>
            <p:cNvGrpSpPr/>
            <p:nvPr/>
          </p:nvGrpSpPr>
          <p:grpSpPr>
            <a:xfrm>
              <a:off x="294641" y="3273395"/>
              <a:ext cx="7555327" cy="2045705"/>
              <a:chOff x="396241" y="3273395"/>
              <a:chExt cx="7555327" cy="2045705"/>
            </a:xfrm>
          </p:grpSpPr>
          <p:sp>
            <p:nvSpPr>
              <p:cNvPr id="8" name="Oval 7"/>
              <p:cNvSpPr/>
              <p:nvPr/>
            </p:nvSpPr>
            <p:spPr>
              <a:xfrm>
                <a:off x="2067061" y="5110571"/>
                <a:ext cx="1189697" cy="191568"/>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Student(S)</a:t>
                </a:r>
              </a:p>
            </p:txBody>
          </p:sp>
          <p:sp>
            <p:nvSpPr>
              <p:cNvPr id="9" name="Oval 8"/>
              <p:cNvSpPr/>
              <p:nvPr/>
            </p:nvSpPr>
            <p:spPr>
              <a:xfrm>
                <a:off x="3766185" y="5102123"/>
                <a:ext cx="1158240" cy="191568"/>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Course(C)</a:t>
                </a:r>
              </a:p>
            </p:txBody>
          </p:sp>
          <p:sp>
            <p:nvSpPr>
              <p:cNvPr id="10" name="Oval 9"/>
              <p:cNvSpPr/>
              <p:nvPr/>
            </p:nvSpPr>
            <p:spPr>
              <a:xfrm>
                <a:off x="5344724" y="5083580"/>
                <a:ext cx="1260057"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Professor(P)</a:t>
                </a:r>
              </a:p>
            </p:txBody>
          </p:sp>
          <p:sp>
            <p:nvSpPr>
              <p:cNvPr id="11" name="Oval 10"/>
              <p:cNvSpPr/>
              <p:nvPr/>
            </p:nvSpPr>
            <p:spPr>
              <a:xfrm>
                <a:off x="1349180" y="4494636"/>
                <a:ext cx="1757679"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Registration(S,C)</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5356310" y="4534592"/>
                <a:ext cx="1391789"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Teaches(P,C)</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3766185" y="4494636"/>
                <a:ext cx="1016000" cy="191568"/>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lIns="0" tIns="0" rIns="0" bIns="0" rtlCol="0" anchor="ctr">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RA(S,P</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396241" y="3866207"/>
                <a:ext cx="2335262"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1" algn="ctr"/>
                <a:r>
                  <a:rPr lang="en-US" sz="1400" b="1" dirty="0" smtClean="0">
                    <a:solidFill>
                      <a:schemeClr val="tx1"/>
                    </a:solidFill>
                    <a:latin typeface="Times New Roman" panose="02020603050405020304" pitchFamily="18" charset="0"/>
                    <a:cs typeface="Times New Roman" panose="02020603050405020304" pitchFamily="18" charset="0"/>
                  </a:rPr>
                  <a:t>	Registration(S,C),RA(S,P</a:t>
                </a:r>
                <a:r>
                  <a:rPr lang="en-US" sz="1400" b="1" dirty="0">
                    <a:solidFill>
                      <a:schemeClr val="tx1"/>
                    </a:solidFill>
                    <a:latin typeface="Times New Roman" panose="02020603050405020304" pitchFamily="18" charset="0"/>
                    <a:cs typeface="Times New Roman" panose="02020603050405020304" pitchFamily="18" charset="0"/>
                  </a:rPr>
                  <a:t>)</a:t>
                </a:r>
              </a:p>
            </p:txBody>
          </p:sp>
          <p:sp>
            <p:nvSpPr>
              <p:cNvPr id="15" name="Oval 14"/>
              <p:cNvSpPr/>
              <p:nvPr/>
            </p:nvSpPr>
            <p:spPr>
              <a:xfrm>
                <a:off x="2848053" y="3835213"/>
                <a:ext cx="2852264" cy="246439"/>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Registration(C,S</a:t>
                </a:r>
                <a:r>
                  <a:rPr lang="en-US" sz="1400" b="1" dirty="0" smtClean="0">
                    <a:solidFill>
                      <a:schemeClr val="tx1"/>
                    </a:solidFill>
                    <a:latin typeface="Times New Roman" panose="02020603050405020304" pitchFamily="18" charset="0"/>
                    <a:cs typeface="Times New Roman" panose="02020603050405020304" pitchFamily="18" charset="0"/>
                  </a:rPr>
                  <a:t>),Teaches(C,P</a:t>
                </a:r>
                <a:r>
                  <a:rPr lang="en-US" sz="1400" b="1" dirty="0">
                    <a:solidFill>
                      <a:schemeClr val="tx1"/>
                    </a:solidFill>
                    <a:latin typeface="Times New Roman" panose="02020603050405020304" pitchFamily="18" charset="0"/>
                    <a:cs typeface="Times New Roman" panose="02020603050405020304" pitchFamily="18" charset="0"/>
                  </a:rPr>
                  <a:t>)</a:t>
                </a:r>
              </a:p>
            </p:txBody>
          </p:sp>
          <p:cxnSp>
            <p:nvCxnSpPr>
              <p:cNvPr id="17" name="Straight Arrow Connector 16"/>
              <p:cNvCxnSpPr>
                <a:stCxn id="8" idx="0"/>
                <a:endCxn id="11" idx="4"/>
              </p:cNvCxnSpPr>
              <p:nvPr/>
            </p:nvCxnSpPr>
            <p:spPr>
              <a:xfrm flipH="1" flipV="1">
                <a:off x="2228020" y="4730156"/>
                <a:ext cx="433890" cy="38041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0"/>
                <a:endCxn id="11" idx="4"/>
              </p:cNvCxnSpPr>
              <p:nvPr/>
            </p:nvCxnSpPr>
            <p:spPr>
              <a:xfrm flipH="1" flipV="1">
                <a:off x="2228020" y="4730156"/>
                <a:ext cx="2117285" cy="371967"/>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4"/>
                <a:endCxn id="12" idx="4"/>
              </p:cNvCxnSpPr>
              <p:nvPr/>
            </p:nvCxnSpPr>
            <p:spPr>
              <a:xfrm>
                <a:off x="6052205" y="4685125"/>
                <a:ext cx="0" cy="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0"/>
                <a:endCxn id="12" idx="4"/>
              </p:cNvCxnSpPr>
              <p:nvPr/>
            </p:nvCxnSpPr>
            <p:spPr>
              <a:xfrm flipV="1">
                <a:off x="4345305" y="4685125"/>
                <a:ext cx="1706900" cy="416998"/>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0"/>
                <a:endCxn id="12" idx="4"/>
              </p:cNvCxnSpPr>
              <p:nvPr/>
            </p:nvCxnSpPr>
            <p:spPr>
              <a:xfrm flipV="1">
                <a:off x="5974753" y="4685125"/>
                <a:ext cx="77452" cy="39845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0" idx="0"/>
                <a:endCxn id="13" idx="4"/>
              </p:cNvCxnSpPr>
              <p:nvPr/>
            </p:nvCxnSpPr>
            <p:spPr>
              <a:xfrm flipH="1" flipV="1">
                <a:off x="4274185" y="4686204"/>
                <a:ext cx="1700568" cy="397376"/>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0"/>
                <a:endCxn id="13" idx="4"/>
              </p:cNvCxnSpPr>
              <p:nvPr/>
            </p:nvCxnSpPr>
            <p:spPr>
              <a:xfrm flipV="1">
                <a:off x="2661910" y="4686204"/>
                <a:ext cx="1612275" cy="424367"/>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0"/>
                <a:endCxn id="14" idx="4"/>
              </p:cNvCxnSpPr>
              <p:nvPr/>
            </p:nvCxnSpPr>
            <p:spPr>
              <a:xfrm flipH="1" flipV="1">
                <a:off x="1563872" y="4101727"/>
                <a:ext cx="664148" cy="392909"/>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3" idx="0"/>
                <a:endCxn id="14" idx="4"/>
              </p:cNvCxnSpPr>
              <p:nvPr/>
            </p:nvCxnSpPr>
            <p:spPr>
              <a:xfrm flipH="1" flipV="1">
                <a:off x="1563872" y="4101727"/>
                <a:ext cx="2710313" cy="392909"/>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2" idx="0"/>
                <a:endCxn id="15" idx="4"/>
              </p:cNvCxnSpPr>
              <p:nvPr/>
            </p:nvCxnSpPr>
            <p:spPr>
              <a:xfrm flipH="1" flipV="1">
                <a:off x="4274185" y="4081652"/>
                <a:ext cx="1778020" cy="45294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1" idx="0"/>
                <a:endCxn id="15" idx="4"/>
              </p:cNvCxnSpPr>
              <p:nvPr/>
            </p:nvCxnSpPr>
            <p:spPr>
              <a:xfrm flipV="1">
                <a:off x="2228020" y="4081652"/>
                <a:ext cx="2046165" cy="412984"/>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5788044" y="3835213"/>
                <a:ext cx="2163524"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RA(S,P),</a:t>
                </a:r>
                <a:r>
                  <a:rPr lang="en-US" sz="1400" b="1" dirty="0" smtClean="0">
                    <a:solidFill>
                      <a:schemeClr val="tx1"/>
                    </a:solidFill>
                    <a:latin typeface="Times New Roman" panose="02020603050405020304" pitchFamily="18" charset="0"/>
                    <a:cs typeface="Times New Roman" panose="02020603050405020304" pitchFamily="18" charset="0"/>
                  </a:rPr>
                  <a:t>Teaches(P,C)</a:t>
                </a:r>
                <a:endParaRPr lang="en-US" sz="1400" b="1" dirty="0">
                  <a:solidFill>
                    <a:schemeClr val="tx1"/>
                  </a:solidFill>
                  <a:latin typeface="Times New Roman" panose="02020603050405020304" pitchFamily="18" charset="0"/>
                  <a:cs typeface="Times New Roman" panose="02020603050405020304" pitchFamily="18" charset="0"/>
                </a:endParaRPr>
              </a:p>
            </p:txBody>
          </p:sp>
          <p:cxnSp>
            <p:nvCxnSpPr>
              <p:cNvPr id="51" name="Straight Arrow Connector 50"/>
              <p:cNvCxnSpPr>
                <a:stCxn id="12" idx="0"/>
                <a:endCxn id="47" idx="4"/>
              </p:cNvCxnSpPr>
              <p:nvPr/>
            </p:nvCxnSpPr>
            <p:spPr>
              <a:xfrm flipV="1">
                <a:off x="6052205" y="4070733"/>
                <a:ext cx="817601" cy="463859"/>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3" idx="0"/>
                <a:endCxn id="47" idx="4"/>
              </p:cNvCxnSpPr>
              <p:nvPr/>
            </p:nvCxnSpPr>
            <p:spPr>
              <a:xfrm flipV="1">
                <a:off x="4274185" y="4070733"/>
                <a:ext cx="2595621" cy="423903"/>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69" name="Oval 68"/>
              <p:cNvSpPr/>
              <p:nvPr/>
            </p:nvSpPr>
            <p:spPr>
              <a:xfrm>
                <a:off x="2228019" y="3273395"/>
                <a:ext cx="4107689" cy="234606"/>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Registration(S,C),RA(S,P),Teaches(P,C)</a:t>
                </a:r>
                <a:endParaRPr lang="en-US" sz="1400" b="1" dirty="0">
                  <a:solidFill>
                    <a:schemeClr val="tx1"/>
                  </a:solidFill>
                  <a:latin typeface="Times New Roman" panose="02020603050405020304" pitchFamily="18" charset="0"/>
                  <a:cs typeface="Times New Roman" panose="02020603050405020304" pitchFamily="18" charset="0"/>
                </a:endParaRPr>
              </a:p>
            </p:txBody>
          </p:sp>
          <p:cxnSp>
            <p:nvCxnSpPr>
              <p:cNvPr id="71" name="Straight Arrow Connector 70"/>
              <p:cNvCxnSpPr>
                <a:stCxn id="14" idx="0"/>
                <a:endCxn id="69" idx="4"/>
              </p:cNvCxnSpPr>
              <p:nvPr/>
            </p:nvCxnSpPr>
            <p:spPr>
              <a:xfrm flipV="1">
                <a:off x="1563872" y="3508001"/>
                <a:ext cx="2717992" cy="358206"/>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47" idx="0"/>
                <a:endCxn id="69" idx="4"/>
              </p:cNvCxnSpPr>
              <p:nvPr/>
            </p:nvCxnSpPr>
            <p:spPr>
              <a:xfrm flipH="1" flipV="1">
                <a:off x="4281864" y="3508001"/>
                <a:ext cx="2587942" cy="32721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15" idx="0"/>
                <a:endCxn id="69" idx="4"/>
              </p:cNvCxnSpPr>
              <p:nvPr/>
            </p:nvCxnSpPr>
            <p:spPr>
              <a:xfrm flipV="1">
                <a:off x="4274185" y="3508001"/>
                <a:ext cx="7679" cy="32721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grpSp>
        <p:cxnSp>
          <p:nvCxnSpPr>
            <p:cNvPr id="224" name="Straight Arrow Connector 223"/>
            <p:cNvCxnSpPr/>
            <p:nvPr/>
          </p:nvCxnSpPr>
          <p:spPr>
            <a:xfrm flipV="1">
              <a:off x="8060383" y="3273395"/>
              <a:ext cx="1" cy="2045706"/>
            </a:xfrm>
            <a:prstGeom prst="straightConnector1">
              <a:avLst/>
            </a:prstGeom>
            <a:ln>
              <a:solidFill>
                <a:srgbClr val="00B050"/>
              </a:solidFill>
              <a:tailEnd type="arrow"/>
            </a:ln>
          </p:spPr>
          <p:style>
            <a:lnRef idx="3">
              <a:schemeClr val="accent1"/>
            </a:lnRef>
            <a:fillRef idx="0">
              <a:schemeClr val="accent1"/>
            </a:fillRef>
            <a:effectRef idx="2">
              <a:schemeClr val="accent1"/>
            </a:effectRef>
            <a:fontRef idx="minor">
              <a:schemeClr val="tx1"/>
            </a:fontRef>
          </p:style>
        </p:cxnSp>
        <p:sp>
          <p:nvSpPr>
            <p:cNvPr id="242" name="TextBox 241"/>
            <p:cNvSpPr txBox="1"/>
            <p:nvPr/>
          </p:nvSpPr>
          <p:spPr>
            <a:xfrm>
              <a:off x="8178799" y="5083580"/>
              <a:ext cx="680835" cy="136232"/>
            </a:xfrm>
            <a:prstGeom prst="rect">
              <a:avLst/>
            </a:prstGeom>
            <a:noFill/>
          </p:spPr>
          <p:txBody>
            <a:bodyPr wrap="square" lIns="0" tIns="0" rIns="0" bIns="0" rtlCol="0">
              <a:spAutoFit/>
            </a:bodyPr>
            <a:lstStyle/>
            <a:p>
              <a:r>
                <a:rPr lang="en-US" sz="1400" b="1" dirty="0" smtClean="0"/>
                <a:t>Level 0</a:t>
              </a:r>
              <a:endParaRPr lang="en-US" sz="1400" b="1" dirty="0"/>
            </a:p>
          </p:txBody>
        </p:sp>
        <p:sp>
          <p:nvSpPr>
            <p:cNvPr id="243" name="TextBox 242"/>
            <p:cNvSpPr txBox="1"/>
            <p:nvPr/>
          </p:nvSpPr>
          <p:spPr>
            <a:xfrm>
              <a:off x="8178798" y="4514075"/>
              <a:ext cx="680835" cy="136232"/>
            </a:xfrm>
            <a:prstGeom prst="rect">
              <a:avLst/>
            </a:prstGeom>
            <a:noFill/>
          </p:spPr>
          <p:txBody>
            <a:bodyPr wrap="square" lIns="0" tIns="0" rIns="0" bIns="0" rtlCol="0">
              <a:spAutoFit/>
            </a:bodyPr>
            <a:lstStyle/>
            <a:p>
              <a:r>
                <a:rPr lang="en-US" sz="1400" b="1" dirty="0" smtClean="0"/>
                <a:t>Level 1</a:t>
              </a:r>
              <a:endParaRPr lang="en-US" sz="1400" b="1" dirty="0"/>
            </a:p>
          </p:txBody>
        </p:sp>
        <p:sp>
          <p:nvSpPr>
            <p:cNvPr id="244" name="TextBox 243"/>
            <p:cNvSpPr txBox="1"/>
            <p:nvPr/>
          </p:nvSpPr>
          <p:spPr>
            <a:xfrm>
              <a:off x="8178796" y="3292557"/>
              <a:ext cx="680835" cy="136232"/>
            </a:xfrm>
            <a:prstGeom prst="rect">
              <a:avLst/>
            </a:prstGeom>
            <a:noFill/>
          </p:spPr>
          <p:txBody>
            <a:bodyPr wrap="square" lIns="0" tIns="0" rIns="0" bIns="0" rtlCol="0">
              <a:spAutoFit/>
            </a:bodyPr>
            <a:lstStyle/>
            <a:p>
              <a:r>
                <a:rPr lang="en-US" sz="1400" b="1" dirty="0" smtClean="0"/>
                <a:t>Level 3</a:t>
              </a:r>
              <a:endParaRPr lang="en-US" sz="1400" b="1" dirty="0"/>
            </a:p>
          </p:txBody>
        </p:sp>
        <p:sp>
          <p:nvSpPr>
            <p:cNvPr id="245" name="TextBox 244"/>
            <p:cNvSpPr txBox="1"/>
            <p:nvPr/>
          </p:nvSpPr>
          <p:spPr>
            <a:xfrm>
              <a:off x="8178797" y="3835213"/>
              <a:ext cx="680835" cy="136232"/>
            </a:xfrm>
            <a:prstGeom prst="rect">
              <a:avLst/>
            </a:prstGeom>
            <a:noFill/>
          </p:spPr>
          <p:txBody>
            <a:bodyPr wrap="square" lIns="0" tIns="0" rIns="0" bIns="0" rtlCol="0">
              <a:spAutoFit/>
            </a:bodyPr>
            <a:lstStyle/>
            <a:p>
              <a:r>
                <a:rPr lang="en-US" sz="1400" b="1" dirty="0" smtClean="0"/>
                <a:t>Level 2</a:t>
              </a:r>
              <a:endParaRPr lang="en-US" sz="1400" b="1" dirty="0"/>
            </a:p>
          </p:txBody>
        </p:sp>
      </p:grpSp>
      <p:sp>
        <p:nvSpPr>
          <p:cNvPr id="35" name="Rectangle 34"/>
          <p:cNvSpPr/>
          <p:nvPr/>
        </p:nvSpPr>
        <p:spPr>
          <a:xfrm>
            <a:off x="2851621" y="5771260"/>
            <a:ext cx="2747096" cy="369332"/>
          </a:xfrm>
          <a:prstGeom prst="rect">
            <a:avLst/>
          </a:prstGeom>
        </p:spPr>
        <p:txBody>
          <a:bodyPr wrap="square">
            <a:spAutoFit/>
          </a:bodyPr>
          <a:lstStyle/>
          <a:p>
            <a:r>
              <a:rPr lang="en-US" dirty="0" smtClean="0"/>
              <a:t>Relationship Chain Lattice</a:t>
            </a:r>
            <a:endParaRPr lang="en-US" dirty="0"/>
          </a:p>
        </p:txBody>
      </p:sp>
    </p:spTree>
    <p:extLst>
      <p:ext uri="{BB962C8B-B14F-4D97-AF65-F5344CB8AC3E}">
        <p14:creationId xmlns:p14="http://schemas.microsoft.com/office/powerpoint/2010/main" val="275897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972" y="304800"/>
            <a:ext cx="8477428" cy="2308324"/>
          </a:xfrm>
          <a:prstGeom prst="rect">
            <a:avLst/>
          </a:prstGeom>
        </p:spPr>
        <p:txBody>
          <a:bodyPr wrap="square">
            <a:spAutoFit/>
          </a:bodyPr>
          <a:lstStyle/>
          <a:p>
            <a:r>
              <a:rPr lang="en-US" dirty="0" smtClean="0"/>
              <a:t>Jan 18</a:t>
            </a:r>
          </a:p>
          <a:p>
            <a:r>
              <a:rPr lang="en-US" dirty="0"/>
              <a:t>One more final point about using the </a:t>
            </a:r>
            <a:r>
              <a:rPr lang="en-US" dirty="0" err="1"/>
              <a:t>pvariables</a:t>
            </a:r>
            <a:r>
              <a:rPr lang="en-US" dirty="0"/>
              <a:t> as basis for the lattice. </a:t>
            </a:r>
            <a:endParaRPr lang="en-US" dirty="0" smtClean="0"/>
          </a:p>
          <a:p>
            <a:r>
              <a:rPr lang="en-US" dirty="0" smtClean="0"/>
              <a:t>I </a:t>
            </a:r>
            <a:r>
              <a:rPr lang="en-US" dirty="0"/>
              <a:t>didn't mean quite that we just replace </a:t>
            </a:r>
            <a:r>
              <a:rPr lang="en-US" dirty="0" err="1"/>
              <a:t>Rnodes</a:t>
            </a:r>
            <a:r>
              <a:rPr lang="en-US" dirty="0"/>
              <a:t> by </a:t>
            </a:r>
            <a:r>
              <a:rPr lang="en-US" dirty="0" err="1"/>
              <a:t>pvars</a:t>
            </a:r>
            <a:r>
              <a:rPr lang="en-US" dirty="0"/>
              <a:t>. It's more a nested thing:</a:t>
            </a:r>
          </a:p>
          <a:p>
            <a:endParaRPr lang="en-US" dirty="0"/>
          </a:p>
          <a:p>
            <a:r>
              <a:rPr lang="en-US" dirty="0"/>
              <a:t>1. First built a lattice with </a:t>
            </a:r>
            <a:r>
              <a:rPr lang="en-US" dirty="0" err="1"/>
              <a:t>pvariables</a:t>
            </a:r>
            <a:r>
              <a:rPr lang="en-US" dirty="0"/>
              <a:t>.</a:t>
            </a:r>
          </a:p>
          <a:p>
            <a:r>
              <a:rPr lang="en-US" dirty="0"/>
              <a:t>2. For each set of </a:t>
            </a:r>
            <a:r>
              <a:rPr lang="en-US" dirty="0" err="1"/>
              <a:t>pvariables</a:t>
            </a:r>
            <a:r>
              <a:rPr lang="en-US" dirty="0"/>
              <a:t>, build a lattice of the associated </a:t>
            </a:r>
            <a:r>
              <a:rPr lang="en-US" dirty="0" err="1"/>
              <a:t>rnodes</a:t>
            </a:r>
            <a:r>
              <a:rPr lang="en-US" dirty="0"/>
              <a:t>, then learn CT-tables for the </a:t>
            </a:r>
            <a:r>
              <a:rPr lang="en-US" dirty="0" err="1"/>
              <a:t>Rnode</a:t>
            </a:r>
            <a:r>
              <a:rPr lang="en-US" dirty="0"/>
              <a:t> lattice. </a:t>
            </a:r>
            <a:endParaRPr lang="en-US" dirty="0" smtClean="0"/>
          </a:p>
          <a:p>
            <a:endParaRPr lang="en-US" dirty="0"/>
          </a:p>
        </p:txBody>
      </p:sp>
      <p:sp>
        <p:nvSpPr>
          <p:cNvPr id="5" name="Rectangle 4"/>
          <p:cNvSpPr/>
          <p:nvPr/>
        </p:nvSpPr>
        <p:spPr>
          <a:xfrm>
            <a:off x="468594" y="2514600"/>
            <a:ext cx="10439400" cy="5078313"/>
          </a:xfrm>
          <a:prstGeom prst="rect">
            <a:avLst/>
          </a:prstGeom>
        </p:spPr>
        <p:txBody>
          <a:bodyPr wrap="square">
            <a:spAutoFit/>
          </a:bodyPr>
          <a:lstStyle/>
          <a:p>
            <a:r>
              <a:rPr lang="en-US" dirty="0"/>
              <a:t>Suppose we have three </a:t>
            </a:r>
            <a:r>
              <a:rPr lang="en-US" dirty="0" err="1"/>
              <a:t>pvariable</a:t>
            </a:r>
            <a:r>
              <a:rPr lang="en-US" dirty="0"/>
              <a:t>(</a:t>
            </a:r>
            <a:r>
              <a:rPr lang="en-US" dirty="0" err="1"/>
              <a:t>a,b,c</a:t>
            </a:r>
            <a:r>
              <a:rPr lang="en-US" dirty="0"/>
              <a:t>), and also have three </a:t>
            </a:r>
            <a:r>
              <a:rPr lang="en-US" dirty="0" err="1"/>
              <a:t>Rnode</a:t>
            </a:r>
            <a:r>
              <a:rPr lang="en-US" dirty="0"/>
              <a:t> (R1, R2, R3). R1 is associated with </a:t>
            </a:r>
            <a:r>
              <a:rPr lang="en-US" dirty="0" err="1"/>
              <a:t>a,b</a:t>
            </a:r>
            <a:r>
              <a:rPr lang="en-US" dirty="0"/>
              <a:t>; R2 is </a:t>
            </a:r>
            <a:r>
              <a:rPr lang="en-US" dirty="0" err="1"/>
              <a:t>a,c</a:t>
            </a:r>
            <a:r>
              <a:rPr lang="en-US" dirty="0"/>
              <a:t>; and R3 is </a:t>
            </a:r>
            <a:r>
              <a:rPr lang="en-US" dirty="0" err="1"/>
              <a:t>b,c</a:t>
            </a:r>
            <a:r>
              <a:rPr lang="en-US" dirty="0"/>
              <a:t>.</a:t>
            </a:r>
            <a:br>
              <a:rPr lang="en-US" dirty="0"/>
            </a:br>
            <a:r>
              <a:rPr lang="en-US" dirty="0"/>
              <a:t>So for the </a:t>
            </a:r>
            <a:r>
              <a:rPr lang="en-US" dirty="0" err="1"/>
              <a:t>toppest</a:t>
            </a:r>
            <a:r>
              <a:rPr lang="en-US" dirty="0"/>
              <a:t> level of </a:t>
            </a:r>
            <a:r>
              <a:rPr lang="en-US" dirty="0" err="1"/>
              <a:t>pvariable</a:t>
            </a:r>
            <a:r>
              <a:rPr lang="en-US" dirty="0"/>
              <a:t> lattice, there is only one node (</a:t>
            </a:r>
            <a:r>
              <a:rPr lang="en-US" dirty="0" err="1"/>
              <a:t>a,b,c</a:t>
            </a:r>
            <a:r>
              <a:rPr lang="en-US" dirty="0"/>
              <a:t>). </a:t>
            </a:r>
            <a:br>
              <a:rPr lang="en-US" dirty="0"/>
            </a:br>
            <a:r>
              <a:rPr lang="en-US" dirty="0"/>
              <a:t>We then need to build the </a:t>
            </a:r>
            <a:r>
              <a:rPr lang="en-US" dirty="0" err="1"/>
              <a:t>Rnode</a:t>
            </a:r>
            <a:r>
              <a:rPr lang="en-US" dirty="0"/>
              <a:t> lattice for this node.</a:t>
            </a:r>
            <a:br>
              <a:rPr lang="en-US" dirty="0"/>
            </a:br>
            <a:r>
              <a:rPr lang="en-US" dirty="0"/>
              <a:t/>
            </a:r>
            <a:br>
              <a:rPr lang="en-US" dirty="0"/>
            </a:br>
            <a:r>
              <a:rPr lang="en-US" dirty="0"/>
              <a:t>Here is the unclear part. And I have two possible understandings.</a:t>
            </a:r>
            <a:br>
              <a:rPr lang="en-US" dirty="0"/>
            </a:br>
            <a:r>
              <a:rPr lang="en-US" dirty="0"/>
              <a:t/>
            </a:r>
            <a:br>
              <a:rPr lang="en-US" dirty="0"/>
            </a:br>
            <a:r>
              <a:rPr lang="en-US" dirty="0"/>
              <a:t>1. Does this mean we build the lattice using all the three </a:t>
            </a:r>
            <a:r>
              <a:rPr lang="en-US" dirty="0" err="1"/>
              <a:t>Rnode</a:t>
            </a:r>
            <a:r>
              <a:rPr lang="en-US" dirty="0"/>
              <a:t>?</a:t>
            </a:r>
            <a:br>
              <a:rPr lang="en-US" dirty="0"/>
            </a:br>
            <a:r>
              <a:rPr lang="en-US" dirty="0"/>
              <a:t>If so then it is same as our current lattice.</a:t>
            </a:r>
            <a:br>
              <a:rPr lang="en-US" dirty="0"/>
            </a:br>
            <a:r>
              <a:rPr lang="en-US" dirty="0"/>
              <a:t>The difference is that we present it in a better way.</a:t>
            </a:r>
            <a:br>
              <a:rPr lang="en-US" dirty="0"/>
            </a:br>
            <a:r>
              <a:rPr lang="en-US" dirty="0"/>
              <a:t>On the other side, since we build the lattice in a bottom up way,</a:t>
            </a:r>
            <a:br>
              <a:rPr lang="en-US" dirty="0"/>
            </a:br>
            <a:r>
              <a:rPr lang="en-US" dirty="0"/>
              <a:t>we could reuse the CT-table for R1,R2 and R3 as we already computed them in the previous step.</a:t>
            </a:r>
            <a:br>
              <a:rPr lang="en-US" dirty="0"/>
            </a:br>
            <a:r>
              <a:rPr lang="en-US" dirty="0"/>
              <a:t/>
            </a:r>
            <a:br>
              <a:rPr lang="en-US" dirty="0"/>
            </a:br>
            <a:r>
              <a:rPr lang="en-US" dirty="0"/>
              <a:t>2.Now if we considering to include all the </a:t>
            </a:r>
            <a:r>
              <a:rPr lang="en-US" dirty="0" err="1"/>
              <a:t>pvariable</a:t>
            </a:r>
            <a:r>
              <a:rPr lang="en-US" dirty="0"/>
              <a:t>, say </a:t>
            </a:r>
            <a:r>
              <a:rPr lang="en-US" dirty="0" err="1"/>
              <a:t>a,b,c</a:t>
            </a:r>
            <a:r>
              <a:rPr lang="en-US" dirty="0"/>
              <a:t>. </a:t>
            </a:r>
            <a:br>
              <a:rPr lang="en-US" dirty="0"/>
            </a:br>
            <a:r>
              <a:rPr lang="en-US" dirty="0"/>
              <a:t>Then each of the following sets could be used. </a:t>
            </a:r>
            <a:br>
              <a:rPr lang="en-US" dirty="0"/>
            </a:br>
            <a:r>
              <a:rPr lang="en-US" dirty="0"/>
              <a:t>R1,R2 or R1,R3 or R2,R3</a:t>
            </a:r>
            <a:br>
              <a:rPr lang="en-US" dirty="0"/>
            </a:br>
            <a:r>
              <a:rPr lang="en-US" dirty="0"/>
              <a:t>This is kind of bounding trick you mentioned last time.</a:t>
            </a:r>
            <a:br>
              <a:rPr lang="en-US" dirty="0"/>
            </a:br>
            <a:r>
              <a:rPr lang="en-US" dirty="0"/>
              <a:t>Form this point of view, with the new lattice we only not need to compute the biggest CT-table (</a:t>
            </a:r>
            <a:r>
              <a:rPr lang="en-US" dirty="0" err="1"/>
              <a:t>a,b,c_CT</a:t>
            </a:r>
            <a:r>
              <a:rPr lang="en-US" dirty="0"/>
              <a:t>).</a:t>
            </a:r>
          </a:p>
        </p:txBody>
      </p:sp>
    </p:spTree>
    <p:extLst>
      <p:ext uri="{BB962C8B-B14F-4D97-AF65-F5344CB8AC3E}">
        <p14:creationId xmlns:p14="http://schemas.microsoft.com/office/powerpoint/2010/main" val="422332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 name="Group 245"/>
          <p:cNvGrpSpPr/>
          <p:nvPr/>
        </p:nvGrpSpPr>
        <p:grpSpPr>
          <a:xfrm>
            <a:off x="859889" y="251667"/>
            <a:ext cx="7923897" cy="4117087"/>
            <a:chOff x="935737" y="3273395"/>
            <a:chExt cx="7923897" cy="2045706"/>
          </a:xfrm>
        </p:grpSpPr>
        <p:grpSp>
          <p:nvGrpSpPr>
            <p:cNvPr id="241" name="Group 240"/>
            <p:cNvGrpSpPr/>
            <p:nvPr/>
          </p:nvGrpSpPr>
          <p:grpSpPr>
            <a:xfrm>
              <a:off x="935737" y="3273395"/>
              <a:ext cx="6683911" cy="2045705"/>
              <a:chOff x="1037337" y="3273395"/>
              <a:chExt cx="6683911" cy="2045705"/>
            </a:xfrm>
          </p:grpSpPr>
          <p:sp>
            <p:nvSpPr>
              <p:cNvPr id="8" name="Oval 7"/>
              <p:cNvSpPr/>
              <p:nvPr/>
            </p:nvSpPr>
            <p:spPr>
              <a:xfrm>
                <a:off x="3687015" y="5110571"/>
                <a:ext cx="1189697" cy="191568"/>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Student(S)</a:t>
                </a:r>
              </a:p>
            </p:txBody>
          </p:sp>
          <p:sp>
            <p:nvSpPr>
              <p:cNvPr id="9" name="Oval 8"/>
              <p:cNvSpPr/>
              <p:nvPr/>
            </p:nvSpPr>
            <p:spPr>
              <a:xfrm>
                <a:off x="1874981" y="5110571"/>
                <a:ext cx="1158240" cy="191568"/>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Course(C)</a:t>
                </a:r>
              </a:p>
            </p:txBody>
          </p:sp>
          <p:sp>
            <p:nvSpPr>
              <p:cNvPr id="10" name="Oval 9"/>
              <p:cNvSpPr/>
              <p:nvPr/>
            </p:nvSpPr>
            <p:spPr>
              <a:xfrm>
                <a:off x="5344724" y="5110571"/>
                <a:ext cx="1260057" cy="208529"/>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Professor(P)</a:t>
                </a:r>
              </a:p>
            </p:txBody>
          </p:sp>
          <p:sp>
            <p:nvSpPr>
              <p:cNvPr id="11" name="Oval 10"/>
              <p:cNvSpPr/>
              <p:nvPr/>
            </p:nvSpPr>
            <p:spPr>
              <a:xfrm>
                <a:off x="1037337" y="4117748"/>
                <a:ext cx="3102511" cy="16655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Student(S),</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anose="02020603050405020304" pitchFamily="18" charset="0"/>
                    <a:cs typeface="Times New Roman" panose="02020603050405020304" pitchFamily="18" charset="0"/>
                  </a:rPr>
                  <a:t>Course(C): </a:t>
                </a:r>
                <a:r>
                  <a:rPr lang="en-US" sz="1400" b="1" dirty="0" err="1" smtClean="0">
                    <a:solidFill>
                      <a:schemeClr val="tx1"/>
                    </a:solidFill>
                    <a:latin typeface="Times New Roman" panose="02020603050405020304" pitchFamily="18" charset="0"/>
                    <a:cs typeface="Times New Roman" panose="02020603050405020304" pitchFamily="18" charset="0"/>
                  </a:rPr>
                  <a:t>Reg</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4668142" y="4142726"/>
                <a:ext cx="3053106"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wrap="square" lIns="0" tIns="0" rIns="0" bIns="0" rtlCol="0" anchor="ctr">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Student(S</a:t>
                </a:r>
                <a:r>
                  <a:rPr lang="en-US" sz="1400" b="1" dirty="0" smtClean="0">
                    <a:solidFill>
                      <a:schemeClr val="tx1"/>
                    </a:solidFill>
                    <a:latin typeface="Times New Roman" panose="02020603050405020304" pitchFamily="18" charset="0"/>
                    <a:cs typeface="Times New Roman" panose="02020603050405020304" pitchFamily="18" charset="0"/>
                  </a:rPr>
                  <a:t>),Professor(P):RA</a:t>
                </a:r>
                <a:endParaRPr lang="en-US" sz="1400" b="1" dirty="0">
                  <a:solidFill>
                    <a:schemeClr val="tx1"/>
                  </a:solidFill>
                  <a:latin typeface="Times New Roman" panose="02020603050405020304" pitchFamily="18" charset="0"/>
                  <a:cs typeface="Times New Roman" panose="02020603050405020304" pitchFamily="18" charset="0"/>
                </a:endParaRPr>
              </a:p>
            </p:txBody>
          </p:sp>
          <p:cxnSp>
            <p:nvCxnSpPr>
              <p:cNvPr id="17" name="Straight Arrow Connector 16"/>
              <p:cNvCxnSpPr>
                <a:stCxn id="8" idx="0"/>
                <a:endCxn id="11" idx="4"/>
              </p:cNvCxnSpPr>
              <p:nvPr/>
            </p:nvCxnSpPr>
            <p:spPr>
              <a:xfrm flipH="1" flipV="1">
                <a:off x="2588593" y="4284298"/>
                <a:ext cx="1693271" cy="826273"/>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0"/>
                <a:endCxn id="11" idx="4"/>
              </p:cNvCxnSpPr>
              <p:nvPr/>
            </p:nvCxnSpPr>
            <p:spPr>
              <a:xfrm flipV="1">
                <a:off x="2454101" y="4284298"/>
                <a:ext cx="134492" cy="826273"/>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853041" y="4270538"/>
                <a:ext cx="0" cy="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0" idx="0"/>
                <a:endCxn id="13" idx="4"/>
              </p:cNvCxnSpPr>
              <p:nvPr/>
            </p:nvCxnSpPr>
            <p:spPr>
              <a:xfrm flipV="1">
                <a:off x="5974753" y="4293259"/>
                <a:ext cx="219942" cy="81731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0"/>
                <a:endCxn id="13" idx="4"/>
              </p:cNvCxnSpPr>
              <p:nvPr/>
            </p:nvCxnSpPr>
            <p:spPr>
              <a:xfrm flipV="1">
                <a:off x="4281864" y="4293259"/>
                <a:ext cx="1912831" cy="81731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69" name="Oval 68"/>
              <p:cNvSpPr/>
              <p:nvPr/>
            </p:nvSpPr>
            <p:spPr>
              <a:xfrm>
                <a:off x="2228019" y="3273395"/>
                <a:ext cx="4107689" cy="234606"/>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Student(S), Course(C</a:t>
                </a:r>
                <a:r>
                  <a:rPr lang="en-US" sz="1400" b="1" dirty="0" smtClean="0">
                    <a:solidFill>
                      <a:schemeClr val="tx1"/>
                    </a:solidFill>
                    <a:latin typeface="Times New Roman" panose="02020603050405020304" pitchFamily="18" charset="0"/>
                    <a:cs typeface="Times New Roman" panose="02020603050405020304" pitchFamily="18" charset="0"/>
                  </a:rPr>
                  <a:t>),</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anose="02020603050405020304" pitchFamily="18" charset="0"/>
                    <a:cs typeface="Times New Roman" panose="02020603050405020304" pitchFamily="18" charset="0"/>
                  </a:rPr>
                  <a:t>Professor(P):</a:t>
                </a:r>
                <a:r>
                  <a:rPr lang="en-US" sz="1400" b="1" dirty="0" err="1" smtClean="0">
                    <a:solidFill>
                      <a:schemeClr val="tx1"/>
                    </a:solidFill>
                    <a:latin typeface="Times New Roman" panose="02020603050405020304" pitchFamily="18" charset="0"/>
                    <a:cs typeface="Times New Roman" panose="02020603050405020304" pitchFamily="18" charset="0"/>
                  </a:rPr>
                  <a:t>Reg,RA</a:t>
                </a:r>
                <a:endParaRPr lang="en-US" sz="1400" b="1" dirty="0">
                  <a:solidFill>
                    <a:schemeClr val="tx1"/>
                  </a:solidFill>
                  <a:latin typeface="Times New Roman" panose="02020603050405020304" pitchFamily="18" charset="0"/>
                  <a:cs typeface="Times New Roman" panose="02020603050405020304" pitchFamily="18" charset="0"/>
                </a:endParaRPr>
              </a:p>
            </p:txBody>
          </p:sp>
          <p:cxnSp>
            <p:nvCxnSpPr>
              <p:cNvPr id="71" name="Straight Arrow Connector 70"/>
              <p:cNvCxnSpPr>
                <a:stCxn id="11" idx="0"/>
                <a:endCxn id="69" idx="4"/>
              </p:cNvCxnSpPr>
              <p:nvPr/>
            </p:nvCxnSpPr>
            <p:spPr>
              <a:xfrm flipV="1">
                <a:off x="2588593" y="3508001"/>
                <a:ext cx="1693271" cy="609747"/>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13" idx="0"/>
                <a:endCxn id="69" idx="4"/>
              </p:cNvCxnSpPr>
              <p:nvPr/>
            </p:nvCxnSpPr>
            <p:spPr>
              <a:xfrm flipH="1" flipV="1">
                <a:off x="4281864" y="3508001"/>
                <a:ext cx="1912831" cy="63472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grpSp>
        <p:cxnSp>
          <p:nvCxnSpPr>
            <p:cNvPr id="224" name="Straight Arrow Connector 223"/>
            <p:cNvCxnSpPr/>
            <p:nvPr/>
          </p:nvCxnSpPr>
          <p:spPr>
            <a:xfrm flipV="1">
              <a:off x="8123490" y="3273395"/>
              <a:ext cx="1" cy="2045706"/>
            </a:xfrm>
            <a:prstGeom prst="straightConnector1">
              <a:avLst/>
            </a:prstGeom>
            <a:ln>
              <a:solidFill>
                <a:srgbClr val="00B050"/>
              </a:solidFill>
              <a:tailEnd type="arrow"/>
            </a:ln>
          </p:spPr>
          <p:style>
            <a:lnRef idx="3">
              <a:schemeClr val="accent1"/>
            </a:lnRef>
            <a:fillRef idx="0">
              <a:schemeClr val="accent1"/>
            </a:fillRef>
            <a:effectRef idx="2">
              <a:schemeClr val="accent1"/>
            </a:effectRef>
            <a:fontRef idx="minor">
              <a:schemeClr val="tx1"/>
            </a:fontRef>
          </p:style>
        </p:cxnSp>
        <p:sp>
          <p:nvSpPr>
            <p:cNvPr id="242" name="TextBox 241"/>
            <p:cNvSpPr txBox="1"/>
            <p:nvPr/>
          </p:nvSpPr>
          <p:spPr>
            <a:xfrm>
              <a:off x="8178799" y="5095288"/>
              <a:ext cx="680835" cy="136232"/>
            </a:xfrm>
            <a:prstGeom prst="rect">
              <a:avLst/>
            </a:prstGeom>
            <a:noFill/>
          </p:spPr>
          <p:txBody>
            <a:bodyPr wrap="square" lIns="0" tIns="0" rIns="0" bIns="0" rtlCol="0">
              <a:spAutoFit/>
            </a:bodyPr>
            <a:lstStyle/>
            <a:p>
              <a:r>
                <a:rPr lang="en-US" sz="1400" b="1" dirty="0" smtClean="0"/>
                <a:t>Level 0</a:t>
              </a:r>
              <a:endParaRPr lang="en-US" sz="1400" b="1" dirty="0"/>
            </a:p>
          </p:txBody>
        </p:sp>
        <p:sp>
          <p:nvSpPr>
            <p:cNvPr id="243" name="TextBox 242"/>
            <p:cNvSpPr txBox="1"/>
            <p:nvPr/>
          </p:nvSpPr>
          <p:spPr>
            <a:xfrm>
              <a:off x="8178797" y="4117749"/>
              <a:ext cx="680835" cy="136232"/>
            </a:xfrm>
            <a:prstGeom prst="rect">
              <a:avLst/>
            </a:prstGeom>
            <a:noFill/>
          </p:spPr>
          <p:txBody>
            <a:bodyPr wrap="square" lIns="0" tIns="0" rIns="0" bIns="0" rtlCol="0">
              <a:spAutoFit/>
            </a:bodyPr>
            <a:lstStyle/>
            <a:p>
              <a:r>
                <a:rPr lang="en-US" sz="1400" b="1" dirty="0" smtClean="0"/>
                <a:t>Level 1</a:t>
              </a:r>
              <a:endParaRPr lang="en-US" sz="1400" b="1" dirty="0"/>
            </a:p>
          </p:txBody>
        </p:sp>
        <p:sp>
          <p:nvSpPr>
            <p:cNvPr id="245" name="TextBox 244"/>
            <p:cNvSpPr txBox="1"/>
            <p:nvPr/>
          </p:nvSpPr>
          <p:spPr>
            <a:xfrm>
              <a:off x="8178799" y="3322582"/>
              <a:ext cx="680835" cy="136232"/>
            </a:xfrm>
            <a:prstGeom prst="rect">
              <a:avLst/>
            </a:prstGeom>
            <a:noFill/>
          </p:spPr>
          <p:txBody>
            <a:bodyPr wrap="square" lIns="0" tIns="0" rIns="0" bIns="0" rtlCol="0">
              <a:spAutoFit/>
            </a:bodyPr>
            <a:lstStyle/>
            <a:p>
              <a:r>
                <a:rPr lang="en-US" sz="1400" b="1" dirty="0" smtClean="0"/>
                <a:t>Level 2</a:t>
              </a:r>
              <a:endParaRPr lang="en-US" sz="1400" b="1" dirty="0"/>
            </a:p>
          </p:txBody>
        </p:sp>
      </p:grpSp>
      <p:sp>
        <p:nvSpPr>
          <p:cNvPr id="87" name="Rectangle 86"/>
          <p:cNvSpPr/>
          <p:nvPr/>
        </p:nvSpPr>
        <p:spPr>
          <a:xfrm>
            <a:off x="762000" y="5410200"/>
            <a:ext cx="4800600" cy="646331"/>
          </a:xfrm>
          <a:prstGeom prst="rect">
            <a:avLst/>
          </a:prstGeom>
        </p:spPr>
        <p:txBody>
          <a:bodyPr wrap="square">
            <a:spAutoFit/>
          </a:bodyPr>
          <a:lstStyle/>
          <a:p>
            <a:r>
              <a:rPr lang="en-US" dirty="0" smtClean="0"/>
              <a:t>1.Length ==1, </a:t>
            </a:r>
            <a:r>
              <a:rPr lang="en-US" dirty="0" err="1" smtClean="0"/>
              <a:t>name.replace</a:t>
            </a:r>
            <a:r>
              <a:rPr lang="en-US" dirty="0" smtClean="0"/>
              <a:t>(“`”,””)_count</a:t>
            </a:r>
          </a:p>
          <a:p>
            <a:r>
              <a:rPr lang="en-US" dirty="0" smtClean="0"/>
              <a:t>2.Length ==2,  find the associated relation tables</a:t>
            </a:r>
            <a:endParaRPr lang="en-US" dirty="0"/>
          </a:p>
        </p:txBody>
      </p:sp>
      <p:sp>
        <p:nvSpPr>
          <p:cNvPr id="103" name="Rectangle 102"/>
          <p:cNvSpPr/>
          <p:nvPr/>
        </p:nvSpPr>
        <p:spPr>
          <a:xfrm>
            <a:off x="3308366" y="4724400"/>
            <a:ext cx="2747096" cy="369332"/>
          </a:xfrm>
          <a:prstGeom prst="rect">
            <a:avLst/>
          </a:prstGeom>
        </p:spPr>
        <p:txBody>
          <a:bodyPr wrap="square">
            <a:spAutoFit/>
          </a:bodyPr>
          <a:lstStyle/>
          <a:p>
            <a:r>
              <a:rPr lang="en-US" dirty="0" smtClean="0"/>
              <a:t>Population Variable Lattice</a:t>
            </a:r>
            <a:endParaRPr lang="en-US" dirty="0"/>
          </a:p>
        </p:txBody>
      </p:sp>
    </p:spTree>
    <p:extLst>
      <p:ext uri="{BB962C8B-B14F-4D97-AF65-F5344CB8AC3E}">
        <p14:creationId xmlns:p14="http://schemas.microsoft.com/office/powerpoint/2010/main" val="384404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 name="Group 245"/>
          <p:cNvGrpSpPr/>
          <p:nvPr/>
        </p:nvGrpSpPr>
        <p:grpSpPr>
          <a:xfrm>
            <a:off x="275242" y="251669"/>
            <a:ext cx="8508544" cy="4117087"/>
            <a:chOff x="351090" y="3273395"/>
            <a:chExt cx="8508544" cy="2045706"/>
          </a:xfrm>
        </p:grpSpPr>
        <p:grpSp>
          <p:nvGrpSpPr>
            <p:cNvPr id="241" name="Group 240"/>
            <p:cNvGrpSpPr/>
            <p:nvPr/>
          </p:nvGrpSpPr>
          <p:grpSpPr>
            <a:xfrm>
              <a:off x="351090" y="3273395"/>
              <a:ext cx="7695302" cy="2045705"/>
              <a:chOff x="452690" y="3273395"/>
              <a:chExt cx="7695302" cy="2045705"/>
            </a:xfrm>
          </p:grpSpPr>
          <p:sp>
            <p:nvSpPr>
              <p:cNvPr id="8" name="Oval 7"/>
              <p:cNvSpPr/>
              <p:nvPr/>
            </p:nvSpPr>
            <p:spPr>
              <a:xfrm>
                <a:off x="2067061" y="5110571"/>
                <a:ext cx="1189697" cy="191568"/>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Student(S)</a:t>
                </a:r>
              </a:p>
            </p:txBody>
          </p:sp>
          <p:sp>
            <p:nvSpPr>
              <p:cNvPr id="9" name="Oval 8"/>
              <p:cNvSpPr/>
              <p:nvPr/>
            </p:nvSpPr>
            <p:spPr>
              <a:xfrm>
                <a:off x="3766185" y="5102123"/>
                <a:ext cx="1158240" cy="191568"/>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Course(C)</a:t>
                </a:r>
              </a:p>
            </p:txBody>
          </p:sp>
          <p:sp>
            <p:nvSpPr>
              <p:cNvPr id="10" name="Oval 9"/>
              <p:cNvSpPr/>
              <p:nvPr/>
            </p:nvSpPr>
            <p:spPr>
              <a:xfrm>
                <a:off x="5344724" y="5083580"/>
                <a:ext cx="1260057"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Professor(P)</a:t>
                </a:r>
              </a:p>
            </p:txBody>
          </p:sp>
          <p:sp>
            <p:nvSpPr>
              <p:cNvPr id="11" name="Oval 10"/>
              <p:cNvSpPr/>
              <p:nvPr/>
            </p:nvSpPr>
            <p:spPr>
              <a:xfrm>
                <a:off x="452690" y="4117748"/>
                <a:ext cx="2381363" cy="16655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Student(S),</a:t>
                </a:r>
                <a:r>
                  <a:rPr lang="en-US" sz="1400" b="1" dirty="0">
                    <a:solidFill>
                      <a:schemeClr val="tx1"/>
                    </a:solidFill>
                    <a:latin typeface="Times New Roman" panose="02020603050405020304" pitchFamily="18" charset="0"/>
                    <a:cs typeface="Times New Roman" panose="02020603050405020304" pitchFamily="18" charset="0"/>
                  </a:rPr>
                  <a:t> Course(C</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5558090" y="4120005"/>
                <a:ext cx="2589902"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Course(C),Professor(P</a:t>
                </a:r>
                <a:r>
                  <a:rPr lang="en-US" sz="1400" b="1" dirty="0">
                    <a:solidFill>
                      <a:schemeClr val="tx1"/>
                    </a:solidFill>
                    <a:latin typeface="Times New Roman" panose="02020603050405020304" pitchFamily="18" charset="0"/>
                    <a:cs typeface="Times New Roman" panose="02020603050405020304" pitchFamily="18" charset="0"/>
                  </a:rPr>
                  <a:t>)</a:t>
                </a:r>
              </a:p>
            </p:txBody>
          </p:sp>
          <p:sp>
            <p:nvSpPr>
              <p:cNvPr id="13" name="Oval 12"/>
              <p:cNvSpPr/>
              <p:nvPr/>
            </p:nvSpPr>
            <p:spPr>
              <a:xfrm>
                <a:off x="2930619" y="4116303"/>
                <a:ext cx="2613221"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wrap="square" lIns="0" tIns="0" rIns="0" bIns="0" rtlCol="0" anchor="ctr">
                <a:sp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Student(S</a:t>
                </a:r>
                <a:r>
                  <a:rPr lang="en-US" sz="1400" b="1" dirty="0" smtClean="0">
                    <a:solidFill>
                      <a:schemeClr val="tx1"/>
                    </a:solidFill>
                    <a:latin typeface="Times New Roman" panose="02020603050405020304" pitchFamily="18" charset="0"/>
                    <a:cs typeface="Times New Roman" panose="02020603050405020304" pitchFamily="18" charset="0"/>
                  </a:rPr>
                  <a:t>),Professor(P)</a:t>
                </a:r>
                <a:endParaRPr lang="en-US" sz="1400" b="1" dirty="0">
                  <a:solidFill>
                    <a:schemeClr val="tx1"/>
                  </a:solidFill>
                  <a:latin typeface="Times New Roman" panose="02020603050405020304" pitchFamily="18" charset="0"/>
                  <a:cs typeface="Times New Roman" panose="02020603050405020304" pitchFamily="18" charset="0"/>
                </a:endParaRPr>
              </a:p>
            </p:txBody>
          </p:sp>
          <p:cxnSp>
            <p:nvCxnSpPr>
              <p:cNvPr id="17" name="Straight Arrow Connector 16"/>
              <p:cNvCxnSpPr>
                <a:stCxn id="8" idx="0"/>
                <a:endCxn id="11" idx="4"/>
              </p:cNvCxnSpPr>
              <p:nvPr/>
            </p:nvCxnSpPr>
            <p:spPr>
              <a:xfrm flipH="1" flipV="1">
                <a:off x="1643372" y="4284299"/>
                <a:ext cx="1018538" cy="82627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0"/>
                <a:endCxn id="11" idx="4"/>
              </p:cNvCxnSpPr>
              <p:nvPr/>
            </p:nvCxnSpPr>
            <p:spPr>
              <a:xfrm flipH="1" flipV="1">
                <a:off x="1643372" y="4284299"/>
                <a:ext cx="2701933" cy="817824"/>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4"/>
                <a:endCxn id="12" idx="4"/>
              </p:cNvCxnSpPr>
              <p:nvPr/>
            </p:nvCxnSpPr>
            <p:spPr>
              <a:xfrm>
                <a:off x="6853041" y="4270538"/>
                <a:ext cx="0" cy="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0"/>
                <a:endCxn id="12" idx="4"/>
              </p:cNvCxnSpPr>
              <p:nvPr/>
            </p:nvCxnSpPr>
            <p:spPr>
              <a:xfrm flipV="1">
                <a:off x="4345305" y="4270538"/>
                <a:ext cx="2507736" cy="83158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0"/>
                <a:endCxn id="12" idx="4"/>
              </p:cNvCxnSpPr>
              <p:nvPr/>
            </p:nvCxnSpPr>
            <p:spPr>
              <a:xfrm flipV="1">
                <a:off x="5974753" y="4270538"/>
                <a:ext cx="878288" cy="81304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0" idx="0"/>
                <a:endCxn id="13" idx="4"/>
              </p:cNvCxnSpPr>
              <p:nvPr/>
            </p:nvCxnSpPr>
            <p:spPr>
              <a:xfrm flipH="1" flipV="1">
                <a:off x="4237230" y="4266836"/>
                <a:ext cx="1737523" cy="816744"/>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0"/>
                <a:endCxn id="13" idx="4"/>
              </p:cNvCxnSpPr>
              <p:nvPr/>
            </p:nvCxnSpPr>
            <p:spPr>
              <a:xfrm flipV="1">
                <a:off x="2661910" y="4266836"/>
                <a:ext cx="1575320" cy="84373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69" name="Oval 68"/>
              <p:cNvSpPr/>
              <p:nvPr/>
            </p:nvSpPr>
            <p:spPr>
              <a:xfrm>
                <a:off x="2228019" y="3273395"/>
                <a:ext cx="4107689" cy="234606"/>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Student(S), Course(C</a:t>
                </a:r>
                <a:r>
                  <a:rPr lang="en-US" sz="1400" b="1" dirty="0" smtClean="0">
                    <a:solidFill>
                      <a:schemeClr val="tx1"/>
                    </a:solidFill>
                    <a:latin typeface="Times New Roman" panose="02020603050405020304" pitchFamily="18" charset="0"/>
                    <a:cs typeface="Times New Roman" panose="02020603050405020304" pitchFamily="18" charset="0"/>
                  </a:rPr>
                  <a:t>),</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smtClean="0">
                    <a:solidFill>
                      <a:schemeClr val="tx1"/>
                    </a:solidFill>
                    <a:latin typeface="Times New Roman" panose="02020603050405020304" pitchFamily="18" charset="0"/>
                    <a:cs typeface="Times New Roman" panose="02020603050405020304" pitchFamily="18" charset="0"/>
                  </a:rPr>
                  <a:t>Professor(P)</a:t>
                </a:r>
                <a:endParaRPr lang="en-US" sz="1400" b="1" dirty="0">
                  <a:solidFill>
                    <a:schemeClr val="tx1"/>
                  </a:solidFill>
                  <a:latin typeface="Times New Roman" panose="02020603050405020304" pitchFamily="18" charset="0"/>
                  <a:cs typeface="Times New Roman" panose="02020603050405020304" pitchFamily="18" charset="0"/>
                </a:endParaRPr>
              </a:p>
            </p:txBody>
          </p:sp>
          <p:cxnSp>
            <p:nvCxnSpPr>
              <p:cNvPr id="71" name="Straight Arrow Connector 70"/>
              <p:cNvCxnSpPr>
                <a:stCxn id="11" idx="0"/>
                <a:endCxn id="69" idx="4"/>
              </p:cNvCxnSpPr>
              <p:nvPr/>
            </p:nvCxnSpPr>
            <p:spPr>
              <a:xfrm flipV="1">
                <a:off x="1643372" y="3508001"/>
                <a:ext cx="2638492" cy="609748"/>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12" idx="0"/>
                <a:endCxn id="69" idx="4"/>
              </p:cNvCxnSpPr>
              <p:nvPr/>
            </p:nvCxnSpPr>
            <p:spPr>
              <a:xfrm flipH="1" flipV="1">
                <a:off x="4281864" y="3508001"/>
                <a:ext cx="2571177" cy="612004"/>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13" idx="0"/>
                <a:endCxn id="69" idx="4"/>
              </p:cNvCxnSpPr>
              <p:nvPr/>
            </p:nvCxnSpPr>
            <p:spPr>
              <a:xfrm flipV="1">
                <a:off x="4237230" y="3508001"/>
                <a:ext cx="44634" cy="60830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grpSp>
        <p:cxnSp>
          <p:nvCxnSpPr>
            <p:cNvPr id="224" name="Straight Arrow Connector 223"/>
            <p:cNvCxnSpPr/>
            <p:nvPr/>
          </p:nvCxnSpPr>
          <p:spPr>
            <a:xfrm flipV="1">
              <a:off x="8123490" y="3273395"/>
              <a:ext cx="1" cy="2045706"/>
            </a:xfrm>
            <a:prstGeom prst="straightConnector1">
              <a:avLst/>
            </a:prstGeom>
            <a:ln>
              <a:solidFill>
                <a:srgbClr val="00B050"/>
              </a:solidFill>
              <a:tailEnd type="arrow"/>
            </a:ln>
          </p:spPr>
          <p:style>
            <a:lnRef idx="3">
              <a:schemeClr val="accent1"/>
            </a:lnRef>
            <a:fillRef idx="0">
              <a:schemeClr val="accent1"/>
            </a:fillRef>
            <a:effectRef idx="2">
              <a:schemeClr val="accent1"/>
            </a:effectRef>
            <a:fontRef idx="minor">
              <a:schemeClr val="tx1"/>
            </a:fontRef>
          </p:style>
        </p:cxnSp>
        <p:sp>
          <p:nvSpPr>
            <p:cNvPr id="242" name="TextBox 241"/>
            <p:cNvSpPr txBox="1"/>
            <p:nvPr/>
          </p:nvSpPr>
          <p:spPr>
            <a:xfrm>
              <a:off x="8178799" y="5095288"/>
              <a:ext cx="680835" cy="136232"/>
            </a:xfrm>
            <a:prstGeom prst="rect">
              <a:avLst/>
            </a:prstGeom>
            <a:noFill/>
          </p:spPr>
          <p:txBody>
            <a:bodyPr wrap="square" lIns="0" tIns="0" rIns="0" bIns="0" rtlCol="0">
              <a:spAutoFit/>
            </a:bodyPr>
            <a:lstStyle/>
            <a:p>
              <a:r>
                <a:rPr lang="en-US" sz="1400" b="1" dirty="0" smtClean="0"/>
                <a:t>Level 0</a:t>
              </a:r>
              <a:endParaRPr lang="en-US" sz="1400" b="1" dirty="0"/>
            </a:p>
          </p:txBody>
        </p:sp>
        <p:sp>
          <p:nvSpPr>
            <p:cNvPr id="243" name="TextBox 242"/>
            <p:cNvSpPr txBox="1"/>
            <p:nvPr/>
          </p:nvSpPr>
          <p:spPr>
            <a:xfrm>
              <a:off x="8178797" y="4117749"/>
              <a:ext cx="680835" cy="136232"/>
            </a:xfrm>
            <a:prstGeom prst="rect">
              <a:avLst/>
            </a:prstGeom>
            <a:noFill/>
          </p:spPr>
          <p:txBody>
            <a:bodyPr wrap="square" lIns="0" tIns="0" rIns="0" bIns="0" rtlCol="0">
              <a:spAutoFit/>
            </a:bodyPr>
            <a:lstStyle/>
            <a:p>
              <a:r>
                <a:rPr lang="en-US" sz="1400" b="1" dirty="0" smtClean="0"/>
                <a:t>Level 1</a:t>
              </a:r>
              <a:endParaRPr lang="en-US" sz="1400" b="1" dirty="0"/>
            </a:p>
          </p:txBody>
        </p:sp>
        <p:sp>
          <p:nvSpPr>
            <p:cNvPr id="245" name="TextBox 244"/>
            <p:cNvSpPr txBox="1"/>
            <p:nvPr/>
          </p:nvSpPr>
          <p:spPr>
            <a:xfrm>
              <a:off x="8178799" y="3322582"/>
              <a:ext cx="680835" cy="136232"/>
            </a:xfrm>
            <a:prstGeom prst="rect">
              <a:avLst/>
            </a:prstGeom>
            <a:noFill/>
          </p:spPr>
          <p:txBody>
            <a:bodyPr wrap="square" lIns="0" tIns="0" rIns="0" bIns="0" rtlCol="0">
              <a:spAutoFit/>
            </a:bodyPr>
            <a:lstStyle/>
            <a:p>
              <a:r>
                <a:rPr lang="en-US" sz="1400" b="1" dirty="0" smtClean="0"/>
                <a:t>Level 2</a:t>
              </a:r>
              <a:endParaRPr lang="en-US" sz="1400" b="1" dirty="0"/>
            </a:p>
          </p:txBody>
        </p:sp>
      </p:grpSp>
      <p:sp>
        <p:nvSpPr>
          <p:cNvPr id="87" name="Rectangle 86"/>
          <p:cNvSpPr/>
          <p:nvPr/>
        </p:nvSpPr>
        <p:spPr>
          <a:xfrm>
            <a:off x="762000" y="5410200"/>
            <a:ext cx="4800600" cy="646331"/>
          </a:xfrm>
          <a:prstGeom prst="rect">
            <a:avLst/>
          </a:prstGeom>
        </p:spPr>
        <p:txBody>
          <a:bodyPr wrap="square">
            <a:spAutoFit/>
          </a:bodyPr>
          <a:lstStyle/>
          <a:p>
            <a:r>
              <a:rPr lang="en-US" dirty="0" smtClean="0"/>
              <a:t>1.Length ==1, </a:t>
            </a:r>
            <a:r>
              <a:rPr lang="en-US" dirty="0" err="1" smtClean="0"/>
              <a:t>name.replace</a:t>
            </a:r>
            <a:r>
              <a:rPr lang="en-US" dirty="0" smtClean="0"/>
              <a:t>(“`”,””)_count</a:t>
            </a:r>
          </a:p>
          <a:p>
            <a:r>
              <a:rPr lang="en-US" dirty="0" smtClean="0"/>
              <a:t>2.Length ==2,  find the associated relation tables</a:t>
            </a:r>
            <a:endParaRPr lang="en-US" dirty="0"/>
          </a:p>
        </p:txBody>
      </p:sp>
      <p:sp>
        <p:nvSpPr>
          <p:cNvPr id="103" name="Rectangle 102"/>
          <p:cNvSpPr/>
          <p:nvPr/>
        </p:nvSpPr>
        <p:spPr>
          <a:xfrm>
            <a:off x="3308366" y="4724400"/>
            <a:ext cx="2747096" cy="369332"/>
          </a:xfrm>
          <a:prstGeom prst="rect">
            <a:avLst/>
          </a:prstGeom>
        </p:spPr>
        <p:txBody>
          <a:bodyPr wrap="square">
            <a:spAutoFit/>
          </a:bodyPr>
          <a:lstStyle/>
          <a:p>
            <a:r>
              <a:rPr lang="en-US" dirty="0" smtClean="0"/>
              <a:t>Population Variable Lattice</a:t>
            </a:r>
            <a:endParaRPr lang="en-US" dirty="0"/>
          </a:p>
        </p:txBody>
      </p:sp>
    </p:spTree>
    <p:extLst>
      <p:ext uri="{BB962C8B-B14F-4D97-AF65-F5344CB8AC3E}">
        <p14:creationId xmlns:p14="http://schemas.microsoft.com/office/powerpoint/2010/main" val="426394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144000" cy="6553200"/>
          </a:xfrm>
        </p:spPr>
        <p:txBody>
          <a:bodyPr anchor="t">
            <a:normAutofit/>
          </a:bodyPr>
          <a:lstStyle/>
          <a:p>
            <a:pPr algn="l"/>
            <a:r>
              <a:rPr lang="en-US" sz="1600" dirty="0" smtClean="0"/>
              <a:t>Mapping from </a:t>
            </a:r>
            <a:r>
              <a:rPr lang="en-US" sz="1600" dirty="0" err="1" smtClean="0"/>
              <a:t>p_lattice</a:t>
            </a:r>
            <a:r>
              <a:rPr lang="en-US" sz="1600" dirty="0" smtClean="0"/>
              <a:t> to </a:t>
            </a:r>
            <a:r>
              <a:rPr lang="en-US" sz="1600" dirty="0" err="1" smtClean="0"/>
              <a:t>r_lattice</a:t>
            </a:r>
            <a:r>
              <a:rPr lang="en-US" sz="1600" dirty="0" smtClean="0"/>
              <a:t>?</a:t>
            </a:r>
            <a:br>
              <a:rPr lang="en-US" sz="1600" dirty="0" smtClean="0"/>
            </a:br>
            <a:r>
              <a:rPr lang="en-US" sz="1600" dirty="0" smtClean="0"/>
              <a:t>Or maybe NOT need a mapping, just doing the learning based on the population lattice and skip the mediate level of </a:t>
            </a:r>
            <a:r>
              <a:rPr lang="en-US" sz="1600" dirty="0" err="1" smtClean="0"/>
              <a:t>rchain</a:t>
            </a:r>
            <a:r>
              <a:rPr lang="en-US" sz="1600" dirty="0" smtClean="0"/>
              <a:t> lattice.</a:t>
            </a:r>
            <a:br>
              <a:rPr lang="en-US" sz="1600" dirty="0" smtClean="0"/>
            </a:br>
            <a:r>
              <a:rPr lang="en-US" sz="1600" dirty="0" smtClean="0"/>
              <a:t>For example in the Relationship </a:t>
            </a:r>
            <a:r>
              <a:rPr lang="en-US" sz="1600" dirty="0"/>
              <a:t>Chain </a:t>
            </a:r>
            <a:r>
              <a:rPr lang="en-US" sz="1600" dirty="0" smtClean="0"/>
              <a:t>Lattice of </a:t>
            </a:r>
            <a:r>
              <a:rPr lang="en-US" sz="1600" dirty="0"/>
              <a:t>slide </a:t>
            </a:r>
            <a:r>
              <a:rPr lang="en-US" sz="1600" dirty="0" smtClean="0"/>
              <a:t>6, we will jump from level 1 to level 3. Since the </a:t>
            </a:r>
            <a:r>
              <a:rPr lang="en-US" sz="1600" dirty="0" err="1" smtClean="0"/>
              <a:t>toppest</a:t>
            </a:r>
            <a:r>
              <a:rPr lang="en-US" sz="1600" dirty="0" smtClean="0"/>
              <a:t> lattice includes all the population variables.</a:t>
            </a:r>
            <a:r>
              <a:rPr lang="en-US" sz="1600" dirty="0"/>
              <a:t/>
            </a:r>
            <a:br>
              <a:rPr lang="en-US" sz="1600" dirty="0"/>
            </a:br>
            <a:r>
              <a:rPr lang="en-US" sz="1600" dirty="0" smtClean="0"/>
              <a:t/>
            </a:r>
            <a:br>
              <a:rPr lang="en-US" sz="1600" dirty="0" smtClean="0"/>
            </a:br>
            <a:r>
              <a:rPr lang="en-US" sz="1600" dirty="0" smtClean="0">
                <a:solidFill>
                  <a:srgbClr val="FF0000"/>
                </a:solidFill>
              </a:rPr>
              <a:t>Jan 28: propagate learning based on introducing new population variable or not? </a:t>
            </a:r>
            <a:r>
              <a:rPr lang="en-US" sz="1600" dirty="0" smtClean="0"/>
              <a:t/>
            </a:r>
            <a:br>
              <a:rPr lang="en-US" sz="1600" dirty="0" smtClean="0"/>
            </a:br>
            <a:r>
              <a:rPr lang="en-US" sz="1600" dirty="0" smtClean="0"/>
              <a:t>for </a:t>
            </a:r>
            <a:r>
              <a:rPr lang="en-US" sz="1600" dirty="0" err="1" smtClean="0"/>
              <a:t>unielwin</a:t>
            </a:r>
            <a:r>
              <a:rPr lang="en-US" sz="1600" dirty="0" smtClean="0"/>
              <a:t>, the learning with different lattice are SAME as follows:</a:t>
            </a:r>
            <a:br>
              <a:rPr lang="en-US" sz="1600" dirty="0" smtClean="0"/>
            </a:br>
            <a:r>
              <a:rPr lang="en-US" sz="1600" dirty="0" smtClean="0"/>
              <a:t>with </a:t>
            </a:r>
            <a:r>
              <a:rPr lang="en-US" sz="1600" dirty="0" err="1" smtClean="0"/>
              <a:t>rchain</a:t>
            </a:r>
            <a:r>
              <a:rPr lang="en-US" sz="1600" dirty="0" smtClean="0"/>
              <a:t> lattice: s; p; c -&gt;RA; </a:t>
            </a:r>
            <a:r>
              <a:rPr lang="en-US" sz="1600" dirty="0" err="1" smtClean="0"/>
              <a:t>Reg</a:t>
            </a:r>
            <a:r>
              <a:rPr lang="en-US" sz="1600" dirty="0" smtClean="0"/>
              <a:t> -&gt; </a:t>
            </a:r>
            <a:r>
              <a:rPr lang="en-US" sz="1600" dirty="0" err="1" smtClean="0"/>
              <a:t>RA,Reg</a:t>
            </a:r>
            <a:r>
              <a:rPr lang="en-US" sz="1600" dirty="0" smtClean="0"/>
              <a:t/>
            </a:r>
            <a:br>
              <a:rPr lang="en-US" sz="1600" dirty="0" smtClean="0"/>
            </a:br>
            <a:r>
              <a:rPr lang="en-US" sz="1600" dirty="0" smtClean="0"/>
              <a:t>in terms of population variables: 1 -&gt; 2 -&gt; 3</a:t>
            </a:r>
            <a:br>
              <a:rPr lang="en-US" sz="1600" dirty="0" smtClean="0"/>
            </a:br>
            <a:r>
              <a:rPr lang="en-US" sz="1600" dirty="0" smtClean="0"/>
              <a:t/>
            </a:r>
            <a:br>
              <a:rPr lang="en-US" sz="1600" dirty="0" smtClean="0"/>
            </a:br>
            <a:r>
              <a:rPr lang="en-US" sz="1600" dirty="0" smtClean="0"/>
              <a:t>for </a:t>
            </a:r>
            <a:r>
              <a:rPr lang="en-US" sz="1600" dirty="0" err="1" smtClean="0"/>
              <a:t>MovieLens</a:t>
            </a:r>
            <a:r>
              <a:rPr lang="en-US" sz="1600" dirty="0" smtClean="0"/>
              <a:t>, also SAME</a:t>
            </a:r>
            <a:br>
              <a:rPr lang="en-US" sz="1600" dirty="0" smtClean="0"/>
            </a:br>
            <a:r>
              <a:rPr lang="en-US" sz="1600" dirty="0" smtClean="0"/>
              <a:t>user; item -&gt; Rating</a:t>
            </a:r>
            <a:br>
              <a:rPr lang="en-US" sz="1600" dirty="0" smtClean="0"/>
            </a:br>
            <a:r>
              <a:rPr lang="en-US" sz="1600" dirty="0" smtClean="0"/>
              <a:t>1 -&gt; 2</a:t>
            </a:r>
            <a:br>
              <a:rPr lang="en-US" sz="1600" dirty="0" smtClean="0"/>
            </a:br>
            <a:r>
              <a:rPr lang="en-US" sz="1600" dirty="0" smtClean="0"/>
              <a:t/>
            </a:r>
            <a:br>
              <a:rPr lang="en-US" sz="1600" dirty="0" smtClean="0"/>
            </a:br>
            <a:r>
              <a:rPr lang="en-US" sz="1600" dirty="0" smtClean="0"/>
              <a:t>for </a:t>
            </a:r>
            <a:r>
              <a:rPr lang="en-US" sz="1600" dirty="0" err="1" smtClean="0"/>
              <a:t>muta</a:t>
            </a:r>
            <a:r>
              <a:rPr lang="en-US" sz="1600" dirty="0" smtClean="0"/>
              <a:t>, our strategy does NOT apply, since  level 1 already includes all the population variables, but there’re two different relation tables. If we stop the learning here, we need to combine the two BNs into one. Or we have to follow the </a:t>
            </a:r>
            <a:r>
              <a:rPr lang="en-US" sz="1600" dirty="0" err="1" smtClean="0"/>
              <a:t>rchain</a:t>
            </a:r>
            <a:r>
              <a:rPr lang="en-US" sz="1600" dirty="0" smtClean="0"/>
              <a:t> lattice.</a:t>
            </a:r>
            <a:br>
              <a:rPr lang="en-US" sz="1600" dirty="0" smtClean="0"/>
            </a:br>
            <a:r>
              <a:rPr lang="en-US" sz="1600" dirty="0" smtClean="0"/>
              <a:t/>
            </a:r>
            <a:br>
              <a:rPr lang="en-US" sz="1600" dirty="0" smtClean="0"/>
            </a:br>
            <a:r>
              <a:rPr lang="en-US" sz="1600" dirty="0" smtClean="0"/>
              <a:t>for financial, </a:t>
            </a:r>
            <a:r>
              <a:rPr lang="en-US" sz="1600" dirty="0" err="1" smtClean="0"/>
              <a:t>hep</a:t>
            </a:r>
            <a:r>
              <a:rPr lang="en-US" sz="1600" dirty="0" smtClean="0"/>
              <a:t>, and </a:t>
            </a:r>
            <a:r>
              <a:rPr lang="en-US" sz="1600" dirty="0" err="1" smtClean="0"/>
              <a:t>imdb</a:t>
            </a:r>
            <a:r>
              <a:rPr lang="en-US" sz="1600" dirty="0" smtClean="0"/>
              <a:t>, we could </a:t>
            </a:r>
            <a:r>
              <a:rPr lang="en-US" sz="1600" b="1" dirty="0" smtClean="0"/>
              <a:t>hard coding </a:t>
            </a:r>
            <a:r>
              <a:rPr lang="en-US" sz="1600" dirty="0" smtClean="0"/>
              <a:t>our program and test it.</a:t>
            </a:r>
            <a:r>
              <a:rPr lang="en-US" sz="1600" dirty="0"/>
              <a:t/>
            </a:r>
            <a:br>
              <a:rPr lang="en-US" sz="1600" dirty="0"/>
            </a:br>
            <a:r>
              <a:rPr lang="en-US" sz="1600" dirty="0" smtClean="0"/>
              <a:t>Sara is using IMDB, Yan is using financial, so I could test on </a:t>
            </a:r>
            <a:r>
              <a:rPr lang="en-US" sz="1600" b="1" dirty="0" err="1" smtClean="0"/>
              <a:t>Hep</a:t>
            </a:r>
            <a:r>
              <a:rPr lang="en-US" sz="1600" b="1" dirty="0" smtClean="0"/>
              <a:t>.</a:t>
            </a:r>
            <a:r>
              <a:rPr lang="en-US" sz="1600" dirty="0" smtClean="0"/>
              <a:t/>
            </a:r>
            <a:br>
              <a:rPr lang="en-US" sz="1600" dirty="0" smtClean="0"/>
            </a:br>
            <a:r>
              <a:rPr lang="en-US" sz="1600" dirty="0" smtClean="0"/>
              <a:t/>
            </a:r>
            <a:br>
              <a:rPr lang="en-US" sz="1600" dirty="0" smtClean="0"/>
            </a:br>
            <a:r>
              <a:rPr lang="en-US" sz="1600" dirty="0" smtClean="0"/>
              <a:t>for </a:t>
            </a:r>
            <a:r>
              <a:rPr lang="en-US" sz="1600" dirty="0" err="1" smtClean="0"/>
              <a:t>mondial</a:t>
            </a:r>
            <a:r>
              <a:rPr lang="en-US" sz="1600" dirty="0" smtClean="0"/>
              <a:t> and </a:t>
            </a:r>
            <a:r>
              <a:rPr lang="en-US" sz="1600" dirty="0" err="1" smtClean="0"/>
              <a:t>uw</a:t>
            </a:r>
            <a:r>
              <a:rPr lang="en-US" sz="1600" dirty="0" smtClean="0"/>
              <a:t>, that should be another situation since there’re involved self-relationship.</a:t>
            </a:r>
            <a:endParaRPr lang="en-US" sz="1600" dirty="0"/>
          </a:p>
        </p:txBody>
      </p:sp>
    </p:spTree>
    <p:extLst>
      <p:ext uri="{BB962C8B-B14F-4D97-AF65-F5344CB8AC3E}">
        <p14:creationId xmlns:p14="http://schemas.microsoft.com/office/powerpoint/2010/main" val="3978134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67173661"/>
              </p:ext>
            </p:extLst>
          </p:nvPr>
        </p:nvGraphicFramePr>
        <p:xfrm>
          <a:off x="304800" y="60443"/>
          <a:ext cx="8153400" cy="1692157"/>
        </p:xfrm>
        <a:graphic>
          <a:graphicData uri="http://schemas.openxmlformats.org/drawingml/2006/table">
            <a:tbl>
              <a:tblPr firstRow="1" bandRow="1">
                <a:tableStyleId>{2D5ABB26-0587-4C30-8999-92F81FD0307C}</a:tableStyleId>
              </a:tblPr>
              <a:tblGrid>
                <a:gridCol w="1595702"/>
                <a:gridCol w="1211126"/>
                <a:gridCol w="1079372"/>
                <a:gridCol w="1676400"/>
                <a:gridCol w="1219200"/>
                <a:gridCol w="1371600"/>
              </a:tblGrid>
              <a:tr h="407089">
                <a:tc>
                  <a:txBody>
                    <a:bodyPr/>
                    <a:lstStyle/>
                    <a:p>
                      <a:pPr marL="0" algn="ctr" rtl="0" eaLnBrk="1" latinLnBrk="0" hangingPunct="1"/>
                      <a:r>
                        <a:rPr kumimoji="0" lang="en-US" sz="1200" b="1"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hep</a:t>
                      </a:r>
                      <a:endParaRPr kumimoji="0" lang="en-US" sz="12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pseudo_BIC</a:t>
                      </a:r>
                      <a:endPar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pseudo_AIC</a:t>
                      </a:r>
                      <a:endPar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Normal_loglikelihood</a:t>
                      </a:r>
                      <a:endPar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Parameters</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Structure learning time (s)</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0631">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BBH3_local</a:t>
                      </a:r>
                      <a:endParaRPr kumimoji="0" lang="en-US" sz="1200" b="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-10364.93 </a:t>
                      </a:r>
                      <a:endParaRPr kumimoji="0" lang="en-US" sz="1400" b="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lang="en-US" sz="1400" b="0" dirty="0" smtClean="0">
                          <a:effectLst/>
                          <a:latin typeface="Times New Roman" panose="02020603050405020304" pitchFamily="18" charset="0"/>
                          <a:cs typeface="Times New Roman" panose="02020603050405020304" pitchFamily="18" charset="0"/>
                        </a:rPr>
                        <a:t>-585.58</a:t>
                      </a:r>
                      <a:endParaRPr kumimoji="0" lang="en-US" sz="1400" b="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lang="en-US" sz="1400" b="0" dirty="0" smtClean="0">
                          <a:effectLst/>
                          <a:latin typeface="Times New Roman" panose="02020603050405020304" pitchFamily="18" charset="0"/>
                          <a:cs typeface="Times New Roman" panose="02020603050405020304" pitchFamily="18" charset="0"/>
                        </a:rPr>
                        <a:t>-16.58</a:t>
                      </a:r>
                      <a:endParaRPr kumimoji="0" lang="en-US" sz="1400" b="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400" b="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569</a:t>
                      </a:r>
                      <a:endParaRPr kumimoji="0" lang="en-US" sz="1400" b="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lang="en-US" sz="1400" b="0" dirty="0" smtClean="0">
                          <a:effectLst/>
                          <a:latin typeface="Times New Roman" panose="02020603050405020304" pitchFamily="18" charset="0"/>
                          <a:cs typeface="Times New Roman" panose="02020603050405020304" pitchFamily="18" charset="0"/>
                        </a:rPr>
                        <a:t>416.704</a:t>
                      </a:r>
                      <a:endParaRPr kumimoji="0" lang="en-US" sz="1400" b="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7680">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BBH_P_local</a:t>
                      </a: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p>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t>
                      </a:r>
                      <a:r>
                        <a:rPr kumimoji="0" lang="en-US" sz="1200" b="1"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poplulation</a:t>
                      </a: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lattice)</a:t>
                      </a:r>
                      <a:endParaRPr kumimoji="0" lang="en-US" sz="1200" b="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a:latin typeface="Times New Roman" panose="02020603050405020304" pitchFamily="18" charset="0"/>
                          <a:cs typeface="Times New Roman" panose="02020603050405020304" pitchFamily="18" charset="0"/>
                        </a:rPr>
                        <a:t>-11161.90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a:latin typeface="Times New Roman" panose="02020603050405020304" pitchFamily="18" charset="0"/>
                          <a:cs typeface="Times New Roman" panose="02020603050405020304" pitchFamily="18" charset="0"/>
                        </a:rPr>
                        <a:t>-593.59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a:latin typeface="Times New Roman" panose="02020603050405020304" pitchFamily="18" charset="0"/>
                          <a:cs typeface="Times New Roman" panose="02020603050405020304" pitchFamily="18" charset="0"/>
                        </a:rPr>
                        <a:t>-16.59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a:latin typeface="Times New Roman" panose="02020603050405020304" pitchFamily="18" charset="0"/>
                          <a:cs typeface="Times New Roman" panose="02020603050405020304" pitchFamily="18" charset="0"/>
                        </a:rPr>
                        <a:t>577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latin typeface="Times New Roman" panose="02020603050405020304" pitchFamily="18" charset="0"/>
                          <a:cs typeface="Times New Roman" panose="02020603050405020304" pitchFamily="18" charset="0"/>
                        </a:rPr>
                        <a:t>1021.072</a:t>
                      </a: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757">
                <a:tc gridSpan="6">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Skip the learning of level 2, directly propagate the learned edges from level 1 to level 3</a:t>
                      </a:r>
                      <a:endParaRPr kumimoji="0" lang="en-US" sz="1200" b="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73202065"/>
              </p:ext>
            </p:extLst>
          </p:nvPr>
        </p:nvGraphicFramePr>
        <p:xfrm>
          <a:off x="304800" y="1828800"/>
          <a:ext cx="8153400" cy="1295400"/>
        </p:xfrm>
        <a:graphic>
          <a:graphicData uri="http://schemas.openxmlformats.org/drawingml/2006/table">
            <a:tbl>
              <a:tblPr firstRow="1" bandRow="1">
                <a:tableStyleId>{2D5ABB26-0587-4C30-8999-92F81FD0307C}</a:tableStyleId>
              </a:tblPr>
              <a:tblGrid>
                <a:gridCol w="1595702"/>
                <a:gridCol w="1211126"/>
                <a:gridCol w="1079372"/>
                <a:gridCol w="1676400"/>
                <a:gridCol w="1219200"/>
                <a:gridCol w="1371600"/>
              </a:tblGrid>
              <a:tr h="407089">
                <a:tc>
                  <a:txBody>
                    <a:bodyPr/>
                    <a:lstStyle/>
                    <a:p>
                      <a:pPr marL="0" algn="ctr" rtl="0" eaLnBrk="1" latinLnBrk="0" hangingPunct="1"/>
                      <a:r>
                        <a:rPr kumimoji="0" lang="en-US" sz="1200" b="1"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imdb</a:t>
                      </a:r>
                      <a:endParaRPr kumimoji="0" lang="en-US" sz="12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pseudo_BIC</a:t>
                      </a:r>
                      <a:endPar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pseudo_AIC</a:t>
                      </a:r>
                      <a:endPar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Normal_loglikelihood</a:t>
                      </a:r>
                      <a:endPar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Parameters</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Structure learning time (s)</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0631">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BBH3_local</a:t>
                      </a:r>
                      <a:endParaRPr kumimoji="0" lang="en-US" sz="1200" b="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lang="en-US" sz="1400" dirty="0" smtClean="0">
                          <a:effectLst/>
                        </a:rPr>
                        <a:t>-2072673.77 </a:t>
                      </a:r>
                      <a:endParaRPr kumimoji="0" lang="en-US" sz="1400" b="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lang="en-US" sz="1400" dirty="0" smtClean="0">
                          <a:effectLst/>
                        </a:rPr>
                        <a:t>-60070.39</a:t>
                      </a:r>
                      <a:endParaRPr kumimoji="0" lang="en-US" sz="1400" b="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lang="en-US" sz="1400" dirty="0" smtClean="0">
                          <a:effectLst/>
                        </a:rPr>
                        <a:t>-11.39</a:t>
                      </a:r>
                      <a:endParaRPr kumimoji="0" lang="en-US" sz="1400" b="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defRPr/>
                      </a:pPr>
                      <a:r>
                        <a:rPr lang="en-US" sz="1400" dirty="0" smtClean="0">
                          <a:effectLst/>
                        </a:rPr>
                        <a:t>60059</a:t>
                      </a:r>
                      <a:endParaRPr kumimoji="0" lang="en-US" sz="1400" b="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lang="en-US" sz="1400" dirty="0" smtClean="0">
                          <a:effectLst/>
                        </a:rPr>
                        <a:t>551.643</a:t>
                      </a:r>
                      <a:endParaRPr kumimoji="0" lang="en-US" sz="1400" b="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7680">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BBH_P_local</a:t>
                      </a: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p>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t>
                      </a:r>
                      <a:r>
                        <a:rPr kumimoji="0" lang="en-US" sz="1200" b="1"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poplulation</a:t>
                      </a: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lattice)</a:t>
                      </a:r>
                      <a:endParaRPr kumimoji="0" lang="en-US" sz="1200" b="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t>-451154.06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t>-12570.39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t>-11.39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t>12559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kern="1200" dirty="0" smtClean="0">
                          <a:solidFill>
                            <a:schemeClr val="tx1"/>
                          </a:solidFill>
                          <a:latin typeface="+mn-lt"/>
                          <a:ea typeface="+mn-ea"/>
                          <a:cs typeface="+mn-cs"/>
                        </a:rPr>
                        <a:t>7296.669</a:t>
                      </a:r>
                      <a:endParaRPr lang="en-US" sz="11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15534926"/>
              </p:ext>
            </p:extLst>
          </p:nvPr>
        </p:nvGraphicFramePr>
        <p:xfrm>
          <a:off x="304800" y="3200400"/>
          <a:ext cx="8153400" cy="1295400"/>
        </p:xfrm>
        <a:graphic>
          <a:graphicData uri="http://schemas.openxmlformats.org/drawingml/2006/table">
            <a:tbl>
              <a:tblPr firstRow="1" bandRow="1">
                <a:tableStyleId>{2D5ABB26-0587-4C30-8999-92F81FD0307C}</a:tableStyleId>
              </a:tblPr>
              <a:tblGrid>
                <a:gridCol w="1595702"/>
                <a:gridCol w="1211126"/>
                <a:gridCol w="1079372"/>
                <a:gridCol w="1676400"/>
                <a:gridCol w="1219200"/>
                <a:gridCol w="1371600"/>
              </a:tblGrid>
              <a:tr h="407089">
                <a:tc>
                  <a:txBody>
                    <a:bodyPr/>
                    <a:lstStyle/>
                    <a:p>
                      <a:pPr marL="0" algn="ctr" rtl="0" eaLnBrk="1" latinLnBrk="0" hangingPunct="1"/>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financial</a:t>
                      </a:r>
                      <a:endParaRPr kumimoji="0" lang="en-US" sz="12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pseudo_BIC</a:t>
                      </a:r>
                      <a:endPar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pseudo_AIC</a:t>
                      </a:r>
                      <a:endPar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Normal_loglikelihood</a:t>
                      </a:r>
                      <a:endPar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Parameters</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Structure learning time (s)</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0631">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BBH3_local</a:t>
                      </a:r>
                      <a:endParaRPr kumimoji="0" lang="en-US" sz="1200" b="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smtClean="0">
                          <a:effectLst/>
                        </a:rPr>
                        <a:t>-68562.16</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smtClean="0">
                          <a:effectLst/>
                        </a:rPr>
                        <a:t>-2443.74</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smtClean="0">
                          <a:effectLst/>
                        </a:rPr>
                        <a:t>-10.74</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effectLst/>
                        </a:rPr>
                        <a:t>2433</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defRPr/>
                      </a:pPr>
                      <a:r>
                        <a:rPr lang="en-US" sz="1400" dirty="0" smtClean="0">
                          <a:effectLst/>
                        </a:rPr>
                        <a:t>96.308</a:t>
                      </a:r>
                      <a:endParaRPr kumimoji="0" lang="en-US" sz="1400" b="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7680">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BBH_P_local</a:t>
                      </a: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p>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t>
                      </a:r>
                      <a:r>
                        <a:rPr kumimoji="0" lang="en-US" sz="1200" b="1"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poplulation</a:t>
                      </a: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lattice)</a:t>
                      </a:r>
                      <a:endParaRPr kumimoji="0" lang="en-US" sz="1200" b="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t>-40827.95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t>-1414.72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t>-10.72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smtClean="0"/>
                        <a:t>1404</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kern="1200" dirty="0" smtClean="0">
                          <a:solidFill>
                            <a:srgbClr val="FF0000"/>
                          </a:solidFill>
                          <a:latin typeface="+mn-lt"/>
                          <a:ea typeface="+mn-ea"/>
                          <a:cs typeface="+mn-cs"/>
                        </a:rPr>
                        <a:t>20859.999</a:t>
                      </a:r>
                      <a:endParaRPr lang="en-US" sz="1400" b="0" dirty="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57653468"/>
              </p:ext>
            </p:extLst>
          </p:nvPr>
        </p:nvGraphicFramePr>
        <p:xfrm>
          <a:off x="304800" y="4632443"/>
          <a:ext cx="8153400" cy="1692157"/>
        </p:xfrm>
        <a:graphic>
          <a:graphicData uri="http://schemas.openxmlformats.org/drawingml/2006/table">
            <a:tbl>
              <a:tblPr firstRow="1" bandRow="1">
                <a:tableStyleId>{2D5ABB26-0587-4C30-8999-92F81FD0307C}</a:tableStyleId>
              </a:tblPr>
              <a:tblGrid>
                <a:gridCol w="1595702"/>
                <a:gridCol w="1211126"/>
                <a:gridCol w="1079372"/>
                <a:gridCol w="1676400"/>
                <a:gridCol w="1219200"/>
                <a:gridCol w="1371600"/>
              </a:tblGrid>
              <a:tr h="407089">
                <a:tc>
                  <a:txBody>
                    <a:bodyPr/>
                    <a:lstStyle/>
                    <a:p>
                      <a:pPr marL="0" algn="ctr" rtl="0" eaLnBrk="1" latinLnBrk="0" hangingPunct="1"/>
                      <a:r>
                        <a:rPr kumimoji="0" lang="en-US" sz="1200" b="1"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Mutagenesis_std</a:t>
                      </a:r>
                      <a:endParaRPr kumimoji="0" lang="en-US" sz="1200" b="1" kern="1200" dirty="0">
                        <a:solidFill>
                          <a:schemeClr val="tx1"/>
                        </a:solidFill>
                        <a:latin typeface="Times New Roman" panose="02020603050405020304" pitchFamily="18" charset="0"/>
                        <a:ea typeface="+mn-ea"/>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pseudo_BIC</a:t>
                      </a:r>
                      <a:endPar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pseudo_AIC</a:t>
                      </a:r>
                      <a:endPar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Normal_loglikelihood</a:t>
                      </a:r>
                      <a:endPar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Parameters</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Structure learning time (s)</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0631">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BBH3_local</a:t>
                      </a:r>
                      <a:endParaRPr kumimoji="0" lang="en-US" sz="1200" b="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smtClean="0">
                          <a:effectLst/>
                        </a:rPr>
                        <a:t>-9083.88 </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smtClean="0">
                          <a:effectLst/>
                        </a:rPr>
                        <a:t>-726.96 </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smtClean="0">
                          <a:effectLst/>
                        </a:rPr>
                        <a:t>-5.96</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effectLst/>
                        </a:rPr>
                        <a:t>721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defRPr/>
                      </a:pPr>
                      <a:r>
                        <a:rPr kumimoji="0" lang="en-US" sz="1400" b="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1.780</a:t>
                      </a:r>
                      <a:endParaRPr kumimoji="0" lang="en-US" sz="1400" b="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7680">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BBH_P_local</a:t>
                      </a: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p>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t>
                      </a:r>
                      <a:r>
                        <a:rPr kumimoji="0" lang="en-US" sz="1200" b="1"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poplulation</a:t>
                      </a: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lattice)</a:t>
                      </a:r>
                      <a:endParaRPr kumimoji="0" lang="en-US" sz="1200" b="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t>-1593.04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t>-178.96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t>-5.96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t>173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latin typeface="Times New Roman" panose="02020603050405020304" pitchFamily="18" charset="0"/>
                          <a:cs typeface="Times New Roman" panose="02020603050405020304" pitchFamily="18" charset="0"/>
                        </a:rPr>
                        <a:t>3.273</a:t>
                      </a:r>
                      <a:endParaRPr lang="en-US"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757">
                <a:tc gridSpan="6">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200" b="1"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Skip the learning of level 1, directly propagate the learned edges from level 0 to level 2</a:t>
                      </a:r>
                      <a:endParaRPr kumimoji="0" lang="en-US" sz="1200" b="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65897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 name="Group 245"/>
          <p:cNvGrpSpPr/>
          <p:nvPr/>
        </p:nvGrpSpPr>
        <p:grpSpPr>
          <a:xfrm>
            <a:off x="853468" y="925923"/>
            <a:ext cx="8021409" cy="4117086"/>
            <a:chOff x="838225" y="3273395"/>
            <a:chExt cx="8021409" cy="2045706"/>
          </a:xfrm>
        </p:grpSpPr>
        <p:grpSp>
          <p:nvGrpSpPr>
            <p:cNvPr id="241" name="Group 240"/>
            <p:cNvGrpSpPr/>
            <p:nvPr/>
          </p:nvGrpSpPr>
          <p:grpSpPr>
            <a:xfrm>
              <a:off x="838225" y="3360673"/>
              <a:ext cx="6832670" cy="1941556"/>
              <a:chOff x="939825" y="3360673"/>
              <a:chExt cx="6832670" cy="1941556"/>
            </a:xfrm>
          </p:grpSpPr>
          <p:sp>
            <p:nvSpPr>
              <p:cNvPr id="8" name="Oval 7"/>
              <p:cNvSpPr/>
              <p:nvPr/>
            </p:nvSpPr>
            <p:spPr>
              <a:xfrm>
                <a:off x="4505296" y="5144545"/>
                <a:ext cx="1189697"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err="1" smtClean="0">
                    <a:solidFill>
                      <a:schemeClr val="tx1"/>
                    </a:solidFill>
                    <a:latin typeface="Times New Roman" panose="02020603050405020304" pitchFamily="18" charset="0"/>
                    <a:cs typeface="Times New Roman" panose="02020603050405020304" pitchFamily="18" charset="0"/>
                  </a:rPr>
                  <a:t>dispat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5967104" y="5151696"/>
                <a:ext cx="1317622"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err="1" smtClean="0">
                    <a:solidFill>
                      <a:schemeClr val="tx1"/>
                    </a:solidFill>
                    <a:latin typeface="Times New Roman" panose="02020603050405020304" pitchFamily="18" charset="0"/>
                    <a:cs typeface="Times New Roman" panose="02020603050405020304" pitchFamily="18" charset="0"/>
                  </a:rPr>
                  <a:t>inf</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3079210" y="5119693"/>
                <a:ext cx="1023317" cy="177504"/>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err="1" smtClean="0">
                    <a:solidFill>
                      <a:schemeClr val="tx1"/>
                    </a:solidFill>
                    <a:latin typeface="Times New Roman" panose="02020603050405020304" pitchFamily="18" charset="0"/>
                    <a:cs typeface="Times New Roman" panose="02020603050405020304" pitchFamily="18" charset="0"/>
                  </a:rPr>
                  <a:t>indis</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3361531" y="4514075"/>
                <a:ext cx="1757679" cy="216081"/>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rel12(</a:t>
                </a:r>
                <a:r>
                  <a:rPr lang="en-US" sz="1400" b="1" dirty="0" err="1" smtClean="0">
                    <a:solidFill>
                      <a:schemeClr val="tx1"/>
                    </a:solidFill>
                    <a:latin typeface="Times New Roman" panose="02020603050405020304" pitchFamily="18" charset="0"/>
                    <a:cs typeface="Times New Roman" panose="02020603050405020304" pitchFamily="18" charset="0"/>
                  </a:rPr>
                  <a:t>Indis,D</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1598783" y="4516915"/>
                <a:ext cx="1395305" cy="213241"/>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rel11(B,D)</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5433143" y="4505775"/>
                <a:ext cx="2032102"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wrap="none" lIns="0" tIns="0" rIns="0" bIns="0" rtlCol="0" anchor="ctr">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rel13(</a:t>
                </a:r>
                <a:r>
                  <a:rPr lang="en-US" sz="1400" b="1" dirty="0" err="1" smtClean="0">
                    <a:solidFill>
                      <a:schemeClr val="tx1"/>
                    </a:solidFill>
                    <a:latin typeface="Times New Roman" panose="02020603050405020304" pitchFamily="18" charset="0"/>
                    <a:cs typeface="Times New Roman" panose="02020603050405020304" pitchFamily="18" charset="0"/>
                  </a:rPr>
                  <a:t>Inf,D</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939825" y="3895796"/>
                <a:ext cx="2139385" cy="297772"/>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rel11(B,D</a:t>
                </a:r>
                <a:r>
                  <a:rPr lang="en-US" sz="1400" b="1" dirty="0" smtClean="0">
                    <a:solidFill>
                      <a:schemeClr val="tx1"/>
                    </a:solidFill>
                    <a:latin typeface="Times New Roman" panose="02020603050405020304" pitchFamily="18" charset="0"/>
                    <a:cs typeface="Times New Roman" panose="02020603050405020304" pitchFamily="18" charset="0"/>
                  </a:rPr>
                  <a:t>),</a:t>
                </a:r>
                <a:r>
                  <a:rPr lang="en-US" sz="1400" b="1" dirty="0">
                    <a:solidFill>
                      <a:schemeClr val="tx1"/>
                    </a:solidFill>
                    <a:latin typeface="Times New Roman" panose="02020603050405020304" pitchFamily="18" charset="0"/>
                    <a:cs typeface="Times New Roman" panose="02020603050405020304" pitchFamily="18" charset="0"/>
                  </a:rPr>
                  <a:t> </a:t>
                </a:r>
                <a:endParaRPr lang="en-US" sz="1400" b="1" dirty="0" smtClean="0">
                  <a:solidFill>
                    <a:schemeClr val="tx1"/>
                  </a:solidFill>
                  <a:latin typeface="Times New Roman" panose="02020603050405020304" pitchFamily="18" charset="0"/>
                  <a:cs typeface="Times New Roman" panose="02020603050405020304" pitchFamily="18" charset="0"/>
                </a:endParaRPr>
              </a:p>
              <a:p>
                <a:pPr algn="ctr"/>
                <a:r>
                  <a:rPr lang="en-US" sz="1400" b="1" dirty="0" smtClean="0">
                    <a:solidFill>
                      <a:schemeClr val="tx1"/>
                    </a:solidFill>
                    <a:latin typeface="Times New Roman" panose="02020603050405020304" pitchFamily="18" charset="0"/>
                    <a:cs typeface="Times New Roman" panose="02020603050405020304" pitchFamily="18" charset="0"/>
                  </a:rPr>
                  <a:t>rel12(</a:t>
                </a:r>
                <a:r>
                  <a:rPr lang="en-US" sz="1400" b="1" dirty="0" err="1" smtClean="0">
                    <a:solidFill>
                      <a:schemeClr val="tx1"/>
                    </a:solidFill>
                    <a:latin typeface="Times New Roman" panose="02020603050405020304" pitchFamily="18" charset="0"/>
                    <a:cs typeface="Times New Roman" panose="02020603050405020304" pitchFamily="18" charset="0"/>
                  </a:rPr>
                  <a:t>Indis,D</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5479335" y="3903329"/>
                <a:ext cx="2293160" cy="310075"/>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rel12(</a:t>
                </a:r>
                <a:r>
                  <a:rPr lang="en-US" sz="1400" b="1" dirty="0" err="1" smtClean="0">
                    <a:solidFill>
                      <a:schemeClr val="tx1"/>
                    </a:solidFill>
                    <a:latin typeface="Times New Roman" panose="02020603050405020304" pitchFamily="18" charset="0"/>
                    <a:cs typeface="Times New Roman" panose="02020603050405020304" pitchFamily="18" charset="0"/>
                  </a:rPr>
                  <a:t>Indis,D</a:t>
                </a:r>
                <a:r>
                  <a:rPr lang="en-US" sz="1400" b="1" dirty="0" smtClean="0">
                    <a:solidFill>
                      <a:schemeClr val="tx1"/>
                    </a:solidFill>
                    <a:latin typeface="Times New Roman" panose="02020603050405020304" pitchFamily="18" charset="0"/>
                    <a:cs typeface="Times New Roman" panose="02020603050405020304" pitchFamily="18" charset="0"/>
                  </a:rPr>
                  <a:t>),</a:t>
                </a:r>
              </a:p>
              <a:p>
                <a:pPr algn="ctr"/>
                <a:r>
                  <a:rPr lang="en-US" sz="1400" b="1" dirty="0" smtClean="0">
                    <a:solidFill>
                      <a:schemeClr val="tx1"/>
                    </a:solidFill>
                    <a:latin typeface="Times New Roman" panose="02020603050405020304" pitchFamily="18" charset="0"/>
                    <a:cs typeface="Times New Roman" panose="02020603050405020304" pitchFamily="18" charset="0"/>
                  </a:rPr>
                  <a:t>rel13(</a:t>
                </a:r>
                <a:r>
                  <a:rPr lang="en-US" sz="1400" b="1" dirty="0" err="1" smtClean="0">
                    <a:solidFill>
                      <a:schemeClr val="tx1"/>
                    </a:solidFill>
                    <a:latin typeface="Times New Roman" panose="02020603050405020304" pitchFamily="18" charset="0"/>
                    <a:cs typeface="Times New Roman" panose="02020603050405020304" pitchFamily="18" charset="0"/>
                  </a:rPr>
                  <a:t>Inf,D</a:t>
                </a:r>
                <a:r>
                  <a:rPr lang="en-US" sz="1400" b="1" dirty="0">
                    <a:solidFill>
                      <a:schemeClr val="tx1"/>
                    </a:solidFill>
                    <a:latin typeface="Times New Roman" panose="02020603050405020304" pitchFamily="18" charset="0"/>
                    <a:cs typeface="Times New Roman" panose="02020603050405020304" pitchFamily="18" charset="0"/>
                  </a:rPr>
                  <a:t>)</a:t>
                </a:r>
              </a:p>
            </p:txBody>
          </p:sp>
          <p:cxnSp>
            <p:nvCxnSpPr>
              <p:cNvPr id="17" name="Straight Arrow Connector 16"/>
              <p:cNvCxnSpPr>
                <a:stCxn id="8" idx="0"/>
                <a:endCxn id="11" idx="4"/>
              </p:cNvCxnSpPr>
              <p:nvPr/>
            </p:nvCxnSpPr>
            <p:spPr>
              <a:xfrm flipH="1" flipV="1">
                <a:off x="4240371" y="4730156"/>
                <a:ext cx="859774" cy="414389"/>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0"/>
                <a:endCxn id="13" idx="4"/>
              </p:cNvCxnSpPr>
              <p:nvPr/>
            </p:nvCxnSpPr>
            <p:spPr>
              <a:xfrm flipH="1" flipV="1">
                <a:off x="6449194" y="4741295"/>
                <a:ext cx="176721" cy="410401"/>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4"/>
                <a:endCxn id="12" idx="4"/>
              </p:cNvCxnSpPr>
              <p:nvPr/>
            </p:nvCxnSpPr>
            <p:spPr>
              <a:xfrm>
                <a:off x="2296436" y="4730156"/>
                <a:ext cx="0" cy="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8" idx="0"/>
                <a:endCxn id="12" idx="4"/>
              </p:cNvCxnSpPr>
              <p:nvPr/>
            </p:nvCxnSpPr>
            <p:spPr>
              <a:xfrm flipH="1" flipV="1">
                <a:off x="2296436" y="4730156"/>
                <a:ext cx="2803709" cy="414389"/>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 idx="0"/>
                <a:endCxn id="13" idx="4"/>
              </p:cNvCxnSpPr>
              <p:nvPr/>
            </p:nvCxnSpPr>
            <p:spPr>
              <a:xfrm flipV="1">
                <a:off x="5100145" y="4741295"/>
                <a:ext cx="1349049" cy="40325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3361531" y="3930267"/>
                <a:ext cx="1991656" cy="282707"/>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rel11(B,D), </a:t>
                </a:r>
                <a:endParaRPr lang="en-US" sz="1400" b="1" dirty="0" smtClean="0">
                  <a:solidFill>
                    <a:schemeClr val="tx1"/>
                  </a:solidFill>
                  <a:latin typeface="Times New Roman" panose="02020603050405020304" pitchFamily="18" charset="0"/>
                  <a:cs typeface="Times New Roman" panose="02020603050405020304" pitchFamily="18" charset="0"/>
                </a:endParaRPr>
              </a:p>
              <a:p>
                <a:pPr algn="ctr"/>
                <a:r>
                  <a:rPr lang="en-US" sz="1400" b="1" dirty="0" smtClean="0">
                    <a:solidFill>
                      <a:schemeClr val="tx1"/>
                    </a:solidFill>
                    <a:latin typeface="Times New Roman" panose="02020603050405020304" pitchFamily="18" charset="0"/>
                    <a:cs typeface="Times New Roman" panose="02020603050405020304" pitchFamily="18" charset="0"/>
                  </a:rPr>
                  <a:t>rel13(</a:t>
                </a:r>
                <a:r>
                  <a:rPr lang="en-US" sz="1400" b="1" dirty="0" err="1" smtClean="0">
                    <a:solidFill>
                      <a:schemeClr val="tx1"/>
                    </a:solidFill>
                    <a:latin typeface="Times New Roman" panose="02020603050405020304" pitchFamily="18" charset="0"/>
                    <a:cs typeface="Times New Roman" panose="02020603050405020304" pitchFamily="18" charset="0"/>
                  </a:rPr>
                  <a:t>Inf,D</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69" name="Oval 68"/>
              <p:cNvSpPr/>
              <p:nvPr/>
            </p:nvSpPr>
            <p:spPr>
              <a:xfrm>
                <a:off x="1999190" y="3360673"/>
                <a:ext cx="4716338" cy="234606"/>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rel11(B,D </a:t>
                </a:r>
                <a:r>
                  <a:rPr lang="en-US" sz="1400" b="1" dirty="0" smtClean="0">
                    <a:solidFill>
                      <a:schemeClr val="tx1"/>
                    </a:solidFill>
                    <a:latin typeface="Times New Roman" panose="02020603050405020304" pitchFamily="18" charset="0"/>
                    <a:cs typeface="Times New Roman" panose="02020603050405020304" pitchFamily="18" charset="0"/>
                  </a:rPr>
                  <a:t>),rel12(</a:t>
                </a:r>
                <a:r>
                  <a:rPr lang="en-US" sz="1400" b="1" dirty="0" err="1" smtClean="0">
                    <a:solidFill>
                      <a:schemeClr val="tx1"/>
                    </a:solidFill>
                    <a:latin typeface="Times New Roman" panose="02020603050405020304" pitchFamily="18" charset="0"/>
                    <a:cs typeface="Times New Roman" panose="02020603050405020304" pitchFamily="18" charset="0"/>
                  </a:rPr>
                  <a:t>Indis,D</a:t>
                </a:r>
                <a:r>
                  <a:rPr lang="en-US" sz="1400" b="1" dirty="0" smtClean="0">
                    <a:solidFill>
                      <a:schemeClr val="tx1"/>
                    </a:solidFill>
                    <a:latin typeface="Times New Roman" panose="02020603050405020304" pitchFamily="18" charset="0"/>
                    <a:cs typeface="Times New Roman" panose="02020603050405020304" pitchFamily="18" charset="0"/>
                  </a:rPr>
                  <a:t>),rel13(</a:t>
                </a:r>
                <a:r>
                  <a:rPr lang="en-US" sz="1400" b="1" dirty="0" err="1" smtClean="0">
                    <a:solidFill>
                      <a:schemeClr val="tx1"/>
                    </a:solidFill>
                    <a:latin typeface="Times New Roman" panose="02020603050405020304" pitchFamily="18" charset="0"/>
                    <a:cs typeface="Times New Roman" panose="02020603050405020304" pitchFamily="18" charset="0"/>
                  </a:rPr>
                  <a:t>Inf,D</a:t>
                </a:r>
                <a:r>
                  <a:rPr lang="en-US" sz="1400" b="1" dirty="0">
                    <a:solidFill>
                      <a:schemeClr val="tx1"/>
                    </a:solidFill>
                    <a:latin typeface="Times New Roman" panose="02020603050405020304" pitchFamily="18" charset="0"/>
                    <a:cs typeface="Times New Roman" panose="02020603050405020304" pitchFamily="18" charset="0"/>
                  </a:rPr>
                  <a:t>)</a:t>
                </a:r>
              </a:p>
            </p:txBody>
          </p:sp>
          <p:cxnSp>
            <p:nvCxnSpPr>
              <p:cNvPr id="71" name="Straight Arrow Connector 70"/>
              <p:cNvCxnSpPr>
                <a:stCxn id="14" idx="0"/>
                <a:endCxn id="69" idx="4"/>
              </p:cNvCxnSpPr>
              <p:nvPr/>
            </p:nvCxnSpPr>
            <p:spPr>
              <a:xfrm flipV="1">
                <a:off x="2009518" y="3595279"/>
                <a:ext cx="2347841" cy="300517"/>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47" idx="0"/>
                <a:endCxn id="69" idx="4"/>
              </p:cNvCxnSpPr>
              <p:nvPr/>
            </p:nvCxnSpPr>
            <p:spPr>
              <a:xfrm flipV="1">
                <a:off x="4357359" y="3595279"/>
                <a:ext cx="0" cy="334988"/>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15" idx="0"/>
                <a:endCxn id="69" idx="4"/>
              </p:cNvCxnSpPr>
              <p:nvPr/>
            </p:nvCxnSpPr>
            <p:spPr>
              <a:xfrm flipH="1" flipV="1">
                <a:off x="4357359" y="3595279"/>
                <a:ext cx="2268556" cy="30805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1481606" y="5117160"/>
                <a:ext cx="1043151" cy="176938"/>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Bio</a:t>
                </a:r>
                <a:endParaRPr lang="en-US" sz="1400" b="1" dirty="0">
                  <a:solidFill>
                    <a:schemeClr val="tx1"/>
                  </a:solidFill>
                  <a:latin typeface="Times New Roman" panose="02020603050405020304" pitchFamily="18" charset="0"/>
                  <a:cs typeface="Times New Roman" panose="02020603050405020304" pitchFamily="18" charset="0"/>
                </a:endParaRPr>
              </a:p>
            </p:txBody>
          </p:sp>
        </p:grpSp>
        <p:cxnSp>
          <p:nvCxnSpPr>
            <p:cNvPr id="224" name="Straight Arrow Connector 223"/>
            <p:cNvCxnSpPr/>
            <p:nvPr/>
          </p:nvCxnSpPr>
          <p:spPr>
            <a:xfrm flipV="1">
              <a:off x="8060383" y="3273395"/>
              <a:ext cx="1" cy="2045706"/>
            </a:xfrm>
            <a:prstGeom prst="straightConnector1">
              <a:avLst/>
            </a:prstGeom>
            <a:ln>
              <a:solidFill>
                <a:srgbClr val="00B050"/>
              </a:solidFill>
              <a:tailEnd type="arrow"/>
            </a:ln>
          </p:spPr>
          <p:style>
            <a:lnRef idx="3">
              <a:schemeClr val="accent1"/>
            </a:lnRef>
            <a:fillRef idx="0">
              <a:schemeClr val="accent1"/>
            </a:fillRef>
            <a:effectRef idx="2">
              <a:schemeClr val="accent1"/>
            </a:effectRef>
            <a:fontRef idx="minor">
              <a:schemeClr val="tx1"/>
            </a:fontRef>
          </p:style>
        </p:cxnSp>
        <p:sp>
          <p:nvSpPr>
            <p:cNvPr id="242" name="TextBox 241"/>
            <p:cNvSpPr txBox="1"/>
            <p:nvPr/>
          </p:nvSpPr>
          <p:spPr>
            <a:xfrm>
              <a:off x="8178799" y="5083580"/>
              <a:ext cx="680835" cy="136232"/>
            </a:xfrm>
            <a:prstGeom prst="rect">
              <a:avLst/>
            </a:prstGeom>
            <a:noFill/>
          </p:spPr>
          <p:txBody>
            <a:bodyPr wrap="square" lIns="0" tIns="0" rIns="0" bIns="0" rtlCol="0">
              <a:spAutoFit/>
            </a:bodyPr>
            <a:lstStyle/>
            <a:p>
              <a:r>
                <a:rPr lang="en-US" sz="1400" b="1" dirty="0" smtClean="0"/>
                <a:t>Level 0</a:t>
              </a:r>
              <a:endParaRPr lang="en-US" sz="1400" b="1" dirty="0"/>
            </a:p>
          </p:txBody>
        </p:sp>
        <p:sp>
          <p:nvSpPr>
            <p:cNvPr id="243" name="TextBox 242"/>
            <p:cNvSpPr txBox="1"/>
            <p:nvPr/>
          </p:nvSpPr>
          <p:spPr>
            <a:xfrm>
              <a:off x="8178798" y="4514075"/>
              <a:ext cx="680835" cy="136232"/>
            </a:xfrm>
            <a:prstGeom prst="rect">
              <a:avLst/>
            </a:prstGeom>
            <a:noFill/>
          </p:spPr>
          <p:txBody>
            <a:bodyPr wrap="square" lIns="0" tIns="0" rIns="0" bIns="0" rtlCol="0">
              <a:spAutoFit/>
            </a:bodyPr>
            <a:lstStyle/>
            <a:p>
              <a:r>
                <a:rPr lang="en-US" sz="1400" b="1" dirty="0" smtClean="0"/>
                <a:t>Level 1</a:t>
              </a:r>
              <a:endParaRPr lang="en-US" sz="1400" b="1" dirty="0"/>
            </a:p>
          </p:txBody>
        </p:sp>
        <p:sp>
          <p:nvSpPr>
            <p:cNvPr id="244" name="TextBox 243"/>
            <p:cNvSpPr txBox="1"/>
            <p:nvPr/>
          </p:nvSpPr>
          <p:spPr>
            <a:xfrm>
              <a:off x="8178796" y="3292557"/>
              <a:ext cx="680835" cy="136232"/>
            </a:xfrm>
            <a:prstGeom prst="rect">
              <a:avLst/>
            </a:prstGeom>
            <a:noFill/>
          </p:spPr>
          <p:txBody>
            <a:bodyPr wrap="square" lIns="0" tIns="0" rIns="0" bIns="0" rtlCol="0">
              <a:spAutoFit/>
            </a:bodyPr>
            <a:lstStyle/>
            <a:p>
              <a:r>
                <a:rPr lang="en-US" sz="1400" b="1" dirty="0" smtClean="0"/>
                <a:t>Level 3</a:t>
              </a:r>
              <a:endParaRPr lang="en-US" sz="1400" b="1" dirty="0"/>
            </a:p>
          </p:txBody>
        </p:sp>
        <p:sp>
          <p:nvSpPr>
            <p:cNvPr id="245" name="TextBox 244"/>
            <p:cNvSpPr txBox="1"/>
            <p:nvPr/>
          </p:nvSpPr>
          <p:spPr>
            <a:xfrm>
              <a:off x="8178797" y="3835213"/>
              <a:ext cx="680835" cy="136232"/>
            </a:xfrm>
            <a:prstGeom prst="rect">
              <a:avLst/>
            </a:prstGeom>
            <a:noFill/>
          </p:spPr>
          <p:txBody>
            <a:bodyPr wrap="square" lIns="0" tIns="0" rIns="0" bIns="0" rtlCol="0">
              <a:spAutoFit/>
            </a:bodyPr>
            <a:lstStyle/>
            <a:p>
              <a:r>
                <a:rPr lang="en-US" sz="1400" b="1" dirty="0" smtClean="0"/>
                <a:t>Level 2</a:t>
              </a:r>
              <a:endParaRPr lang="en-US" sz="1400" b="1" dirty="0"/>
            </a:p>
          </p:txBody>
        </p:sp>
      </p:grpSp>
      <p:sp>
        <p:nvSpPr>
          <p:cNvPr id="35" name="Rectangle 34"/>
          <p:cNvSpPr/>
          <p:nvPr/>
        </p:nvSpPr>
        <p:spPr>
          <a:xfrm>
            <a:off x="2309777" y="5586594"/>
            <a:ext cx="4567311" cy="369332"/>
          </a:xfrm>
          <a:prstGeom prst="rect">
            <a:avLst/>
          </a:prstGeom>
        </p:spPr>
        <p:txBody>
          <a:bodyPr wrap="square">
            <a:spAutoFit/>
          </a:bodyPr>
          <a:lstStyle/>
          <a:p>
            <a:r>
              <a:rPr lang="en-US" dirty="0" smtClean="0"/>
              <a:t>Relationship Chain Lattice for </a:t>
            </a:r>
            <a:r>
              <a:rPr lang="en-US" dirty="0" err="1" smtClean="0"/>
              <a:t>Hepatitis_std</a:t>
            </a:r>
            <a:endParaRPr lang="en-US" dirty="0"/>
          </a:p>
        </p:txBody>
      </p:sp>
      <p:cxnSp>
        <p:nvCxnSpPr>
          <p:cNvPr id="5" name="Straight Arrow Connector 4"/>
          <p:cNvCxnSpPr>
            <a:stCxn id="39" idx="0"/>
            <a:endCxn id="12" idx="4"/>
          </p:cNvCxnSpPr>
          <p:nvPr/>
        </p:nvCxnSpPr>
        <p:spPr>
          <a:xfrm flipV="1">
            <a:off x="1916825" y="3857725"/>
            <a:ext cx="293254" cy="77886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10" idx="0"/>
            <a:endCxn id="11" idx="4"/>
          </p:cNvCxnSpPr>
          <p:nvPr/>
        </p:nvCxnSpPr>
        <p:spPr>
          <a:xfrm flipV="1">
            <a:off x="3504512" y="3857727"/>
            <a:ext cx="649502" cy="783963"/>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12" idx="0"/>
            <a:endCxn id="14" idx="4"/>
          </p:cNvCxnSpPr>
          <p:nvPr/>
        </p:nvCxnSpPr>
        <p:spPr>
          <a:xfrm flipH="1" flipV="1">
            <a:off x="1923161" y="2777815"/>
            <a:ext cx="286918" cy="65075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11" idx="0"/>
            <a:endCxn id="14" idx="4"/>
          </p:cNvCxnSpPr>
          <p:nvPr/>
        </p:nvCxnSpPr>
        <p:spPr>
          <a:xfrm flipH="1" flipV="1">
            <a:off x="1923161" y="2777815"/>
            <a:ext cx="2230853" cy="645036"/>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a:stCxn id="12" idx="0"/>
            <a:endCxn id="47" idx="4"/>
          </p:cNvCxnSpPr>
          <p:nvPr/>
        </p:nvCxnSpPr>
        <p:spPr>
          <a:xfrm flipV="1">
            <a:off x="2210079" y="2816871"/>
            <a:ext cx="2060923" cy="611696"/>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a:stCxn id="13" idx="0"/>
            <a:endCxn id="47" idx="4"/>
          </p:cNvCxnSpPr>
          <p:nvPr/>
        </p:nvCxnSpPr>
        <p:spPr>
          <a:xfrm flipH="1" flipV="1">
            <a:off x="4271002" y="2816871"/>
            <a:ext cx="2091835" cy="589276"/>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82" name="Straight Arrow Connector 281"/>
          <p:cNvCxnSpPr>
            <a:stCxn id="11" idx="0"/>
            <a:endCxn id="15" idx="4"/>
          </p:cNvCxnSpPr>
          <p:nvPr/>
        </p:nvCxnSpPr>
        <p:spPr>
          <a:xfrm flipV="1">
            <a:off x="4154014" y="2817736"/>
            <a:ext cx="2385544" cy="60511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84" name="Straight Arrow Connector 283"/>
          <p:cNvCxnSpPr>
            <a:stCxn id="13" idx="0"/>
            <a:endCxn id="15" idx="4"/>
          </p:cNvCxnSpPr>
          <p:nvPr/>
        </p:nvCxnSpPr>
        <p:spPr>
          <a:xfrm flipV="1">
            <a:off x="6362837" y="2817736"/>
            <a:ext cx="176721" cy="588411"/>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226" name="Rectangle 225"/>
          <p:cNvSpPr/>
          <p:nvPr/>
        </p:nvSpPr>
        <p:spPr>
          <a:xfrm>
            <a:off x="108233" y="152400"/>
            <a:ext cx="2930354" cy="707886"/>
          </a:xfrm>
          <a:prstGeom prst="rect">
            <a:avLst/>
          </a:prstGeom>
        </p:spPr>
        <p:txBody>
          <a:bodyPr wrap="none">
            <a:spAutoFit/>
          </a:bodyPr>
          <a:lstStyle/>
          <a:p>
            <a:r>
              <a:rPr lang="en-US" sz="4000" dirty="0" err="1"/>
              <a:t>Hepatitis_std</a:t>
            </a:r>
            <a:endParaRPr lang="en-US" sz="4000" dirty="0"/>
          </a:p>
        </p:txBody>
      </p:sp>
    </p:spTree>
    <p:extLst>
      <p:ext uri="{BB962C8B-B14F-4D97-AF65-F5344CB8AC3E}">
        <p14:creationId xmlns:p14="http://schemas.microsoft.com/office/powerpoint/2010/main" val="80181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 name="Group 245"/>
          <p:cNvGrpSpPr/>
          <p:nvPr/>
        </p:nvGrpSpPr>
        <p:grpSpPr>
          <a:xfrm>
            <a:off x="853468" y="925921"/>
            <a:ext cx="8021409" cy="4141415"/>
            <a:chOff x="838225" y="3273395"/>
            <a:chExt cx="8021409" cy="2057795"/>
          </a:xfrm>
        </p:grpSpPr>
        <p:grpSp>
          <p:nvGrpSpPr>
            <p:cNvPr id="241" name="Group 240"/>
            <p:cNvGrpSpPr/>
            <p:nvPr/>
          </p:nvGrpSpPr>
          <p:grpSpPr>
            <a:xfrm>
              <a:off x="838225" y="3273395"/>
              <a:ext cx="6832670" cy="2057795"/>
              <a:chOff x="939825" y="3273395"/>
              <a:chExt cx="6832670" cy="2057795"/>
            </a:xfrm>
          </p:grpSpPr>
          <p:sp>
            <p:nvSpPr>
              <p:cNvPr id="8" name="Oval 7"/>
              <p:cNvSpPr/>
              <p:nvPr/>
            </p:nvSpPr>
            <p:spPr>
              <a:xfrm>
                <a:off x="2987742" y="5153686"/>
                <a:ext cx="1189697"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actors</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6089161" y="5171787"/>
                <a:ext cx="1317622"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directors</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4607551" y="5153686"/>
                <a:ext cx="1023317" cy="177504"/>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movies</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3361531" y="4514075"/>
                <a:ext cx="1757679" cy="216081"/>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movie2actors(M,A)</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1598783" y="4516915"/>
                <a:ext cx="1395305" cy="213241"/>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u2base(U,M)</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5433143" y="4505775"/>
                <a:ext cx="2032102"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wrap="none" lIns="0" tIns="0" rIns="0" bIns="0" rtlCol="0" anchor="ctr">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movie2directors(M,D)</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939825" y="3895796"/>
                <a:ext cx="2139385" cy="297772"/>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1" algn="ctr"/>
                <a:r>
                  <a:rPr lang="en-US" sz="1400" b="1" dirty="0" smtClean="0">
                    <a:solidFill>
                      <a:schemeClr val="tx1"/>
                    </a:solidFill>
                    <a:latin typeface="Times New Roman" panose="02020603050405020304" pitchFamily="18" charset="0"/>
                    <a:cs typeface="Times New Roman" panose="02020603050405020304" pitchFamily="18" charset="0"/>
                  </a:rPr>
                  <a:t>movie2actors(M,A), </a:t>
                </a:r>
              </a:p>
              <a:p>
                <a:pPr marL="0" lvl="1" algn="ctr"/>
                <a:r>
                  <a:rPr lang="en-US" sz="1400" b="1" dirty="0" smtClean="0">
                    <a:solidFill>
                      <a:schemeClr val="tx1"/>
                    </a:solidFill>
                    <a:latin typeface="Times New Roman" panose="02020603050405020304" pitchFamily="18" charset="0"/>
                    <a:cs typeface="Times New Roman" panose="02020603050405020304" pitchFamily="18" charset="0"/>
                  </a:rPr>
                  <a:t>u2base(U,M)</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5479335" y="3903329"/>
                <a:ext cx="2293160" cy="310075"/>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1" algn="ctr"/>
                <a:r>
                  <a:rPr lang="en-US" sz="1400" b="1" dirty="0">
                    <a:solidFill>
                      <a:schemeClr val="tx1"/>
                    </a:solidFill>
                    <a:latin typeface="Times New Roman" panose="02020603050405020304" pitchFamily="18" charset="0"/>
                    <a:cs typeface="Times New Roman" panose="02020603050405020304" pitchFamily="18" charset="0"/>
                  </a:rPr>
                  <a:t>movie2actors(M,A), </a:t>
                </a:r>
                <a:endParaRPr lang="en-US" sz="1400" b="1" dirty="0" smtClean="0">
                  <a:solidFill>
                    <a:schemeClr val="tx1"/>
                  </a:solidFill>
                  <a:latin typeface="Times New Roman" panose="02020603050405020304" pitchFamily="18" charset="0"/>
                  <a:cs typeface="Times New Roman" panose="02020603050405020304" pitchFamily="18" charset="0"/>
                </a:endParaRPr>
              </a:p>
              <a:p>
                <a:pPr marL="0" lvl="1" algn="ctr"/>
                <a:r>
                  <a:rPr lang="en-US" sz="1400" b="1" dirty="0" smtClean="0">
                    <a:solidFill>
                      <a:schemeClr val="tx1"/>
                    </a:solidFill>
                    <a:latin typeface="Times New Roman" panose="02020603050405020304" pitchFamily="18" charset="0"/>
                    <a:cs typeface="Times New Roman" panose="02020603050405020304" pitchFamily="18" charset="0"/>
                  </a:rPr>
                  <a:t>movie2directors(M,D)</a:t>
                </a:r>
                <a:endParaRPr lang="en-US" sz="1400" b="1" dirty="0">
                  <a:solidFill>
                    <a:schemeClr val="tx1"/>
                  </a:solidFill>
                  <a:latin typeface="Times New Roman" panose="02020603050405020304" pitchFamily="18" charset="0"/>
                  <a:cs typeface="Times New Roman" panose="02020603050405020304" pitchFamily="18" charset="0"/>
                </a:endParaRPr>
              </a:p>
            </p:txBody>
          </p:sp>
          <p:cxnSp>
            <p:nvCxnSpPr>
              <p:cNvPr id="17" name="Straight Arrow Connector 16"/>
              <p:cNvCxnSpPr>
                <a:stCxn id="8" idx="0"/>
                <a:endCxn id="11" idx="4"/>
              </p:cNvCxnSpPr>
              <p:nvPr/>
            </p:nvCxnSpPr>
            <p:spPr>
              <a:xfrm flipV="1">
                <a:off x="3582591" y="4730156"/>
                <a:ext cx="657780" cy="42353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0"/>
                <a:endCxn id="13" idx="4"/>
              </p:cNvCxnSpPr>
              <p:nvPr/>
            </p:nvCxnSpPr>
            <p:spPr>
              <a:xfrm flipH="1" flipV="1">
                <a:off x="6449194" y="4741295"/>
                <a:ext cx="298778" cy="43049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4"/>
                <a:endCxn id="12" idx="4"/>
              </p:cNvCxnSpPr>
              <p:nvPr/>
            </p:nvCxnSpPr>
            <p:spPr>
              <a:xfrm>
                <a:off x="2296436" y="4730156"/>
                <a:ext cx="0" cy="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0"/>
                <a:endCxn id="12" idx="4"/>
              </p:cNvCxnSpPr>
              <p:nvPr/>
            </p:nvCxnSpPr>
            <p:spPr>
              <a:xfrm flipH="1" flipV="1">
                <a:off x="2296436" y="4730156"/>
                <a:ext cx="2822774" cy="42353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0" idx="0"/>
                <a:endCxn id="13" idx="4"/>
              </p:cNvCxnSpPr>
              <p:nvPr/>
            </p:nvCxnSpPr>
            <p:spPr>
              <a:xfrm flipV="1">
                <a:off x="5119210" y="4741295"/>
                <a:ext cx="1329984" cy="412391"/>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3361531" y="3930267"/>
                <a:ext cx="1991656" cy="282707"/>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movie2directors(M,D</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a:p>
                <a:pPr marL="0" lvl="1" algn="ctr"/>
                <a:r>
                  <a:rPr lang="en-US" sz="1400" b="1" dirty="0" smtClean="0">
                    <a:solidFill>
                      <a:schemeClr val="tx1"/>
                    </a:solidFill>
                    <a:latin typeface="Times New Roman" panose="02020603050405020304" pitchFamily="18" charset="0"/>
                    <a:cs typeface="Times New Roman" panose="02020603050405020304" pitchFamily="18" charset="0"/>
                  </a:rPr>
                  <a:t>u2base(U,M</a:t>
                </a:r>
                <a:r>
                  <a:rPr lang="en-US" sz="1400" b="1" dirty="0">
                    <a:solidFill>
                      <a:schemeClr val="tx1"/>
                    </a:solidFill>
                    <a:latin typeface="Times New Roman" panose="02020603050405020304" pitchFamily="18" charset="0"/>
                    <a:cs typeface="Times New Roman" panose="02020603050405020304" pitchFamily="18" charset="0"/>
                  </a:rPr>
                  <a:t>)</a:t>
                </a:r>
              </a:p>
            </p:txBody>
          </p:sp>
          <p:sp>
            <p:nvSpPr>
              <p:cNvPr id="69" name="Oval 68"/>
              <p:cNvSpPr/>
              <p:nvPr/>
            </p:nvSpPr>
            <p:spPr>
              <a:xfrm>
                <a:off x="1923219" y="3273395"/>
                <a:ext cx="4716338" cy="234606"/>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1" algn="ctr"/>
                <a:r>
                  <a:rPr lang="en-US" sz="1400" b="1" dirty="0">
                    <a:solidFill>
                      <a:schemeClr val="tx1"/>
                    </a:solidFill>
                    <a:latin typeface="Times New Roman" panose="02020603050405020304" pitchFamily="18" charset="0"/>
                    <a:cs typeface="Times New Roman" panose="02020603050405020304" pitchFamily="18" charset="0"/>
                  </a:rPr>
                  <a:t>movie2actors(M,A), </a:t>
                </a:r>
                <a:r>
                  <a:rPr lang="en-US" sz="1400" b="1" dirty="0" smtClean="0">
                    <a:solidFill>
                      <a:schemeClr val="tx1"/>
                    </a:solidFill>
                    <a:latin typeface="Times New Roman" panose="02020603050405020304" pitchFamily="18" charset="0"/>
                    <a:cs typeface="Times New Roman" panose="02020603050405020304" pitchFamily="18" charset="0"/>
                  </a:rPr>
                  <a:t>movie2directors(M,D),</a:t>
                </a:r>
                <a:r>
                  <a:rPr lang="en-US" sz="1400" b="1" dirty="0">
                    <a:solidFill>
                      <a:schemeClr val="tx1"/>
                    </a:solidFill>
                    <a:latin typeface="Times New Roman" panose="02020603050405020304" pitchFamily="18" charset="0"/>
                    <a:cs typeface="Times New Roman" panose="02020603050405020304" pitchFamily="18" charset="0"/>
                  </a:rPr>
                  <a:t> u2base(U,M</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p:txBody>
          </p:sp>
          <p:cxnSp>
            <p:nvCxnSpPr>
              <p:cNvPr id="71" name="Straight Arrow Connector 70"/>
              <p:cNvCxnSpPr>
                <a:stCxn id="14" idx="0"/>
                <a:endCxn id="69" idx="4"/>
              </p:cNvCxnSpPr>
              <p:nvPr/>
            </p:nvCxnSpPr>
            <p:spPr>
              <a:xfrm flipV="1">
                <a:off x="2009518" y="3508001"/>
                <a:ext cx="2271870" cy="38779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47" idx="0"/>
                <a:endCxn id="69" idx="4"/>
              </p:cNvCxnSpPr>
              <p:nvPr/>
            </p:nvCxnSpPr>
            <p:spPr>
              <a:xfrm flipH="1" flipV="1">
                <a:off x="4281388" y="3508001"/>
                <a:ext cx="75971" cy="422266"/>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15" idx="0"/>
                <a:endCxn id="69" idx="4"/>
              </p:cNvCxnSpPr>
              <p:nvPr/>
            </p:nvCxnSpPr>
            <p:spPr>
              <a:xfrm flipH="1" flipV="1">
                <a:off x="4281388" y="3508001"/>
                <a:ext cx="2344527" cy="395328"/>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1481606" y="5117160"/>
                <a:ext cx="1043151" cy="176938"/>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users</a:t>
                </a:r>
                <a:endParaRPr lang="en-US" sz="1400" b="1" dirty="0">
                  <a:solidFill>
                    <a:schemeClr val="tx1"/>
                  </a:solidFill>
                  <a:latin typeface="Times New Roman" panose="02020603050405020304" pitchFamily="18" charset="0"/>
                  <a:cs typeface="Times New Roman" panose="02020603050405020304" pitchFamily="18" charset="0"/>
                </a:endParaRPr>
              </a:p>
            </p:txBody>
          </p:sp>
        </p:grpSp>
        <p:cxnSp>
          <p:nvCxnSpPr>
            <p:cNvPr id="224" name="Straight Arrow Connector 223"/>
            <p:cNvCxnSpPr/>
            <p:nvPr/>
          </p:nvCxnSpPr>
          <p:spPr>
            <a:xfrm flipV="1">
              <a:off x="8060383" y="3273395"/>
              <a:ext cx="1" cy="2045706"/>
            </a:xfrm>
            <a:prstGeom prst="straightConnector1">
              <a:avLst/>
            </a:prstGeom>
            <a:ln>
              <a:solidFill>
                <a:srgbClr val="00B050"/>
              </a:solidFill>
              <a:tailEnd type="arrow"/>
            </a:ln>
          </p:spPr>
          <p:style>
            <a:lnRef idx="3">
              <a:schemeClr val="accent1"/>
            </a:lnRef>
            <a:fillRef idx="0">
              <a:schemeClr val="accent1"/>
            </a:fillRef>
            <a:effectRef idx="2">
              <a:schemeClr val="accent1"/>
            </a:effectRef>
            <a:fontRef idx="minor">
              <a:schemeClr val="tx1"/>
            </a:fontRef>
          </p:style>
        </p:cxnSp>
        <p:sp>
          <p:nvSpPr>
            <p:cNvPr id="242" name="TextBox 241"/>
            <p:cNvSpPr txBox="1"/>
            <p:nvPr/>
          </p:nvSpPr>
          <p:spPr>
            <a:xfrm>
              <a:off x="8178799" y="5083580"/>
              <a:ext cx="680835" cy="136232"/>
            </a:xfrm>
            <a:prstGeom prst="rect">
              <a:avLst/>
            </a:prstGeom>
            <a:noFill/>
          </p:spPr>
          <p:txBody>
            <a:bodyPr wrap="square" lIns="0" tIns="0" rIns="0" bIns="0" rtlCol="0">
              <a:spAutoFit/>
            </a:bodyPr>
            <a:lstStyle/>
            <a:p>
              <a:r>
                <a:rPr lang="en-US" sz="1400" b="1" dirty="0" smtClean="0"/>
                <a:t>Level 0</a:t>
              </a:r>
              <a:endParaRPr lang="en-US" sz="1400" b="1" dirty="0"/>
            </a:p>
          </p:txBody>
        </p:sp>
        <p:sp>
          <p:nvSpPr>
            <p:cNvPr id="243" name="TextBox 242"/>
            <p:cNvSpPr txBox="1"/>
            <p:nvPr/>
          </p:nvSpPr>
          <p:spPr>
            <a:xfrm>
              <a:off x="8178798" y="4514075"/>
              <a:ext cx="680835" cy="136232"/>
            </a:xfrm>
            <a:prstGeom prst="rect">
              <a:avLst/>
            </a:prstGeom>
            <a:noFill/>
          </p:spPr>
          <p:txBody>
            <a:bodyPr wrap="square" lIns="0" tIns="0" rIns="0" bIns="0" rtlCol="0">
              <a:spAutoFit/>
            </a:bodyPr>
            <a:lstStyle/>
            <a:p>
              <a:r>
                <a:rPr lang="en-US" sz="1400" b="1" dirty="0" smtClean="0"/>
                <a:t>Level 1</a:t>
              </a:r>
              <a:endParaRPr lang="en-US" sz="1400" b="1" dirty="0"/>
            </a:p>
          </p:txBody>
        </p:sp>
        <p:sp>
          <p:nvSpPr>
            <p:cNvPr id="244" name="TextBox 243"/>
            <p:cNvSpPr txBox="1"/>
            <p:nvPr/>
          </p:nvSpPr>
          <p:spPr>
            <a:xfrm>
              <a:off x="8178796" y="3292557"/>
              <a:ext cx="680835" cy="136232"/>
            </a:xfrm>
            <a:prstGeom prst="rect">
              <a:avLst/>
            </a:prstGeom>
            <a:noFill/>
          </p:spPr>
          <p:txBody>
            <a:bodyPr wrap="square" lIns="0" tIns="0" rIns="0" bIns="0" rtlCol="0">
              <a:spAutoFit/>
            </a:bodyPr>
            <a:lstStyle/>
            <a:p>
              <a:r>
                <a:rPr lang="en-US" sz="1400" b="1" dirty="0" smtClean="0"/>
                <a:t>Level 3</a:t>
              </a:r>
              <a:endParaRPr lang="en-US" sz="1400" b="1" dirty="0"/>
            </a:p>
          </p:txBody>
        </p:sp>
        <p:sp>
          <p:nvSpPr>
            <p:cNvPr id="245" name="TextBox 244"/>
            <p:cNvSpPr txBox="1"/>
            <p:nvPr/>
          </p:nvSpPr>
          <p:spPr>
            <a:xfrm>
              <a:off x="8178797" y="3835213"/>
              <a:ext cx="680835" cy="136232"/>
            </a:xfrm>
            <a:prstGeom prst="rect">
              <a:avLst/>
            </a:prstGeom>
            <a:noFill/>
          </p:spPr>
          <p:txBody>
            <a:bodyPr wrap="square" lIns="0" tIns="0" rIns="0" bIns="0" rtlCol="0">
              <a:spAutoFit/>
            </a:bodyPr>
            <a:lstStyle/>
            <a:p>
              <a:r>
                <a:rPr lang="en-US" sz="1400" b="1" dirty="0" smtClean="0"/>
                <a:t>Level 2</a:t>
              </a:r>
              <a:endParaRPr lang="en-US" sz="1400" b="1" dirty="0"/>
            </a:p>
          </p:txBody>
        </p:sp>
      </p:grpSp>
      <p:sp>
        <p:nvSpPr>
          <p:cNvPr id="35" name="Rectangle 34"/>
          <p:cNvSpPr/>
          <p:nvPr/>
        </p:nvSpPr>
        <p:spPr>
          <a:xfrm>
            <a:off x="2309777" y="5586594"/>
            <a:ext cx="4567311" cy="369332"/>
          </a:xfrm>
          <a:prstGeom prst="rect">
            <a:avLst/>
          </a:prstGeom>
        </p:spPr>
        <p:txBody>
          <a:bodyPr wrap="square">
            <a:spAutoFit/>
          </a:bodyPr>
          <a:lstStyle/>
          <a:p>
            <a:r>
              <a:rPr lang="en-US" dirty="0" smtClean="0"/>
              <a:t>Relationship Chain Lattice for </a:t>
            </a:r>
            <a:r>
              <a:rPr lang="en-US" dirty="0" err="1" smtClean="0"/>
              <a:t>imdb_MovieLens</a:t>
            </a:r>
            <a:endParaRPr lang="en-US" dirty="0"/>
          </a:p>
        </p:txBody>
      </p:sp>
      <p:cxnSp>
        <p:nvCxnSpPr>
          <p:cNvPr id="5" name="Straight Arrow Connector 4"/>
          <p:cNvCxnSpPr>
            <a:stCxn id="39" idx="0"/>
            <a:endCxn id="12" idx="4"/>
          </p:cNvCxnSpPr>
          <p:nvPr/>
        </p:nvCxnSpPr>
        <p:spPr>
          <a:xfrm flipV="1">
            <a:off x="1916825" y="3857725"/>
            <a:ext cx="293254" cy="77886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10" idx="0"/>
            <a:endCxn id="11" idx="4"/>
          </p:cNvCxnSpPr>
          <p:nvPr/>
        </p:nvCxnSpPr>
        <p:spPr>
          <a:xfrm flipH="1" flipV="1">
            <a:off x="4154014" y="3857725"/>
            <a:ext cx="878839" cy="85237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12" idx="0"/>
            <a:endCxn id="14" idx="4"/>
          </p:cNvCxnSpPr>
          <p:nvPr/>
        </p:nvCxnSpPr>
        <p:spPr>
          <a:xfrm flipH="1" flipV="1">
            <a:off x="1923161" y="2777815"/>
            <a:ext cx="286918" cy="65075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11" idx="0"/>
            <a:endCxn id="14" idx="4"/>
          </p:cNvCxnSpPr>
          <p:nvPr/>
        </p:nvCxnSpPr>
        <p:spPr>
          <a:xfrm flipH="1" flipV="1">
            <a:off x="1923161" y="2777815"/>
            <a:ext cx="2230853" cy="645036"/>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a:stCxn id="12" idx="0"/>
            <a:endCxn id="47" idx="4"/>
          </p:cNvCxnSpPr>
          <p:nvPr/>
        </p:nvCxnSpPr>
        <p:spPr>
          <a:xfrm flipV="1">
            <a:off x="2210079" y="2816871"/>
            <a:ext cx="2060923" cy="611696"/>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a:stCxn id="13" idx="0"/>
            <a:endCxn id="47" idx="4"/>
          </p:cNvCxnSpPr>
          <p:nvPr/>
        </p:nvCxnSpPr>
        <p:spPr>
          <a:xfrm flipH="1" flipV="1">
            <a:off x="4271002" y="2816871"/>
            <a:ext cx="2091835" cy="589276"/>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82" name="Straight Arrow Connector 281"/>
          <p:cNvCxnSpPr>
            <a:stCxn id="11" idx="0"/>
            <a:endCxn id="15" idx="4"/>
          </p:cNvCxnSpPr>
          <p:nvPr/>
        </p:nvCxnSpPr>
        <p:spPr>
          <a:xfrm flipV="1">
            <a:off x="4154014" y="2817736"/>
            <a:ext cx="2385544" cy="60511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84" name="Straight Arrow Connector 283"/>
          <p:cNvCxnSpPr>
            <a:stCxn id="13" idx="0"/>
            <a:endCxn id="15" idx="4"/>
          </p:cNvCxnSpPr>
          <p:nvPr/>
        </p:nvCxnSpPr>
        <p:spPr>
          <a:xfrm flipV="1">
            <a:off x="6362837" y="2817736"/>
            <a:ext cx="176721" cy="588411"/>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357" name="Rectangle 356"/>
          <p:cNvSpPr/>
          <p:nvPr/>
        </p:nvSpPr>
        <p:spPr>
          <a:xfrm>
            <a:off x="66403" y="0"/>
            <a:ext cx="3758721" cy="707886"/>
          </a:xfrm>
          <a:prstGeom prst="rect">
            <a:avLst/>
          </a:prstGeom>
        </p:spPr>
        <p:txBody>
          <a:bodyPr wrap="none">
            <a:spAutoFit/>
          </a:bodyPr>
          <a:lstStyle/>
          <a:p>
            <a:r>
              <a:rPr lang="en-US" sz="4000" dirty="0" err="1"/>
              <a:t>imdb_MovieLens</a:t>
            </a:r>
            <a:endParaRPr lang="en-US" sz="4000" dirty="0"/>
          </a:p>
        </p:txBody>
      </p:sp>
    </p:spTree>
    <p:extLst>
      <p:ext uri="{BB962C8B-B14F-4D97-AF65-F5344CB8AC3E}">
        <p14:creationId xmlns:p14="http://schemas.microsoft.com/office/powerpoint/2010/main" val="186564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 name="Group 245"/>
          <p:cNvGrpSpPr/>
          <p:nvPr/>
        </p:nvGrpSpPr>
        <p:grpSpPr>
          <a:xfrm>
            <a:off x="853468" y="925923"/>
            <a:ext cx="8021409" cy="4117086"/>
            <a:chOff x="838225" y="3273395"/>
            <a:chExt cx="8021409" cy="2045706"/>
          </a:xfrm>
        </p:grpSpPr>
        <p:grpSp>
          <p:nvGrpSpPr>
            <p:cNvPr id="241" name="Group 240"/>
            <p:cNvGrpSpPr/>
            <p:nvPr/>
          </p:nvGrpSpPr>
          <p:grpSpPr>
            <a:xfrm>
              <a:off x="838225" y="3360673"/>
              <a:ext cx="6832670" cy="1936524"/>
              <a:chOff x="939825" y="3360673"/>
              <a:chExt cx="6832670" cy="1936524"/>
            </a:xfrm>
          </p:grpSpPr>
          <p:sp>
            <p:nvSpPr>
              <p:cNvPr id="8" name="Oval 7"/>
              <p:cNvSpPr/>
              <p:nvPr/>
            </p:nvSpPr>
            <p:spPr>
              <a:xfrm>
                <a:off x="2973768" y="5144545"/>
                <a:ext cx="1189697"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order2</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6056717" y="5143565"/>
                <a:ext cx="1317622" cy="150533"/>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trans</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4679789" y="5119693"/>
                <a:ext cx="1023317" cy="177504"/>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smtClean="0">
                    <a:solidFill>
                      <a:schemeClr val="tx1"/>
                    </a:solidFill>
                    <a:latin typeface="Times New Roman" panose="02020603050405020304" pitchFamily="18" charset="0"/>
                    <a:cs typeface="Times New Roman" panose="02020603050405020304" pitchFamily="18" charset="0"/>
                  </a:rPr>
                  <a:t>loan</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3543216" y="4525214"/>
                <a:ext cx="1757679" cy="216081"/>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err="1" smtClean="0">
                    <a:solidFill>
                      <a:schemeClr val="tx1"/>
                    </a:solidFill>
                    <a:latin typeface="Times New Roman" panose="02020603050405020304" pitchFamily="18" charset="0"/>
                    <a:cs typeface="Times New Roman" panose="02020603050405020304" pitchFamily="18" charset="0"/>
                  </a:rPr>
                  <a:t>Loan_Order</a:t>
                </a:r>
                <a:r>
                  <a:rPr lang="en-US" sz="1400" b="1" dirty="0" smtClean="0">
                    <a:solidFill>
                      <a:schemeClr val="tx1"/>
                    </a:solidFill>
                    <a:latin typeface="Times New Roman" panose="02020603050405020304" pitchFamily="18" charset="0"/>
                    <a:cs typeface="Times New Roman" panose="02020603050405020304" pitchFamily="18" charset="0"/>
                  </a:rPr>
                  <a:t>(L,O)</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1598783" y="4516915"/>
                <a:ext cx="1395305" cy="213241"/>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err="1" smtClean="0">
                    <a:solidFill>
                      <a:schemeClr val="tx1"/>
                    </a:solidFill>
                    <a:latin typeface="Times New Roman" panose="02020603050405020304" pitchFamily="18" charset="0"/>
                    <a:cs typeface="Times New Roman" panose="02020603050405020304" pitchFamily="18" charset="0"/>
                  </a:rPr>
                  <a:t>Loan_Acc</a:t>
                </a:r>
                <a:r>
                  <a:rPr lang="en-US" sz="1400" b="1" dirty="0" smtClean="0">
                    <a:solidFill>
                      <a:schemeClr val="tx1"/>
                    </a:solidFill>
                    <a:latin typeface="Times New Roman" panose="02020603050405020304" pitchFamily="18" charset="0"/>
                    <a:cs typeface="Times New Roman" panose="02020603050405020304" pitchFamily="18" charset="0"/>
                  </a:rPr>
                  <a:t>(L,A)</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5609864" y="4507733"/>
                <a:ext cx="2032102" cy="235520"/>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wrap="none" lIns="0" tIns="0" rIns="0" bIns="0" rtlCol="0" anchor="ctr">
                <a:noAutofit/>
              </a:bodyPr>
              <a:lstStyle/>
              <a:p>
                <a:pPr algn="ctr"/>
                <a:r>
                  <a:rPr lang="en-US" sz="1400" b="1" dirty="0" err="1" smtClean="0">
                    <a:solidFill>
                      <a:schemeClr val="tx1"/>
                    </a:solidFill>
                    <a:latin typeface="Times New Roman" panose="02020603050405020304" pitchFamily="18" charset="0"/>
                    <a:cs typeface="Times New Roman" panose="02020603050405020304" pitchFamily="18" charset="0"/>
                  </a:rPr>
                  <a:t>Loan_Trans</a:t>
                </a:r>
                <a:r>
                  <a:rPr lang="en-US" sz="1400" b="1" dirty="0" smtClean="0">
                    <a:solidFill>
                      <a:schemeClr val="tx1"/>
                    </a:solidFill>
                    <a:latin typeface="Times New Roman" panose="02020603050405020304" pitchFamily="18" charset="0"/>
                    <a:cs typeface="Times New Roman" panose="02020603050405020304" pitchFamily="18" charset="0"/>
                  </a:rPr>
                  <a:t>(L,T)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939825" y="3895796"/>
                <a:ext cx="2139385" cy="297772"/>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err="1">
                    <a:solidFill>
                      <a:schemeClr val="tx1"/>
                    </a:solidFill>
                    <a:latin typeface="Times New Roman" panose="02020603050405020304" pitchFamily="18" charset="0"/>
                    <a:cs typeface="Times New Roman" panose="02020603050405020304" pitchFamily="18" charset="0"/>
                  </a:rPr>
                  <a:t>Loan_Acc</a:t>
                </a:r>
                <a:r>
                  <a:rPr lang="en-US" sz="1400" b="1" dirty="0">
                    <a:solidFill>
                      <a:schemeClr val="tx1"/>
                    </a:solidFill>
                    <a:latin typeface="Times New Roman" panose="02020603050405020304" pitchFamily="18" charset="0"/>
                    <a:cs typeface="Times New Roman" panose="02020603050405020304" pitchFamily="18" charset="0"/>
                  </a:rPr>
                  <a:t>(L,A</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a:p>
                <a:pPr algn="ctr"/>
                <a:r>
                  <a:rPr lang="en-US" sz="1400" b="1" dirty="0" err="1">
                    <a:solidFill>
                      <a:schemeClr val="tx1"/>
                    </a:solidFill>
                    <a:latin typeface="Times New Roman" panose="02020603050405020304" pitchFamily="18" charset="0"/>
                    <a:cs typeface="Times New Roman" panose="02020603050405020304" pitchFamily="18" charset="0"/>
                  </a:rPr>
                  <a:t>Loan_Order</a:t>
                </a:r>
                <a:r>
                  <a:rPr lang="en-US" sz="1400" b="1" dirty="0">
                    <a:solidFill>
                      <a:schemeClr val="tx1"/>
                    </a:solidFill>
                    <a:latin typeface="Times New Roman" panose="02020603050405020304" pitchFamily="18" charset="0"/>
                    <a:cs typeface="Times New Roman" panose="02020603050405020304" pitchFamily="18" charset="0"/>
                  </a:rPr>
                  <a:t>(L,O)</a:t>
                </a:r>
              </a:p>
            </p:txBody>
          </p:sp>
          <p:sp>
            <p:nvSpPr>
              <p:cNvPr id="15" name="Oval 14"/>
              <p:cNvSpPr/>
              <p:nvPr/>
            </p:nvSpPr>
            <p:spPr>
              <a:xfrm>
                <a:off x="5479335" y="3903329"/>
                <a:ext cx="2293160" cy="310075"/>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err="1">
                    <a:solidFill>
                      <a:schemeClr val="tx1"/>
                    </a:solidFill>
                    <a:latin typeface="Times New Roman" panose="02020603050405020304" pitchFamily="18" charset="0"/>
                    <a:cs typeface="Times New Roman" panose="02020603050405020304" pitchFamily="18" charset="0"/>
                  </a:rPr>
                  <a:t>Loan_Order</a:t>
                </a:r>
                <a:r>
                  <a:rPr lang="en-US" sz="1400" b="1" dirty="0">
                    <a:solidFill>
                      <a:schemeClr val="tx1"/>
                    </a:solidFill>
                    <a:latin typeface="Times New Roman" panose="02020603050405020304" pitchFamily="18" charset="0"/>
                    <a:cs typeface="Times New Roman" panose="02020603050405020304" pitchFamily="18" charset="0"/>
                  </a:rPr>
                  <a:t>(L,O</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a:p>
                <a:pPr algn="ctr"/>
                <a:r>
                  <a:rPr lang="en-US" sz="1400" b="1" dirty="0" err="1">
                    <a:solidFill>
                      <a:schemeClr val="tx1"/>
                    </a:solidFill>
                    <a:latin typeface="Times New Roman" panose="02020603050405020304" pitchFamily="18" charset="0"/>
                    <a:cs typeface="Times New Roman" panose="02020603050405020304" pitchFamily="18" charset="0"/>
                  </a:rPr>
                  <a:t>Loan_Trans</a:t>
                </a:r>
                <a:r>
                  <a:rPr lang="en-US" sz="1400" b="1" dirty="0">
                    <a:solidFill>
                      <a:schemeClr val="tx1"/>
                    </a:solidFill>
                    <a:latin typeface="Times New Roman" panose="02020603050405020304" pitchFamily="18" charset="0"/>
                    <a:cs typeface="Times New Roman" panose="02020603050405020304" pitchFamily="18" charset="0"/>
                  </a:rPr>
                  <a:t>(L,T)</a:t>
                </a:r>
              </a:p>
            </p:txBody>
          </p:sp>
          <p:cxnSp>
            <p:nvCxnSpPr>
              <p:cNvPr id="17" name="Straight Arrow Connector 16"/>
              <p:cNvCxnSpPr>
                <a:stCxn id="8" idx="0"/>
                <a:endCxn id="11" idx="4"/>
              </p:cNvCxnSpPr>
              <p:nvPr/>
            </p:nvCxnSpPr>
            <p:spPr>
              <a:xfrm flipV="1">
                <a:off x="3568617" y="4741295"/>
                <a:ext cx="853439" cy="40325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0"/>
                <a:endCxn id="13" idx="4"/>
              </p:cNvCxnSpPr>
              <p:nvPr/>
            </p:nvCxnSpPr>
            <p:spPr>
              <a:xfrm flipH="1" flipV="1">
                <a:off x="6625915" y="4743253"/>
                <a:ext cx="89613" cy="40031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4"/>
                <a:endCxn id="12" idx="4"/>
              </p:cNvCxnSpPr>
              <p:nvPr/>
            </p:nvCxnSpPr>
            <p:spPr>
              <a:xfrm>
                <a:off x="2296436" y="4730156"/>
                <a:ext cx="0" cy="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0"/>
                <a:endCxn id="12" idx="4"/>
              </p:cNvCxnSpPr>
              <p:nvPr/>
            </p:nvCxnSpPr>
            <p:spPr>
              <a:xfrm flipH="1" flipV="1">
                <a:off x="2296436" y="4730156"/>
                <a:ext cx="2895012" cy="389537"/>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0" idx="0"/>
                <a:endCxn id="13" idx="4"/>
              </p:cNvCxnSpPr>
              <p:nvPr/>
            </p:nvCxnSpPr>
            <p:spPr>
              <a:xfrm flipV="1">
                <a:off x="5191448" y="4743253"/>
                <a:ext cx="1434467" cy="37644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3361531" y="3930267"/>
                <a:ext cx="1991656" cy="282707"/>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err="1">
                    <a:solidFill>
                      <a:schemeClr val="tx1"/>
                    </a:solidFill>
                    <a:latin typeface="Times New Roman" panose="02020603050405020304" pitchFamily="18" charset="0"/>
                    <a:cs typeface="Times New Roman" panose="02020603050405020304" pitchFamily="18" charset="0"/>
                  </a:rPr>
                  <a:t>Loan_Acc</a:t>
                </a:r>
                <a:r>
                  <a:rPr lang="en-US" sz="1400" b="1" dirty="0">
                    <a:solidFill>
                      <a:schemeClr val="tx1"/>
                    </a:solidFill>
                    <a:latin typeface="Times New Roman" panose="02020603050405020304" pitchFamily="18" charset="0"/>
                    <a:cs typeface="Times New Roman" panose="02020603050405020304" pitchFamily="18" charset="0"/>
                  </a:rPr>
                  <a:t>(L,A),</a:t>
                </a:r>
              </a:p>
              <a:p>
                <a:pPr algn="ctr"/>
                <a:r>
                  <a:rPr lang="en-US" sz="1400" b="1" dirty="0" err="1" smtClean="0">
                    <a:solidFill>
                      <a:schemeClr val="tx1"/>
                    </a:solidFill>
                    <a:latin typeface="Times New Roman" panose="02020603050405020304" pitchFamily="18" charset="0"/>
                    <a:cs typeface="Times New Roman" panose="02020603050405020304" pitchFamily="18" charset="0"/>
                  </a:rPr>
                  <a:t>Loan_Trans</a:t>
                </a:r>
                <a:r>
                  <a:rPr lang="en-US" sz="1400" b="1" dirty="0" smtClean="0">
                    <a:solidFill>
                      <a:schemeClr val="tx1"/>
                    </a:solidFill>
                    <a:latin typeface="Times New Roman" panose="02020603050405020304" pitchFamily="18" charset="0"/>
                    <a:cs typeface="Times New Roman" panose="02020603050405020304" pitchFamily="18" charset="0"/>
                  </a:rPr>
                  <a:t>(L,T</a:t>
                </a:r>
                <a:r>
                  <a:rPr lang="en-US" sz="1400" b="1" dirty="0">
                    <a:solidFill>
                      <a:schemeClr val="tx1"/>
                    </a:solidFill>
                    <a:latin typeface="Times New Roman" panose="02020603050405020304" pitchFamily="18" charset="0"/>
                    <a:cs typeface="Times New Roman" panose="02020603050405020304" pitchFamily="18" charset="0"/>
                  </a:rPr>
                  <a:t>)</a:t>
                </a:r>
              </a:p>
            </p:txBody>
          </p:sp>
          <p:sp>
            <p:nvSpPr>
              <p:cNvPr id="69" name="Oval 68"/>
              <p:cNvSpPr/>
              <p:nvPr/>
            </p:nvSpPr>
            <p:spPr>
              <a:xfrm>
                <a:off x="1999190" y="3360673"/>
                <a:ext cx="4716338" cy="234606"/>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err="1">
                    <a:solidFill>
                      <a:schemeClr val="tx1"/>
                    </a:solidFill>
                    <a:latin typeface="Times New Roman" panose="02020603050405020304" pitchFamily="18" charset="0"/>
                    <a:cs typeface="Times New Roman" panose="02020603050405020304" pitchFamily="18" charset="0"/>
                  </a:rPr>
                  <a:t>Loan_Acc</a:t>
                </a:r>
                <a:r>
                  <a:rPr lang="en-US" sz="1400" b="1" dirty="0">
                    <a:solidFill>
                      <a:schemeClr val="tx1"/>
                    </a:solidFill>
                    <a:latin typeface="Times New Roman" panose="02020603050405020304" pitchFamily="18" charset="0"/>
                    <a:cs typeface="Times New Roman" panose="02020603050405020304" pitchFamily="18" charset="0"/>
                  </a:rPr>
                  <a:t>(L,A</a:t>
                </a:r>
                <a:r>
                  <a:rPr lang="en-US" sz="1400" b="1" dirty="0" smtClean="0">
                    <a:solidFill>
                      <a:schemeClr val="tx1"/>
                    </a:solidFill>
                    <a:latin typeface="Times New Roman" panose="02020603050405020304" pitchFamily="18" charset="0"/>
                    <a:cs typeface="Times New Roman" panose="02020603050405020304" pitchFamily="18" charset="0"/>
                  </a:rPr>
                  <a:t>),</a:t>
                </a:r>
                <a:r>
                  <a:rPr lang="en-US" sz="1400" b="1" dirty="0" err="1" smtClean="0">
                    <a:solidFill>
                      <a:schemeClr val="tx1"/>
                    </a:solidFill>
                    <a:latin typeface="Times New Roman" panose="02020603050405020304" pitchFamily="18" charset="0"/>
                    <a:cs typeface="Times New Roman" panose="02020603050405020304" pitchFamily="18" charset="0"/>
                  </a:rPr>
                  <a:t>Loan_Order</a:t>
                </a:r>
                <a:r>
                  <a:rPr lang="en-US" sz="1400" b="1" dirty="0" smtClean="0">
                    <a:solidFill>
                      <a:schemeClr val="tx1"/>
                    </a:solidFill>
                    <a:latin typeface="Times New Roman" panose="02020603050405020304" pitchFamily="18" charset="0"/>
                    <a:cs typeface="Times New Roman" panose="02020603050405020304" pitchFamily="18" charset="0"/>
                  </a:rPr>
                  <a:t>(L,O),</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Loan_Trans</a:t>
                </a:r>
                <a:r>
                  <a:rPr lang="en-US" sz="1400" b="1" dirty="0">
                    <a:solidFill>
                      <a:schemeClr val="tx1"/>
                    </a:solidFill>
                    <a:latin typeface="Times New Roman" panose="02020603050405020304" pitchFamily="18" charset="0"/>
                    <a:cs typeface="Times New Roman" panose="02020603050405020304" pitchFamily="18" charset="0"/>
                  </a:rPr>
                  <a:t>(L,T</a:t>
                </a:r>
                <a:r>
                  <a:rPr lang="en-US" sz="1400" b="1" dirty="0" smtClean="0">
                    <a:solidFill>
                      <a:schemeClr val="tx1"/>
                    </a:solidFill>
                    <a:latin typeface="Times New Roman" panose="02020603050405020304" pitchFamily="18" charset="0"/>
                    <a:cs typeface="Times New Roman" panose="02020603050405020304" pitchFamily="18" charset="0"/>
                  </a:rPr>
                  <a:t>)</a:t>
                </a:r>
                <a:endParaRPr lang="en-US" sz="1400" b="1" dirty="0">
                  <a:solidFill>
                    <a:schemeClr val="tx1"/>
                  </a:solidFill>
                  <a:latin typeface="Times New Roman" panose="02020603050405020304" pitchFamily="18" charset="0"/>
                  <a:cs typeface="Times New Roman" panose="02020603050405020304" pitchFamily="18" charset="0"/>
                </a:endParaRPr>
              </a:p>
            </p:txBody>
          </p:sp>
          <p:cxnSp>
            <p:nvCxnSpPr>
              <p:cNvPr id="71" name="Straight Arrow Connector 70"/>
              <p:cNvCxnSpPr>
                <a:stCxn id="14" idx="0"/>
                <a:endCxn id="69" idx="4"/>
              </p:cNvCxnSpPr>
              <p:nvPr/>
            </p:nvCxnSpPr>
            <p:spPr>
              <a:xfrm flipV="1">
                <a:off x="2009518" y="3595279"/>
                <a:ext cx="2347841" cy="300517"/>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47" idx="0"/>
                <a:endCxn id="69" idx="4"/>
              </p:cNvCxnSpPr>
              <p:nvPr/>
            </p:nvCxnSpPr>
            <p:spPr>
              <a:xfrm flipV="1">
                <a:off x="4357359" y="3595279"/>
                <a:ext cx="0" cy="334988"/>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15" idx="0"/>
                <a:endCxn id="69" idx="4"/>
              </p:cNvCxnSpPr>
              <p:nvPr/>
            </p:nvCxnSpPr>
            <p:spPr>
              <a:xfrm flipH="1" flipV="1">
                <a:off x="4357359" y="3595279"/>
                <a:ext cx="2268556" cy="308050"/>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1481606" y="5117160"/>
                <a:ext cx="1043151" cy="176938"/>
              </a:xfrm>
              <a:prstGeom prst="ellipse">
                <a:avLst/>
              </a:prstGeom>
              <a:solidFill>
                <a:schemeClr val="bg1"/>
              </a:solidFill>
              <a:ln w="12700" cap="sq">
                <a:miter lim="800000"/>
                <a:tailEnd type="stealth" w="lg" len="lg"/>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400" b="1" dirty="0" err="1" smtClean="0">
                    <a:solidFill>
                      <a:schemeClr val="tx1"/>
                    </a:solidFill>
                    <a:latin typeface="Times New Roman" panose="02020603050405020304" pitchFamily="18" charset="0"/>
                    <a:cs typeface="Times New Roman" panose="02020603050405020304" pitchFamily="18" charset="0"/>
                  </a:rPr>
                  <a:t>acc</a:t>
                </a:r>
                <a:endParaRPr lang="en-US" sz="1400" b="1" dirty="0">
                  <a:solidFill>
                    <a:schemeClr val="tx1"/>
                  </a:solidFill>
                  <a:latin typeface="Times New Roman" panose="02020603050405020304" pitchFamily="18" charset="0"/>
                  <a:cs typeface="Times New Roman" panose="02020603050405020304" pitchFamily="18" charset="0"/>
                </a:endParaRPr>
              </a:p>
            </p:txBody>
          </p:sp>
        </p:grpSp>
        <p:cxnSp>
          <p:nvCxnSpPr>
            <p:cNvPr id="224" name="Straight Arrow Connector 223"/>
            <p:cNvCxnSpPr/>
            <p:nvPr/>
          </p:nvCxnSpPr>
          <p:spPr>
            <a:xfrm flipV="1">
              <a:off x="8060383" y="3273395"/>
              <a:ext cx="1" cy="2045706"/>
            </a:xfrm>
            <a:prstGeom prst="straightConnector1">
              <a:avLst/>
            </a:prstGeom>
            <a:ln>
              <a:solidFill>
                <a:srgbClr val="00B050"/>
              </a:solidFill>
              <a:tailEnd type="arrow"/>
            </a:ln>
          </p:spPr>
          <p:style>
            <a:lnRef idx="3">
              <a:schemeClr val="accent1"/>
            </a:lnRef>
            <a:fillRef idx="0">
              <a:schemeClr val="accent1"/>
            </a:fillRef>
            <a:effectRef idx="2">
              <a:schemeClr val="accent1"/>
            </a:effectRef>
            <a:fontRef idx="minor">
              <a:schemeClr val="tx1"/>
            </a:fontRef>
          </p:style>
        </p:cxnSp>
        <p:sp>
          <p:nvSpPr>
            <p:cNvPr id="242" name="TextBox 241"/>
            <p:cNvSpPr txBox="1"/>
            <p:nvPr/>
          </p:nvSpPr>
          <p:spPr>
            <a:xfrm>
              <a:off x="8178799" y="5083580"/>
              <a:ext cx="680835" cy="136232"/>
            </a:xfrm>
            <a:prstGeom prst="rect">
              <a:avLst/>
            </a:prstGeom>
            <a:noFill/>
          </p:spPr>
          <p:txBody>
            <a:bodyPr wrap="square" lIns="0" tIns="0" rIns="0" bIns="0" rtlCol="0">
              <a:spAutoFit/>
            </a:bodyPr>
            <a:lstStyle/>
            <a:p>
              <a:r>
                <a:rPr lang="en-US" sz="1400" b="1" dirty="0" smtClean="0"/>
                <a:t>Level 0</a:t>
              </a:r>
              <a:endParaRPr lang="en-US" sz="1400" b="1" dirty="0"/>
            </a:p>
          </p:txBody>
        </p:sp>
        <p:sp>
          <p:nvSpPr>
            <p:cNvPr id="243" name="TextBox 242"/>
            <p:cNvSpPr txBox="1"/>
            <p:nvPr/>
          </p:nvSpPr>
          <p:spPr>
            <a:xfrm>
              <a:off x="8178798" y="4514075"/>
              <a:ext cx="680835" cy="136232"/>
            </a:xfrm>
            <a:prstGeom prst="rect">
              <a:avLst/>
            </a:prstGeom>
            <a:noFill/>
          </p:spPr>
          <p:txBody>
            <a:bodyPr wrap="square" lIns="0" tIns="0" rIns="0" bIns="0" rtlCol="0">
              <a:spAutoFit/>
            </a:bodyPr>
            <a:lstStyle/>
            <a:p>
              <a:r>
                <a:rPr lang="en-US" sz="1400" b="1" dirty="0" smtClean="0"/>
                <a:t>Level 1</a:t>
              </a:r>
              <a:endParaRPr lang="en-US" sz="1400" b="1" dirty="0"/>
            </a:p>
          </p:txBody>
        </p:sp>
        <p:sp>
          <p:nvSpPr>
            <p:cNvPr id="244" name="TextBox 243"/>
            <p:cNvSpPr txBox="1"/>
            <p:nvPr/>
          </p:nvSpPr>
          <p:spPr>
            <a:xfrm>
              <a:off x="8178796" y="3292557"/>
              <a:ext cx="680835" cy="136232"/>
            </a:xfrm>
            <a:prstGeom prst="rect">
              <a:avLst/>
            </a:prstGeom>
            <a:noFill/>
          </p:spPr>
          <p:txBody>
            <a:bodyPr wrap="square" lIns="0" tIns="0" rIns="0" bIns="0" rtlCol="0">
              <a:spAutoFit/>
            </a:bodyPr>
            <a:lstStyle/>
            <a:p>
              <a:r>
                <a:rPr lang="en-US" sz="1400" b="1" dirty="0" smtClean="0"/>
                <a:t>Level 3</a:t>
              </a:r>
              <a:endParaRPr lang="en-US" sz="1400" b="1" dirty="0"/>
            </a:p>
          </p:txBody>
        </p:sp>
        <p:sp>
          <p:nvSpPr>
            <p:cNvPr id="245" name="TextBox 244"/>
            <p:cNvSpPr txBox="1"/>
            <p:nvPr/>
          </p:nvSpPr>
          <p:spPr>
            <a:xfrm>
              <a:off x="8178797" y="3835213"/>
              <a:ext cx="680835" cy="136232"/>
            </a:xfrm>
            <a:prstGeom prst="rect">
              <a:avLst/>
            </a:prstGeom>
            <a:noFill/>
          </p:spPr>
          <p:txBody>
            <a:bodyPr wrap="square" lIns="0" tIns="0" rIns="0" bIns="0" rtlCol="0">
              <a:spAutoFit/>
            </a:bodyPr>
            <a:lstStyle/>
            <a:p>
              <a:r>
                <a:rPr lang="en-US" sz="1400" b="1" dirty="0" smtClean="0"/>
                <a:t>Level 2</a:t>
              </a:r>
              <a:endParaRPr lang="en-US" sz="1400" b="1" dirty="0"/>
            </a:p>
          </p:txBody>
        </p:sp>
      </p:grpSp>
      <p:sp>
        <p:nvSpPr>
          <p:cNvPr id="35" name="Rectangle 34"/>
          <p:cNvSpPr/>
          <p:nvPr/>
        </p:nvSpPr>
        <p:spPr>
          <a:xfrm>
            <a:off x="2309777" y="5586594"/>
            <a:ext cx="4567311" cy="369332"/>
          </a:xfrm>
          <a:prstGeom prst="rect">
            <a:avLst/>
          </a:prstGeom>
        </p:spPr>
        <p:txBody>
          <a:bodyPr wrap="square">
            <a:spAutoFit/>
          </a:bodyPr>
          <a:lstStyle/>
          <a:p>
            <a:r>
              <a:rPr lang="en-US" dirty="0" smtClean="0"/>
              <a:t>Relationship Chain Lattice for </a:t>
            </a:r>
            <a:r>
              <a:rPr lang="en-US" dirty="0" err="1" smtClean="0"/>
              <a:t>Financial_std</a:t>
            </a:r>
            <a:endParaRPr lang="en-US" dirty="0"/>
          </a:p>
        </p:txBody>
      </p:sp>
      <p:cxnSp>
        <p:nvCxnSpPr>
          <p:cNvPr id="5" name="Straight Arrow Connector 4"/>
          <p:cNvCxnSpPr>
            <a:stCxn id="39" idx="0"/>
            <a:endCxn id="12" idx="4"/>
          </p:cNvCxnSpPr>
          <p:nvPr/>
        </p:nvCxnSpPr>
        <p:spPr>
          <a:xfrm flipV="1">
            <a:off x="1916825" y="3857725"/>
            <a:ext cx="293254" cy="77886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10" idx="0"/>
            <a:endCxn id="11" idx="4"/>
          </p:cNvCxnSpPr>
          <p:nvPr/>
        </p:nvCxnSpPr>
        <p:spPr>
          <a:xfrm flipH="1" flipV="1">
            <a:off x="4335699" y="3880145"/>
            <a:ext cx="769392" cy="761545"/>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12" idx="0"/>
            <a:endCxn id="14" idx="4"/>
          </p:cNvCxnSpPr>
          <p:nvPr/>
        </p:nvCxnSpPr>
        <p:spPr>
          <a:xfrm flipH="1" flipV="1">
            <a:off x="1923161" y="2777815"/>
            <a:ext cx="286918" cy="65075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11" idx="0"/>
            <a:endCxn id="14" idx="4"/>
          </p:cNvCxnSpPr>
          <p:nvPr/>
        </p:nvCxnSpPr>
        <p:spPr>
          <a:xfrm flipH="1" flipV="1">
            <a:off x="1923161" y="2777817"/>
            <a:ext cx="2412538" cy="667454"/>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a:stCxn id="12" idx="0"/>
            <a:endCxn id="47" idx="4"/>
          </p:cNvCxnSpPr>
          <p:nvPr/>
        </p:nvCxnSpPr>
        <p:spPr>
          <a:xfrm flipV="1">
            <a:off x="2210079" y="2816871"/>
            <a:ext cx="2060923" cy="611696"/>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a:stCxn id="13" idx="0"/>
            <a:endCxn id="47" idx="4"/>
          </p:cNvCxnSpPr>
          <p:nvPr/>
        </p:nvCxnSpPr>
        <p:spPr>
          <a:xfrm flipH="1" flipV="1">
            <a:off x="4271002" y="2816873"/>
            <a:ext cx="2268556" cy="593217"/>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82" name="Straight Arrow Connector 281"/>
          <p:cNvCxnSpPr>
            <a:stCxn id="11" idx="0"/>
            <a:endCxn id="15" idx="4"/>
          </p:cNvCxnSpPr>
          <p:nvPr/>
        </p:nvCxnSpPr>
        <p:spPr>
          <a:xfrm flipV="1">
            <a:off x="4335699" y="2817739"/>
            <a:ext cx="2203859" cy="627532"/>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cxnSp>
        <p:nvCxnSpPr>
          <p:cNvPr id="284" name="Straight Arrow Connector 283"/>
          <p:cNvCxnSpPr>
            <a:stCxn id="13" idx="0"/>
            <a:endCxn id="15" idx="4"/>
          </p:cNvCxnSpPr>
          <p:nvPr/>
        </p:nvCxnSpPr>
        <p:spPr>
          <a:xfrm flipV="1">
            <a:off x="6539558" y="2817739"/>
            <a:ext cx="0" cy="592351"/>
          </a:xfrm>
          <a:prstGeom prst="straightConnector1">
            <a:avLst/>
          </a:prstGeom>
          <a:ln w="12700" cap="sq">
            <a:miter lim="800000"/>
            <a:tailEnd type="stealth" w="lg" len="lg"/>
          </a:ln>
        </p:spPr>
        <p:style>
          <a:lnRef idx="2">
            <a:schemeClr val="accent1"/>
          </a:lnRef>
          <a:fillRef idx="0">
            <a:schemeClr val="accent1"/>
          </a:fillRef>
          <a:effectRef idx="1">
            <a:schemeClr val="accent1"/>
          </a:effectRef>
          <a:fontRef idx="minor">
            <a:schemeClr val="tx1"/>
          </a:fontRef>
        </p:style>
      </p:cxnSp>
      <p:sp>
        <p:nvSpPr>
          <p:cNvPr id="229" name="Rectangle 228"/>
          <p:cNvSpPr/>
          <p:nvPr/>
        </p:nvSpPr>
        <p:spPr>
          <a:xfrm>
            <a:off x="304800" y="152400"/>
            <a:ext cx="2901435" cy="707886"/>
          </a:xfrm>
          <a:prstGeom prst="rect">
            <a:avLst/>
          </a:prstGeom>
        </p:spPr>
        <p:txBody>
          <a:bodyPr wrap="none">
            <a:spAutoFit/>
          </a:bodyPr>
          <a:lstStyle/>
          <a:p>
            <a:r>
              <a:rPr lang="en-US" sz="4000" dirty="0" err="1"/>
              <a:t>Financial_std</a:t>
            </a:r>
            <a:endParaRPr lang="en-US" sz="4000" dirty="0"/>
          </a:p>
        </p:txBody>
      </p:sp>
    </p:spTree>
    <p:extLst>
      <p:ext uri="{BB962C8B-B14F-4D97-AF65-F5344CB8AC3E}">
        <p14:creationId xmlns:p14="http://schemas.microsoft.com/office/powerpoint/2010/main" val="102711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10066</TotalTime>
  <Words>868</Words>
  <Application>Microsoft Office PowerPoint</Application>
  <PresentationFormat>On-screen Show (4:3)</PresentationFormat>
  <Paragraphs>283</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CIKM2014 Plan</vt:lpstr>
      <vt:lpstr>PowerPoint Presentation</vt:lpstr>
      <vt:lpstr>PowerPoint Presentation</vt:lpstr>
      <vt:lpstr>PowerPoint Presentation</vt:lpstr>
      <vt:lpstr>Mapping from p_lattice to r_lattice? Or maybe NOT need a mapping, just doing the learning based on the population lattice and skip the mediate level of rchain lattice. For example in the Relationship Chain Lattice of slide 6, we will jump from level 1 to level 3. Since the toppest lattice includes all the population variables.  Jan 28: propagate learning based on introducing new population variable or not?  for unielwin, the learning with different lattice are SAME as follows: with rchain lattice: s; p; c -&gt;RA; Reg -&gt; RA,Reg in terms of population variables: 1 -&gt; 2 -&gt; 3  for MovieLens, also SAME user; item -&gt; Rating 1 -&gt; 2  for muta, our strategy does NOT apply, since  level 1 already includes all the population variables, but there’re two different relation tables. If we stop the learning here, we need to combine the two BNs into one. Or we have to follow the rchain lattice.  for financial, hep, and imdb, we could hard coding our program and test it. Sara is using IMDB, Yan is using financial, so I could test on Hep.  for mondial and uw, that should be another situation since there’re involved self-relationship.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CIKM2014 Plan</dc:title>
  <dc:creator>Zhensong Qian</dc:creator>
  <cp:lastModifiedBy>Zhensong Qian</cp:lastModifiedBy>
  <cp:revision>48</cp:revision>
  <dcterms:created xsi:type="dcterms:W3CDTF">2006-08-16T00:00:00Z</dcterms:created>
  <dcterms:modified xsi:type="dcterms:W3CDTF">2014-02-21T02:20:14Z</dcterms:modified>
</cp:coreProperties>
</file>