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86"/>
  </p:notesMasterIdLst>
  <p:handoutMasterIdLst>
    <p:handoutMasterId r:id="rId87"/>
  </p:handoutMasterIdLst>
  <p:sldIdLst>
    <p:sldId id="256" r:id="rId3"/>
    <p:sldId id="276" r:id="rId4"/>
    <p:sldId id="351" r:id="rId5"/>
    <p:sldId id="258" r:id="rId6"/>
    <p:sldId id="259" r:id="rId7"/>
    <p:sldId id="260" r:id="rId8"/>
    <p:sldId id="261" r:id="rId9"/>
    <p:sldId id="262" r:id="rId10"/>
    <p:sldId id="269" r:id="rId11"/>
    <p:sldId id="334" r:id="rId12"/>
    <p:sldId id="317" r:id="rId13"/>
    <p:sldId id="270" r:id="rId14"/>
    <p:sldId id="271" r:id="rId15"/>
    <p:sldId id="257" r:id="rId16"/>
    <p:sldId id="272" r:id="rId17"/>
    <p:sldId id="273" r:id="rId18"/>
    <p:sldId id="274" r:id="rId19"/>
    <p:sldId id="316" r:id="rId20"/>
    <p:sldId id="275" r:id="rId21"/>
    <p:sldId id="264" r:id="rId22"/>
    <p:sldId id="277" r:id="rId23"/>
    <p:sldId id="278" r:id="rId24"/>
    <p:sldId id="279" r:id="rId25"/>
    <p:sldId id="281" r:id="rId26"/>
    <p:sldId id="282" r:id="rId27"/>
    <p:sldId id="352" r:id="rId28"/>
    <p:sldId id="357" r:id="rId29"/>
    <p:sldId id="359" r:id="rId30"/>
    <p:sldId id="354" r:id="rId31"/>
    <p:sldId id="341" r:id="rId32"/>
    <p:sldId id="337" r:id="rId33"/>
    <p:sldId id="326" r:id="rId34"/>
    <p:sldId id="340" r:id="rId35"/>
    <p:sldId id="338" r:id="rId36"/>
    <p:sldId id="339" r:id="rId37"/>
    <p:sldId id="335" r:id="rId38"/>
    <p:sldId id="324" r:id="rId39"/>
    <p:sldId id="346" r:id="rId40"/>
    <p:sldId id="356" r:id="rId41"/>
    <p:sldId id="345" r:id="rId42"/>
    <p:sldId id="348" r:id="rId43"/>
    <p:sldId id="347" r:id="rId44"/>
    <p:sldId id="342" r:id="rId45"/>
    <p:sldId id="344" r:id="rId46"/>
    <p:sldId id="349" r:id="rId47"/>
    <p:sldId id="343" r:id="rId48"/>
    <p:sldId id="319" r:id="rId49"/>
    <p:sldId id="315" r:id="rId50"/>
    <p:sldId id="313" r:id="rId51"/>
    <p:sldId id="286" r:id="rId52"/>
    <p:sldId id="295" r:id="rId53"/>
    <p:sldId id="296" r:id="rId54"/>
    <p:sldId id="297" r:id="rId55"/>
    <p:sldId id="265" r:id="rId56"/>
    <p:sldId id="266" r:id="rId57"/>
    <p:sldId id="267" r:id="rId58"/>
    <p:sldId id="268" r:id="rId59"/>
    <p:sldId id="311" r:id="rId60"/>
    <p:sldId id="293" r:id="rId61"/>
    <p:sldId id="300" r:id="rId62"/>
    <p:sldId id="294" r:id="rId63"/>
    <p:sldId id="320" r:id="rId64"/>
    <p:sldId id="360" r:id="rId65"/>
    <p:sldId id="361" r:id="rId66"/>
    <p:sldId id="362" r:id="rId67"/>
    <p:sldId id="350" r:id="rId68"/>
    <p:sldId id="301" r:id="rId69"/>
    <p:sldId id="302" r:id="rId70"/>
    <p:sldId id="332" r:id="rId71"/>
    <p:sldId id="333" r:id="rId72"/>
    <p:sldId id="303" r:id="rId73"/>
    <p:sldId id="304" r:id="rId74"/>
    <p:sldId id="305" r:id="rId75"/>
    <p:sldId id="306" r:id="rId76"/>
    <p:sldId id="307" r:id="rId77"/>
    <p:sldId id="308" r:id="rId78"/>
    <p:sldId id="309" r:id="rId79"/>
    <p:sldId id="310" r:id="rId80"/>
    <p:sldId id="330" r:id="rId81"/>
    <p:sldId id="331" r:id="rId82"/>
    <p:sldId id="353" r:id="rId83"/>
    <p:sldId id="355" r:id="rId84"/>
    <p:sldId id="358" r:id="rId85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85" autoAdjust="0"/>
  </p:normalViewPr>
  <p:slideViewPr>
    <p:cSldViewPr snapToGrid="0" snapToObjects="1">
      <p:cViewPr varScale="1">
        <p:scale>
          <a:sx n="156" d="100"/>
          <a:sy n="156" d="100"/>
        </p:scale>
        <p:origin x="-2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notesMaster" Target="notesMasters/notesMaster1.xml"/><Relationship Id="rId87" Type="http://schemas.openxmlformats.org/officeDocument/2006/relationships/handoutMaster" Target="handoutMasters/handoutMaster1.xml"/><Relationship Id="rId88" Type="http://schemas.openxmlformats.org/officeDocument/2006/relationships/printerSettings" Target="printerSettings/printerSettings1.bin"/><Relationship Id="rId8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14-08-21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14-08-21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>
                <a:effectLst/>
              </a:rPr>
              <a:t>BayesBase</a:t>
            </a:r>
            <a:r>
              <a:rPr lang="en-US" dirty="0" smtClean="0">
                <a:effectLst/>
              </a:rPr>
              <a:t>: Relational Learning with Relational Algebra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BayesBase</a:t>
            </a:r>
            <a:r>
              <a:rPr lang="en-US" dirty="0" smtClean="0"/>
              <a:t>: Learning Bayes Nets with Relational Algebra</a:t>
            </a:r>
            <a:endParaRPr lang="en-US" dirty="0" smtClean="0">
              <a:effectLst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effectLst/>
              </a:rPr>
              <a:t>BayesBase</a:t>
            </a:r>
            <a:r>
              <a:rPr lang="en-US" dirty="0" smtClean="0">
                <a:effectLst/>
              </a:rPr>
              <a:t>: Learning Bayes Nets with Relational Algebra</a:t>
            </a:r>
            <a:endParaRPr lang="en-US" dirty="0" smtClean="0">
              <a:latin typeface="Franklin Gothic Book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Meta-information for </a:t>
            </a:r>
            <a:r>
              <a:rPr lang="en-US" baseline="0" dirty="0" smtClean="0">
                <a:latin typeface="Franklin Gothic Book" charset="0"/>
              </a:rPr>
              <a:t>Database </a:t>
            </a:r>
            <a:r>
              <a:rPr lang="en-US" dirty="0" smtClean="0">
                <a:latin typeface="Franklin Gothic Book" charset="0"/>
              </a:rPr>
              <a:t>Learning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Schema</a:t>
            </a:r>
            <a:r>
              <a:rPr lang="en-US" baseline="0" dirty="0" smtClean="0">
                <a:latin typeface="Franklin Gothic Book" charset="0"/>
              </a:rPr>
              <a:t> I</a:t>
            </a:r>
            <a:r>
              <a:rPr lang="en-US" dirty="0" smtClean="0">
                <a:latin typeface="Franklin Gothic Book" charset="0"/>
              </a:rPr>
              <a:t>nformation for Machine Learning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Schema Information for Machine Learning with Relational Databases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Meta-information for Machine Learning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Managing Relational Database Schemata for Learning Graphical Models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Ref: </a:t>
            </a:r>
            <a:r>
              <a:rPr lang="en-US" dirty="0" err="1" smtClean="0">
                <a:latin typeface="Calibri" charset="0"/>
              </a:rPr>
              <a:t>Mlbase</a:t>
            </a:r>
            <a:r>
              <a:rPr lang="en-US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bayestore</a:t>
            </a:r>
            <a:r>
              <a:rPr lang="en-US" dirty="0" smtClean="0">
                <a:latin typeface="Calibri" charset="0"/>
              </a:rPr>
              <a:t>?</a:t>
            </a: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6955" indent="-29113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546" indent="-2329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6" indent="-2329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184" indent="-2329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002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7820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3639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59457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:::Descriptive Attributes(Entity and Relation)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C00000"/>
                </a:solidFill>
              </a:rPr>
              <a:t>Intel(student0) : Intelligence is the Descriptive Attributes, Student0 is the Entity</a:t>
            </a:r>
            <a:r>
              <a:rPr lang="en-US" sz="1200" b="1" baseline="0" dirty="0" smtClean="0">
                <a:solidFill>
                  <a:srgbClr val="C00000"/>
                </a:solidFill>
              </a:rPr>
              <a:t> table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deterministic</a:t>
            </a:r>
            <a:r>
              <a:rPr lang="en-US" sz="1200" dirty="0" smtClean="0"/>
              <a:t> </a:t>
            </a:r>
            <a:r>
              <a:rPr lang="en-US" sz="1200" b="1" dirty="0" smtClean="0"/>
              <a:t>functions of key fields</a:t>
            </a:r>
            <a:r>
              <a:rPr lang="en-US" sz="1200" dirty="0" smtClean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add RA. Maybe add link between relationships.</a:t>
            </a:r>
          </a:p>
          <a:p>
            <a:r>
              <a:rPr lang="en-US" dirty="0" smtClean="0"/>
              <a:t>Maybe show an example of a BN that you learned.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just describe it in English? Do not need to a</a:t>
            </a:r>
            <a:r>
              <a:rPr lang="en-US" dirty="0" smtClean="0"/>
              <a:t>dd</a:t>
            </a:r>
            <a:r>
              <a:rPr lang="en-US" baseline="0" dirty="0" smtClean="0"/>
              <a:t> algorithm in the paper?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3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 the sample set-up queries?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6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  <a:r>
              <a:rPr lang="en-US" baseline="0" dirty="0" smtClean="0"/>
              <a:t>-wise search, big graph</a:t>
            </a:r>
            <a:endParaRPr lang="en-US" dirty="0" smtClean="0"/>
          </a:p>
          <a:p>
            <a:r>
              <a:rPr lang="en-US" dirty="0" smtClean="0"/>
              <a:t>1.Generating</a:t>
            </a:r>
            <a:r>
              <a:rPr lang="en-US" baseline="0" dirty="0" smtClean="0"/>
              <a:t> the required/forbidden edges with views</a:t>
            </a:r>
          </a:p>
          <a:p>
            <a:r>
              <a:rPr lang="en-US" baseline="0" dirty="0" smtClean="0"/>
              <a:t>2.Propagating the knowledge from the lower level to upper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76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Bdeu</a:t>
            </a:r>
            <a:r>
              <a:rPr lang="en-US" baseline="0" dirty="0" smtClean="0"/>
              <a:t>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Meta-SQL query: [Column-List(Table)]</a:t>
            </a:r>
          </a:p>
          <a:p>
            <a:r>
              <a:rPr lang="en-US" dirty="0" smtClean="0"/>
              <a:t>[Column-List(student)]: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[Column-List(prof)]: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[Column-List(course)]: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[Column-List(RA)]: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</a:t>
            </a:r>
            <a:r>
              <a:rPr lang="en-US" dirty="0" err="1" smtClean="0"/>
              <a:t>Reg</a:t>
            </a:r>
            <a:r>
              <a:rPr lang="en-US" dirty="0" smtClean="0"/>
              <a:t>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61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4046" indent="-524046">
              <a:buFont typeface="+mj-lt"/>
              <a:buAutoNum type="arabicPeriod"/>
            </a:pPr>
            <a:r>
              <a:rPr lang="en-US" dirty="0" smtClean="0"/>
              <a:t>% Need</a:t>
            </a:r>
            <a:r>
              <a:rPr lang="en-US" baseline="0" dirty="0" smtClean="0"/>
              <a:t> to project so that</a:t>
            </a:r>
            <a:r>
              <a:rPr lang="en-US" dirty="0" smtClean="0"/>
              <a:t> </a:t>
            </a:r>
            <a:r>
              <a:rPr lang="en-US" smtClean="0"/>
              <a:t>both T[R2=T,R1=T</a:t>
            </a:r>
            <a:r>
              <a:rPr lang="en-US" dirty="0" smtClean="0"/>
              <a:t>, R3_star] and Project_{2Nodes(R3)-comp</a:t>
            </a:r>
            <a:r>
              <a:rPr lang="en-US" smtClean="0"/>
              <a:t>} T[R1=T,R2=T,R3=T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7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Feb 21 2014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3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Replace</a:t>
            </a:r>
            <a:r>
              <a:rPr lang="en-US" baseline="0" dirty="0" smtClean="0">
                <a:effectLst/>
              </a:rPr>
              <a:t> CT with </a:t>
            </a:r>
            <a:r>
              <a:rPr lang="en-US" baseline="0" dirty="0" err="1" smtClean="0">
                <a:effectLst/>
              </a:rPr>
              <a:t>ct</a:t>
            </a:r>
            <a:r>
              <a:rPr lang="en-US" baseline="0" dirty="0" smtClean="0">
                <a:effectLst/>
              </a:rPr>
              <a:t>, Feb 25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, 2014, added columns list table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  <a:p>
            <a:endParaRPr lang="en-US" dirty="0" smtClean="0"/>
          </a:p>
          <a:p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*</a:t>
            </a:r>
            <a:r>
              <a:rPr lang="en-US" dirty="0" smtClean="0"/>
              <a:t>) = CL(temp)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T</a:t>
            </a:r>
            <a:r>
              <a:rPr lang="en-US" dirty="0" smtClean="0"/>
              <a:t>) = Pop, Teach, Intel, Rank,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r>
              <a:rPr lang="en-US" dirty="0" smtClean="0"/>
              <a:t>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sz="1200" b="1" dirty="0" smtClean="0"/>
              <a:t>CT</a:t>
            </a:r>
            <a:r>
              <a:rPr lang="en-US" dirty="0" smtClean="0"/>
              <a:t>) 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T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Pop, Teach, Intel, Rank, Cap, Sal, RA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CL(p) = Pop, Teach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CL(s) =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CL(RA)=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Add Oliver’s net comments</a:t>
            </a:r>
            <a:r>
              <a:rPr lang="en-US" baseline="0" dirty="0" smtClean="0">
                <a:effectLst/>
              </a:rPr>
              <a:t> Jun 10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 2014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ct_T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table we can draw the part of the lattice that shows the RA(S,P) chain with the S and P tables below it. Perhaps 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_* table, we can draw the Student and Professor nodes, with an x between them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Replace</a:t>
            </a:r>
            <a:r>
              <a:rPr lang="en-US" baseline="0" dirty="0" smtClean="0">
                <a:effectLst/>
              </a:rPr>
              <a:t> CT with </a:t>
            </a:r>
            <a:r>
              <a:rPr lang="en-US" baseline="0" dirty="0" err="1" smtClean="0">
                <a:effectLst/>
              </a:rPr>
              <a:t>ct</a:t>
            </a:r>
            <a:r>
              <a:rPr lang="en-US" baseline="0" dirty="0" smtClean="0">
                <a:effectLst/>
              </a:rPr>
              <a:t>, Feb 25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, 2014, added columns list table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Updated</a:t>
            </a:r>
            <a:r>
              <a:rPr lang="en-US" baseline="0" dirty="0" smtClean="0">
                <a:effectLst/>
              </a:rPr>
              <a:t> on Aug. 19, 2014 for CIKM camera ready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Add Oliver’s net comments</a:t>
            </a:r>
            <a:r>
              <a:rPr lang="en-US" baseline="0" dirty="0" smtClean="0">
                <a:effectLst/>
              </a:rPr>
              <a:t> Jun 10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 2014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ct_T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table we can draw the part of the lattice that shows the RA(S,P) chain with the S and P tables below it. Perhaps 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_* table, we can draw the Student and Professor nodes, with an x between them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Replace</a:t>
            </a:r>
            <a:r>
              <a:rPr lang="en-US" baseline="0" dirty="0" smtClean="0">
                <a:effectLst/>
              </a:rPr>
              <a:t> CT with </a:t>
            </a:r>
            <a:r>
              <a:rPr lang="en-US" baseline="0" dirty="0" err="1" smtClean="0">
                <a:effectLst/>
              </a:rPr>
              <a:t>ct</a:t>
            </a:r>
            <a:r>
              <a:rPr lang="en-US" baseline="0" dirty="0" smtClean="0">
                <a:effectLst/>
              </a:rPr>
              <a:t>, Feb 25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, 2014, added columns list table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Feb 25, 2014</a:t>
            </a:r>
          </a:p>
          <a:p>
            <a:endParaRPr lang="en-US" dirty="0" smtClean="0"/>
          </a:p>
          <a:p>
            <a:r>
              <a:rPr lang="en-US" dirty="0" smtClean="0"/>
              <a:t>general-flow-chart.png</a:t>
            </a:r>
          </a:p>
          <a:p>
            <a:r>
              <a:rPr lang="en-US" dirty="0" smtClean="0"/>
              <a:t>Expend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bayes</a:t>
            </a:r>
            <a:r>
              <a:rPr lang="en-US" baseline="0" dirty="0" smtClean="0"/>
              <a:t> net table and replace Student and Course with S,C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organization Jan 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2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general-flow-chart.png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variable </a:t>
            </a:r>
            <a:r>
              <a:rPr lang="en-US" baseline="0" dirty="0" smtClean="0"/>
              <a:t>database (</a:t>
            </a:r>
            <a:r>
              <a:rPr lang="en-US" dirty="0" smtClean="0"/>
              <a:t>set</a:t>
            </a:r>
            <a:r>
              <a:rPr lang="en-US" baseline="0" dirty="0" smtClean="0"/>
              <a:t> up )</a:t>
            </a:r>
          </a:p>
          <a:p>
            <a:r>
              <a:rPr lang="en-US" baseline="0" dirty="0" smtClean="0"/>
              <a:t>rv_db_tables.png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variable </a:t>
            </a:r>
            <a:r>
              <a:rPr lang="en-US" baseline="0" dirty="0" smtClean="0"/>
              <a:t>database (</a:t>
            </a:r>
            <a:r>
              <a:rPr lang="en-US" dirty="0" smtClean="0"/>
              <a:t>set</a:t>
            </a:r>
            <a:r>
              <a:rPr lang="en-US" baseline="0" dirty="0" smtClean="0"/>
              <a:t> up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rv_db.png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latex version</a:t>
            </a:r>
            <a:endParaRPr lang="en-US" baseline="0" dirty="0" smtClean="0"/>
          </a:p>
          <a:p>
            <a:r>
              <a:rPr lang="en-US" baseline="0" dirty="0" smtClean="0"/>
              <a:t>translation.png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Preprocessing that data into a flat table: lose</a:t>
            </a:r>
            <a:r>
              <a:rPr lang="en-US" baseline="0" dirty="0" smtClean="0"/>
              <a:t> important information or introduce some redundancy </a:t>
            </a:r>
            <a:r>
              <a:rPr lang="en-US" baseline="0" dirty="0" err="1" smtClean="0"/>
              <a:t>infor</a:t>
            </a:r>
            <a:r>
              <a:rPr lang="en-US" baseline="0" dirty="0" smtClean="0"/>
              <a:t>, and usually time-consuming </a:t>
            </a:r>
          </a:p>
          <a:p>
            <a:r>
              <a:rPr lang="en-US" dirty="0" smtClean="0"/>
              <a:t>Getoor2001. : </a:t>
            </a:r>
          </a:p>
          <a:p>
            <a:r>
              <a:rPr lang="en-US" dirty="0" smtClean="0"/>
              <a:t>real data often contain strong correlations between attributes (For example a census database might contain highly correlated attributes such as Income and Home-Owner. The attribute value independence assumption would lead to an overestimate of the result size of a query that asks for low-income home-owners.)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8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meta-query.png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:::Descriptive Attributes(Entity and Relation)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C00000"/>
                </a:solidFill>
              </a:rPr>
              <a:t>Intel(student0) : Intelligence is the Descriptive Attributes, Student0 is the Entity</a:t>
            </a:r>
            <a:r>
              <a:rPr lang="en-US" sz="1200" b="1" baseline="0" dirty="0" smtClean="0">
                <a:solidFill>
                  <a:srgbClr val="C00000"/>
                </a:solidFill>
              </a:rPr>
              <a:t> table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deterministic</a:t>
            </a:r>
            <a:r>
              <a:rPr lang="en-US" sz="1200" dirty="0" smtClean="0"/>
              <a:t> </a:t>
            </a:r>
            <a:r>
              <a:rPr lang="en-US" sz="1200" b="1" dirty="0" smtClean="0"/>
              <a:t>functions of key fields</a:t>
            </a:r>
            <a:r>
              <a:rPr lang="en-US" sz="1200" dirty="0" smtClean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add RA. Maybe add link between relationships.</a:t>
            </a:r>
          </a:p>
          <a:p>
            <a:r>
              <a:rPr lang="en-US" dirty="0" smtClean="0"/>
              <a:t>Maybe show an example of a BN that you learned.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view-flow.png</a:t>
            </a: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university-schema.png</a:t>
            </a: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university-schema.png</a:t>
            </a: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up </a:t>
            </a:r>
            <a:r>
              <a:rPr lang="en-US" dirty="0" err="1" smtClean="0"/>
              <a:t>domingos</a:t>
            </a:r>
            <a:r>
              <a:rPr lang="en-US" dirty="0" smtClean="0"/>
              <a:t>’ paper on relational</a:t>
            </a:r>
            <a:r>
              <a:rPr lang="en-US" baseline="0" dirty="0" smtClean="0"/>
              <a:t> learning challenges.</a:t>
            </a:r>
          </a:p>
          <a:p>
            <a:r>
              <a:rPr lang="en-US" baseline="0" dirty="0" smtClean="0"/>
              <a:t>maybe mention recursive dependencies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2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path-bn.png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618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smtClean="0"/>
              <a:t>ch(5,1)*1 +ch(5,2)*2 +ch(5,3)*3 +ch(5,4)*4 +ch(5,5)*5 </a:t>
            </a:r>
            <a:r>
              <a:rPr lang="en-US" sz="1200" dirty="0" smtClean="0"/>
              <a:t>= sigma[1,5, </a:t>
            </a:r>
            <a:r>
              <a:rPr lang="en-US" sz="1200" dirty="0" err="1" smtClean="0"/>
              <a:t>ch</a:t>
            </a:r>
            <a:r>
              <a:rPr lang="en-US" sz="1200" dirty="0" smtClean="0"/>
              <a:t>(5,k)*k]  = 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70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smtClean="0"/>
              <a:t>table `a_CT` </a:t>
            </a:r>
            <a:r>
              <a:rPr lang="en-US" dirty="0" smtClean="0"/>
              <a:t>as </a:t>
            </a:r>
            <a:r>
              <a:rPr lang="en-US" smtClean="0"/>
              <a:t>select `MULT` , `popularity(prof0)` , `teachingability(prof0)` , `intelligence(student0)` , `ranking(student0)` , `capability(prof0,student0)` , `salary(prof0,student0)` , `a` from `a_counts` </a:t>
            </a:r>
            <a:r>
              <a:rPr lang="en-US" dirty="0" smtClean="0"/>
              <a:t>union </a:t>
            </a:r>
            <a:r>
              <a:rPr lang="en-US" smtClean="0"/>
              <a:t>select `MULT` , `popularity(prof0)` , `teachingability(prof0)` , `intelligence(student0)` , `ranking(student0)` , `capability(prof0,student0)` , `salary(prof0,student0)` , `a` from `a_false`, `a_join`;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89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Snapshot of generating </a:t>
            </a:r>
            <a:r>
              <a:rPr lang="en-US" dirty="0" err="1" smtClean="0"/>
              <a:t>a_ct</a:t>
            </a:r>
            <a:r>
              <a:rPr lang="en-US" dirty="0" smtClean="0"/>
              <a:t> based 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unielwin_CT</a:t>
            </a:r>
            <a:r>
              <a:rPr lang="en-US" baseline="0" dirty="0" smtClean="0"/>
              <a:t>, Jan 2nd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65819"/>
                <a:r>
                  <a:rPr lang="en-US" dirty="0" err="1" smtClean="0"/>
                  <a:t>PivotCT</a:t>
                </a:r>
                <a:r>
                  <a:rPr lang="en-US" dirty="0" smtClean="0"/>
                  <a:t>(Nodes,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T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= T)</a:t>
                </a:r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, m ≥ 1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 nor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65819"/>
                <a:r>
                  <a:rPr lang="en-US" dirty="0" err="1" smtClean="0"/>
                  <a:t>PivotCT</a:t>
                </a:r>
                <a:r>
                  <a:rPr lang="en-US" dirty="0" smtClean="0"/>
                  <a:t>(Nodes</a:t>
                </a:r>
                <a:r>
                  <a:rPr lang="en-US" dirty="0" smtClean="0"/>
                  <a:t>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</a:t>
                </a:r>
                <a:r>
                  <a:rPr lang="en-US" dirty="0" smtClean="0"/>
                  <a:t>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r>
                  <a:rPr lang="en-US" dirty="0" smtClean="0"/>
                  <a:t> </a:t>
                </a:r>
                <a:r>
                  <a:rPr lang="en-US" dirty="0" smtClean="0"/>
                  <a:t>|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</a:t>
                </a:r>
                <a:r>
                  <a:rPr lang="en-US" baseline="0" dirty="0" smtClean="0"/>
                  <a:t>T</a:t>
                </a:r>
                <a:r>
                  <a:rPr lang="en-US" dirty="0" smtClean="0"/>
                  <a:t> </a:t>
                </a:r>
                <a:r>
                  <a:rPr lang="en-US" dirty="0" smtClean="0"/>
                  <a:t>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</a:t>
                </a:r>
                <a:r>
                  <a:rPr lang="en-US" dirty="0" smtClean="0"/>
                  <a:t>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</a:t>
                </a:r>
                <a:r>
                  <a:rPr lang="en-US" dirty="0" smtClean="0"/>
                  <a:t>= T)</a:t>
                </a:r>
                <a:endParaRPr lang="en-US" dirty="0" smtClean="0"/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⃗={𝑅_1,</a:t>
                </a:r>
                <a:r>
                  <a:rPr lang="en-US" b="0" i="0" dirty="0" smtClean="0">
                    <a:latin typeface="Cambria Math"/>
                  </a:rPr>
                  <a:t>𝑅</a:t>
                </a:r>
                <a:r>
                  <a:rPr lang="en-US" b="0" i="0" dirty="0" smtClean="0">
                    <a:latin typeface="Cambria Math"/>
                  </a:rPr>
                  <a:t>_2, …,</a:t>
                </a:r>
                <a:r>
                  <a:rPr lang="en-US" b="0" i="0" dirty="0" smtClean="0">
                    <a:latin typeface="Cambria Math"/>
                  </a:rPr>
                  <a:t>𝑅</a:t>
                </a:r>
                <a:r>
                  <a:rPr lang="en-US" b="0" i="0" dirty="0" smtClean="0">
                    <a:latin typeface="Cambria Math"/>
                  </a:rPr>
                  <a:t>_𝑚 }= {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  </a:t>
                </a:r>
                <a:r>
                  <a:rPr lang="en-US" b="0" i="0" dirty="0" smtClean="0">
                    <a:latin typeface="Cambria Math"/>
                    <a:ea typeface="Cambria Math"/>
                  </a:rPr>
                  <a:t>∪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</a:t>
                </a:r>
                <a:r>
                  <a:rPr lang="en-US" b="0" i="0" smtClean="0">
                    <a:latin typeface="Cambria Math"/>
                  </a:rPr>
                  <a:t>  }</a:t>
                </a:r>
                <a:r>
                  <a:rPr lang="en-US" dirty="0" smtClean="0"/>
                  <a:t> , m ≥ 1 ,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</a:t>
                </a:r>
                <a:r>
                  <a:rPr lang="en-US" b="0" i="0" smtClean="0">
                    <a:latin typeface="Cambria Math"/>
                  </a:rPr>
                  <a:t>  </a:t>
                </a:r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  </a:t>
                </a:r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_1 </a:t>
                </a:r>
                <a:r>
                  <a:rPr lang="en-US" b="0" i="0" smtClean="0">
                    <a:latin typeface="Cambria Math"/>
                  </a:rPr>
                  <a:t> </a:t>
                </a:r>
                <a:r>
                  <a:rPr lang="en-US" dirty="0" smtClean="0"/>
                  <a:t> and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</a:t>
                </a:r>
                <a:r>
                  <a:rPr lang="en-US" b="0" i="0" dirty="0" smtClean="0">
                    <a:latin typeface="Cambria Math"/>
                  </a:rPr>
                  <a:t>) ⃗ </a:t>
                </a:r>
                <a:r>
                  <a:rPr lang="en-US" b="0" i="0" dirty="0" smtClean="0">
                    <a:latin typeface="Cambria Math"/>
                  </a:rPr>
                  <a:t> </a:t>
                </a:r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r>
                  <a:rPr lang="en-US" dirty="0" smtClean="0"/>
                  <a:t> nor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</a:t>
                </a:r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59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06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Thursday, Dec.</a:t>
            </a:r>
            <a:r>
              <a:rPr lang="en-US" baseline="0" dirty="0" smtClean="0"/>
              <a:t> 19</a:t>
            </a:r>
            <a:endParaRPr lang="en-US" dirty="0" smtClean="0"/>
          </a:p>
          <a:p>
            <a:pPr defTabSz="440695"/>
            <a:endParaRPr lang="en-US" dirty="0" smtClean="0"/>
          </a:p>
          <a:p>
            <a:pPr defTabSz="440695"/>
            <a:r>
              <a:rPr lang="en-US" dirty="0" smtClean="0"/>
              <a:t>For one relationship</a:t>
            </a:r>
            <a:r>
              <a:rPr lang="en-US" baseline="0" dirty="0" smtClean="0"/>
              <a:t> , </a:t>
            </a:r>
            <a:r>
              <a:rPr lang="en-US" dirty="0" smtClean="0"/>
              <a:t>R = R_{pivot}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66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40695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40695"/>
                <a:endParaRPr lang="en-US" dirty="0" smtClean="0"/>
              </a:p>
              <a:p>
                <a:pPr defTabSz="440695"/>
                <a:r>
                  <a:rPr lang="en-US" dirty="0" smtClean="0"/>
                  <a:t>Pivot(Nodes,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,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multiple</a:t>
                </a:r>
                <a:r>
                  <a:rPr lang="en-US" baseline="0" dirty="0" smtClean="0"/>
                  <a:t> relationships: </a:t>
                </a:r>
                <a:r>
                  <a:rPr lang="en-US" baseline="0" dirty="0" err="1" smtClean="0"/>
                  <a:t>a,b</a:t>
                </a:r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1.R_{pivot} = a, R_{arrow}</a:t>
                </a:r>
                <a:r>
                  <a:rPr lang="en-US" baseline="0" dirty="0" smtClean="0"/>
                  <a:t> = b </a:t>
                </a:r>
              </a:p>
              <a:p>
                <a:endParaRPr lang="en-US" baseline="0" dirty="0" smtClean="0"/>
              </a:p>
              <a:p>
                <a:pPr defTabSz="440695"/>
                <a:r>
                  <a:rPr lang="en-US" dirty="0" smtClean="0"/>
                  <a:t>1.R_{pivot} = b, R_{arrow}</a:t>
                </a:r>
                <a:r>
                  <a:rPr lang="en-US" baseline="0" dirty="0" smtClean="0"/>
                  <a:t> = empty</a:t>
                </a:r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40695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40695"/>
                <a:endParaRPr lang="en-US" dirty="0" smtClean="0"/>
              </a:p>
              <a:p>
                <a:pPr defTabSz="440695"/>
                <a:r>
                  <a:rPr lang="en-US" dirty="0" smtClean="0"/>
                  <a:t>Pivot(Nodes,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, </a:t>
                </a:r>
                <a:r>
                  <a:rPr lang="en-US" b="1" i="0" dirty="0">
                    <a:latin typeface="Cambria Math"/>
                  </a:rPr>
                  <a:t>𝐑 ⃗</a:t>
                </a:r>
                <a:r>
                  <a:rPr lang="en-US" dirty="0"/>
                  <a:t> </a:t>
                </a:r>
                <a:r>
                  <a:rPr lang="en-US" dirty="0" smtClean="0"/>
                  <a:t> 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multiple</a:t>
                </a:r>
                <a:r>
                  <a:rPr lang="en-US" baseline="0" dirty="0" smtClean="0"/>
                  <a:t> relationships: </a:t>
                </a:r>
                <a:r>
                  <a:rPr lang="en-US" baseline="0" dirty="0" err="1" smtClean="0"/>
                  <a:t>a,b</a:t>
                </a:r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1.R_{pivot} = a, R_{arrow}</a:t>
                </a:r>
                <a:r>
                  <a:rPr lang="en-US" baseline="0" dirty="0" smtClean="0"/>
                  <a:t> = b </a:t>
                </a:r>
              </a:p>
              <a:p>
                <a:endParaRPr lang="en-US" baseline="0" dirty="0" smtClean="0"/>
              </a:p>
              <a:p>
                <a:pPr defTabSz="440695"/>
                <a:r>
                  <a:rPr lang="en-US" dirty="0" smtClean="0"/>
                  <a:t>1.R_{pivot} = b, R_{arrow}</a:t>
                </a:r>
                <a:r>
                  <a:rPr lang="en-US" baseline="0" dirty="0" smtClean="0"/>
                  <a:t> = empty</a:t>
                </a:r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11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</a:t>
            </a:r>
            <a:r>
              <a:rPr lang="en-US" baseline="0" dirty="0" smtClean="0"/>
              <a:t> 2nd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8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uni-ct-table.JPG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72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uni-ct-table.JPG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7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algebra = relational algebra</a:t>
            </a:r>
            <a:r>
              <a:rPr lang="en-US" baseline="0" dirty="0" smtClean="0"/>
              <a:t> for implementation.</a:t>
            </a:r>
          </a:p>
          <a:p>
            <a:r>
              <a:rPr lang="en-US" baseline="0" dirty="0" smtClean="0"/>
              <a:t>if you make good use of database techniques, can achieve general scalable machine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10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uni-big-lattice.jpg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296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Aug. 20,</a:t>
            </a:r>
            <a:r>
              <a:rPr lang="en-US" baseline="0" dirty="0" smtClean="0"/>
              <a:t> 2014, </a:t>
            </a:r>
            <a:r>
              <a:rPr lang="en-US" baseline="0" dirty="0" err="1" smtClean="0"/>
              <a:t>rchain-loop.pdf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50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Aug. 20,</a:t>
            </a:r>
            <a:r>
              <a:rPr lang="en-US" baseline="0" dirty="0" smtClean="0"/>
              <a:t> 2014</a:t>
            </a:r>
            <a:r>
              <a:rPr lang="en-US" baseline="0" smtClean="0"/>
              <a:t>, rchain-loop.jpg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50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CT based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uniewlin</a:t>
            </a:r>
            <a:endParaRPr lang="en-US" dirty="0" smtClean="0"/>
          </a:p>
          <a:p>
            <a:r>
              <a:rPr lang="en-US" dirty="0" smtClean="0"/>
              <a:t>Label</a:t>
            </a:r>
            <a:r>
              <a:rPr lang="en-US" baseline="0" dirty="0" smtClean="0"/>
              <a:t> the table without the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Bigger tables,</a:t>
            </a:r>
            <a:r>
              <a:rPr lang="en-US" baseline="0" dirty="0" smtClean="0"/>
              <a:t> but looks messy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r>
              <a:rPr lang="en-US" baseline="0" dirty="0" smtClean="0"/>
              <a:t> the table, added the dots Dec 24,updated on Jan 2</a:t>
            </a:r>
            <a:r>
              <a:rPr lang="en-US" baseline="30000" dirty="0" smtClean="0"/>
              <a:t>nd</a:t>
            </a:r>
            <a:r>
              <a:rPr lang="en-US" baseline="0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Add some queries?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Label</a:t>
            </a:r>
            <a:r>
              <a:rPr lang="en-US" baseline="0" dirty="0" smtClean="0"/>
              <a:t> the table, added the dots Dec 24,updated on Jan 2</a:t>
            </a:r>
            <a:r>
              <a:rPr lang="en-US" baseline="30000" dirty="0" smtClean="0"/>
              <a:t>nd</a:t>
            </a:r>
            <a:r>
              <a:rPr lang="en-US" baseline="0" dirty="0" smtClean="0"/>
              <a:t>,</a:t>
            </a:r>
            <a:r>
              <a:rPr lang="en-US" dirty="0" smtClean="0"/>
              <a:t> Add some queries,</a:t>
            </a:r>
            <a:r>
              <a:rPr lang="en-US" baseline="0" dirty="0" smtClean="0"/>
              <a:t> Jan 3</a:t>
            </a:r>
            <a:r>
              <a:rPr lang="en-US" baseline="30000" dirty="0" smtClean="0"/>
              <a:t>rd, </a:t>
            </a:r>
            <a:r>
              <a:rPr lang="en-US" baseline="0" dirty="0" smtClean="0"/>
              <a:t>updated on Jan 13rd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a_star</a:t>
            </a:r>
            <a:r>
              <a:rPr lang="en-US" dirty="0" smtClean="0"/>
              <a:t>` as Select `prof0_counts`.`MULT`  * `student0_counts`.`MULT`  as `MULT` ,`popularity(prof0)`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from `prof0_counts` , `student0_counts`</a:t>
            </a:r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a_counts</a:t>
            </a:r>
            <a:r>
              <a:rPr lang="en-US" dirty="0" smtClean="0"/>
              <a:t>` as Select count(*) as "MULT" , prof0.popularity AS `popularity(prof0)` , prof0.teachingability AS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student0.intelligence AS `intelligence(student0)` , student0.ranking AS `ranking(student0)` , `</a:t>
            </a:r>
            <a:r>
              <a:rPr lang="en-US" dirty="0" err="1" smtClean="0"/>
              <a:t>a`.capability</a:t>
            </a:r>
            <a:r>
              <a:rPr lang="en-US" dirty="0" smtClean="0"/>
              <a:t> AS `capability(prof0,student0)` , `</a:t>
            </a:r>
            <a:r>
              <a:rPr lang="en-US" dirty="0" err="1" smtClean="0"/>
              <a:t>a`.salary</a:t>
            </a:r>
            <a:r>
              <a:rPr lang="en-US" dirty="0" smtClean="0"/>
              <a:t> AS `salary(prof0,student0)` , `a` from </a:t>
            </a:r>
            <a:r>
              <a:rPr lang="en-US" dirty="0" err="1" smtClean="0"/>
              <a:t>unielwin.prof</a:t>
            </a:r>
            <a:r>
              <a:rPr lang="en-US" dirty="0" smtClean="0"/>
              <a:t> AS prof0 , </a:t>
            </a:r>
            <a:r>
              <a:rPr lang="en-US" dirty="0" err="1" smtClean="0"/>
              <a:t>unielwin.student</a:t>
            </a:r>
            <a:r>
              <a:rPr lang="en-US" dirty="0" smtClean="0"/>
              <a:t> AS student0 , </a:t>
            </a:r>
            <a:r>
              <a:rPr lang="en-US" dirty="0" err="1" smtClean="0"/>
              <a:t>unielwin.RA</a:t>
            </a:r>
            <a:r>
              <a:rPr lang="en-US" dirty="0" smtClean="0"/>
              <a:t> AS `a` , (select "T" as `a`) as `</a:t>
            </a:r>
            <a:r>
              <a:rPr lang="en-US" dirty="0" err="1" smtClean="0"/>
              <a:t>temp_a</a:t>
            </a:r>
            <a:r>
              <a:rPr lang="en-US" dirty="0" smtClean="0"/>
              <a:t>` where `a`.</a:t>
            </a:r>
            <a:r>
              <a:rPr lang="en-US" dirty="0" err="1" smtClean="0"/>
              <a:t>prof_id</a:t>
            </a:r>
            <a:r>
              <a:rPr lang="en-US" dirty="0" smtClean="0"/>
              <a:t> = prof0.prof_id and `a`.</a:t>
            </a:r>
            <a:r>
              <a:rPr lang="en-US" dirty="0" err="1" smtClean="0"/>
              <a:t>student_id</a:t>
            </a:r>
            <a:r>
              <a:rPr lang="en-US" dirty="0" smtClean="0"/>
              <a:t> = student0.student_id group </a:t>
            </a:r>
            <a:r>
              <a:rPr lang="en-US" dirty="0" err="1" smtClean="0"/>
              <a:t>by`popularity</a:t>
            </a:r>
            <a:r>
              <a:rPr lang="en-US" dirty="0" smtClean="0"/>
              <a:t>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, `capability(prof0,student0)` , `salary(prof0,student0)` , `a`</a:t>
            </a:r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a_flat</a:t>
            </a:r>
            <a:r>
              <a:rPr lang="en-US" dirty="0" smtClean="0"/>
              <a:t>` as Select sum(`</a:t>
            </a:r>
            <a:r>
              <a:rPr lang="en-US" dirty="0" err="1" smtClean="0"/>
              <a:t>a_counts`.`MULT</a:t>
            </a:r>
            <a:r>
              <a:rPr lang="en-US" dirty="0" smtClean="0"/>
              <a:t>`) as "MULT" , 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from `</a:t>
            </a:r>
            <a:r>
              <a:rPr lang="en-US" dirty="0" err="1" smtClean="0"/>
              <a:t>a_counts</a:t>
            </a:r>
            <a:r>
              <a:rPr lang="en-US" dirty="0" smtClean="0"/>
              <a:t>` group </a:t>
            </a:r>
            <a:r>
              <a:rPr lang="en-US" dirty="0" err="1" smtClean="0"/>
              <a:t>by`popularity</a:t>
            </a:r>
            <a:r>
              <a:rPr lang="en-US" dirty="0" smtClean="0"/>
              <a:t>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</a:t>
            </a:r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a_CT</a:t>
            </a:r>
            <a:r>
              <a:rPr lang="en-US" dirty="0" smtClean="0"/>
              <a:t>` as select `MULT` , 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, `capability(prof0,student0)` , `salary(prof0,student0)` , `a` from `</a:t>
            </a:r>
            <a:r>
              <a:rPr lang="en-US" dirty="0" err="1" smtClean="0"/>
              <a:t>a_counts</a:t>
            </a:r>
            <a:r>
              <a:rPr lang="en-US" dirty="0" smtClean="0"/>
              <a:t>` union select `MULT` , 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, `capability(prof0,student0)` , `salary(prof0,student0)` , `a` from `</a:t>
            </a:r>
            <a:r>
              <a:rPr lang="en-US" dirty="0" err="1" smtClean="0"/>
              <a:t>a_false</a:t>
            </a:r>
            <a:r>
              <a:rPr lang="en-US" dirty="0" smtClean="0"/>
              <a:t>`, `</a:t>
            </a:r>
            <a:r>
              <a:rPr lang="en-US" dirty="0" err="1" smtClean="0"/>
              <a:t>a_join</a:t>
            </a:r>
            <a:r>
              <a:rPr lang="en-US" dirty="0" smtClean="0"/>
              <a:t>`;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*descriptive attributes</a:t>
            </a:r>
            <a:r>
              <a:rPr lang="en-US" baseline="0" dirty="0" smtClean="0"/>
              <a:t> of links?</a:t>
            </a:r>
          </a:p>
          <a:p>
            <a:r>
              <a:rPr lang="en-US" baseline="0" dirty="0" smtClean="0"/>
              <a:t>*</a:t>
            </a:r>
            <a:r>
              <a:rPr lang="en-US" baseline="0" dirty="0" err="1" smtClean="0"/>
              <a:t>functors</a:t>
            </a:r>
            <a:r>
              <a:rPr lang="en-US" baseline="0" dirty="0" smtClean="0"/>
              <a:t>?</a:t>
            </a:r>
          </a:p>
          <a:p>
            <a:r>
              <a:rPr lang="en-US" dirty="0" smtClean="0"/>
              <a:t>self-relationship: relation tables involve the </a:t>
            </a:r>
            <a:r>
              <a:rPr lang="en-US" baseline="0" dirty="0" smtClean="0"/>
              <a:t>same entity table, border(country1,country2)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same type :different relation tables involve</a:t>
            </a:r>
            <a:r>
              <a:rPr lang="en-US" baseline="0" dirty="0" smtClean="0"/>
              <a:t> two same entity tables, bond(</a:t>
            </a:r>
            <a:r>
              <a:rPr lang="en-US" baseline="0" dirty="0" err="1" smtClean="0"/>
              <a:t>a_id,m_id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moleatm</a:t>
            </a:r>
            <a:r>
              <a:rPr lang="en-US" baseline="0" dirty="0" smtClean="0"/>
              <a:t>(</a:t>
            </a:r>
            <a:r>
              <a:rPr lang="en-US" baseline="0" dirty="0" err="1" smtClean="0"/>
              <a:t>a_id,m_id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761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rchain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a,b</a:t>
            </a:r>
            <a:r>
              <a:rPr lang="en-US" baseline="0" dirty="0" smtClean="0"/>
              <a:t>” .</a:t>
            </a:r>
            <a:endParaRPr lang="en-US" dirty="0" smtClean="0"/>
          </a:p>
          <a:p>
            <a:r>
              <a:rPr lang="en-US" dirty="0" smtClean="0"/>
              <a:t>Current Pivot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733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133"/>
            <a:r>
              <a:rPr lang="en-US" dirty="0" smtClean="0"/>
              <a:t>Current Pivot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120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133"/>
            <a:r>
              <a:rPr lang="en-US" dirty="0" smtClean="0"/>
              <a:t>Current Pivot : b</a:t>
            </a:r>
          </a:p>
          <a:p>
            <a:pPr defTabSz="457133"/>
            <a:r>
              <a:rPr lang="en-US" dirty="0" smtClean="0"/>
              <a:t>Previous Pivot : a</a:t>
            </a:r>
          </a:p>
          <a:p>
            <a:pPr defTabSz="457133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17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PivotCT(Nodes,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T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 = T)</a:t>
                </a:r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𝑝𝑖𝑣𝑜𝑡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, m ≥ 1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PivotCT</a:t>
                </a:r>
                <a:r>
                  <a:rPr lang="en-US" dirty="0" smtClean="0"/>
                  <a:t>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</a:t>
                </a:r>
                <a:r>
                  <a:rPr lang="en-US" dirty="0" smtClean="0"/>
                  <a:t>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r>
                  <a:rPr lang="en-US" dirty="0" smtClean="0"/>
                  <a:t> </a:t>
                </a:r>
                <a:r>
                  <a:rPr lang="en-US" dirty="0" smtClean="0"/>
                  <a:t>|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</a:t>
                </a:r>
                <a:r>
                  <a:rPr lang="en-US" baseline="0" dirty="0" smtClean="0"/>
                  <a:t>T</a:t>
                </a:r>
                <a:r>
                  <a:rPr lang="en-US" dirty="0" smtClean="0"/>
                  <a:t> </a:t>
                </a:r>
                <a:r>
                  <a:rPr lang="en-US" dirty="0" smtClean="0"/>
                  <a:t>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</a:t>
                </a:r>
                <a:r>
                  <a:rPr lang="en-US" dirty="0" smtClean="0"/>
                  <a:t>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</a:t>
                </a:r>
                <a:r>
                  <a:rPr lang="en-US" dirty="0" smtClean="0"/>
                  <a:t> = T)</a:t>
                </a:r>
                <a:endParaRPr lang="en-US" dirty="0" smtClean="0"/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⃗={𝑅_1,</a:t>
                </a:r>
                <a:r>
                  <a:rPr lang="en-US" b="0" i="0" dirty="0" smtClean="0">
                    <a:latin typeface="Cambria Math"/>
                  </a:rPr>
                  <a:t>𝑅</a:t>
                </a:r>
                <a:r>
                  <a:rPr lang="en-US" b="0" i="0" dirty="0" smtClean="0">
                    <a:latin typeface="Cambria Math"/>
                  </a:rPr>
                  <a:t>_2, …,</a:t>
                </a:r>
                <a:r>
                  <a:rPr lang="en-US" b="0" i="0" dirty="0" smtClean="0">
                    <a:latin typeface="Cambria Math"/>
                  </a:rPr>
                  <a:t>𝑅</a:t>
                </a:r>
                <a:r>
                  <a:rPr lang="en-US" b="0" i="0" dirty="0" smtClean="0">
                    <a:latin typeface="Cambria Math"/>
                  </a:rPr>
                  <a:t>_𝑚 }= { 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</a:t>
                </a:r>
                <a:r>
                  <a:rPr lang="en-US" b="0" i="0" dirty="0" smtClean="0">
                    <a:latin typeface="Cambria Math"/>
                  </a:rPr>
                  <a:t>) ⃗  </a:t>
                </a:r>
                <a:r>
                  <a:rPr lang="en-US" b="0" i="0" dirty="0" smtClean="0">
                    <a:latin typeface="Cambria Math"/>
                    <a:ea typeface="Cambria Math"/>
                  </a:rPr>
                  <a:t>∪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</a:t>
                </a:r>
                <a:r>
                  <a:rPr lang="en-US" b="0" i="0" smtClean="0">
                    <a:latin typeface="Cambria Math"/>
                  </a:rPr>
                  <a:t>  }</a:t>
                </a:r>
                <a:r>
                  <a:rPr lang="en-US" dirty="0" smtClean="0"/>
                  <a:t> , m ≥ 1 ,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</a:t>
                </a:r>
                <a:r>
                  <a:rPr lang="en-US" b="0" i="0" smtClean="0">
                    <a:latin typeface="Cambria Math"/>
                  </a:rPr>
                  <a:t>  </a:t>
                </a:r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</a:t>
                </a:r>
                <a:r>
                  <a:rPr lang="en-US" b="0" i="0" smtClean="0">
                    <a:latin typeface="Cambria Math"/>
                  </a:rPr>
                  <a:t>𝑝𝑖𝑣𝑜𝑡  </a:t>
                </a:r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/>
                  </a:rPr>
                  <a:t>R</a:t>
                </a:r>
                <a:r>
                  <a:rPr lang="en-US" b="0" i="0" smtClean="0">
                    <a:latin typeface="Cambria Math"/>
                  </a:rPr>
                  <a:t>_1 </a:t>
                </a:r>
                <a:r>
                  <a:rPr lang="en-US" b="0" i="0" smtClean="0">
                    <a:latin typeface="Cambria Math"/>
                  </a:rPr>
                  <a:t> </a:t>
                </a:r>
                <a:r>
                  <a:rPr lang="en-US" dirty="0" smtClean="0"/>
                  <a:t> and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</a:t>
                </a:r>
                <a:r>
                  <a:rPr lang="en-US" b="0" i="0" dirty="0" smtClean="0">
                    <a:latin typeface="Cambria Math"/>
                  </a:rPr>
                  <a:t>) ⃗ </a:t>
                </a:r>
                <a:r>
                  <a:rPr lang="en-US" b="0" i="0" dirty="0" smtClean="0">
                    <a:latin typeface="Cambria Math"/>
                  </a:rPr>
                  <a:t> </a:t>
                </a:r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59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4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207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  <a:p>
            <a:endParaRPr lang="en-US" dirty="0" smtClean="0"/>
          </a:p>
          <a:p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*</a:t>
            </a:r>
            <a:r>
              <a:rPr lang="en-US" dirty="0" smtClean="0"/>
              <a:t>) = CL(temp)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T</a:t>
            </a:r>
            <a:r>
              <a:rPr lang="en-US" dirty="0" smtClean="0"/>
              <a:t>) = Pop, Teach, Intel, Rank,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r>
              <a:rPr lang="en-US" dirty="0" smtClean="0"/>
              <a:t>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sz="1200" b="1" dirty="0" smtClean="0"/>
              <a:t>CT</a:t>
            </a:r>
            <a:r>
              <a:rPr lang="en-US" dirty="0" smtClean="0"/>
              <a:t>) 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T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Pop, Teach, Intel, Rank, Cap, Sal, RA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CL(p) = Pop, Teach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CL(s) =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CL(RA)=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general-flow-chart.png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BayesStore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Getoor</a:t>
            </a:r>
            <a:r>
              <a:rPr lang="en-US" baseline="0" dirty="0" smtClean="0"/>
              <a:t> and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34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\begin{quote}</a:t>
            </a:r>
          </a:p>
          <a:p>
            <a:r>
              <a:rPr lang="en-US" dirty="0" smtClean="0"/>
              <a:t>CREATE TABLE $\</a:t>
            </a:r>
            <a:r>
              <a:rPr lang="en-US" dirty="0" err="1" smtClean="0"/>
              <a:t>ct</a:t>
            </a:r>
            <a:r>
              <a:rPr lang="en-US" dirty="0" smtClean="0"/>
              <a:t>_{T}$  AS SELECT count(*) as  Count , </a:t>
            </a:r>
            <a:r>
              <a:rPr lang="en-US" dirty="0" err="1" smtClean="0"/>
              <a:t>professor.popularity</a:t>
            </a:r>
            <a:r>
              <a:rPr lang="en-US" dirty="0" smtClean="0"/>
              <a:t>, </a:t>
            </a:r>
            <a:r>
              <a:rPr lang="en-US" dirty="0" err="1" smtClean="0"/>
              <a:t>professor.teachingability</a:t>
            </a:r>
            <a:r>
              <a:rPr lang="en-US" dirty="0" smtClean="0"/>
              <a:t>, </a:t>
            </a:r>
            <a:r>
              <a:rPr lang="en-US" dirty="0" err="1" smtClean="0"/>
              <a:t>student.intelligence</a:t>
            </a:r>
            <a:r>
              <a:rPr lang="en-US" dirty="0" smtClean="0"/>
              <a:t>, </a:t>
            </a:r>
            <a:r>
              <a:rPr lang="en-US" dirty="0" err="1" smtClean="0"/>
              <a:t>student.ranking</a:t>
            </a:r>
            <a:r>
              <a:rPr lang="en-US" dirty="0" smtClean="0"/>
              <a:t> , </a:t>
            </a:r>
            <a:r>
              <a:rPr lang="en-US" dirty="0" err="1" smtClean="0"/>
              <a:t>RA.capability</a:t>
            </a:r>
            <a:r>
              <a:rPr lang="en-US" dirty="0" smtClean="0"/>
              <a:t>, </a:t>
            </a:r>
            <a:r>
              <a:rPr lang="en-US" dirty="0" err="1" smtClean="0"/>
              <a:t>RA.salary</a:t>
            </a:r>
            <a:r>
              <a:rPr lang="en-US" dirty="0" smtClean="0"/>
              <a:t>  \\</a:t>
            </a:r>
          </a:p>
          <a:p>
            <a:r>
              <a:rPr lang="en-US" dirty="0" smtClean="0"/>
              <a:t>FROM \\professor, student, RA  \\</a:t>
            </a:r>
          </a:p>
          <a:p>
            <a:r>
              <a:rPr lang="en-US" dirty="0" smtClean="0"/>
              <a:t>WHERE  \\RA.p\_id = </a:t>
            </a:r>
            <a:r>
              <a:rPr lang="en-US" dirty="0" err="1" smtClean="0"/>
              <a:t>professor.p</a:t>
            </a:r>
            <a:r>
              <a:rPr lang="en-US" dirty="0" smtClean="0"/>
              <a:t>\_id and RA.s\_id = </a:t>
            </a:r>
            <a:r>
              <a:rPr lang="en-US" dirty="0" err="1" smtClean="0"/>
              <a:t>student.s</a:t>
            </a:r>
            <a:r>
              <a:rPr lang="en-US" dirty="0" smtClean="0"/>
              <a:t>\_id  \\</a:t>
            </a:r>
          </a:p>
          <a:p>
            <a:r>
              <a:rPr lang="en-US" dirty="0" smtClean="0"/>
              <a:t>GROUP BY \\professor.popularity,  </a:t>
            </a:r>
            <a:r>
              <a:rPr lang="en-US" dirty="0" err="1" smtClean="0"/>
              <a:t>professor.teachingability</a:t>
            </a:r>
            <a:r>
              <a:rPr lang="en-US" dirty="0" smtClean="0"/>
              <a:t>,  </a:t>
            </a:r>
            <a:r>
              <a:rPr lang="en-US" dirty="0" err="1" smtClean="0"/>
              <a:t>student.intelligence</a:t>
            </a:r>
            <a:r>
              <a:rPr lang="en-US" dirty="0" smtClean="0"/>
              <a:t>, </a:t>
            </a:r>
            <a:r>
              <a:rPr lang="en-US" dirty="0" err="1" smtClean="0"/>
              <a:t>student.ranking</a:t>
            </a:r>
            <a:r>
              <a:rPr lang="en-US" dirty="0" smtClean="0"/>
              <a:t> ,  </a:t>
            </a:r>
            <a:r>
              <a:rPr lang="en-US" dirty="0" err="1" smtClean="0"/>
              <a:t>RA.capability</a:t>
            </a:r>
            <a:r>
              <a:rPr lang="en-US" dirty="0" smtClean="0"/>
              <a:t>,  </a:t>
            </a:r>
            <a:r>
              <a:rPr lang="en-US" dirty="0" err="1" smtClean="0"/>
              <a:t>RA.salary</a:t>
            </a:r>
            <a:endParaRPr lang="en-US" dirty="0" smtClean="0"/>
          </a:p>
          <a:p>
            <a:r>
              <a:rPr lang="en-US" dirty="0" smtClean="0"/>
              <a:t>\end{quote}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31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use University</a:t>
            </a:r>
            <a:r>
              <a:rPr lang="en-US" baseline="0" dirty="0" smtClean="0"/>
              <a:t> but with the non-numerical ranking?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C79C2-6210-4643-9B00-6DB17D1490DF}" type="datetime1">
              <a:rPr lang="en-US" smtClean="0"/>
              <a:pPr>
                <a:defRPr/>
              </a:pPr>
              <a:t>14-08-21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0124607-D7EB-3446-A4B8-55166DB82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F9F025-39CE-7842-B088-7AEAE675A2FD}" type="datetime1">
              <a:rPr lang="en-US" smtClean="0"/>
              <a:pPr>
                <a:defRPr/>
              </a:pPr>
              <a:t>14-08-21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C01E80-921C-614C-9D5C-E880ED678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A80C8-DE31-6D45-A75B-2F78ED31D1B4}" type="datetime1">
              <a:rPr lang="en-US" smtClean="0"/>
              <a:pPr>
                <a:defRPr/>
              </a:pPr>
              <a:t>14-08-21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652AD-693C-B34D-A8D9-1959FACC4B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14-08-21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36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14-08-21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0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14-08-21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8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14-08-21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67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14-08-21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36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14-08-21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80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14-08-21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02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14-08-21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5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153F57-6B8A-5942-BBD7-60F9A771C0EF}" type="datetime1">
              <a:rPr lang="en-US" smtClean="0"/>
              <a:pPr>
                <a:defRPr/>
              </a:pPr>
              <a:t>14-08-21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45685-DC37-0445-898B-F64AE21B29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14-08-21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35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14-08-21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6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14-08-21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4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181F22-A87A-7B42-BD26-2AA8A58930D0}" type="datetime1">
              <a:rPr lang="en-US" smtClean="0"/>
              <a:pPr>
                <a:defRPr/>
              </a:pPr>
              <a:t>14-08-21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162C3EF-4CE4-FF46-9CDF-2832916B36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FEAD73-D4C5-DA48-80F8-712B46BE2632}" type="datetime1">
              <a:rPr lang="en-US" smtClean="0"/>
              <a:pPr>
                <a:defRPr/>
              </a:pPr>
              <a:t>14-08-21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4DA57-F8B9-B54F-AF0F-CC9FA0CF17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AEB567-BCE6-0D4E-AF49-18ECF2A3F029}" type="datetime1">
              <a:rPr lang="en-US" smtClean="0"/>
              <a:pPr>
                <a:defRPr/>
              </a:pPr>
              <a:t>14-08-21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E733E-2B96-754A-A071-B13946FEAE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06915-5FD9-8947-AE88-405019268103}" type="datetime1">
              <a:rPr lang="en-US" smtClean="0"/>
              <a:pPr>
                <a:defRPr/>
              </a:pPr>
              <a:t>14-08-21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6B271-2852-0F49-AEEE-3E7BF04BCC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A357CB-324E-CF4B-9620-22A80CFB5894}" type="datetime1">
              <a:rPr lang="en-US" smtClean="0"/>
              <a:pPr>
                <a:defRPr/>
              </a:pPr>
              <a:t>14-08-21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E9F6A-3B58-334D-9273-DA712BDC86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9F4B48-5700-3348-8034-93071F1942FF}" type="datetime1">
              <a:rPr lang="en-US" smtClean="0"/>
              <a:pPr>
                <a:defRPr/>
              </a:pPr>
              <a:t>14-08-21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A4859-D5F6-8445-B88F-302AD4376E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45A4A6-4041-BB45-AD0E-76F15C40C5C1}" type="datetime1">
              <a:rPr lang="en-US" smtClean="0"/>
              <a:pPr>
                <a:defRPr/>
              </a:pPr>
              <a:t>14-08-21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8E0285F-B208-4644-BE15-0A0C423EAF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51B6275-5792-9B45-B275-43D0224B9192}" type="datetime1">
              <a:rPr lang="en-US" smtClean="0"/>
              <a:pPr>
                <a:defRPr/>
              </a:pPr>
              <a:t>14-08-21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CEF2234-60CD-F14D-A018-E190E33874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97CFD21E-0176-47F0-AADD-FF1D767A6A9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14-08-21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DCBABDCF-0E87-483A-BFD7-AC7BA109D64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86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18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1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110.png"/><Relationship Id="rId9" Type="http://schemas.openxmlformats.org/officeDocument/2006/relationships/image" Target="../media/image120.png"/><Relationship Id="rId10" Type="http://schemas.openxmlformats.org/officeDocument/2006/relationships/image" Target="../media/image1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4" Type="http://schemas.openxmlformats.org/officeDocument/2006/relationships/image" Target="../media/image210.png"/><Relationship Id="rId5" Type="http://schemas.openxmlformats.org/officeDocument/2006/relationships/image" Target="../media/image220.png"/><Relationship Id="rId6" Type="http://schemas.openxmlformats.org/officeDocument/2006/relationships/image" Target="../media/image230.png"/><Relationship Id="rId7" Type="http://schemas.openxmlformats.org/officeDocument/2006/relationships/image" Target="../media/image240.png"/><Relationship Id="rId8" Type="http://schemas.openxmlformats.org/officeDocument/2006/relationships/image" Target="../media/image250.png"/><Relationship Id="rId9" Type="http://schemas.openxmlformats.org/officeDocument/2006/relationships/image" Target="../media/image260.png"/><Relationship Id="rId10" Type="http://schemas.openxmlformats.org/officeDocument/2006/relationships/image" Target="../media/image270.png"/><Relationship Id="rId1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26.png"/><Relationship Id="rId5" Type="http://schemas.openxmlformats.org/officeDocument/2006/relationships/image" Target="../media/image40.png"/><Relationship Id="rId6" Type="http://schemas.openxmlformats.org/officeDocument/2006/relationships/image" Target="../media/image27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34.png"/><Relationship Id="rId10" Type="http://schemas.openxmlformats.org/officeDocument/2006/relationships/image" Target="../media/image45.png"/><Relationship Id="rId11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7.png"/><Relationship Id="rId4" Type="http://schemas.openxmlformats.org/officeDocument/2006/relationships/image" Target="../media/image21.png"/><Relationship Id="rId5" Type="http://schemas.openxmlformats.org/officeDocument/2006/relationships/image" Target="../media/image34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3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44.png"/><Relationship Id="rId5" Type="http://schemas.openxmlformats.org/officeDocument/2006/relationships/image" Target="../media/image46.png"/><Relationship Id="rId6" Type="http://schemas.openxmlformats.org/officeDocument/2006/relationships/image" Target="../media/image57.png"/><Relationship Id="rId7" Type="http://schemas.openxmlformats.org/officeDocument/2006/relationships/image" Target="../media/image52.png"/><Relationship Id="rId8" Type="http://schemas.openxmlformats.org/officeDocument/2006/relationships/image" Target="../media/image59.png"/><Relationship Id="rId9" Type="http://schemas.openxmlformats.org/officeDocument/2006/relationships/image" Target="../media/image53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8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0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240.png"/><Relationship Id="rId8" Type="http://schemas.openxmlformats.org/officeDocument/2006/relationships/image" Target="../media/image250.png"/><Relationship Id="rId9" Type="http://schemas.openxmlformats.org/officeDocument/2006/relationships/image" Target="../media/image260.png"/><Relationship Id="rId10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BayesBase</a:t>
            </a:r>
            <a:r>
              <a:rPr lang="en-US" dirty="0"/>
              <a:t>: Learning Bayes Nets with Relational Algebra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31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503390"/>
              </p:ext>
            </p:extLst>
          </p:nvPr>
        </p:nvGraphicFramePr>
        <p:xfrm>
          <a:off x="931830" y="3260973"/>
          <a:ext cx="7521289" cy="2530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318"/>
                <a:gridCol w="1485931"/>
                <a:gridCol w="1565534"/>
                <a:gridCol w="1578803"/>
                <a:gridCol w="1512703"/>
              </a:tblGrid>
              <a:tr h="12735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Oliver Schulte</a:t>
                      </a: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Hassan </a:t>
                      </a:r>
                      <a:r>
                        <a:rPr lang="en-CA" sz="2400" b="0" cap="none" spc="0" dirty="0" err="1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Khosravi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Arthur</a:t>
                      </a:r>
                      <a:r>
                        <a:rPr lang="en-CA" sz="2400" b="0" cap="none" spc="0" baseline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Kirkpatrick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Tianxiang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Gao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Yuke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 Zhu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</a:tr>
              <a:tr h="1256724"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494636"/>
                <a:ext cx="101600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Registration(S,C),RA(S,P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Registration(C,S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),Teaches(C,P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86204"/>
                <a:ext cx="1700568" cy="39737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86204"/>
                <a:ext cx="1612275" cy="4243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RA(S,P),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2390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Registration(S,C),RA(S,P),Teaches(P,C)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93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39" y="302301"/>
            <a:ext cx="8229600" cy="6919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BN for University Database</a:t>
            </a:r>
            <a:endParaRPr lang="en-US" dirty="0"/>
          </a:p>
        </p:txBody>
      </p:sp>
      <p:grpSp>
        <p:nvGrpSpPr>
          <p:cNvPr id="392" name="Group 391"/>
          <p:cNvGrpSpPr/>
          <p:nvPr/>
        </p:nvGrpSpPr>
        <p:grpSpPr>
          <a:xfrm>
            <a:off x="289074" y="1756825"/>
            <a:ext cx="7981587" cy="4259624"/>
            <a:chOff x="1242213" y="1262068"/>
            <a:chExt cx="7981587" cy="4259624"/>
          </a:xfrm>
        </p:grpSpPr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5605811" y="2014972"/>
              <a:ext cx="1742465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0B050"/>
                  </a:solidFill>
                </a:rPr>
                <a:t>RA(prof0,student0)</a:t>
              </a: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3103710" y="1262068"/>
              <a:ext cx="2382062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Capability(prof0,student0)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4357181" y="2852536"/>
              <a:ext cx="15485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Popularity(prof0)</a:t>
              </a: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1825011" y="2044889"/>
              <a:ext cx="2042226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C00000"/>
                  </a:solidFill>
                </a:rPr>
                <a:t>Salary(prof0,student0)</a:t>
              </a: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7535837" y="3707787"/>
              <a:ext cx="1687963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Ranking(student0)</a:t>
              </a: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6127579" y="3100487"/>
              <a:ext cx="132408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Intel(student0)</a:t>
              </a:r>
            </a:p>
          </p:txBody>
        </p:sp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1242213" y="2928682"/>
              <a:ext cx="2843727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0B050"/>
                  </a:solidFill>
                </a:rPr>
                <a:t>Registration(course0,student0)</a:t>
              </a: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4757081" y="3739849"/>
              <a:ext cx="20069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(prof0</a:t>
              </a:r>
              <a:r>
                <a:rPr lang="en-US" sz="1500" b="1" dirty="0">
                  <a:solidFill>
                    <a:srgbClr val="0901AF"/>
                  </a:solidFill>
                </a:rPr>
                <a:t>)</a:t>
              </a: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5856987" y="4611694"/>
              <a:ext cx="227786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C00000"/>
                  </a:solidFill>
                </a:rPr>
                <a:t>Grade(course0,student0)</a:t>
              </a: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1973276" y="4611694"/>
              <a:ext cx="1465145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Rating(course0)</a:t>
              </a:r>
            </a:p>
          </p:txBody>
        </p:sp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3745062" y="5290860"/>
              <a:ext cx="2811667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Satisfaction(course0,student0</a:t>
              </a:r>
              <a:r>
                <a:rPr lang="en-US" sz="1500" b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7129759" y="5290860"/>
              <a:ext cx="1187826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Diff(course0)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701875" y="1492900"/>
              <a:ext cx="1500591" cy="52207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103711" y="1492900"/>
              <a:ext cx="921454" cy="52207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361627" y="2241991"/>
              <a:ext cx="337423" cy="8777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058176" y="2241991"/>
              <a:ext cx="1303451" cy="58236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905682" y="2241991"/>
              <a:ext cx="455946" cy="139649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361627" y="2241991"/>
              <a:ext cx="1806966" cy="140806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171188" y="3119758"/>
              <a:ext cx="505370" cy="51872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3221690" y="2241991"/>
              <a:ext cx="2245221" cy="686691"/>
            </a:xfrm>
            <a:prstGeom prst="straightConnector1">
              <a:avLst/>
            </a:prstGeom>
            <a:ln w="31750" cap="flat" cmpd="sng">
              <a:solidFill>
                <a:srgbClr val="00B050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2" idx="2"/>
            </p:cNvCxnSpPr>
            <p:nvPr/>
          </p:nvCxnSpPr>
          <p:spPr>
            <a:xfrm flipH="1">
              <a:off x="2509469" y="2275721"/>
              <a:ext cx="336655" cy="65296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52" idx="2"/>
              <a:endCxn id="62" idx="0"/>
            </p:cNvCxnSpPr>
            <p:nvPr/>
          </p:nvCxnSpPr>
          <p:spPr>
            <a:xfrm>
              <a:off x="2664077" y="3159514"/>
              <a:ext cx="41772" cy="145218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52" idx="2"/>
            </p:cNvCxnSpPr>
            <p:nvPr/>
          </p:nvCxnSpPr>
          <p:spPr>
            <a:xfrm>
              <a:off x="2664077" y="3159514"/>
              <a:ext cx="2037798" cy="69575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52" idx="2"/>
            </p:cNvCxnSpPr>
            <p:nvPr/>
          </p:nvCxnSpPr>
          <p:spPr>
            <a:xfrm>
              <a:off x="2664077" y="3159514"/>
              <a:ext cx="2037798" cy="213134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2" idx="2"/>
            </p:cNvCxnSpPr>
            <p:nvPr/>
          </p:nvCxnSpPr>
          <p:spPr>
            <a:xfrm>
              <a:off x="2664077" y="3159514"/>
              <a:ext cx="3052321" cy="160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65" idx="0"/>
            </p:cNvCxnSpPr>
            <p:nvPr/>
          </p:nvCxnSpPr>
          <p:spPr>
            <a:xfrm>
              <a:off x="7129759" y="4842526"/>
              <a:ext cx="593913" cy="44833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1" idx="2"/>
              <a:endCxn id="59" idx="0"/>
            </p:cNvCxnSpPr>
            <p:nvPr/>
          </p:nvCxnSpPr>
          <p:spPr>
            <a:xfrm>
              <a:off x="6789619" y="3331319"/>
              <a:ext cx="206302" cy="128037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5351976" y="4842526"/>
              <a:ext cx="1777783" cy="44833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4025165" y="2122696"/>
              <a:ext cx="1441746" cy="3760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51" idx="2"/>
            </p:cNvCxnSpPr>
            <p:nvPr/>
          </p:nvCxnSpPr>
          <p:spPr>
            <a:xfrm>
              <a:off x="6789619" y="3331319"/>
              <a:ext cx="665742" cy="48419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51376" y="1098400"/>
            <a:ext cx="2639221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Relational Attribute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69794" y="2611115"/>
            <a:ext cx="2098045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901AF"/>
                </a:solidFill>
              </a:rPr>
              <a:t>Entity Attribute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42782" y="1347447"/>
            <a:ext cx="2854572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</a:rPr>
              <a:t>Relationship Indicator</a:t>
            </a:r>
          </a:p>
        </p:txBody>
      </p:sp>
    </p:spTree>
    <p:extLst>
      <p:ext uri="{BB962C8B-B14F-4D97-AF65-F5344CB8AC3E}">
        <p14:creationId xmlns:p14="http://schemas.microsoft.com/office/powerpoint/2010/main" val="411875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 err="1" smtClean="0"/>
              <a:t>functor</a:t>
            </a:r>
            <a:r>
              <a:rPr lang="en-US" dirty="0" smtClean="0"/>
              <a:t> nodes from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candidate Bayes 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Score candidate Bayes 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0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58053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Constructing Nodes from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70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Franklin Gothic Book" charset="0"/>
              </a:rPr>
              <a:t>Finding </a:t>
            </a:r>
            <a:r>
              <a:rPr lang="en-US" sz="3200" dirty="0" err="1" smtClean="0">
                <a:latin typeface="Franklin Gothic Book" charset="0"/>
              </a:rPr>
              <a:t>Functor</a:t>
            </a:r>
            <a:r>
              <a:rPr lang="en-US" sz="3200" dirty="0" smtClean="0">
                <a:latin typeface="Franklin Gothic Book" charset="0"/>
              </a:rPr>
              <a:t> Nodes</a:t>
            </a:r>
            <a:endParaRPr lang="en-US" sz="3200" dirty="0">
              <a:latin typeface="Franklin Gothic Book" charset="0"/>
            </a:endParaRPr>
          </a:p>
        </p:txBody>
      </p:sp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Perpetua" charset="0"/>
              </a:rPr>
              <a:t>Relational Data tables are not self-describing.</a:t>
            </a:r>
          </a:p>
          <a:p>
            <a:pPr lvl="1"/>
            <a:r>
              <a:rPr lang="en-US" dirty="0" smtClean="0">
                <a:latin typeface="Perpetua" charset="0"/>
              </a:rPr>
              <a:t>Schema information needs to be accessed dynamically during learning.</a:t>
            </a:r>
          </a:p>
          <a:p>
            <a:r>
              <a:rPr lang="en-US" dirty="0" smtClean="0">
                <a:latin typeface="Perpetua" charset="0"/>
              </a:rPr>
              <a:t>Relational data tables do not fix a set of random variables.</a:t>
            </a:r>
          </a:p>
          <a:p>
            <a:r>
              <a:rPr lang="en-US" dirty="0" smtClean="0">
                <a:latin typeface="Perpetua" charset="0"/>
              </a:rPr>
              <a:t>Sufficient statistics must be computed for derived tables not given in the database.</a:t>
            </a:r>
            <a:endParaRPr lang="en-US" dirty="0">
              <a:latin typeface="Perpetu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Franklin Gothic Book" charset="0"/>
              </a:rPr>
              <a:t>Finding </a:t>
            </a:r>
            <a:r>
              <a:rPr lang="en-US" sz="3200" dirty="0" err="1" smtClean="0">
                <a:latin typeface="Franklin Gothic Book" charset="0"/>
              </a:rPr>
              <a:t>Functor</a:t>
            </a:r>
            <a:r>
              <a:rPr lang="en-US" sz="3200" dirty="0" smtClean="0">
                <a:latin typeface="Franklin Gothic Book" charset="0"/>
              </a:rPr>
              <a:t> Nodes</a:t>
            </a:r>
            <a:endParaRPr lang="en-US" sz="3200" dirty="0">
              <a:latin typeface="Franklin Gothic Book" charset="0"/>
            </a:endParaRPr>
          </a:p>
        </p:txBody>
      </p:sp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Perpetua" charset="0"/>
              </a:rPr>
              <a:t>In single table case, can just use attribute columns.</a:t>
            </a:r>
          </a:p>
          <a:p>
            <a:r>
              <a:rPr lang="en-US" dirty="0" smtClean="0">
                <a:latin typeface="Perpetua" charset="0"/>
              </a:rPr>
              <a:t>Can’t just use attribute columns.</a:t>
            </a:r>
          </a:p>
          <a:p>
            <a:pPr lvl="1"/>
            <a:r>
              <a:rPr lang="en-US" dirty="0" smtClean="0">
                <a:latin typeface="Perpetua" charset="0"/>
              </a:rPr>
              <a:t>Need </a:t>
            </a:r>
            <a:r>
              <a:rPr lang="en-US" dirty="0" err="1" smtClean="0">
                <a:latin typeface="Perpetua" charset="0"/>
              </a:rPr>
              <a:t>Rnodes</a:t>
            </a:r>
            <a:r>
              <a:rPr lang="en-US" dirty="0" smtClean="0">
                <a:latin typeface="Perpetua" charset="0"/>
              </a:rPr>
              <a:t> for relationships.</a:t>
            </a:r>
          </a:p>
          <a:p>
            <a:pPr lvl="1"/>
            <a:r>
              <a:rPr lang="en-US" dirty="0" smtClean="0">
                <a:latin typeface="Perpetua" charset="0"/>
              </a:rPr>
              <a:t>Autocorrelation: make “copies” of nodes.</a:t>
            </a:r>
          </a:p>
          <a:p>
            <a:r>
              <a:rPr lang="en-US" dirty="0" smtClean="0">
                <a:latin typeface="Perpetua" charset="0"/>
              </a:rPr>
              <a:t>Need to exploit meta data to detect self-relationships automatically.</a:t>
            </a:r>
          </a:p>
          <a:p>
            <a:r>
              <a:rPr lang="en-US" dirty="0" smtClean="0">
                <a:latin typeface="Perpetua" charset="0"/>
              </a:rPr>
              <a:t>Show examples of SQL queries (setup queries).</a:t>
            </a:r>
          </a:p>
        </p:txBody>
      </p:sp>
    </p:spTree>
    <p:extLst>
      <p:ext uri="{BB962C8B-B14F-4D97-AF65-F5344CB8AC3E}">
        <p14:creationId xmlns:p14="http://schemas.microsoft.com/office/powerpoint/2010/main" val="417137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96707"/>
            <a:ext cx="7772400" cy="1143000"/>
          </a:xfrm>
        </p:spPr>
        <p:txBody>
          <a:bodyPr/>
          <a:lstStyle/>
          <a:p>
            <a:r>
              <a:rPr lang="en-US" dirty="0" smtClean="0"/>
              <a:t>Generate Candidate Bayes nets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Lattice Search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2"/>
            <a:ext cx="7772400" cy="2299273"/>
          </a:xfrm>
        </p:spPr>
        <p:txBody>
          <a:bodyPr/>
          <a:lstStyle/>
          <a:p>
            <a:r>
              <a:rPr lang="en-US" dirty="0" smtClean="0"/>
              <a:t>Like our slide in </a:t>
            </a:r>
            <a:r>
              <a:rPr lang="en-US" dirty="0" err="1" smtClean="0"/>
              <a:t>aaai-final.pptx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Show SQL doing this. (maybe view).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6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1300"/>
            <a:ext cx="7772400" cy="655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Hierarchical 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7871" y="1180300"/>
            <a:ext cx="8745104" cy="1781313"/>
          </a:xfrm>
        </p:spPr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b="1" dirty="0"/>
              <a:t>Level-wise search </a:t>
            </a:r>
            <a:r>
              <a:rPr lang="en-US" dirty="0"/>
              <a:t>through table join lattice. </a:t>
            </a:r>
            <a:endParaRPr lang="en-US" dirty="0" smtClean="0"/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 smtClean="0"/>
              <a:t>Build </a:t>
            </a:r>
            <a:r>
              <a:rPr lang="en-US" b="1" dirty="0" smtClean="0"/>
              <a:t>contingency table </a:t>
            </a:r>
            <a:r>
              <a:rPr lang="en-US" dirty="0" smtClean="0"/>
              <a:t>for each relationship chain, apply Bayes net learner.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 smtClean="0"/>
              <a:t>Results </a:t>
            </a:r>
            <a:r>
              <a:rPr lang="en-US" dirty="0"/>
              <a:t>from shorter paths are propagated to longer </a:t>
            </a:r>
            <a:r>
              <a:rPr lang="en-US" dirty="0" smtClean="0"/>
              <a:t>paths (</a:t>
            </a:r>
            <a:r>
              <a:rPr lang="en-US" b="1" dirty="0" smtClean="0"/>
              <a:t>Bottom-Up</a:t>
            </a:r>
            <a:r>
              <a:rPr lang="en-US" dirty="0" smtClean="0"/>
              <a:t>).</a:t>
            </a:r>
            <a:endParaRPr lang="en-US" dirty="0"/>
          </a:p>
        </p:txBody>
      </p:sp>
      <p:grpSp>
        <p:nvGrpSpPr>
          <p:cNvPr id="246" name="Group 245"/>
          <p:cNvGrpSpPr/>
          <p:nvPr/>
        </p:nvGrpSpPr>
        <p:grpSpPr>
          <a:xfrm>
            <a:off x="81280" y="3274857"/>
            <a:ext cx="8803696" cy="2915015"/>
            <a:chOff x="81280" y="2993497"/>
            <a:chExt cx="8803696" cy="2915015"/>
          </a:xfrm>
        </p:grpSpPr>
        <p:grpSp>
          <p:nvGrpSpPr>
            <p:cNvPr id="241" name="Group 240"/>
            <p:cNvGrpSpPr/>
            <p:nvPr/>
          </p:nvGrpSpPr>
          <p:grpSpPr>
            <a:xfrm>
              <a:off x="81280" y="2993497"/>
              <a:ext cx="7943559" cy="2915015"/>
              <a:chOff x="182880" y="2993497"/>
              <a:chExt cx="7943559" cy="291501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984253" y="5618357"/>
                <a:ext cx="1189697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90983" y="5648837"/>
                <a:ext cx="1158240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23186" y="5648837"/>
                <a:ext cx="1221157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16270" y="4746962"/>
                <a:ext cx="1757679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Registration(C,S)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23186" y="4735482"/>
                <a:ext cx="1345368" cy="30295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Teaches(C,P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490983" y="4757122"/>
                <a:ext cx="1016000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RA(S,P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)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82880" y="3829600"/>
                <a:ext cx="2542348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Registration(C,S),RA(S,P)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81500" y="3847845"/>
                <a:ext cx="3005311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Registration(C,S)Teaches(C,P)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95110" y="5006637"/>
                <a:ext cx="283992" cy="61172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95110" y="5006637"/>
                <a:ext cx="1774993" cy="64220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5695870" y="5038437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070103" y="5038437"/>
                <a:ext cx="1625767" cy="61040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633765" y="5038437"/>
                <a:ext cx="62105" cy="61040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3998983" y="5016797"/>
                <a:ext cx="1634782" cy="6320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579102" y="5016797"/>
                <a:ext cx="1419881" cy="60156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</p:cNvCxnSpPr>
              <p:nvPr/>
            </p:nvCxnSpPr>
            <p:spPr>
              <a:xfrm flipH="1" flipV="1">
                <a:off x="1409260" y="4110918"/>
                <a:ext cx="885850" cy="63604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</p:cNvCxnSpPr>
              <p:nvPr/>
            </p:nvCxnSpPr>
            <p:spPr>
              <a:xfrm flipH="1" flipV="1">
                <a:off x="1409259" y="4110916"/>
                <a:ext cx="2589724" cy="646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84156" y="4107520"/>
                <a:ext cx="1411714" cy="62796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95110" y="4107520"/>
                <a:ext cx="1989046" cy="63944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822236" y="3839725"/>
                <a:ext cx="2304203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RA(S,P),Teaches(C,P)</a:t>
                </a: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5695870" y="4099400"/>
                <a:ext cx="1278468" cy="63608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3998983" y="4099400"/>
                <a:ext cx="2975355" cy="65772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136654" y="2993497"/>
                <a:ext cx="3918205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),RA(S,P),Teaches(C,P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71" name="Straight Arrow Connector 70"/>
              <p:cNvCxnSpPr>
                <a:endCxn id="69" idx="4"/>
              </p:cNvCxnSpPr>
              <p:nvPr/>
            </p:nvCxnSpPr>
            <p:spPr>
              <a:xfrm flipV="1">
                <a:off x="1409258" y="3253172"/>
                <a:ext cx="2686499" cy="55478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095757" y="3253172"/>
                <a:ext cx="2878581" cy="58655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H="1" flipV="1">
                <a:off x="4095757" y="3253172"/>
                <a:ext cx="188399" cy="59467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137424"/>
              <a:ext cx="1" cy="26248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204141" y="5546839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0</a:t>
              </a:r>
              <a:endParaRPr lang="en-US" sz="14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93982" y="4694842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1</a:t>
              </a:r>
              <a:endParaRPr lang="en-US" sz="1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800" y="3120328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3</a:t>
              </a:r>
              <a:endParaRPr lang="en-US" sz="14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800" y="3866208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2</a:t>
              </a:r>
              <a:endParaRPr lang="en-US" sz="1400" dirty="0"/>
            </a:p>
          </p:txBody>
        </p:sp>
      </p:grpSp>
      <p:sp>
        <p:nvSpPr>
          <p:cNvPr id="5" name="Oval 4"/>
          <p:cNvSpPr/>
          <p:nvPr/>
        </p:nvSpPr>
        <p:spPr>
          <a:xfrm>
            <a:off x="1469985" y="5700700"/>
            <a:ext cx="5262073" cy="61427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40908" y="4814101"/>
            <a:ext cx="5563016" cy="742637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127079" y="5672045"/>
            <a:ext cx="840548" cy="47033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30686" y="4863370"/>
            <a:ext cx="768358" cy="42253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3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39" grpId="0" animBg="1"/>
      <p:bldP spid="41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9300" y="1859939"/>
            <a:ext cx="7772400" cy="1143000"/>
          </a:xfrm>
        </p:spPr>
        <p:txBody>
          <a:bodyPr/>
          <a:lstStyle/>
          <a:p>
            <a:r>
              <a:rPr lang="en-US" dirty="0" smtClean="0"/>
              <a:t>Scoring Bayes Nets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5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points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 for describing and manipulating structured data.</a:t>
            </a:r>
          </a:p>
          <a:p>
            <a:r>
              <a:rPr lang="en-US" dirty="0" smtClean="0"/>
              <a:t>Also for describing and manipulating structured random variables and </a:t>
            </a:r>
            <a:r>
              <a:rPr lang="en-US" smtClean="0"/>
              <a:t>structured models.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Sufficient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5387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Representation: Contingency Table.</a:t>
            </a:r>
          </a:p>
          <a:p>
            <a:r>
              <a:rPr lang="en-US" dirty="0" smtClean="0"/>
              <a:t>For single table, can use group by. (examples/screenshot)</a:t>
            </a:r>
          </a:p>
          <a:p>
            <a:r>
              <a:rPr lang="en-US" dirty="0"/>
              <a:t>Use Meta-SQL query: dynamically exploit schema during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Problems: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need to count events in join tables.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need to count events in complement tables.</a:t>
            </a:r>
          </a:p>
          <a:p>
            <a:pPr marL="501650" indent="-457200"/>
            <a:r>
              <a:rPr lang="en-US" dirty="0" smtClean="0"/>
              <a:t>For 1), can still use group by. [highly optimized even for joins]. (examples/screenshot)</a:t>
            </a:r>
          </a:p>
          <a:p>
            <a:pPr marL="501650" indent="-457200"/>
            <a:r>
              <a:rPr lang="en-US" dirty="0" smtClean="0"/>
              <a:t>For 2), no optimization available (unsafe query).</a:t>
            </a:r>
          </a:p>
          <a:p>
            <a:pPr marL="776288" lvl="1" indent="-457200"/>
            <a:r>
              <a:rPr lang="en-US" dirty="0" smtClean="0"/>
              <a:t>propose CT-algebra, extension of relational algebra.</a:t>
            </a:r>
          </a:p>
          <a:p>
            <a:pPr marL="50165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4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23395"/>
            <a:ext cx="7772400" cy="1143000"/>
          </a:xfrm>
        </p:spPr>
        <p:txBody>
          <a:bodyPr/>
          <a:lstStyle/>
          <a:p>
            <a:r>
              <a:rPr lang="en-US" dirty="0" smtClean="0"/>
              <a:t>Contingency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Snapshot of CT table for </a:t>
            </a:r>
            <a:r>
              <a:rPr lang="en-US" dirty="0" err="1" smtClean="0"/>
              <a:t>unielwin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Columns: parameterize variables </a:t>
            </a:r>
          </a:p>
          <a:p>
            <a:pPr marL="0" indent="0">
              <a:buNone/>
            </a:pPr>
            <a:r>
              <a:rPr lang="en-US" dirty="0" smtClean="0"/>
              <a:t>Row: possible values</a:t>
            </a:r>
          </a:p>
          <a:p>
            <a:pPr marL="0" indent="0">
              <a:buNone/>
            </a:pPr>
            <a:r>
              <a:rPr lang="en-US" dirty="0" smtClean="0"/>
              <a:t>Conjunctive queries in domain relational calculus</a:t>
            </a:r>
          </a:p>
          <a:p>
            <a:pPr marL="0" indent="0">
              <a:buNone/>
            </a:pPr>
            <a:r>
              <a:rPr lang="en-US" dirty="0" smtClean="0"/>
              <a:t>Counts, result size of query</a:t>
            </a:r>
          </a:p>
        </p:txBody>
      </p:sp>
    </p:spTree>
    <p:extLst>
      <p:ext uri="{BB962C8B-B14F-4D97-AF65-F5344CB8AC3E}">
        <p14:creationId xmlns:p14="http://schemas.microsoft.com/office/powerpoint/2010/main" val="284476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table algebra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Unary operators : selection, projection, conditioning (can be defined as selection followed by projection.) </a:t>
            </a:r>
          </a:p>
          <a:p>
            <a:pPr lvl="1"/>
            <a:r>
              <a:rPr lang="en-US" dirty="0" smtClean="0"/>
              <a:t>need notation of complement of columns</a:t>
            </a:r>
          </a:p>
          <a:p>
            <a:r>
              <a:rPr lang="en-US" dirty="0" smtClean="0"/>
              <a:t>Binary operators: </a:t>
            </a:r>
          </a:p>
          <a:p>
            <a:pPr lvl="1"/>
            <a:r>
              <a:rPr lang="en-US" dirty="0"/>
              <a:t>set </a:t>
            </a:r>
            <a:r>
              <a:rPr lang="en-US" dirty="0" smtClean="0"/>
              <a:t>difference (addition, </a:t>
            </a:r>
            <a:r>
              <a:rPr lang="en-US" dirty="0" err="1" smtClean="0"/>
              <a:t>substraction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cross product,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false relationship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6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61" y="377687"/>
            <a:ext cx="7772400" cy="692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Computing the CT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9527" y="1417639"/>
            <a:ext cx="905454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Input: a list of </a:t>
            </a:r>
            <a:r>
              <a:rPr lang="en-US" dirty="0" err="1" smtClean="0"/>
              <a:t>Rnodes</a:t>
            </a:r>
            <a:r>
              <a:rPr lang="en-US" dirty="0" smtClean="0"/>
              <a:t> (R1,R2,R3)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CT table for T[R1=T,R2=T,R3=T] = </a:t>
            </a:r>
            <a:r>
              <a:rPr lang="en-US" dirty="0" err="1" smtClean="0"/>
              <a:t>ct</a:t>
            </a:r>
            <a:r>
              <a:rPr lang="en-US" dirty="0" smtClean="0"/>
              <a:t>(Anodes(R1,R2,R3)|R1=T,R2=T,R3=T)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the pivot to R3. Let T[R2=T,R1=T, R3=star] := </a:t>
            </a:r>
            <a:r>
              <a:rPr lang="en-US" dirty="0" err="1" smtClean="0"/>
              <a:t>ct</a:t>
            </a:r>
            <a:r>
              <a:rPr lang="en-US" dirty="0" smtClean="0"/>
              <a:t>(Anodes(R1,R2)|R1=T,R2=T) x </a:t>
            </a:r>
            <a:r>
              <a:rPr lang="en-US" dirty="0" err="1" smtClean="0"/>
              <a:t>ct</a:t>
            </a:r>
            <a:r>
              <a:rPr lang="en-US" dirty="0" smtClean="0"/>
              <a:t>(1NodesR3-1Nodes(R1,R2)).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T[R2=T,R1=T,R3=F] = T[R2=T,R1=T</a:t>
            </a:r>
            <a:r>
              <a:rPr lang="en-US" dirty="0"/>
              <a:t>, R3_star</a:t>
            </a:r>
            <a:r>
              <a:rPr lang="en-US" dirty="0" smtClean="0"/>
              <a:t>]- Project_{2Nodes(R3)-comp}</a:t>
            </a:r>
            <a:r>
              <a:rPr lang="en-US" dirty="0"/>
              <a:t> </a:t>
            </a:r>
            <a:r>
              <a:rPr lang="en-US" dirty="0" smtClean="0"/>
              <a:t>T[R1=T,R2=T,R3=T]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R3_fill := (1,n/a for all 2Nodes of R3).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Ct(Anodes(R1,R2,R3)|R1=T,R2=T) = T[R2=T,R1=T,R3=F]xR3_fill union T[R1=T,R2=T,R3=T</a:t>
            </a:r>
            <a:r>
              <a:rPr lang="en-US" dirty="0"/>
              <a:t>]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8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7707" y="5808995"/>
            <a:ext cx="1424689" cy="3064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CT(Anodes(R),R)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597" y="1523596"/>
            <a:ext cx="292664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CT(1nodes(R), 2nodes(R)|R=T) </a:t>
            </a:r>
          </a:p>
          <a:p>
            <a:r>
              <a:rPr lang="en-US" sz="1200" dirty="0"/>
              <a:t>Join of existing </a:t>
            </a:r>
            <a:r>
              <a:rPr lang="en-US" sz="1200" dirty="0" smtClean="0"/>
              <a:t>tables via meta-query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8920" y="1541870"/>
            <a:ext cx="28624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CT(1Nodes(R)|R = *)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25511" y="3280150"/>
            <a:ext cx="206071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CT(Anodes(R)|R=F)</a:t>
            </a:r>
          </a:p>
        </p:txBody>
      </p:sp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855867" y="2981688"/>
            <a:ext cx="100941" cy="29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228039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2280392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1985261"/>
            <a:ext cx="1089311" cy="443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80" y="4166712"/>
            <a:ext cx="16866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 R=T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8424" y="4147742"/>
            <a:ext cx="3512559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columns R=F,2Nodes(R)= 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855867" y="3557149"/>
            <a:ext cx="498837" cy="590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4426387"/>
            <a:ext cx="1686876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959918" y="1985261"/>
            <a:ext cx="426374" cy="2181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529066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  <a:endCxn id="5" idx="0"/>
          </p:cNvCxnSpPr>
          <p:nvPr/>
        </p:nvCxnSpPr>
        <p:spPr>
          <a:xfrm flipH="1">
            <a:off x="5690052" y="563689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4354704" y="4407417"/>
            <a:ext cx="1344712" cy="883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263545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2635454"/>
                <a:ext cx="710303" cy="3462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3230155" y="1818869"/>
            <a:ext cx="371501" cy="989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242889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798920" y="353150"/>
            <a:ext cx="28624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CT(1Nodes(X)) x CT(1Nodes(Y))</a:t>
            </a:r>
          </a:p>
          <a:p>
            <a:r>
              <a:rPr lang="en-US" sz="1200" dirty="0" smtClean="0"/>
              <a:t>X,Y are the population variables involved in R</a:t>
            </a:r>
            <a:endParaRPr lang="en-US" sz="1200" dirty="0"/>
          </a:p>
        </p:txBody>
      </p:sp>
      <p:cxnSp>
        <p:nvCxnSpPr>
          <p:cNvPr id="153" name="Straight Arrow Connector 152"/>
          <p:cNvCxnSpPr>
            <a:stCxn id="151" idx="2"/>
            <a:endCxn id="11" idx="0"/>
          </p:cNvCxnSpPr>
          <p:nvPr/>
        </p:nvCxnSpPr>
        <p:spPr>
          <a:xfrm>
            <a:off x="3230155" y="999481"/>
            <a:ext cx="0" cy="54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7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01280"/>
              </p:ext>
            </p:extLst>
          </p:nvPr>
        </p:nvGraphicFramePr>
        <p:xfrm>
          <a:off x="1047776" y="175306"/>
          <a:ext cx="2454375" cy="104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60322"/>
              </p:ext>
            </p:extLst>
          </p:nvPr>
        </p:nvGraphicFramePr>
        <p:xfrm>
          <a:off x="4443986" y="143823"/>
          <a:ext cx="3447101" cy="1061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97792"/>
              </p:ext>
            </p:extLst>
          </p:nvPr>
        </p:nvGraphicFramePr>
        <p:xfrm>
          <a:off x="5041379" y="1900147"/>
          <a:ext cx="2450590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527953"/>
              </p:ext>
            </p:extLst>
          </p:nvPr>
        </p:nvGraphicFramePr>
        <p:xfrm>
          <a:off x="1804181" y="3464460"/>
          <a:ext cx="9144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13276"/>
              </p:ext>
            </p:extLst>
          </p:nvPr>
        </p:nvGraphicFramePr>
        <p:xfrm>
          <a:off x="1074185" y="1799358"/>
          <a:ext cx="2450590" cy="105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8000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1261"/>
              </p:ext>
            </p:extLst>
          </p:nvPr>
        </p:nvGraphicFramePr>
        <p:xfrm>
          <a:off x="7684877" y="3325284"/>
          <a:ext cx="328517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700"/>
            <a:ext cx="2172" cy="15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32039"/>
              </p:ext>
            </p:extLst>
          </p:nvPr>
        </p:nvGraphicFramePr>
        <p:xfrm>
          <a:off x="2628765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</p:cNvCxnSpPr>
          <p:nvPr/>
        </p:nvCxnSpPr>
        <p:spPr>
          <a:xfrm>
            <a:off x="4391711" y="5338044"/>
            <a:ext cx="0" cy="13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93193" y="1787253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34540"/>
              </p:ext>
            </p:extLst>
          </p:nvPr>
        </p:nvGraphicFramePr>
        <p:xfrm>
          <a:off x="4557469" y="3969492"/>
          <a:ext cx="3756288" cy="1065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3"/>
            <a:ext cx="1832421" cy="17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1"/>
            <a:ext cx="2635999" cy="7988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274305" y="5725939"/>
            <a:ext cx="328892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64" y="1190601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66538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7909" y="5415347"/>
            <a:ext cx="2815952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1847290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07596"/>
              </p:ext>
            </p:extLst>
          </p:nvPr>
        </p:nvGraphicFramePr>
        <p:xfrm>
          <a:off x="376702" y="5506981"/>
          <a:ext cx="1912854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066"/>
                <a:gridCol w="1216788"/>
              </a:tblGrid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CL(P)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Pop,Teach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CL(S)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Intel, Rank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CL(RA)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Cap, Sal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CL(CT*)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[CL(P), CL(S)]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CL(CT) 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[CL(CTT) , RA]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CL(CTT)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[CL(CT*) ,CL(RA)]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65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66361"/>
              </p:ext>
            </p:extLst>
          </p:nvPr>
        </p:nvGraphicFramePr>
        <p:xfrm>
          <a:off x="1212368" y="175306"/>
          <a:ext cx="2454375" cy="104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82097"/>
              </p:ext>
            </p:extLst>
          </p:nvPr>
        </p:nvGraphicFramePr>
        <p:xfrm>
          <a:off x="4443986" y="143823"/>
          <a:ext cx="3447101" cy="1061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07336"/>
              </p:ext>
            </p:extLst>
          </p:nvPr>
        </p:nvGraphicFramePr>
        <p:xfrm>
          <a:off x="5041379" y="1900147"/>
          <a:ext cx="2450590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32901"/>
              </p:ext>
            </p:extLst>
          </p:nvPr>
        </p:nvGraphicFramePr>
        <p:xfrm>
          <a:off x="1804181" y="3464460"/>
          <a:ext cx="9144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84018"/>
              </p:ext>
            </p:extLst>
          </p:nvPr>
        </p:nvGraphicFramePr>
        <p:xfrm>
          <a:off x="1210377" y="1799358"/>
          <a:ext cx="2450590" cy="105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69224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26871"/>
              </p:ext>
            </p:extLst>
          </p:nvPr>
        </p:nvGraphicFramePr>
        <p:xfrm>
          <a:off x="7684877" y="3325284"/>
          <a:ext cx="328517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700"/>
            <a:ext cx="2172" cy="15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34833"/>
              </p:ext>
            </p:extLst>
          </p:nvPr>
        </p:nvGraphicFramePr>
        <p:xfrm>
          <a:off x="2628765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</p:cNvCxnSpPr>
          <p:nvPr/>
        </p:nvCxnSpPr>
        <p:spPr>
          <a:xfrm>
            <a:off x="4391711" y="5338044"/>
            <a:ext cx="0" cy="13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93193" y="1787253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42201"/>
              </p:ext>
            </p:extLst>
          </p:nvPr>
        </p:nvGraphicFramePr>
        <p:xfrm>
          <a:off x="4557469" y="3969492"/>
          <a:ext cx="3756288" cy="1065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3"/>
            <a:ext cx="1832421" cy="17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1"/>
            <a:ext cx="2635999" cy="7988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274305" y="5725939"/>
            <a:ext cx="328892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520" y="1190601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66538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7909" y="5415347"/>
            <a:ext cx="2815952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1847290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59053"/>
              </p:ext>
            </p:extLst>
          </p:nvPr>
        </p:nvGraphicFramePr>
        <p:xfrm>
          <a:off x="376702" y="5506981"/>
          <a:ext cx="1912854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066"/>
                <a:gridCol w="1216788"/>
              </a:tblGrid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CL(P)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Pop,Teach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CL(S)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Intel, Rank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CL(RA)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Cap, Sal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CL(CT*)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[CL(P), CL(S)]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CL(CT) 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[CL(CTT) , RA]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CL(CTT)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[CL(CT*) ,CL(RA)]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955871" y="567150"/>
            <a:ext cx="955327" cy="485236"/>
            <a:chOff x="7955871" y="703342"/>
            <a:chExt cx="955327" cy="485236"/>
          </a:xfrm>
        </p:grpSpPr>
        <p:sp>
          <p:nvSpPr>
            <p:cNvPr id="45" name="Oval 44"/>
            <p:cNvSpPr/>
            <p:nvPr/>
          </p:nvSpPr>
          <p:spPr>
            <a:xfrm>
              <a:off x="7955871" y="1009219"/>
              <a:ext cx="457200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453998" y="1014842"/>
              <a:ext cx="457200" cy="173736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8069940" y="703342"/>
              <a:ext cx="653532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RA(P,S)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45" idx="0"/>
              <a:endCxn id="48" idx="4"/>
            </p:cNvCxnSpPr>
            <p:nvPr/>
          </p:nvCxnSpPr>
          <p:spPr>
            <a:xfrm flipV="1">
              <a:off x="8184471" y="876459"/>
              <a:ext cx="212235" cy="13276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6" idx="0"/>
              <a:endCxn id="48" idx="4"/>
            </p:cNvCxnSpPr>
            <p:nvPr/>
          </p:nvCxnSpPr>
          <p:spPr>
            <a:xfrm flipH="1" flipV="1">
              <a:off x="8396706" y="876459"/>
              <a:ext cx="285892" cy="13838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5926" y="603999"/>
            <a:ext cx="997999" cy="146304"/>
            <a:chOff x="165926" y="808287"/>
            <a:chExt cx="997999" cy="146304"/>
          </a:xfrm>
        </p:grpSpPr>
        <p:sp>
          <p:nvSpPr>
            <p:cNvPr id="49" name="Oval 48"/>
            <p:cNvSpPr/>
            <p:nvPr/>
          </p:nvSpPr>
          <p:spPr>
            <a:xfrm>
              <a:off x="165926" y="814856"/>
              <a:ext cx="411480" cy="137160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25013" y="808287"/>
              <a:ext cx="438912" cy="146304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1" name="TextBox 50"/>
            <p:cNvSpPr txBox="1">
              <a:spLocks/>
            </p:cNvSpPr>
            <p:nvPr/>
          </p:nvSpPr>
          <p:spPr>
            <a:xfrm>
              <a:off x="565214" y="818650"/>
              <a:ext cx="182880" cy="1270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fontAlgn="t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56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644587"/>
              </p:ext>
            </p:extLst>
          </p:nvPr>
        </p:nvGraphicFramePr>
        <p:xfrm>
          <a:off x="1212368" y="102154"/>
          <a:ext cx="2454375" cy="1040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84361"/>
              </p:ext>
            </p:extLst>
          </p:nvPr>
        </p:nvGraphicFramePr>
        <p:xfrm>
          <a:off x="4443986" y="98103"/>
          <a:ext cx="3447101" cy="1061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82941"/>
              </p:ext>
            </p:extLst>
          </p:nvPr>
        </p:nvGraphicFramePr>
        <p:xfrm>
          <a:off x="5041379" y="1900147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36181"/>
              </p:ext>
            </p:extLst>
          </p:nvPr>
        </p:nvGraphicFramePr>
        <p:xfrm>
          <a:off x="1804181" y="3464460"/>
          <a:ext cx="914400" cy="39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64750"/>
              </p:ext>
            </p:extLst>
          </p:nvPr>
        </p:nvGraphicFramePr>
        <p:xfrm>
          <a:off x="1210377" y="1799358"/>
          <a:ext cx="2450590" cy="1053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54007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38930"/>
              </p:ext>
            </p:extLst>
          </p:nvPr>
        </p:nvGraphicFramePr>
        <p:xfrm>
          <a:off x="7684877" y="3325284"/>
          <a:ext cx="328517" cy="426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699"/>
            <a:ext cx="2172" cy="15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41024"/>
              </p:ext>
            </p:extLst>
          </p:nvPr>
        </p:nvGraphicFramePr>
        <p:xfrm>
          <a:off x="2628765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</p:cNvCxnSpPr>
          <p:nvPr/>
        </p:nvCxnSpPr>
        <p:spPr>
          <a:xfrm>
            <a:off x="4391711" y="5338044"/>
            <a:ext cx="0" cy="13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67070" y="2095381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0951"/>
              </p:ext>
            </p:extLst>
          </p:nvPr>
        </p:nvGraphicFramePr>
        <p:xfrm>
          <a:off x="4557469" y="3969492"/>
          <a:ext cx="3756288" cy="10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2"/>
            <a:ext cx="1832421" cy="17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0"/>
            <a:ext cx="2635999" cy="7988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274305" y="5597923"/>
            <a:ext cx="328892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520" y="1117449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02530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18493" y="5424490"/>
            <a:ext cx="1621378" cy="6135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2144505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50080"/>
              </p:ext>
            </p:extLst>
          </p:nvPr>
        </p:nvGraphicFramePr>
        <p:xfrm>
          <a:off x="444819" y="5525269"/>
          <a:ext cx="1830050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066"/>
                <a:gridCol w="1133984"/>
              </a:tblGrid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CL(P)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Pop,Teach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CL(S)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Intel, Rank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CL(RA)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Cap, Sal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CL(CT*)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[CL(P), CL(S)]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</a:t>
                      </a:r>
                      <a:r>
                        <a:rPr kumimoji="0" lang="en-US" sz="10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[CL(CT*) ,CL(RA)]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CL(CT) 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</a:t>
                      </a:r>
                      <a:r>
                        <a:rPr kumimoji="0" lang="en-US" sz="10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, RA]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955871" y="475707"/>
            <a:ext cx="955327" cy="485236"/>
            <a:chOff x="7955871" y="703342"/>
            <a:chExt cx="955327" cy="485236"/>
          </a:xfrm>
        </p:grpSpPr>
        <p:sp>
          <p:nvSpPr>
            <p:cNvPr id="45" name="Oval 44"/>
            <p:cNvSpPr/>
            <p:nvPr/>
          </p:nvSpPr>
          <p:spPr>
            <a:xfrm>
              <a:off x="7955871" y="1009219"/>
              <a:ext cx="457200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453998" y="1014842"/>
              <a:ext cx="457200" cy="173736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8069940" y="703342"/>
              <a:ext cx="653532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RA(P,S)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45" idx="0"/>
              <a:endCxn id="48" idx="4"/>
            </p:cNvCxnSpPr>
            <p:nvPr/>
          </p:nvCxnSpPr>
          <p:spPr>
            <a:xfrm flipV="1">
              <a:off x="8184471" y="876459"/>
              <a:ext cx="212235" cy="13276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6" idx="0"/>
              <a:endCxn id="48" idx="4"/>
            </p:cNvCxnSpPr>
            <p:nvPr/>
          </p:nvCxnSpPr>
          <p:spPr>
            <a:xfrm flipH="1" flipV="1">
              <a:off x="8396706" y="876459"/>
              <a:ext cx="285892" cy="13838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74070" y="594178"/>
            <a:ext cx="997999" cy="146304"/>
            <a:chOff x="165926" y="808287"/>
            <a:chExt cx="997999" cy="146304"/>
          </a:xfrm>
        </p:grpSpPr>
        <p:sp>
          <p:nvSpPr>
            <p:cNvPr id="49" name="Oval 48"/>
            <p:cNvSpPr/>
            <p:nvPr/>
          </p:nvSpPr>
          <p:spPr>
            <a:xfrm>
              <a:off x="165926" y="814856"/>
              <a:ext cx="411480" cy="137160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25013" y="808287"/>
              <a:ext cx="438912" cy="146304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1" name="TextBox 50"/>
            <p:cNvSpPr txBox="1">
              <a:spLocks/>
            </p:cNvSpPr>
            <p:nvPr/>
          </p:nvSpPr>
          <p:spPr>
            <a:xfrm>
              <a:off x="565214" y="818650"/>
              <a:ext cx="182880" cy="1270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fontAlgn="t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TextBox 51"/>
          <p:cNvSpPr txBox="1">
            <a:spLocks/>
          </p:cNvSpPr>
          <p:nvPr/>
        </p:nvSpPr>
        <p:spPr>
          <a:xfrm>
            <a:off x="1265756" y="1552042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1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2949547" y="3515833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2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6601412" y="3464460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3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4771692" y="5155274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4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982369" y="1104086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6 in Alg. 2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180566" y="931057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5 in Alg. 2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>
            <a:off x="6458493" y="1576677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1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888" y="1536383"/>
            <a:ext cx="8385454" cy="5175313"/>
          </a:xfrm>
          <a:prstGeom prst="rect">
            <a:avLst/>
          </a:prstGeom>
          <a:noFill/>
          <a:ln w="44450" cap="rnd" cmpd="dbl">
            <a:solidFill>
              <a:schemeClr val="accent1">
                <a:shade val="50000"/>
              </a:schemeClr>
            </a:solidFill>
            <a:prstDash val="lgDashDot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>
            <a:off x="8451570" y="1125125"/>
            <a:ext cx="943257" cy="4038585"/>
          </a:xfrm>
          <a:prstGeom prst="ellipse">
            <a:avLst/>
          </a:prstGeom>
          <a:noFill/>
          <a:ln>
            <a:noFill/>
          </a:ln>
        </p:spPr>
        <p:txBody>
          <a:bodyPr vert="wordArtVert" wrap="square" lIns="0" tIns="0" rIns="0" bIns="0" rtlCol="0" anchor="ctr" anchorCtr="0">
            <a:noAutofit/>
          </a:bodyPr>
          <a:lstStyle/>
          <a:p>
            <a:pPr algn="ctr"/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endParaRPr 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8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4691" y="2034252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DataBase_RV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02499" y="3330742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3132429" y="3291253"/>
            <a:ext cx="277591" cy="4273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4" y="49238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82541" y="146481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3104950" y="142664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82894" y="77255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13038" y="405252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DataBase_CT</a:t>
            </a:r>
            <a:endParaRPr lang="en-US" sz="1200" b="1" dirty="0" smtClean="0"/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5429435" y="2363443"/>
            <a:ext cx="277591" cy="64529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5527888" y="3214922"/>
            <a:ext cx="277591" cy="580061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37509" y="2635996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92932" y="518563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DataBase_BN</a:t>
            </a:r>
            <a:endParaRPr lang="en-US" sz="1200" b="1" dirty="0" smtClean="0"/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394848" y="2199096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6821362" y="3469241"/>
            <a:ext cx="277591" cy="488105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6426"/>
              </p:ext>
            </p:extLst>
          </p:nvPr>
        </p:nvGraphicFramePr>
        <p:xfrm>
          <a:off x="2231379" y="2074937"/>
          <a:ext cx="2613998" cy="95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697"/>
                <a:gridCol w="942681"/>
                <a:gridCol w="499620"/>
              </a:tblGrid>
              <a:tr h="2926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Node id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FunctorName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30736"/>
              </p:ext>
            </p:extLst>
          </p:nvPr>
        </p:nvGraphicFramePr>
        <p:xfrm>
          <a:off x="2253499" y="4052522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61007"/>
              </p:ext>
            </p:extLst>
          </p:nvPr>
        </p:nvGraphicFramePr>
        <p:xfrm>
          <a:off x="5081047" y="4052522"/>
          <a:ext cx="3440784" cy="1021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684"/>
                <a:gridCol w="939615"/>
                <a:gridCol w="1225485"/>
              </a:tblGrid>
              <a:tr h="22643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4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RA(S,P)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popularity(P)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 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diff(C)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grade(C,S)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81762" y="3739998"/>
            <a:ext cx="1177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PathBayesNet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968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 and contributions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Key computational challenge in learning: sufficient statistics.</a:t>
            </a:r>
          </a:p>
          <a:p>
            <a:r>
              <a:rPr lang="en-US" dirty="0" err="1" smtClean="0"/>
              <a:t>Precomputation</a:t>
            </a:r>
            <a:r>
              <a:rPr lang="en-US" dirty="0" smtClean="0"/>
              <a:t>/caching approach: </a:t>
            </a:r>
            <a:r>
              <a:rPr lang="en-US" dirty="0" err="1" smtClean="0"/>
              <a:t>precompute</a:t>
            </a:r>
            <a:r>
              <a:rPr lang="en-US" dirty="0" smtClean="0"/>
              <a:t> before learning.</a:t>
            </a:r>
          </a:p>
          <a:p>
            <a:pPr lvl="1"/>
            <a:r>
              <a:rPr lang="en-US" dirty="0" smtClean="0"/>
              <a:t>Data accessed once only.</a:t>
            </a:r>
          </a:p>
          <a:p>
            <a:pPr lvl="1"/>
            <a:r>
              <a:rPr lang="en-US" dirty="0" smtClean="0"/>
              <a:t>Can be done off-</a:t>
            </a:r>
            <a:r>
              <a:rPr lang="en-US" dirty="0" err="1" smtClean="0"/>
              <a:t>line,used</a:t>
            </a:r>
            <a:r>
              <a:rPr lang="en-US" dirty="0" smtClean="0"/>
              <a:t> for different learning tasks.</a:t>
            </a:r>
          </a:p>
          <a:p>
            <a:pPr lvl="1"/>
            <a:r>
              <a:rPr lang="en-US" dirty="0" smtClean="0"/>
              <a:t>Dynamic programming.</a:t>
            </a:r>
          </a:p>
          <a:p>
            <a:r>
              <a:rPr lang="en-US" dirty="0" smtClean="0"/>
              <a:t>First </a:t>
            </a:r>
            <a:r>
              <a:rPr lang="en-US" dirty="0" err="1" smtClean="0"/>
              <a:t>precomputation</a:t>
            </a:r>
            <a:r>
              <a:rPr lang="en-US" dirty="0" smtClean="0"/>
              <a:t> approach for large relational datasets.</a:t>
            </a:r>
          </a:p>
          <a:p>
            <a:r>
              <a:rPr lang="en-US" dirty="0" smtClean="0"/>
              <a:t>Application for BN learning: generative SRL model, over 1 million records.</a:t>
            </a:r>
          </a:p>
          <a:p>
            <a:r>
              <a:rPr lang="en-US" dirty="0" smtClean="0"/>
              <a:t>Challenge for relational data: materialization, necessary tables don’t exist.</a:t>
            </a:r>
          </a:p>
          <a:p>
            <a:pPr lvl="1"/>
            <a:r>
              <a:rPr lang="en-US" dirty="0" smtClean="0"/>
              <a:t>Joins.</a:t>
            </a:r>
          </a:p>
          <a:p>
            <a:pPr lvl="1"/>
            <a:r>
              <a:rPr lang="en-US" dirty="0" smtClean="0"/>
              <a:t>Negated relationships. We treat any number of positive and negated links.</a:t>
            </a:r>
          </a:p>
          <a:p>
            <a:r>
              <a:rPr lang="en-US" dirty="0" smtClean="0"/>
              <a:t>Generality challenge: want algorithms to work on any SQL database. Solution: use schema information as meta information to define random variables and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06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79912" y="515389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Footer Placeholder 1"/>
          <p:cNvSpPr txBox="1">
            <a:spLocks/>
          </p:cNvSpPr>
          <p:nvPr/>
        </p:nvSpPr>
        <p:spPr>
          <a:xfrm>
            <a:off x="1440872" y="1503218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Random variable database</a:t>
            </a:r>
            <a:endParaRPr 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1501832" y="2262447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Contingency table algebra</a:t>
            </a:r>
            <a:endParaRPr lang="en-US" dirty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1654232" y="3071553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Lattice search structure learning</a:t>
            </a:r>
          </a:p>
          <a:p>
            <a:pPr>
              <a:defRPr/>
            </a:pPr>
            <a:r>
              <a:rPr lang="en-US" sz="1100" dirty="0" smtClean="0"/>
              <a:t>(model manager)</a:t>
            </a:r>
            <a:endParaRPr lang="en-US" sz="1100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1806632" y="3880659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Level-wise CT-tables computation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1959032" y="4689765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2111432" y="5498871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Evaluation </a:t>
            </a:r>
            <a:r>
              <a:rPr lang="en-US" sz="1100" dirty="0" smtClean="0"/>
              <a:t>(</a:t>
            </a:r>
            <a:r>
              <a:rPr lang="en-US" sz="1000" dirty="0"/>
              <a:t>MLE parameter learning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>
            <a:off x="3361112" y="972589"/>
            <a:ext cx="60960" cy="530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4" idx="0"/>
          </p:cNvCxnSpPr>
          <p:nvPr/>
        </p:nvCxnSpPr>
        <p:spPr>
          <a:xfrm>
            <a:off x="3422072" y="1960418"/>
            <a:ext cx="60960" cy="30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3483032" y="2719647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3635432" y="3528753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3787832" y="4337859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3940232" y="5146965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1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0293" y="2054397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DB_RV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23414" y="2958537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4005621" y="2855521"/>
            <a:ext cx="277591" cy="51651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04" y="49238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48791" y="146481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3971200" y="142664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49144" y="77255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pic>
        <p:nvPicPr>
          <p:cNvPr id="18" name="Picture 17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04" y="1883978"/>
            <a:ext cx="971542" cy="971542"/>
          </a:xfrm>
          <a:prstGeom prst="rect">
            <a:avLst/>
          </a:prstGeom>
        </p:spPr>
      </p:pic>
      <p:pic>
        <p:nvPicPr>
          <p:cNvPr id="23" name="Picture 2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45" y="3372039"/>
            <a:ext cx="971542" cy="971542"/>
          </a:xfrm>
          <a:prstGeom prst="rect">
            <a:avLst/>
          </a:prstGeom>
        </p:spPr>
      </p:pic>
      <p:pic>
        <p:nvPicPr>
          <p:cNvPr id="29" name="Picture 28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257" y="4297091"/>
            <a:ext cx="971542" cy="9715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09589" y="363618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DB_CT</a:t>
            </a:r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4912924" y="2147735"/>
            <a:ext cx="277591" cy="777240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4987754" y="3347058"/>
            <a:ext cx="277591" cy="77682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4380" y="2703948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597" y="455202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DB_BN</a:t>
            </a:r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051719" y="2121908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6478233" y="3487229"/>
            <a:ext cx="277591" cy="809862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5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01851"/>
              </p:ext>
            </p:extLst>
          </p:nvPr>
        </p:nvGraphicFramePr>
        <p:xfrm>
          <a:off x="546420" y="233680"/>
          <a:ext cx="394176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180"/>
                <a:gridCol w="1666240"/>
                <a:gridCol w="609600"/>
                <a:gridCol w="586740"/>
              </a:tblGrid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Bayes Net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(ER Design)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Headers in Random Variable Database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(Relationship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RA(prof0,student0)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registration(course0,student0)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07391"/>
              </p:ext>
            </p:extLst>
          </p:nvPr>
        </p:nvGraphicFramePr>
        <p:xfrm>
          <a:off x="2143760" y="4671060"/>
          <a:ext cx="5678001" cy="1859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033"/>
                <a:gridCol w="2117558"/>
                <a:gridCol w="750770"/>
                <a:gridCol w="770640"/>
              </a:tblGrid>
              <a:tr h="3352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Columns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ForeignKeyColumns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31209"/>
              </p:ext>
            </p:extLst>
          </p:nvPr>
        </p:nvGraphicFramePr>
        <p:xfrm>
          <a:off x="4795751" y="233680"/>
          <a:ext cx="2993274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94"/>
                <a:gridCol w="1097280"/>
                <a:gridCol w="457200"/>
                <a:gridCol w="457200"/>
              </a:tblGrid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Bayes Net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(ER Design)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Headers in Random Variable Database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(Relationship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RA(P,S)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07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17051"/>
              </p:ext>
            </p:extLst>
          </p:nvPr>
        </p:nvGraphicFramePr>
        <p:xfrm>
          <a:off x="546420" y="233680"/>
          <a:ext cx="4411660" cy="463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060"/>
                <a:gridCol w="1706880"/>
                <a:gridCol w="975360"/>
                <a:gridCol w="721360"/>
              </a:tblGrid>
              <a:tr h="18288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RA(prof0,student0)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registration(course0,student0)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7943"/>
              </p:ext>
            </p:extLst>
          </p:nvPr>
        </p:nvGraphicFramePr>
        <p:xfrm>
          <a:off x="7477760" y="4846320"/>
          <a:ext cx="5678001" cy="1798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033"/>
                <a:gridCol w="2117558"/>
                <a:gridCol w="750770"/>
                <a:gridCol w="770640"/>
              </a:tblGrid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Columns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ForeignKeyColumns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5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1966642" y="592138"/>
            <a:ext cx="5107621" cy="5494852"/>
            <a:chOff x="1966642" y="198064"/>
            <a:chExt cx="5107621" cy="5494852"/>
          </a:xfrm>
        </p:grpSpPr>
        <p:sp>
          <p:nvSpPr>
            <p:cNvPr id="5" name="Rectangle 4"/>
            <p:cNvSpPr/>
            <p:nvPr/>
          </p:nvSpPr>
          <p:spPr>
            <a:xfrm>
              <a:off x="2384824" y="198064"/>
              <a:ext cx="1994264" cy="276999"/>
            </a:xfrm>
            <a:prstGeom prst="rect">
              <a:avLst/>
            </a:prstGeom>
          </p:spPr>
          <p:txBody>
            <a:bodyPr anchor="ctr" anchorCtr="0"/>
            <a:lstStyle/>
            <a:p>
              <a:r>
                <a:rPr lang="en-US" sz="1200" b="1" dirty="0"/>
                <a:t>INFORMATION_SCHEMA</a:t>
              </a:r>
            </a:p>
          </p:txBody>
        </p:sp>
        <p:sp>
          <p:nvSpPr>
            <p:cNvPr id="3" name="Footer Placeholder 1"/>
            <p:cNvSpPr txBox="1">
              <a:spLocks/>
            </p:cNvSpPr>
            <p:nvPr/>
          </p:nvSpPr>
          <p:spPr>
            <a:xfrm>
              <a:off x="4166910" y="706419"/>
              <a:ext cx="1874520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KEY_COLUMN_USAGE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Footer Placeholder 1"/>
            <p:cNvSpPr txBox="1">
              <a:spLocks/>
            </p:cNvSpPr>
            <p:nvPr/>
          </p:nvSpPr>
          <p:spPr>
            <a:xfrm>
              <a:off x="1978664" y="706419"/>
              <a:ext cx="1015999" cy="29737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/>
                <a:t>COLUMNS</a:t>
              </a:r>
            </a:p>
          </p:txBody>
        </p:sp>
        <p:sp>
          <p:nvSpPr>
            <p:cNvPr id="6" name="Footer Placeholder 1"/>
            <p:cNvSpPr txBox="1">
              <a:spLocks/>
            </p:cNvSpPr>
            <p:nvPr/>
          </p:nvSpPr>
          <p:spPr>
            <a:xfrm>
              <a:off x="2982647" y="765892"/>
              <a:ext cx="827202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/>
                <a:t>TABLES</a:t>
              </a:r>
            </a:p>
          </p:txBody>
        </p:sp>
        <p:sp>
          <p:nvSpPr>
            <p:cNvPr id="7" name="Footer Placeholder 1"/>
            <p:cNvSpPr txBox="1">
              <a:spLocks/>
            </p:cNvSpPr>
            <p:nvPr/>
          </p:nvSpPr>
          <p:spPr>
            <a:xfrm>
              <a:off x="4379088" y="1300250"/>
              <a:ext cx="1455420" cy="297316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Schema_Key_Info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Footer Placeholder 1"/>
            <p:cNvSpPr txBox="1">
              <a:spLocks/>
            </p:cNvSpPr>
            <p:nvPr/>
          </p:nvSpPr>
          <p:spPr>
            <a:xfrm>
              <a:off x="2071167" y="1302648"/>
              <a:ext cx="1720850" cy="31523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 err="1"/>
                <a:t>Schema_Position_Info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10" idx="0"/>
            </p:cNvCxnSpPr>
            <p:nvPr/>
          </p:nvCxnSpPr>
          <p:spPr>
            <a:xfrm>
              <a:off x="2486664" y="1003789"/>
              <a:ext cx="444928" cy="298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2"/>
              <a:endCxn id="10" idx="0"/>
            </p:cNvCxnSpPr>
            <p:nvPr/>
          </p:nvCxnSpPr>
          <p:spPr>
            <a:xfrm flipH="1">
              <a:off x="2931592" y="994492"/>
              <a:ext cx="464656" cy="308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oter Placeholder 1"/>
            <p:cNvSpPr txBox="1">
              <a:spLocks/>
            </p:cNvSpPr>
            <p:nvPr/>
          </p:nvSpPr>
          <p:spPr>
            <a:xfrm>
              <a:off x="3268373" y="1887026"/>
              <a:ext cx="1447848" cy="332118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KeyColumns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2"/>
              <a:endCxn id="17" idx="0"/>
            </p:cNvCxnSpPr>
            <p:nvPr/>
          </p:nvCxnSpPr>
          <p:spPr>
            <a:xfrm flipH="1">
              <a:off x="3992297" y="1597566"/>
              <a:ext cx="1114501" cy="2894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17" idx="0"/>
            </p:cNvCxnSpPr>
            <p:nvPr/>
          </p:nvCxnSpPr>
          <p:spPr>
            <a:xfrm>
              <a:off x="2931592" y="1617883"/>
              <a:ext cx="1060705" cy="269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ooter Placeholder 1"/>
            <p:cNvSpPr txBox="1">
              <a:spLocks/>
            </p:cNvSpPr>
            <p:nvPr/>
          </p:nvSpPr>
          <p:spPr>
            <a:xfrm>
              <a:off x="3461944" y="2685815"/>
              <a:ext cx="1106170" cy="31004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EntityTables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2"/>
              <a:endCxn id="24" idx="0"/>
            </p:cNvCxnSpPr>
            <p:nvPr/>
          </p:nvCxnSpPr>
          <p:spPr>
            <a:xfrm>
              <a:off x="3992297" y="2219144"/>
              <a:ext cx="22732" cy="466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ooter Placeholder 1"/>
            <p:cNvSpPr txBox="1">
              <a:spLocks/>
            </p:cNvSpPr>
            <p:nvPr/>
          </p:nvSpPr>
          <p:spPr>
            <a:xfrm>
              <a:off x="4692091" y="2685815"/>
              <a:ext cx="1600056" cy="31004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ForeignKeyColumns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7" idx="2"/>
              <a:endCxn id="27" idx="0"/>
            </p:cNvCxnSpPr>
            <p:nvPr/>
          </p:nvCxnSpPr>
          <p:spPr>
            <a:xfrm>
              <a:off x="3992297" y="2219144"/>
              <a:ext cx="1499822" cy="466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ooter Placeholder 1"/>
            <p:cNvSpPr txBox="1">
              <a:spLocks/>
            </p:cNvSpPr>
            <p:nvPr/>
          </p:nvSpPr>
          <p:spPr>
            <a:xfrm>
              <a:off x="5639539" y="4124860"/>
              <a:ext cx="1292225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RelationTables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7" idx="2"/>
              <a:endCxn id="30" idx="0"/>
            </p:cNvCxnSpPr>
            <p:nvPr/>
          </p:nvCxnSpPr>
          <p:spPr>
            <a:xfrm>
              <a:off x="5492119" y="2995860"/>
              <a:ext cx="793533" cy="112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oter Placeholder 1"/>
            <p:cNvSpPr txBox="1">
              <a:spLocks/>
            </p:cNvSpPr>
            <p:nvPr/>
          </p:nvSpPr>
          <p:spPr>
            <a:xfrm>
              <a:off x="3342626" y="3297352"/>
              <a:ext cx="1299341" cy="333383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PVariables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24" idx="2"/>
              <a:endCxn id="47" idx="0"/>
            </p:cNvCxnSpPr>
            <p:nvPr/>
          </p:nvCxnSpPr>
          <p:spPr>
            <a:xfrm flipH="1">
              <a:off x="3992297" y="2995860"/>
              <a:ext cx="22732" cy="3014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ooter Placeholder 1"/>
            <p:cNvSpPr txBox="1">
              <a:spLocks/>
            </p:cNvSpPr>
            <p:nvPr/>
          </p:nvSpPr>
          <p:spPr>
            <a:xfrm>
              <a:off x="2757377" y="4127258"/>
              <a:ext cx="760269" cy="311667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1Nodes</a:t>
              </a:r>
            </a:p>
          </p:txBody>
        </p:sp>
        <p:sp>
          <p:nvSpPr>
            <p:cNvPr id="51" name="Footer Placeholder 1"/>
            <p:cNvSpPr txBox="1">
              <a:spLocks/>
            </p:cNvSpPr>
            <p:nvPr/>
          </p:nvSpPr>
          <p:spPr>
            <a:xfrm>
              <a:off x="1991840" y="2679061"/>
              <a:ext cx="1497647" cy="323554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AttributeColumns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7" idx="2"/>
              <a:endCxn id="50" idx="0"/>
            </p:cNvCxnSpPr>
            <p:nvPr/>
          </p:nvCxnSpPr>
          <p:spPr>
            <a:xfrm flipH="1">
              <a:off x="3137512" y="3630735"/>
              <a:ext cx="854785" cy="4965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2"/>
              <a:endCxn id="50" idx="0"/>
            </p:cNvCxnSpPr>
            <p:nvPr/>
          </p:nvCxnSpPr>
          <p:spPr>
            <a:xfrm>
              <a:off x="2740664" y="3002615"/>
              <a:ext cx="396848" cy="11246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0" idx="2"/>
              <a:endCxn id="51" idx="0"/>
            </p:cNvCxnSpPr>
            <p:nvPr/>
          </p:nvCxnSpPr>
          <p:spPr>
            <a:xfrm flipH="1">
              <a:off x="2740664" y="1617883"/>
              <a:ext cx="190928" cy="1061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7" idx="2"/>
              <a:endCxn id="51" idx="0"/>
            </p:cNvCxnSpPr>
            <p:nvPr/>
          </p:nvCxnSpPr>
          <p:spPr>
            <a:xfrm flipH="1">
              <a:off x="2740664" y="2219144"/>
              <a:ext cx="1251633" cy="459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ooter Placeholder 1"/>
            <p:cNvSpPr txBox="1">
              <a:spLocks/>
            </p:cNvSpPr>
            <p:nvPr/>
          </p:nvSpPr>
          <p:spPr>
            <a:xfrm>
              <a:off x="1966642" y="3374541"/>
              <a:ext cx="760269" cy="256194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2Nodes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51" idx="2"/>
              <a:endCxn id="95" idx="0"/>
            </p:cNvCxnSpPr>
            <p:nvPr/>
          </p:nvCxnSpPr>
          <p:spPr>
            <a:xfrm flipH="1">
              <a:off x="2346777" y="3002615"/>
              <a:ext cx="393887" cy="3719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ooter Placeholder 1"/>
            <p:cNvSpPr txBox="1">
              <a:spLocks/>
            </p:cNvSpPr>
            <p:nvPr/>
          </p:nvSpPr>
          <p:spPr>
            <a:xfrm>
              <a:off x="4939124" y="5451377"/>
              <a:ext cx="760269" cy="241539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R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Nodes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Footer Placeholder 1"/>
            <p:cNvSpPr txBox="1">
              <a:spLocks/>
            </p:cNvSpPr>
            <p:nvPr/>
          </p:nvSpPr>
          <p:spPr>
            <a:xfrm>
              <a:off x="3916193" y="4132033"/>
              <a:ext cx="1600056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ForeignKeys_pvars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ooter Placeholder 1"/>
            <p:cNvSpPr txBox="1">
              <a:spLocks/>
            </p:cNvSpPr>
            <p:nvPr/>
          </p:nvSpPr>
          <p:spPr>
            <a:xfrm>
              <a:off x="5362683" y="4849633"/>
              <a:ext cx="1711580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RNodes_MM_NotSelf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>
              <a:stCxn id="30" idx="2"/>
              <a:endCxn id="106" idx="0"/>
            </p:cNvCxnSpPr>
            <p:nvPr/>
          </p:nvCxnSpPr>
          <p:spPr>
            <a:xfrm flipH="1">
              <a:off x="6218473" y="4353460"/>
              <a:ext cx="67179" cy="49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5" idx="2"/>
              <a:endCxn id="106" idx="0"/>
            </p:cNvCxnSpPr>
            <p:nvPr/>
          </p:nvCxnSpPr>
          <p:spPr>
            <a:xfrm>
              <a:off x="4716221" y="4360633"/>
              <a:ext cx="1502252" cy="48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ooter Placeholder 1"/>
            <p:cNvSpPr txBox="1">
              <a:spLocks/>
            </p:cNvSpPr>
            <p:nvPr/>
          </p:nvSpPr>
          <p:spPr>
            <a:xfrm>
              <a:off x="3702749" y="4842630"/>
              <a:ext cx="1521518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RNodes_MM_Selff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/>
            <p:cNvCxnSpPr>
              <a:stCxn id="106" idx="2"/>
              <a:endCxn id="99" idx="0"/>
            </p:cNvCxnSpPr>
            <p:nvPr/>
          </p:nvCxnSpPr>
          <p:spPr>
            <a:xfrm flipH="1">
              <a:off x="5319259" y="5078233"/>
              <a:ext cx="899214" cy="37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4" idx="2"/>
              <a:endCxn id="99" idx="0"/>
            </p:cNvCxnSpPr>
            <p:nvPr/>
          </p:nvCxnSpPr>
          <p:spPr>
            <a:xfrm>
              <a:off x="4463508" y="5071230"/>
              <a:ext cx="855751" cy="3801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30" idx="2"/>
              <a:endCxn id="114" idx="0"/>
            </p:cNvCxnSpPr>
            <p:nvPr/>
          </p:nvCxnSpPr>
          <p:spPr>
            <a:xfrm flipH="1">
              <a:off x="4463508" y="4353460"/>
              <a:ext cx="1822144" cy="489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5" idx="2"/>
              <a:endCxn id="114" idx="0"/>
            </p:cNvCxnSpPr>
            <p:nvPr/>
          </p:nvCxnSpPr>
          <p:spPr>
            <a:xfrm flipH="1">
              <a:off x="4463508" y="4360633"/>
              <a:ext cx="252713" cy="4819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5" idx="2"/>
              <a:endCxn id="4" idx="0"/>
            </p:cNvCxnSpPr>
            <p:nvPr/>
          </p:nvCxnSpPr>
          <p:spPr>
            <a:xfrm flipH="1">
              <a:off x="2486664" y="475063"/>
              <a:ext cx="895292" cy="231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5" idx="2"/>
              <a:endCxn id="6" idx="0"/>
            </p:cNvCxnSpPr>
            <p:nvPr/>
          </p:nvCxnSpPr>
          <p:spPr>
            <a:xfrm>
              <a:off x="3381956" y="475063"/>
              <a:ext cx="14292" cy="2908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5" idx="2"/>
              <a:endCxn id="3" idx="0"/>
            </p:cNvCxnSpPr>
            <p:nvPr/>
          </p:nvCxnSpPr>
          <p:spPr>
            <a:xfrm>
              <a:off x="3381956" y="475063"/>
              <a:ext cx="1722214" cy="231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27" idx="2"/>
              <a:endCxn id="105" idx="0"/>
            </p:cNvCxnSpPr>
            <p:nvPr/>
          </p:nvCxnSpPr>
          <p:spPr>
            <a:xfrm flipH="1">
              <a:off x="4716221" y="2995860"/>
              <a:ext cx="775898" cy="113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/>
            <p:cNvCxnSpPr>
              <a:stCxn id="3" idx="2"/>
              <a:endCxn id="7" idx="0"/>
            </p:cNvCxnSpPr>
            <p:nvPr/>
          </p:nvCxnSpPr>
          <p:spPr>
            <a:xfrm>
              <a:off x="5104170" y="935019"/>
              <a:ext cx="2628" cy="365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7" name="Straight Arrow Connector 866"/>
          <p:cNvCxnSpPr>
            <a:stCxn id="47" idx="2"/>
            <a:endCxn id="105" idx="0"/>
          </p:cNvCxnSpPr>
          <p:nvPr/>
        </p:nvCxnSpPr>
        <p:spPr>
          <a:xfrm>
            <a:off x="3992297" y="4024809"/>
            <a:ext cx="723924" cy="501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62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42673"/>
              </p:ext>
            </p:extLst>
          </p:nvPr>
        </p:nvGraphicFramePr>
        <p:xfrm>
          <a:off x="261406" y="683302"/>
          <a:ext cx="8593836" cy="274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691"/>
                <a:gridCol w="1853263"/>
                <a:gridCol w="1964119"/>
                <a:gridCol w="2867763"/>
              </a:tblGrid>
              <a:tr h="48628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ER Diagram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 Net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Example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 Notation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 Tables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Population Variables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Course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S, C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 Tables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 Attributes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intelligence, ranking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{intelligence(S), ranking(S)} = 1Nodes(S)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 Attributes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satisfaction, grade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{satisfaction(C, S), grade(C,S)} = 2Nodes(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1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43194"/>
              </p:ext>
            </p:extLst>
          </p:nvPr>
        </p:nvGraphicFramePr>
        <p:xfrm>
          <a:off x="338406" y="211664"/>
          <a:ext cx="8500794" cy="484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9527"/>
                <a:gridCol w="3361267"/>
              </a:tblGrid>
              <a:tr h="3689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1nid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RNodes_1Nodes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`popularity(prof0)`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`teachingability(prof0)`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`intelligence(student0)`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`ranking(student0)`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prof0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student0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prof0.prof_id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=student0.student_id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68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72296"/>
              </p:ext>
            </p:extLst>
          </p:nvPr>
        </p:nvGraphicFramePr>
        <p:xfrm>
          <a:off x="1673606" y="1251161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17978"/>
              </p:ext>
            </p:extLst>
          </p:nvPr>
        </p:nvGraphicFramePr>
        <p:xfrm>
          <a:off x="5140958" y="1109740"/>
          <a:ext cx="2276094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1926"/>
                <a:gridCol w="534141"/>
                <a:gridCol w="513598"/>
                <a:gridCol w="746429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Registration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21163"/>
              </p:ext>
            </p:extLst>
          </p:nvPr>
        </p:nvGraphicFramePr>
        <p:xfrm>
          <a:off x="3552607" y="1242694"/>
          <a:ext cx="1512154" cy="10109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7183"/>
                <a:gridCol w="462042"/>
                <a:gridCol w="662929"/>
              </a:tblGrid>
              <a:tr h="1543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Course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4130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48398"/>
              </p:ext>
            </p:extLst>
          </p:nvPr>
        </p:nvGraphicFramePr>
        <p:xfrm>
          <a:off x="1811607" y="2650071"/>
          <a:ext cx="535145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49"/>
                <a:gridCol w="855133"/>
                <a:gridCol w="609600"/>
                <a:gridCol w="541867"/>
                <a:gridCol w="694268"/>
                <a:gridCol w="567265"/>
                <a:gridCol w="778935"/>
                <a:gridCol w="829733"/>
              </a:tblGrid>
              <a:tr h="27432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CT(Registration)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1590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254" y="479920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0923" y="2230118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5056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02075"/>
              </p:ext>
            </p:extLst>
          </p:nvPr>
        </p:nvGraphicFramePr>
        <p:xfrm>
          <a:off x="1154018" y="1259414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69125"/>
              </p:ext>
            </p:extLst>
          </p:nvPr>
        </p:nvGraphicFramePr>
        <p:xfrm>
          <a:off x="1080023" y="3111364"/>
          <a:ext cx="2394697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1360"/>
                <a:gridCol w="577848"/>
                <a:gridCol w="555624"/>
                <a:gridCol w="739865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RA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68722"/>
              </p:ext>
            </p:extLst>
          </p:nvPr>
        </p:nvGraphicFramePr>
        <p:xfrm>
          <a:off x="4209788" y="1259414"/>
          <a:ext cx="2402827" cy="100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9862"/>
                <a:gridCol w="829564"/>
                <a:gridCol w="1053401"/>
              </a:tblGrid>
              <a:tr h="2016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Professor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163" y="2268038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29342" y="4366674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1643" y="4309316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84012" y="2288950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(b)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30970" y="2594071"/>
            <a:ext cx="3013609" cy="1712665"/>
            <a:chOff x="3466915" y="1957612"/>
            <a:chExt cx="3013609" cy="1712665"/>
          </a:xfrm>
        </p:grpSpPr>
        <p:sp>
          <p:nvSpPr>
            <p:cNvPr id="13" name="Text Box 46"/>
            <p:cNvSpPr txBox="1">
              <a:spLocks noChangeArrowheads="1"/>
            </p:cNvSpPr>
            <p:nvPr/>
          </p:nvSpPr>
          <p:spPr bwMode="auto">
            <a:xfrm>
              <a:off x="4652672" y="2462024"/>
              <a:ext cx="774679" cy="26806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0B050"/>
                  </a:solidFill>
                </a:rPr>
                <a:t>  RA(P,S)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 Box 46"/>
            <p:cNvSpPr txBox="1">
              <a:spLocks noChangeArrowheads="1"/>
            </p:cNvSpPr>
            <p:nvPr/>
          </p:nvSpPr>
          <p:spPr bwMode="auto">
            <a:xfrm>
              <a:off x="3836972" y="1957612"/>
              <a:ext cx="1061188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C00000"/>
                  </a:solidFill>
                </a:rPr>
                <a:t>c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apability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(P,S)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46"/>
            <p:cNvSpPr txBox="1">
              <a:spLocks noChangeArrowheads="1"/>
            </p:cNvSpPr>
            <p:nvPr/>
          </p:nvSpPr>
          <p:spPr bwMode="auto">
            <a:xfrm>
              <a:off x="3483601" y="3009624"/>
              <a:ext cx="950581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p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opularity(P)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3466915" y="2494619"/>
              <a:ext cx="902072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C00000"/>
                  </a:solidFill>
                </a:rPr>
                <a:t>salary(P,S)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5056797" y="3475451"/>
              <a:ext cx="761427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r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anking(S)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3696327" y="3485611"/>
              <a:ext cx="1284006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err="1">
                  <a:solidFill>
                    <a:srgbClr val="0901AF"/>
                  </a:solidFill>
                </a:rPr>
                <a:t>t</a:t>
              </a:r>
              <a:r>
                <a:rPr lang="en-US" sz="1200" b="1" dirty="0" err="1" smtClean="0">
                  <a:solidFill>
                    <a:srgbClr val="0901AF"/>
                  </a:solidFill>
                </a:rPr>
                <a:t>eachingability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2"/>
              <a:endCxn id="13" idx="0"/>
            </p:cNvCxnSpPr>
            <p:nvPr/>
          </p:nvCxnSpPr>
          <p:spPr>
            <a:xfrm>
              <a:off x="4367566" y="2142278"/>
              <a:ext cx="672446" cy="31974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6" idx="0"/>
            </p:cNvCxnSpPr>
            <p:nvPr/>
          </p:nvCxnSpPr>
          <p:spPr>
            <a:xfrm flipH="1">
              <a:off x="3917951" y="2142278"/>
              <a:ext cx="449615" cy="35234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2"/>
              <a:endCxn id="28" idx="0"/>
            </p:cNvCxnSpPr>
            <p:nvPr/>
          </p:nvCxnSpPr>
          <p:spPr>
            <a:xfrm>
              <a:off x="5040012" y="2730085"/>
              <a:ext cx="913926" cy="28790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2"/>
              <a:endCxn id="15" idx="0"/>
            </p:cNvCxnSpPr>
            <p:nvPr/>
          </p:nvCxnSpPr>
          <p:spPr>
            <a:xfrm flipH="1">
              <a:off x="3958892" y="2730085"/>
              <a:ext cx="1081120" cy="27953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2"/>
              <a:endCxn id="18" idx="0"/>
            </p:cNvCxnSpPr>
            <p:nvPr/>
          </p:nvCxnSpPr>
          <p:spPr>
            <a:xfrm flipH="1">
              <a:off x="4338330" y="2730085"/>
              <a:ext cx="701682" cy="75552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2"/>
              <a:endCxn id="17" idx="0"/>
            </p:cNvCxnSpPr>
            <p:nvPr/>
          </p:nvCxnSpPr>
          <p:spPr>
            <a:xfrm>
              <a:off x="5040012" y="2730085"/>
              <a:ext cx="397499" cy="74536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2"/>
              <a:endCxn id="18" idx="0"/>
            </p:cNvCxnSpPr>
            <p:nvPr/>
          </p:nvCxnSpPr>
          <p:spPr>
            <a:xfrm>
              <a:off x="3958892" y="3194290"/>
              <a:ext cx="379438" cy="2913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3"/>
              <a:endCxn id="13" idx="1"/>
            </p:cNvCxnSpPr>
            <p:nvPr/>
          </p:nvCxnSpPr>
          <p:spPr>
            <a:xfrm>
              <a:off x="4368987" y="2586952"/>
              <a:ext cx="283685" cy="9103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8" idx="2"/>
              <a:endCxn id="17" idx="0"/>
            </p:cNvCxnSpPr>
            <p:nvPr/>
          </p:nvCxnSpPr>
          <p:spPr>
            <a:xfrm flipH="1">
              <a:off x="5437511" y="3202656"/>
              <a:ext cx="516427" cy="27279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5427351" y="3017990"/>
              <a:ext cx="1053173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282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679551"/>
              </p:ext>
            </p:extLst>
          </p:nvPr>
        </p:nvGraphicFramePr>
        <p:xfrm>
          <a:off x="1220007" y="1259414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85888"/>
              </p:ext>
            </p:extLst>
          </p:nvPr>
        </p:nvGraphicFramePr>
        <p:xfrm>
          <a:off x="1595175" y="2790274"/>
          <a:ext cx="2394697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1360"/>
                <a:gridCol w="577848"/>
                <a:gridCol w="555624"/>
                <a:gridCol w="739865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RA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41320"/>
              </p:ext>
            </p:extLst>
          </p:nvPr>
        </p:nvGraphicFramePr>
        <p:xfrm>
          <a:off x="4851535" y="1249987"/>
          <a:ext cx="2402827" cy="100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9862"/>
                <a:gridCol w="829564"/>
                <a:gridCol w="1053401"/>
              </a:tblGrid>
              <a:tr h="2016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Professor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163" y="2268038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80738" y="3948270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50726" y="2288791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6239" y="2258905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(b)</a:t>
            </a:r>
            <a:endParaRPr lang="en-US" sz="1200" dirty="0"/>
          </a:p>
        </p:txBody>
      </p:sp>
      <p:graphicFrame>
        <p:nvGraphicFramePr>
          <p:cNvPr id="30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07815"/>
              </p:ext>
            </p:extLst>
          </p:nvPr>
        </p:nvGraphicFramePr>
        <p:xfrm>
          <a:off x="3184954" y="1242694"/>
          <a:ext cx="1512154" cy="10109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7183"/>
                <a:gridCol w="462042"/>
                <a:gridCol w="662929"/>
              </a:tblGrid>
              <a:tr h="1543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Course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4130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graphicFrame>
        <p:nvGraphicFramePr>
          <p:cNvPr id="3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222"/>
              </p:ext>
            </p:extLst>
          </p:nvPr>
        </p:nvGraphicFramePr>
        <p:xfrm>
          <a:off x="4396238" y="2778224"/>
          <a:ext cx="2276094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1926"/>
                <a:gridCol w="534141"/>
                <a:gridCol w="513598"/>
                <a:gridCol w="746429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Registration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429204" y="3945364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710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Machine Learning for Single-Table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Weka</a:t>
            </a:r>
            <a:r>
              <a:rPr lang="en-US" dirty="0" smtClean="0"/>
              <a:t>, R,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 is single flat data matrix .</a:t>
            </a:r>
          </a:p>
          <a:p>
            <a:r>
              <a:rPr lang="en-US" dirty="0" smtClean="0"/>
              <a:t>Represents independent and identically distributed data points (</a:t>
            </a:r>
            <a:r>
              <a:rPr lang="en-US" dirty="0" err="1" smtClean="0"/>
              <a:t>i.i.d</a:t>
            </a:r>
            <a:r>
              <a:rPr lang="en-US" dirty="0" smtClean="0"/>
              <a:t>. data).</a:t>
            </a:r>
          </a:p>
          <a:p>
            <a:r>
              <a:rPr lang="en-US" dirty="0" smtClean="0"/>
              <a:t>No need to describe connections between tables (e.g., no foreign key constraints). </a:t>
            </a:r>
          </a:p>
          <a:p>
            <a:r>
              <a:rPr lang="en-US" dirty="0" smtClean="0"/>
              <a:t>Default set of random variables = attribute columns.</a:t>
            </a:r>
          </a:p>
          <a:p>
            <a:r>
              <a:rPr lang="en-US" dirty="0" smtClean="0"/>
              <a:t>Computing sufficient statistics = counting matching rows in data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9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5210522" y="2807453"/>
            <a:ext cx="3819819" cy="2296578"/>
            <a:chOff x="3164905" y="1774580"/>
            <a:chExt cx="3819819" cy="2296578"/>
          </a:xfrm>
        </p:grpSpPr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652672" y="2509729"/>
              <a:ext cx="88452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  RA(P,S)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3762825" y="1774580"/>
              <a:ext cx="13561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Capability(P,S)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3164905" y="3252142"/>
              <a:ext cx="11958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Popularity(P)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3219265" y="2494619"/>
              <a:ext cx="108712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Salary(P,S)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5379052" y="3816105"/>
              <a:ext cx="10147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3453898" y="3840326"/>
              <a:ext cx="1654299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0" idx="2"/>
              <a:endCxn id="29" idx="0"/>
            </p:cNvCxnSpPr>
            <p:nvPr/>
          </p:nvCxnSpPr>
          <p:spPr>
            <a:xfrm>
              <a:off x="4440895" y="2005412"/>
              <a:ext cx="654041" cy="50431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0" idx="2"/>
              <a:endCxn id="32" idx="0"/>
            </p:cNvCxnSpPr>
            <p:nvPr/>
          </p:nvCxnSpPr>
          <p:spPr>
            <a:xfrm flipH="1">
              <a:off x="3762825" y="2005412"/>
              <a:ext cx="678070" cy="48920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9" idx="2"/>
              <a:endCxn id="95" idx="0"/>
            </p:cNvCxnSpPr>
            <p:nvPr/>
          </p:nvCxnSpPr>
          <p:spPr>
            <a:xfrm>
              <a:off x="5094936" y="2740561"/>
              <a:ext cx="1233358" cy="31117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9" idx="2"/>
              <a:endCxn id="31" idx="0"/>
            </p:cNvCxnSpPr>
            <p:nvPr/>
          </p:nvCxnSpPr>
          <p:spPr>
            <a:xfrm flipH="1">
              <a:off x="3762825" y="2740561"/>
              <a:ext cx="1332111" cy="51158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9" idx="2"/>
              <a:endCxn id="53" idx="0"/>
            </p:cNvCxnSpPr>
            <p:nvPr/>
          </p:nvCxnSpPr>
          <p:spPr>
            <a:xfrm flipH="1">
              <a:off x="4281048" y="2740561"/>
              <a:ext cx="813888" cy="109976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9" idx="2"/>
              <a:endCxn id="33" idx="0"/>
            </p:cNvCxnSpPr>
            <p:nvPr/>
          </p:nvCxnSpPr>
          <p:spPr>
            <a:xfrm>
              <a:off x="5094936" y="2740561"/>
              <a:ext cx="791467" cy="107554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1" idx="2"/>
              <a:endCxn id="53" idx="0"/>
            </p:cNvCxnSpPr>
            <p:nvPr/>
          </p:nvCxnSpPr>
          <p:spPr>
            <a:xfrm>
              <a:off x="3762825" y="3482974"/>
              <a:ext cx="518223" cy="35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32" idx="3"/>
              <a:endCxn id="29" idx="1"/>
            </p:cNvCxnSpPr>
            <p:nvPr/>
          </p:nvCxnSpPr>
          <p:spPr>
            <a:xfrm>
              <a:off x="4306385" y="2610035"/>
              <a:ext cx="346287" cy="151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95" idx="2"/>
              <a:endCxn id="33" idx="0"/>
            </p:cNvCxnSpPr>
            <p:nvPr/>
          </p:nvCxnSpPr>
          <p:spPr>
            <a:xfrm flipH="1">
              <a:off x="5886403" y="3282563"/>
              <a:ext cx="441891" cy="5335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5671864" y="3051731"/>
              <a:ext cx="13128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71236" y="1033663"/>
            <a:ext cx="3013609" cy="1712665"/>
            <a:chOff x="3466915" y="1957612"/>
            <a:chExt cx="3013609" cy="1712665"/>
          </a:xfrm>
        </p:grpSpPr>
        <p:sp>
          <p:nvSpPr>
            <p:cNvPr id="132" name="Text Box 46"/>
            <p:cNvSpPr txBox="1">
              <a:spLocks noChangeArrowheads="1"/>
            </p:cNvSpPr>
            <p:nvPr/>
          </p:nvSpPr>
          <p:spPr bwMode="auto">
            <a:xfrm>
              <a:off x="4652672" y="2462024"/>
              <a:ext cx="774679" cy="26806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0B050"/>
                  </a:solidFill>
                </a:rPr>
                <a:t>  RA(P,S)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3" name="Text Box 46"/>
            <p:cNvSpPr txBox="1">
              <a:spLocks noChangeArrowheads="1"/>
            </p:cNvSpPr>
            <p:nvPr/>
          </p:nvSpPr>
          <p:spPr bwMode="auto">
            <a:xfrm>
              <a:off x="3836972" y="1957612"/>
              <a:ext cx="1061188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C00000"/>
                  </a:solidFill>
                </a:rPr>
                <a:t>c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apability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(P,S)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Text Box 46"/>
            <p:cNvSpPr txBox="1">
              <a:spLocks noChangeArrowheads="1"/>
            </p:cNvSpPr>
            <p:nvPr/>
          </p:nvSpPr>
          <p:spPr bwMode="auto">
            <a:xfrm>
              <a:off x="3483601" y="3009624"/>
              <a:ext cx="950581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p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opularity(P)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35" name="Text Box 46"/>
            <p:cNvSpPr txBox="1">
              <a:spLocks noChangeArrowheads="1"/>
            </p:cNvSpPr>
            <p:nvPr/>
          </p:nvSpPr>
          <p:spPr bwMode="auto">
            <a:xfrm>
              <a:off x="3466915" y="2494619"/>
              <a:ext cx="902072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C00000"/>
                  </a:solidFill>
                </a:rPr>
                <a:t>salary(P,S)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36" name="Text Box 46"/>
            <p:cNvSpPr txBox="1">
              <a:spLocks noChangeArrowheads="1"/>
            </p:cNvSpPr>
            <p:nvPr/>
          </p:nvSpPr>
          <p:spPr bwMode="auto">
            <a:xfrm>
              <a:off x="5056797" y="3475451"/>
              <a:ext cx="761427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r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anking(S)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37" name="Text Box 46"/>
            <p:cNvSpPr txBox="1">
              <a:spLocks noChangeArrowheads="1"/>
            </p:cNvSpPr>
            <p:nvPr/>
          </p:nvSpPr>
          <p:spPr bwMode="auto">
            <a:xfrm>
              <a:off x="3696327" y="3485611"/>
              <a:ext cx="1284006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err="1">
                  <a:solidFill>
                    <a:srgbClr val="0901AF"/>
                  </a:solidFill>
                </a:rPr>
                <a:t>t</a:t>
              </a:r>
              <a:r>
                <a:rPr lang="en-US" sz="1200" b="1" dirty="0" err="1" smtClean="0">
                  <a:solidFill>
                    <a:srgbClr val="0901AF"/>
                  </a:solidFill>
                </a:rPr>
                <a:t>eachingability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138" name="Straight Arrow Connector 137"/>
            <p:cNvCxnSpPr>
              <a:stCxn id="133" idx="2"/>
              <a:endCxn id="132" idx="0"/>
            </p:cNvCxnSpPr>
            <p:nvPr/>
          </p:nvCxnSpPr>
          <p:spPr>
            <a:xfrm>
              <a:off x="4367566" y="2142278"/>
              <a:ext cx="672446" cy="31974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3" idx="2"/>
              <a:endCxn id="135" idx="0"/>
            </p:cNvCxnSpPr>
            <p:nvPr/>
          </p:nvCxnSpPr>
          <p:spPr>
            <a:xfrm flipH="1">
              <a:off x="3917951" y="2142278"/>
              <a:ext cx="449615" cy="35234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2" idx="2"/>
              <a:endCxn id="147" idx="0"/>
            </p:cNvCxnSpPr>
            <p:nvPr/>
          </p:nvCxnSpPr>
          <p:spPr>
            <a:xfrm>
              <a:off x="5040012" y="2730085"/>
              <a:ext cx="913926" cy="28790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2" idx="2"/>
              <a:endCxn id="134" idx="0"/>
            </p:cNvCxnSpPr>
            <p:nvPr/>
          </p:nvCxnSpPr>
          <p:spPr>
            <a:xfrm flipH="1">
              <a:off x="3958892" y="2730085"/>
              <a:ext cx="1081120" cy="27953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2" idx="2"/>
              <a:endCxn id="137" idx="0"/>
            </p:cNvCxnSpPr>
            <p:nvPr/>
          </p:nvCxnSpPr>
          <p:spPr>
            <a:xfrm flipH="1">
              <a:off x="4338330" y="2730085"/>
              <a:ext cx="701682" cy="75552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2" idx="2"/>
              <a:endCxn id="136" idx="0"/>
            </p:cNvCxnSpPr>
            <p:nvPr/>
          </p:nvCxnSpPr>
          <p:spPr>
            <a:xfrm>
              <a:off x="5040012" y="2730085"/>
              <a:ext cx="397499" cy="74536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35" idx="3"/>
              <a:endCxn id="132" idx="1"/>
            </p:cNvCxnSpPr>
            <p:nvPr/>
          </p:nvCxnSpPr>
          <p:spPr>
            <a:xfrm>
              <a:off x="4368987" y="2586952"/>
              <a:ext cx="283685" cy="9103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7" idx="2"/>
              <a:endCxn id="136" idx="0"/>
            </p:cNvCxnSpPr>
            <p:nvPr/>
          </p:nvCxnSpPr>
          <p:spPr>
            <a:xfrm flipH="1">
              <a:off x="5437511" y="3202656"/>
              <a:ext cx="516427" cy="27279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 Box 46"/>
            <p:cNvSpPr txBox="1">
              <a:spLocks noChangeArrowheads="1"/>
            </p:cNvSpPr>
            <p:nvPr/>
          </p:nvSpPr>
          <p:spPr bwMode="auto">
            <a:xfrm>
              <a:off x="5427351" y="3017990"/>
              <a:ext cx="1053173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53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42852"/>
              </p:ext>
            </p:extLst>
          </p:nvPr>
        </p:nvGraphicFramePr>
        <p:xfrm>
          <a:off x="1673606" y="1251161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02806"/>
              </p:ext>
            </p:extLst>
          </p:nvPr>
        </p:nvGraphicFramePr>
        <p:xfrm>
          <a:off x="5140958" y="1109740"/>
          <a:ext cx="2276094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1926"/>
                <a:gridCol w="534141"/>
                <a:gridCol w="513598"/>
                <a:gridCol w="746429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Registration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14499"/>
              </p:ext>
            </p:extLst>
          </p:nvPr>
        </p:nvGraphicFramePr>
        <p:xfrm>
          <a:off x="3552607" y="1242694"/>
          <a:ext cx="1512154" cy="10109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7183"/>
                <a:gridCol w="462042"/>
                <a:gridCol w="662929"/>
              </a:tblGrid>
              <a:tr h="1543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Course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4130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20716"/>
              </p:ext>
            </p:extLst>
          </p:nvPr>
        </p:nvGraphicFramePr>
        <p:xfrm>
          <a:off x="1811607" y="2650071"/>
          <a:ext cx="535145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49"/>
                <a:gridCol w="855133"/>
                <a:gridCol w="609600"/>
                <a:gridCol w="541867"/>
                <a:gridCol w="694268"/>
                <a:gridCol w="567265"/>
                <a:gridCol w="778935"/>
                <a:gridCol w="829733"/>
              </a:tblGrid>
              <a:tr h="27432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CT(Registration)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1590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254" y="479920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0923" y="2230118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5056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5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 391"/>
          <p:cNvGrpSpPr/>
          <p:nvPr/>
        </p:nvGrpSpPr>
        <p:grpSpPr>
          <a:xfrm>
            <a:off x="3877774" y="3931761"/>
            <a:ext cx="3570086" cy="1734886"/>
            <a:chOff x="3928104" y="3700092"/>
            <a:chExt cx="4237196" cy="1734887"/>
          </a:xfrm>
        </p:grpSpPr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7235558" y="4499355"/>
              <a:ext cx="929742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6468464" y="3703943"/>
              <a:ext cx="129202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4338943" y="3700092"/>
              <a:ext cx="1518044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Registration(</a:t>
              </a:r>
              <a:r>
                <a:rPr lang="en-US" sz="1500" b="1" dirty="0" err="1" smtClean="0">
                  <a:solidFill>
                    <a:srgbClr val="00B050"/>
                  </a:solidFill>
                </a:rPr>
                <a:t>c,s</a:t>
              </a:r>
              <a:r>
                <a:rPr lang="en-US" sz="1500" b="1" dirty="0" smtClean="0">
                  <a:solidFill>
                    <a:srgbClr val="00B050"/>
                  </a:solidFill>
                </a:rPr>
                <a:t>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5856987" y="4611694"/>
              <a:ext cx="920125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grade(</a:t>
              </a:r>
              <a:r>
                <a:rPr lang="en-US" sz="1500" b="1" dirty="0" err="1" smtClean="0">
                  <a:solidFill>
                    <a:srgbClr val="C00000"/>
                  </a:solidFill>
                </a:rPr>
                <a:t>c,s</a:t>
              </a:r>
              <a:r>
                <a:rPr lang="en-US" sz="1500" b="1" dirty="0" smtClean="0">
                  <a:solidFill>
                    <a:srgbClr val="C00000"/>
                  </a:solidFill>
                </a:rPr>
                <a:t>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928104" y="4629678"/>
              <a:ext cx="76944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r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ating(c)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4481255" y="5204146"/>
              <a:ext cx="1465146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satisfaction(</a:t>
              </a:r>
              <a:r>
                <a:rPr lang="en-US" sz="1500" b="1" dirty="0" err="1" smtClean="0">
                  <a:solidFill>
                    <a:srgbClr val="C00000"/>
                  </a:solidFill>
                </a:rPr>
                <a:t>c,s</a:t>
              </a:r>
              <a:r>
                <a:rPr lang="en-US" sz="1500" b="1" dirty="0" smtClean="0">
                  <a:solidFill>
                    <a:srgbClr val="C00000"/>
                  </a:solidFill>
                </a:rPr>
                <a:t>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6419821" y="5204147"/>
              <a:ext cx="10355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difficulty(c)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52" idx="2"/>
              <a:endCxn id="62" idx="0"/>
            </p:cNvCxnSpPr>
            <p:nvPr/>
          </p:nvCxnSpPr>
          <p:spPr>
            <a:xfrm flipH="1">
              <a:off x="4312825" y="3930925"/>
              <a:ext cx="785140" cy="69875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52" idx="2"/>
              <a:endCxn id="63" idx="0"/>
            </p:cNvCxnSpPr>
            <p:nvPr/>
          </p:nvCxnSpPr>
          <p:spPr>
            <a:xfrm>
              <a:off x="5097965" y="3930925"/>
              <a:ext cx="115863" cy="127322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2" idx="2"/>
              <a:endCxn id="59" idx="0"/>
            </p:cNvCxnSpPr>
            <p:nvPr/>
          </p:nvCxnSpPr>
          <p:spPr>
            <a:xfrm>
              <a:off x="5097965" y="3930925"/>
              <a:ext cx="1219084" cy="68076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59" idx="2"/>
              <a:endCxn id="65" idx="0"/>
            </p:cNvCxnSpPr>
            <p:nvPr/>
          </p:nvCxnSpPr>
          <p:spPr>
            <a:xfrm>
              <a:off x="6317049" y="4842526"/>
              <a:ext cx="620542" cy="3616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1" idx="2"/>
              <a:endCxn id="59" idx="0"/>
            </p:cNvCxnSpPr>
            <p:nvPr/>
          </p:nvCxnSpPr>
          <p:spPr>
            <a:xfrm flipH="1">
              <a:off x="6317049" y="3934776"/>
              <a:ext cx="797424" cy="6769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59" idx="2"/>
              <a:endCxn id="63" idx="0"/>
            </p:cNvCxnSpPr>
            <p:nvPr/>
          </p:nvCxnSpPr>
          <p:spPr>
            <a:xfrm flipH="1">
              <a:off x="5213828" y="4842526"/>
              <a:ext cx="1103221" cy="3616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51" idx="2"/>
              <a:endCxn id="33" idx="0"/>
            </p:cNvCxnSpPr>
            <p:nvPr/>
          </p:nvCxnSpPr>
          <p:spPr>
            <a:xfrm>
              <a:off x="7114474" y="3934776"/>
              <a:ext cx="585954" cy="5645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095550" y="4614538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5758" y="1032949"/>
            <a:ext cx="3737306" cy="1734886"/>
            <a:chOff x="3928104" y="3700092"/>
            <a:chExt cx="4435663" cy="1734887"/>
          </a:xfrm>
        </p:grpSpPr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7235559" y="4499355"/>
              <a:ext cx="112820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6468464" y="3703943"/>
              <a:ext cx="1558182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4338943" y="3700092"/>
              <a:ext cx="186449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Registration(C,S)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5856987" y="4611694"/>
              <a:ext cx="1154843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grade(C,S)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3928104" y="4629678"/>
              <a:ext cx="937954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rating(S)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24" name="Text Box 46"/>
            <p:cNvSpPr txBox="1">
              <a:spLocks noChangeArrowheads="1"/>
            </p:cNvSpPr>
            <p:nvPr/>
          </p:nvSpPr>
          <p:spPr bwMode="auto">
            <a:xfrm>
              <a:off x="4481255" y="5204146"/>
              <a:ext cx="1801707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satisfaction(C,S)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 Box 46"/>
            <p:cNvSpPr txBox="1">
              <a:spLocks noChangeArrowheads="1"/>
            </p:cNvSpPr>
            <p:nvPr/>
          </p:nvSpPr>
          <p:spPr bwMode="auto">
            <a:xfrm>
              <a:off x="6419821" y="5204147"/>
              <a:ext cx="1267093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difficulty(C)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2"/>
              <a:endCxn id="23" idx="0"/>
            </p:cNvCxnSpPr>
            <p:nvPr/>
          </p:nvCxnSpPr>
          <p:spPr>
            <a:xfrm flipH="1">
              <a:off x="4397081" y="3930924"/>
              <a:ext cx="874108" cy="698753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2"/>
              <a:endCxn id="24" idx="0"/>
            </p:cNvCxnSpPr>
            <p:nvPr/>
          </p:nvCxnSpPr>
          <p:spPr>
            <a:xfrm>
              <a:off x="5271189" y="3930924"/>
              <a:ext cx="110919" cy="127322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2"/>
              <a:endCxn id="22" idx="0"/>
            </p:cNvCxnSpPr>
            <p:nvPr/>
          </p:nvCxnSpPr>
          <p:spPr>
            <a:xfrm>
              <a:off x="5271189" y="3930924"/>
              <a:ext cx="1163220" cy="68076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2"/>
              <a:endCxn id="25" idx="0"/>
            </p:cNvCxnSpPr>
            <p:nvPr/>
          </p:nvCxnSpPr>
          <p:spPr>
            <a:xfrm>
              <a:off x="6434409" y="4842526"/>
              <a:ext cx="618959" cy="3616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0" idx="2"/>
              <a:endCxn id="22" idx="0"/>
            </p:cNvCxnSpPr>
            <p:nvPr/>
          </p:nvCxnSpPr>
          <p:spPr>
            <a:xfrm flipH="1">
              <a:off x="6434409" y="3934775"/>
              <a:ext cx="813146" cy="6769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4" idx="0"/>
            </p:cNvCxnSpPr>
            <p:nvPr/>
          </p:nvCxnSpPr>
          <p:spPr>
            <a:xfrm flipH="1">
              <a:off x="5382109" y="4842526"/>
              <a:ext cx="1052301" cy="36162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0" idx="2"/>
              <a:endCxn id="19" idx="0"/>
            </p:cNvCxnSpPr>
            <p:nvPr/>
          </p:nvCxnSpPr>
          <p:spPr>
            <a:xfrm>
              <a:off x="7247555" y="3934775"/>
              <a:ext cx="552109" cy="5645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893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33284" y="238848"/>
            <a:ext cx="8404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Learning</a:t>
            </a:r>
          </a:p>
        </p:txBody>
      </p:sp>
      <p:sp>
        <p:nvSpPr>
          <p:cNvPr id="17" name="Oval 16"/>
          <p:cNvSpPr/>
          <p:nvPr/>
        </p:nvSpPr>
        <p:spPr>
          <a:xfrm>
            <a:off x="7612380" y="1406492"/>
            <a:ext cx="1406396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26250" y="1446795"/>
            <a:ext cx="1337439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Reg,RA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475220" y="2297812"/>
            <a:ext cx="1383030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79665" y="2374786"/>
            <a:ext cx="1337439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44068" y="1446794"/>
            <a:ext cx="1062229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Reg,RA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3856" y="2367132"/>
            <a:ext cx="972441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97723" y="3165404"/>
            <a:ext cx="1194494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33" name="Oval 32"/>
          <p:cNvSpPr/>
          <p:nvPr/>
        </p:nvSpPr>
        <p:spPr>
          <a:xfrm>
            <a:off x="4435538" y="3165405"/>
            <a:ext cx="972441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39" name="Straight Arrow Connector 38"/>
          <p:cNvCxnSpPr>
            <a:stCxn id="31" idx="0"/>
            <a:endCxn id="23" idx="4"/>
          </p:cNvCxnSpPr>
          <p:nvPr/>
        </p:nvCxnSpPr>
        <p:spPr>
          <a:xfrm flipV="1">
            <a:off x="6294970" y="2962725"/>
            <a:ext cx="1871765" cy="202679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6"/>
            <a:endCxn id="31" idx="2"/>
          </p:cNvCxnSpPr>
          <p:nvPr/>
        </p:nvCxnSpPr>
        <p:spPr>
          <a:xfrm flipV="1">
            <a:off x="5407979" y="3420886"/>
            <a:ext cx="289744" cy="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0"/>
            <a:endCxn id="17" idx="4"/>
          </p:cNvCxnSpPr>
          <p:nvPr/>
        </p:nvCxnSpPr>
        <p:spPr>
          <a:xfrm flipV="1">
            <a:off x="6248385" y="2071405"/>
            <a:ext cx="2067193" cy="30338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6"/>
            <a:endCxn id="24" idx="2"/>
          </p:cNvCxnSpPr>
          <p:nvPr/>
        </p:nvCxnSpPr>
        <p:spPr>
          <a:xfrm>
            <a:off x="5206297" y="2622614"/>
            <a:ext cx="373368" cy="7654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24" idx="6"/>
          </p:cNvCxnSpPr>
          <p:nvPr/>
        </p:nvCxnSpPr>
        <p:spPr>
          <a:xfrm flipH="1" flipV="1">
            <a:off x="6917104" y="2630268"/>
            <a:ext cx="558116" cy="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7" idx="2"/>
            <a:endCxn id="21" idx="6"/>
          </p:cNvCxnSpPr>
          <p:nvPr/>
        </p:nvCxnSpPr>
        <p:spPr>
          <a:xfrm flipH="1" flipV="1">
            <a:off x="6963689" y="1702277"/>
            <a:ext cx="648691" cy="36672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6" idx="6"/>
            <a:endCxn id="21" idx="2"/>
          </p:cNvCxnSpPr>
          <p:nvPr/>
        </p:nvCxnSpPr>
        <p:spPr>
          <a:xfrm>
            <a:off x="5206297" y="1702276"/>
            <a:ext cx="419953" cy="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7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45795" y="5116141"/>
            <a:ext cx="2335765" cy="45838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Remove Teaches,  ER </a:t>
            </a:r>
            <a:r>
              <a:rPr lang="en-US" sz="1200" dirty="0" err="1" smtClean="0"/>
              <a:t>Digram</a:t>
            </a:r>
            <a:r>
              <a:rPr lang="en-US" sz="1200" dirty="0" smtClean="0"/>
              <a:t> for University</a:t>
            </a:r>
            <a:endParaRPr lang="en-US" sz="1200" dirty="0"/>
          </a:p>
        </p:txBody>
      </p:sp>
      <p:cxnSp>
        <p:nvCxnSpPr>
          <p:cNvPr id="81" name="Straight Connector 80"/>
          <p:cNvCxnSpPr>
            <a:stCxn id="2" idx="0"/>
            <a:endCxn id="21" idx="1"/>
          </p:cNvCxnSpPr>
          <p:nvPr/>
        </p:nvCxnSpPr>
        <p:spPr>
          <a:xfrm flipV="1">
            <a:off x="2478726" y="1960765"/>
            <a:ext cx="361691" cy="416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1" idx="3"/>
            <a:endCxn id="54" idx="0"/>
          </p:cNvCxnSpPr>
          <p:nvPr/>
        </p:nvCxnSpPr>
        <p:spPr>
          <a:xfrm>
            <a:off x="4745911" y="1960765"/>
            <a:ext cx="481082" cy="358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2840417" y="1282990"/>
            <a:ext cx="1905494" cy="855302"/>
            <a:chOff x="3245552" y="1326954"/>
            <a:chExt cx="2015490" cy="855302"/>
          </a:xfrm>
        </p:grpSpPr>
        <p:sp>
          <p:nvSpPr>
            <p:cNvPr id="21" name="Flowchart: Decision 20"/>
            <p:cNvSpPr/>
            <p:nvPr/>
          </p:nvSpPr>
          <p:spPr>
            <a:xfrm>
              <a:off x="3245552" y="1827202"/>
              <a:ext cx="2015490" cy="35505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registration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460324" y="1349048"/>
              <a:ext cx="662939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grade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193535" y="1326954"/>
              <a:ext cx="990601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satisfaction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87" idx="4"/>
              <a:endCxn id="21" idx="0"/>
            </p:cNvCxnSpPr>
            <p:nvPr/>
          </p:nvCxnSpPr>
          <p:spPr>
            <a:xfrm>
              <a:off x="3791794" y="1658629"/>
              <a:ext cx="461503" cy="1685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8" idx="4"/>
              <a:endCxn id="21" idx="0"/>
            </p:cNvCxnSpPr>
            <p:nvPr/>
          </p:nvCxnSpPr>
          <p:spPr>
            <a:xfrm flipH="1">
              <a:off x="4253297" y="1636535"/>
              <a:ext cx="435540" cy="190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>
            <a:off x="4197024" y="3050067"/>
            <a:ext cx="1729584" cy="1029314"/>
            <a:chOff x="5443875" y="3180088"/>
            <a:chExt cx="1729584" cy="1029314"/>
          </a:xfrm>
        </p:grpSpPr>
        <p:sp>
          <p:nvSpPr>
            <p:cNvPr id="127" name="Flowchart: Decision 126"/>
            <p:cNvSpPr/>
            <p:nvPr/>
          </p:nvSpPr>
          <p:spPr>
            <a:xfrm>
              <a:off x="5780495" y="3180088"/>
              <a:ext cx="704070" cy="35661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5443875" y="3899821"/>
              <a:ext cx="688656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salary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218182" y="3896843"/>
              <a:ext cx="955277" cy="3125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capability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128" idx="0"/>
              <a:endCxn id="127" idx="2"/>
            </p:cNvCxnSpPr>
            <p:nvPr/>
          </p:nvCxnSpPr>
          <p:spPr>
            <a:xfrm flipV="1">
              <a:off x="5788203" y="3536704"/>
              <a:ext cx="344327" cy="3631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0"/>
              <a:endCxn id="127" idx="2"/>
            </p:cNvCxnSpPr>
            <p:nvPr/>
          </p:nvCxnSpPr>
          <p:spPr>
            <a:xfrm flipH="1" flipV="1">
              <a:off x="6132530" y="3536704"/>
              <a:ext cx="563291" cy="3601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2" name="Straight Connector 211"/>
          <p:cNvCxnSpPr>
            <a:stCxn id="94" idx="3"/>
            <a:endCxn id="127" idx="1"/>
          </p:cNvCxnSpPr>
          <p:nvPr/>
        </p:nvCxnSpPr>
        <p:spPr>
          <a:xfrm>
            <a:off x="3042460" y="3226913"/>
            <a:ext cx="1491184" cy="1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54" idx="2"/>
            <a:endCxn id="127" idx="3"/>
          </p:cNvCxnSpPr>
          <p:nvPr/>
        </p:nvCxnSpPr>
        <p:spPr>
          <a:xfrm>
            <a:off x="5226993" y="2719022"/>
            <a:ext cx="10721" cy="509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931364" y="3059969"/>
            <a:ext cx="3208860" cy="1028271"/>
            <a:chOff x="1520180" y="3059969"/>
            <a:chExt cx="3208860" cy="1028271"/>
          </a:xfrm>
        </p:grpSpPr>
        <p:sp>
          <p:nvSpPr>
            <p:cNvPr id="94" name="Rectangle 93"/>
            <p:cNvSpPr/>
            <p:nvPr/>
          </p:nvSpPr>
          <p:spPr>
            <a:xfrm>
              <a:off x="2608053" y="3059969"/>
              <a:ext cx="1023223" cy="3338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professor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>
              <a:stCxn id="94" idx="2"/>
            </p:cNvCxnSpPr>
            <p:nvPr/>
          </p:nvCxnSpPr>
          <p:spPr>
            <a:xfrm flipH="1">
              <a:off x="3118225" y="3393856"/>
              <a:ext cx="1440" cy="251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6" name="Group 425"/>
            <p:cNvGrpSpPr/>
            <p:nvPr/>
          </p:nvGrpSpPr>
          <p:grpSpPr>
            <a:xfrm>
              <a:off x="1520180" y="3500346"/>
              <a:ext cx="3208860" cy="587894"/>
              <a:chOff x="1520180" y="3985049"/>
              <a:chExt cx="3208860" cy="587894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1520180" y="3985049"/>
                <a:ext cx="3208860" cy="587894"/>
                <a:chOff x="3161694" y="3676207"/>
                <a:chExt cx="3208860" cy="587894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3161694" y="3968120"/>
                  <a:ext cx="612706" cy="29598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u="heavy" spc="-100" dirty="0" err="1" smtClean="0">
                      <a:solidFill>
                        <a:schemeClr val="tx1"/>
                      </a:solidFill>
                    </a:rPr>
                    <a:t>prof_id</a:t>
                  </a:r>
                  <a:endParaRPr lang="en-US" sz="1400" b="1" u="heavy" spc="-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930962" y="3958646"/>
                  <a:ext cx="1043940" cy="30545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popularity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5062334" y="3950207"/>
                  <a:ext cx="1308220" cy="31389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err="1" smtClean="0">
                      <a:solidFill>
                        <a:schemeClr val="tx1"/>
                      </a:solidFill>
                    </a:rPr>
                    <a:t>teachingability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3477973" y="3690047"/>
                  <a:ext cx="224839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>
                  <a:stCxn id="95" idx="0"/>
                </p:cNvCxnSpPr>
                <p:nvPr/>
              </p:nvCxnSpPr>
              <p:spPr>
                <a:xfrm flipV="1">
                  <a:off x="3468047" y="3678017"/>
                  <a:ext cx="1380" cy="2901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7" idx="0"/>
                </p:cNvCxnSpPr>
                <p:nvPr/>
              </p:nvCxnSpPr>
              <p:spPr>
                <a:xfrm flipV="1">
                  <a:off x="5716444" y="3676207"/>
                  <a:ext cx="0" cy="274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0" name="Straight Connector 339"/>
              <p:cNvCxnSpPr/>
              <p:nvPr/>
            </p:nvCxnSpPr>
            <p:spPr>
              <a:xfrm>
                <a:off x="3119665" y="4019329"/>
                <a:ext cx="0" cy="2512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8" name="Group 257"/>
          <p:cNvGrpSpPr/>
          <p:nvPr/>
        </p:nvGrpSpPr>
        <p:grpSpPr>
          <a:xfrm>
            <a:off x="714510" y="2130199"/>
            <a:ext cx="2230296" cy="871270"/>
            <a:chOff x="631380" y="2130199"/>
            <a:chExt cx="2230296" cy="871270"/>
          </a:xfrm>
        </p:grpSpPr>
        <p:sp>
          <p:nvSpPr>
            <p:cNvPr id="2" name="Rectangle 1"/>
            <p:cNvSpPr/>
            <p:nvPr/>
          </p:nvSpPr>
          <p:spPr>
            <a:xfrm>
              <a:off x="1929515" y="2377153"/>
              <a:ext cx="932161" cy="3996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course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73" name="Group 272"/>
            <p:cNvGrpSpPr/>
            <p:nvPr/>
          </p:nvGrpSpPr>
          <p:grpSpPr>
            <a:xfrm rot="16200000">
              <a:off x="696667" y="2064912"/>
              <a:ext cx="871270" cy="1001843"/>
              <a:chOff x="1183821" y="1042104"/>
              <a:chExt cx="1585995" cy="1001843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954843" y="1271082"/>
                <a:ext cx="824147" cy="3661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course_id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 rot="5400000">
                <a:off x="1598616" y="1237418"/>
                <a:ext cx="756819" cy="3661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rating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 rot="5400000">
                <a:off x="2269455" y="1169326"/>
                <a:ext cx="627583" cy="37313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diff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5400000" flipH="1">
                <a:off x="1970747" y="1437293"/>
                <a:ext cx="9" cy="12132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H="1">
                <a:off x="1256180" y="1933208"/>
                <a:ext cx="218660" cy="28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25" idx="6"/>
              </p:cNvCxnSpPr>
              <p:nvPr/>
            </p:nvCxnSpPr>
            <p:spPr>
              <a:xfrm rot="5400000">
                <a:off x="2387897" y="1848595"/>
                <a:ext cx="374257" cy="164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Straight Connector 299"/>
            <p:cNvCxnSpPr>
              <a:endCxn id="2" idx="1"/>
            </p:cNvCxnSpPr>
            <p:nvPr/>
          </p:nvCxnSpPr>
          <p:spPr>
            <a:xfrm>
              <a:off x="1633215" y="2572393"/>
              <a:ext cx="296300" cy="4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1380576" y="2572393"/>
              <a:ext cx="296300" cy="4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4743440" y="2017059"/>
            <a:ext cx="2524299" cy="960717"/>
            <a:chOff x="5317037" y="2017059"/>
            <a:chExt cx="2524299" cy="960717"/>
          </a:xfrm>
        </p:grpSpPr>
        <p:sp>
          <p:nvSpPr>
            <p:cNvPr id="54" name="Rectangle 53"/>
            <p:cNvSpPr/>
            <p:nvPr/>
          </p:nvSpPr>
          <p:spPr>
            <a:xfrm>
              <a:off x="5317037" y="2319367"/>
              <a:ext cx="967105" cy="3996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student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91" name="Group 290"/>
            <p:cNvGrpSpPr/>
            <p:nvPr/>
          </p:nvGrpSpPr>
          <p:grpSpPr>
            <a:xfrm rot="5400000">
              <a:off x="6741268" y="1877709"/>
              <a:ext cx="960717" cy="1239418"/>
              <a:chOff x="6635592" y="440923"/>
              <a:chExt cx="960717" cy="1433743"/>
            </a:xfrm>
          </p:grpSpPr>
          <p:sp>
            <p:nvSpPr>
              <p:cNvPr id="55" name="Oval 54"/>
              <p:cNvSpPr/>
              <p:nvPr/>
            </p:nvSpPr>
            <p:spPr>
              <a:xfrm rot="16200000">
                <a:off x="6229131" y="1001783"/>
                <a:ext cx="1068787" cy="25586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student_id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 rot="16200000">
                <a:off x="6520303" y="921518"/>
                <a:ext cx="1225246" cy="26405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intelligence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 rot="16200000">
                <a:off x="7037526" y="1107386"/>
                <a:ext cx="846215" cy="2713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ranking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endCxn id="56" idx="2"/>
              </p:cNvCxnSpPr>
              <p:nvPr/>
            </p:nvCxnSpPr>
            <p:spPr>
              <a:xfrm rot="16200000">
                <a:off x="7028678" y="1770417"/>
                <a:ext cx="20849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V="1">
                <a:off x="7112077" y="1506155"/>
                <a:ext cx="1" cy="6971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6200000" flipH="1">
                <a:off x="6669257" y="1760438"/>
                <a:ext cx="18853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7" idx="2"/>
              </p:cNvCxnSpPr>
              <p:nvPr/>
            </p:nvCxnSpPr>
            <p:spPr>
              <a:xfrm rot="16200000" flipH="1">
                <a:off x="7375659" y="1751143"/>
                <a:ext cx="1699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0" name="Straight Connector 389"/>
            <p:cNvCxnSpPr>
              <a:stCxn id="54" idx="3"/>
            </p:cNvCxnSpPr>
            <p:nvPr/>
          </p:nvCxnSpPr>
          <p:spPr>
            <a:xfrm flipV="1">
              <a:off x="6284142" y="2519194"/>
              <a:ext cx="31009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7" name="Rectangle 426"/>
          <p:cNvSpPr/>
          <p:nvPr/>
        </p:nvSpPr>
        <p:spPr>
          <a:xfrm>
            <a:off x="258658" y="4627968"/>
            <a:ext cx="3632242" cy="2639247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/>
              <a:t>CREATE VIEW </a:t>
            </a:r>
            <a:r>
              <a:rPr lang="en-US" sz="1200" dirty="0" err="1"/>
              <a:t>InheritedEdges</a:t>
            </a:r>
            <a:r>
              <a:rPr lang="en-US" sz="1200" dirty="0"/>
              <a:t> AS</a:t>
            </a:r>
          </a:p>
          <a:p>
            <a:r>
              <a:rPr lang="en-US" sz="1200" dirty="0"/>
              <a:t>    SELECT DISTINCT 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LatticeRel.child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PathBayesNet.child</a:t>
            </a:r>
            <a:r>
              <a:rPr lang="en-US" sz="1200" dirty="0" smtClean="0"/>
              <a:t> </a:t>
            </a:r>
            <a:r>
              <a:rPr lang="en-US" sz="1200" dirty="0"/>
              <a:t>AS child,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</a:t>
            </a:r>
            <a:r>
              <a:rPr lang="en-US" sz="1200" dirty="0" smtClean="0"/>
              <a:t>, </a:t>
            </a:r>
            <a:r>
              <a:rPr lang="en-US" sz="1200" dirty="0" err="1" smtClean="0"/>
              <a:t>LatticeRel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/>
              <a:t>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LatticeRel</a:t>
            </a:r>
            <a:r>
              <a:rPr lang="en-US" sz="1200" dirty="0" err="1" smtClean="0"/>
              <a:t>.parent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PathBayesNet.Rchain</a:t>
            </a:r>
            <a:endParaRPr lang="en-US" sz="1200" dirty="0"/>
          </a:p>
          <a:p>
            <a:r>
              <a:rPr lang="en-US" sz="1200" dirty="0"/>
              <a:t>        AND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&lt;&gt; '';</a:t>
            </a:r>
          </a:p>
        </p:txBody>
      </p:sp>
    </p:spTree>
    <p:extLst>
      <p:ext uri="{BB962C8B-B14F-4D97-AF65-F5344CB8AC3E}">
        <p14:creationId xmlns:p14="http://schemas.microsoft.com/office/powerpoint/2010/main" val="360745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45795" y="5116141"/>
            <a:ext cx="2335765" cy="45838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ER </a:t>
            </a:r>
            <a:r>
              <a:rPr lang="en-US" sz="1200" dirty="0" err="1" smtClean="0"/>
              <a:t>Digram</a:t>
            </a:r>
            <a:r>
              <a:rPr lang="en-US" sz="1200" dirty="0" smtClean="0"/>
              <a:t> for University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929515" y="2377153"/>
            <a:ext cx="932161" cy="399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course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 rot="16200000">
            <a:off x="696667" y="2064912"/>
            <a:ext cx="871270" cy="1001843"/>
            <a:chOff x="1183821" y="1042104"/>
            <a:chExt cx="1585995" cy="1001843"/>
          </a:xfrm>
        </p:grpSpPr>
        <p:sp>
          <p:nvSpPr>
            <p:cNvPr id="23" name="Oval 22"/>
            <p:cNvSpPr/>
            <p:nvPr/>
          </p:nvSpPr>
          <p:spPr>
            <a:xfrm rot="5400000">
              <a:off x="954843" y="1271082"/>
              <a:ext cx="824147" cy="3661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400" b="1" u="heavy" spc="-100" dirty="0" err="1" smtClean="0">
                  <a:solidFill>
                    <a:schemeClr val="tx1"/>
                  </a:solidFill>
                </a:rPr>
                <a:t>course_id</a:t>
              </a:r>
              <a:endParaRPr lang="en-US" sz="1400" b="1" u="heavy" spc="-1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1598616" y="1237418"/>
              <a:ext cx="756819" cy="3661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rating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2269455" y="1169326"/>
              <a:ext cx="627583" cy="37313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diff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 flipH="1">
              <a:off x="1970747" y="1437293"/>
              <a:ext cx="9" cy="12132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>
              <a:off x="1256180" y="1933208"/>
              <a:ext cx="218660" cy="2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5" idx="6"/>
            </p:cNvCxnSpPr>
            <p:nvPr/>
          </p:nvCxnSpPr>
          <p:spPr>
            <a:xfrm rot="5400000">
              <a:off x="2387897" y="1848595"/>
              <a:ext cx="374257" cy="164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5341976" y="2319367"/>
            <a:ext cx="967105" cy="399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2" idx="0"/>
            <a:endCxn id="21" idx="1"/>
          </p:cNvCxnSpPr>
          <p:nvPr/>
        </p:nvCxnSpPr>
        <p:spPr>
          <a:xfrm flipV="1">
            <a:off x="2395596" y="1960765"/>
            <a:ext cx="760723" cy="416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1" idx="3"/>
            <a:endCxn id="54" idx="0"/>
          </p:cNvCxnSpPr>
          <p:nvPr/>
        </p:nvCxnSpPr>
        <p:spPr>
          <a:xfrm>
            <a:off x="5061816" y="1960765"/>
            <a:ext cx="763713" cy="358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3156311" y="1282990"/>
            <a:ext cx="1905494" cy="855302"/>
            <a:chOff x="3245552" y="1326954"/>
            <a:chExt cx="2015490" cy="855302"/>
          </a:xfrm>
        </p:grpSpPr>
        <p:sp>
          <p:nvSpPr>
            <p:cNvPr id="21" name="Flowchart: Decision 20"/>
            <p:cNvSpPr/>
            <p:nvPr/>
          </p:nvSpPr>
          <p:spPr>
            <a:xfrm>
              <a:off x="3245552" y="1827202"/>
              <a:ext cx="2015490" cy="35505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registration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460324" y="1349048"/>
              <a:ext cx="662939" cy="3095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grade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193535" y="1326954"/>
              <a:ext cx="990601" cy="3095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satisfaction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87" idx="4"/>
              <a:endCxn id="21" idx="0"/>
            </p:cNvCxnSpPr>
            <p:nvPr/>
          </p:nvCxnSpPr>
          <p:spPr>
            <a:xfrm>
              <a:off x="3791794" y="1658629"/>
              <a:ext cx="461503" cy="1685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8" idx="4"/>
              <a:endCxn id="21" idx="0"/>
            </p:cNvCxnSpPr>
            <p:nvPr/>
          </p:nvCxnSpPr>
          <p:spPr>
            <a:xfrm flipH="1">
              <a:off x="4253297" y="1636535"/>
              <a:ext cx="435540" cy="190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3569097" y="3035418"/>
            <a:ext cx="1023223" cy="333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professor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4" idx="2"/>
          </p:cNvCxnSpPr>
          <p:nvPr/>
        </p:nvCxnSpPr>
        <p:spPr>
          <a:xfrm flipH="1">
            <a:off x="4079269" y="3369305"/>
            <a:ext cx="1440" cy="251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800949" y="3006238"/>
            <a:ext cx="1729584" cy="1098426"/>
            <a:chOff x="5443875" y="3180088"/>
            <a:chExt cx="1729584" cy="1098426"/>
          </a:xfrm>
        </p:grpSpPr>
        <p:sp>
          <p:nvSpPr>
            <p:cNvPr id="127" name="Flowchart: Decision 126"/>
            <p:cNvSpPr/>
            <p:nvPr/>
          </p:nvSpPr>
          <p:spPr>
            <a:xfrm>
              <a:off x="5780495" y="3180088"/>
              <a:ext cx="704070" cy="35661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5443875" y="3954411"/>
              <a:ext cx="688656" cy="3095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salary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218182" y="3965955"/>
              <a:ext cx="955277" cy="3125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capability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128" idx="0"/>
              <a:endCxn id="127" idx="2"/>
            </p:cNvCxnSpPr>
            <p:nvPr/>
          </p:nvCxnSpPr>
          <p:spPr>
            <a:xfrm flipV="1">
              <a:off x="5788203" y="3536704"/>
              <a:ext cx="344327" cy="4177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0"/>
              <a:endCxn id="127" idx="2"/>
            </p:cNvCxnSpPr>
            <p:nvPr/>
          </p:nvCxnSpPr>
          <p:spPr>
            <a:xfrm flipH="1" flipV="1">
              <a:off x="6132530" y="3536704"/>
              <a:ext cx="563291" cy="4292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Flowchart: Decision 175"/>
          <p:cNvSpPr/>
          <p:nvPr/>
        </p:nvSpPr>
        <p:spPr>
          <a:xfrm>
            <a:off x="2395595" y="3027434"/>
            <a:ext cx="1048391" cy="356616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Teaches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91" name="Group 290"/>
          <p:cNvGrpSpPr/>
          <p:nvPr/>
        </p:nvGrpSpPr>
        <p:grpSpPr>
          <a:xfrm rot="5400000">
            <a:off x="6741268" y="1877709"/>
            <a:ext cx="960717" cy="1239418"/>
            <a:chOff x="6635592" y="440923"/>
            <a:chExt cx="960717" cy="1433743"/>
          </a:xfrm>
        </p:grpSpPr>
        <p:sp>
          <p:nvSpPr>
            <p:cNvPr id="55" name="Oval 54"/>
            <p:cNvSpPr/>
            <p:nvPr/>
          </p:nvSpPr>
          <p:spPr>
            <a:xfrm rot="16200000">
              <a:off x="6229131" y="1001783"/>
              <a:ext cx="1068787" cy="2558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u="heavy" spc="-100" dirty="0" err="1" smtClean="0">
                  <a:solidFill>
                    <a:schemeClr val="tx1"/>
                  </a:solidFill>
                </a:rPr>
                <a:t>student_id</a:t>
              </a:r>
              <a:endParaRPr lang="en-US" sz="1400" b="1" u="heavy" spc="-1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6200000">
              <a:off x="6520303" y="921518"/>
              <a:ext cx="1225246" cy="2640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intelligence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7037526" y="1107386"/>
              <a:ext cx="846215" cy="2713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ranking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endCxn id="56" idx="2"/>
            </p:cNvCxnSpPr>
            <p:nvPr/>
          </p:nvCxnSpPr>
          <p:spPr>
            <a:xfrm rot="16200000">
              <a:off x="7028678" y="1770417"/>
              <a:ext cx="20849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V="1">
              <a:off x="7112077" y="1506155"/>
              <a:ext cx="1" cy="697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6669257" y="1760438"/>
              <a:ext cx="1885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7" idx="2"/>
            </p:cNvCxnSpPr>
            <p:nvPr/>
          </p:nvCxnSpPr>
          <p:spPr>
            <a:xfrm rot="16200000" flipH="1">
              <a:off x="7375659" y="1751143"/>
              <a:ext cx="1699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/>
          <p:cNvCxnSpPr>
            <a:stCxn id="176" idx="3"/>
            <a:endCxn id="94" idx="1"/>
          </p:cNvCxnSpPr>
          <p:nvPr/>
        </p:nvCxnSpPr>
        <p:spPr>
          <a:xfrm flipV="1">
            <a:off x="3443986" y="3202362"/>
            <a:ext cx="125111" cy="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94" idx="3"/>
            <a:endCxn id="127" idx="1"/>
          </p:cNvCxnSpPr>
          <p:nvPr/>
        </p:nvCxnSpPr>
        <p:spPr>
          <a:xfrm flipV="1">
            <a:off x="4592320" y="3184546"/>
            <a:ext cx="545249" cy="178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" idx="2"/>
            <a:endCxn id="176" idx="1"/>
          </p:cNvCxnSpPr>
          <p:nvPr/>
        </p:nvCxnSpPr>
        <p:spPr>
          <a:xfrm flipH="1">
            <a:off x="2395595" y="2776808"/>
            <a:ext cx="1" cy="428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54" idx="2"/>
            <a:endCxn id="127" idx="3"/>
          </p:cNvCxnSpPr>
          <p:nvPr/>
        </p:nvCxnSpPr>
        <p:spPr>
          <a:xfrm>
            <a:off x="5825529" y="2719022"/>
            <a:ext cx="16110" cy="465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2" idx="1"/>
          </p:cNvCxnSpPr>
          <p:nvPr/>
        </p:nvCxnSpPr>
        <p:spPr>
          <a:xfrm>
            <a:off x="1633215" y="2572393"/>
            <a:ext cx="296300" cy="4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oup 425"/>
          <p:cNvGrpSpPr/>
          <p:nvPr/>
        </p:nvGrpSpPr>
        <p:grpSpPr>
          <a:xfrm>
            <a:off x="1520180" y="3500346"/>
            <a:ext cx="3208860" cy="587894"/>
            <a:chOff x="1520180" y="3985049"/>
            <a:chExt cx="3208860" cy="587894"/>
          </a:xfrm>
        </p:grpSpPr>
        <p:grpSp>
          <p:nvGrpSpPr>
            <p:cNvPr id="335" name="Group 334"/>
            <p:cNvGrpSpPr/>
            <p:nvPr/>
          </p:nvGrpSpPr>
          <p:grpSpPr>
            <a:xfrm>
              <a:off x="1520180" y="3985049"/>
              <a:ext cx="3208860" cy="587894"/>
              <a:chOff x="3161694" y="3676207"/>
              <a:chExt cx="3208860" cy="587894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3161694" y="3968120"/>
                <a:ext cx="612706" cy="29598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prof_id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930962" y="3958646"/>
                <a:ext cx="1043940" cy="30545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popularity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062334" y="3950207"/>
                <a:ext cx="1308220" cy="31389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err="1" smtClean="0">
                    <a:solidFill>
                      <a:schemeClr val="tx1"/>
                    </a:solidFill>
                  </a:rPr>
                  <a:t>teachingability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flipH="1">
                <a:off x="3477973" y="3690047"/>
                <a:ext cx="224839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95" idx="0"/>
              </p:cNvCxnSpPr>
              <p:nvPr/>
            </p:nvCxnSpPr>
            <p:spPr>
              <a:xfrm flipV="1">
                <a:off x="3468047" y="3678017"/>
                <a:ext cx="1380" cy="2901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97" idx="0"/>
              </p:cNvCxnSpPr>
              <p:nvPr/>
            </p:nvCxnSpPr>
            <p:spPr>
              <a:xfrm flipV="1">
                <a:off x="5716444" y="3676207"/>
                <a:ext cx="0" cy="274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0" name="Straight Connector 339"/>
            <p:cNvCxnSpPr/>
            <p:nvPr/>
          </p:nvCxnSpPr>
          <p:spPr>
            <a:xfrm>
              <a:off x="3119665" y="4019329"/>
              <a:ext cx="0" cy="251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Straight Connector 348"/>
          <p:cNvCxnSpPr/>
          <p:nvPr/>
        </p:nvCxnSpPr>
        <p:spPr>
          <a:xfrm>
            <a:off x="1380576" y="2572393"/>
            <a:ext cx="296300" cy="4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stCxn id="54" idx="3"/>
          </p:cNvCxnSpPr>
          <p:nvPr/>
        </p:nvCxnSpPr>
        <p:spPr>
          <a:xfrm flipV="1">
            <a:off x="6309081" y="2519194"/>
            <a:ext cx="31009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258658" y="4627968"/>
            <a:ext cx="3632242" cy="2639247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/>
              <a:t>CREATE VIEW </a:t>
            </a:r>
            <a:r>
              <a:rPr lang="en-US" sz="1200" dirty="0" err="1"/>
              <a:t>InheritedEdges</a:t>
            </a:r>
            <a:r>
              <a:rPr lang="en-US" sz="1200" dirty="0"/>
              <a:t> AS</a:t>
            </a:r>
          </a:p>
          <a:p>
            <a:r>
              <a:rPr lang="en-US" sz="1200" dirty="0"/>
              <a:t>    SELECT DISTINCT 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LatticeRel.child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PathBayesNet.child</a:t>
            </a:r>
            <a:r>
              <a:rPr lang="en-US" sz="1200" dirty="0" smtClean="0"/>
              <a:t> </a:t>
            </a:r>
            <a:r>
              <a:rPr lang="en-US" sz="1200" dirty="0"/>
              <a:t>AS child,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</a:t>
            </a:r>
            <a:r>
              <a:rPr lang="en-US" sz="1200" dirty="0" smtClean="0"/>
              <a:t>, </a:t>
            </a:r>
            <a:r>
              <a:rPr lang="en-US" sz="1200" dirty="0" err="1" smtClean="0"/>
              <a:t>LatticeRel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/>
              <a:t>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LatticeRel</a:t>
            </a:r>
            <a:r>
              <a:rPr lang="en-US" sz="1200" dirty="0" err="1" smtClean="0"/>
              <a:t>.parent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PathBayesNet.Rchain</a:t>
            </a:r>
            <a:endParaRPr lang="en-US" sz="1200" dirty="0"/>
          </a:p>
          <a:p>
            <a:r>
              <a:rPr lang="en-US" sz="1200" dirty="0"/>
              <a:t>        AND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&lt;&gt; '';</a:t>
            </a:r>
          </a:p>
        </p:txBody>
      </p:sp>
    </p:spTree>
    <p:extLst>
      <p:ext uri="{BB962C8B-B14F-4D97-AF65-F5344CB8AC3E}">
        <p14:creationId xmlns:p14="http://schemas.microsoft.com/office/powerpoint/2010/main" val="240505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07280" y="52578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Path_BayesNet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705" y="238848"/>
            <a:ext cx="5046754" cy="639055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CREATE </a:t>
            </a:r>
            <a:r>
              <a:rPr lang="en-US" sz="1200" dirty="0"/>
              <a:t>OR REPLACE VIEW </a:t>
            </a:r>
            <a:r>
              <a:rPr lang="en-US" sz="1200" dirty="0" err="1"/>
              <a:t>Path_Forbidden_Edges</a:t>
            </a:r>
            <a:r>
              <a:rPr lang="en-US" sz="1200" dirty="0"/>
              <a:t> </a:t>
            </a:r>
            <a:r>
              <a:rPr lang="en-US" sz="1200" dirty="0" smtClean="0"/>
              <a:t>AS</a:t>
            </a:r>
            <a:endParaRPr lang="en-US" sz="1200" dirty="0"/>
          </a:p>
          <a:p>
            <a:r>
              <a:rPr lang="en-US" sz="1200" dirty="0" smtClean="0"/>
              <a:t>SELECT </a:t>
            </a:r>
            <a:r>
              <a:rPr lang="en-US" sz="1200" dirty="0"/>
              <a:t>DISTINCT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RNodes_pvars.rnid</a:t>
            </a:r>
            <a:r>
              <a:rPr lang="en-US" sz="1200" dirty="0"/>
              <a:t> 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Entity_Complement_Edges.child</a:t>
            </a:r>
            <a:r>
              <a:rPr lang="en-US" sz="1200" dirty="0"/>
              <a:t> AS child,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Entity_Complement_Edges.parent</a:t>
            </a:r>
            <a:r>
              <a:rPr lang="en-US" sz="1200" dirty="0"/>
              <a:t> 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(</a:t>
            </a:r>
            <a:r>
              <a:rPr lang="en-US" sz="1200" dirty="0" err="1"/>
              <a:t>RNodes_pvars</a:t>
            </a:r>
            <a:r>
              <a:rPr lang="en-US" sz="1200" dirty="0"/>
              <a:t>, </a:t>
            </a:r>
            <a:r>
              <a:rPr lang="en-US" sz="1200" dirty="0" err="1"/>
              <a:t>Entity_Complement_Edges</a:t>
            </a:r>
            <a:r>
              <a:rPr lang="en-US" sz="1200" dirty="0"/>
              <a:t>)</a:t>
            </a:r>
          </a:p>
          <a:p>
            <a:r>
              <a:rPr lang="en-US" sz="1200" dirty="0"/>
              <a:t>    WHERE</a:t>
            </a:r>
          </a:p>
          <a:p>
            <a:r>
              <a:rPr lang="en-US" sz="1200" dirty="0"/>
              <a:t>        (</a:t>
            </a:r>
            <a:r>
              <a:rPr lang="en-US" sz="1200" dirty="0" err="1"/>
              <a:t>RNodes_pvars.pvid</a:t>
            </a:r>
            <a:r>
              <a:rPr lang="en-US" sz="1200" dirty="0"/>
              <a:t> = </a:t>
            </a:r>
            <a:r>
              <a:rPr lang="en-US" sz="1200" dirty="0" err="1"/>
              <a:t>Entity_Complement_Edges.pvid</a:t>
            </a:r>
            <a:r>
              <a:rPr lang="en-US" sz="1200" dirty="0"/>
              <a:t>) </a:t>
            </a:r>
          </a:p>
          <a:p>
            <a:r>
              <a:rPr lang="en-US" sz="1200" dirty="0"/>
              <a:t>    UNION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SELECT </a:t>
            </a:r>
            <a:r>
              <a:rPr lang="en-US" sz="1200" dirty="0"/>
              <a:t>DISTINCT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lattice_rel.child</a:t>
            </a:r>
            <a:r>
              <a:rPr lang="en-US" sz="1200" dirty="0"/>
              <a:t> 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Path_Complement_Edges.child</a:t>
            </a:r>
            <a:r>
              <a:rPr lang="en-US" sz="1200" dirty="0"/>
              <a:t> AS child,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Path_Complement_Edges.parent</a:t>
            </a:r>
            <a:r>
              <a:rPr lang="en-US" sz="1200" dirty="0"/>
              <a:t> 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Path_Complement_Edges</a:t>
            </a:r>
            <a:r>
              <a:rPr lang="en-US" sz="1200" dirty="0" smtClean="0"/>
              <a:t>,        </a:t>
            </a:r>
            <a:r>
              <a:rPr lang="en-US" sz="1200" dirty="0" err="1"/>
              <a:t>lattice_rel</a:t>
            </a:r>
            <a:endParaRPr lang="en-US" sz="1200" dirty="0"/>
          </a:p>
          <a:p>
            <a:r>
              <a:rPr lang="en-US" sz="1200" dirty="0"/>
              <a:t>    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lattice_rel.parent</a:t>
            </a:r>
            <a:r>
              <a:rPr lang="en-US" sz="1200" dirty="0"/>
              <a:t> = </a:t>
            </a:r>
            <a:r>
              <a:rPr lang="en-US" sz="1200" dirty="0" err="1"/>
              <a:t>Path_Complement_Edges.Rchain</a:t>
            </a:r>
            <a:endParaRPr lang="en-US" sz="1200" dirty="0"/>
          </a:p>
          <a:p>
            <a:r>
              <a:rPr lang="en-US" sz="1200" dirty="0"/>
              <a:t>            AND </a:t>
            </a:r>
            <a:r>
              <a:rPr lang="en-US" sz="1200" dirty="0" err="1"/>
              <a:t>Path_Complement_Edges.parent</a:t>
            </a:r>
            <a:r>
              <a:rPr lang="en-US" sz="1200" dirty="0"/>
              <a:t> &lt;&gt; ''</a:t>
            </a:r>
          </a:p>
          <a:p>
            <a:r>
              <a:rPr lang="en-US" sz="1200" dirty="0"/>
              <a:t>            and (</a:t>
            </a:r>
            <a:r>
              <a:rPr lang="en-US" sz="1200" dirty="0" err="1"/>
              <a:t>lattice_rel.child</a:t>
            </a:r>
            <a:r>
              <a:rPr lang="en-US" sz="1200" dirty="0"/>
              <a:t> , </a:t>
            </a:r>
            <a:r>
              <a:rPr lang="en-US" sz="1200" dirty="0" err="1"/>
              <a:t>Path_Complement_Edges.child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Path_Complement_Edges.parent</a:t>
            </a:r>
            <a:r>
              <a:rPr lang="en-US" sz="1200" dirty="0"/>
              <a:t>)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not </a:t>
            </a:r>
            <a:r>
              <a:rPr lang="en-US" sz="1200" dirty="0"/>
              <a:t>in (select </a:t>
            </a:r>
            <a:r>
              <a:rPr lang="en-US" sz="1200" dirty="0" smtClean="0"/>
              <a:t>  *     from    </a:t>
            </a:r>
            <a:r>
              <a:rPr lang="en-US" sz="1200" dirty="0" err="1"/>
              <a:t>Path_Required_Edges</a:t>
            </a:r>
            <a:r>
              <a:rPr lang="en-US" sz="1200" dirty="0"/>
              <a:t>) </a:t>
            </a:r>
          </a:p>
          <a:p>
            <a:r>
              <a:rPr lang="en-US" sz="1200" dirty="0"/>
              <a:t>    UNION </a:t>
            </a:r>
            <a:endParaRPr lang="en-US" sz="1200" dirty="0" smtClean="0"/>
          </a:p>
          <a:p>
            <a:r>
              <a:rPr lang="en-US" sz="1200" dirty="0" smtClean="0"/>
              <a:t>    SELECT   *  FROM      </a:t>
            </a:r>
            <a:r>
              <a:rPr lang="en-US" sz="1200" dirty="0" err="1"/>
              <a:t>Path_Aux_Edges</a:t>
            </a:r>
            <a:r>
              <a:rPr lang="en-US" sz="1200" dirty="0"/>
              <a:t> </a:t>
            </a:r>
          </a:p>
          <a:p>
            <a:r>
              <a:rPr lang="en-US" sz="1200" dirty="0"/>
              <a:t>    UNION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SELECT    *  FROM   </a:t>
            </a:r>
            <a:r>
              <a:rPr lang="en-US" sz="1200" dirty="0" err="1" smtClean="0"/>
              <a:t>Knowledge_Forbidden_Edges</a:t>
            </a:r>
            <a:r>
              <a:rPr lang="en-US" sz="1200" dirty="0" smtClean="0"/>
              <a:t>;</a:t>
            </a:r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86168"/>
              </p:ext>
            </p:extLst>
          </p:nvPr>
        </p:nvGraphicFramePr>
        <p:xfrm>
          <a:off x="4283529" y="475056"/>
          <a:ext cx="4586151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4144"/>
                <a:gridCol w="1088967"/>
                <a:gridCol w="1463040"/>
              </a:tblGrid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0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ranking(Student)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intelligence(Student)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popularity(prof0)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(prof0)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Registration(Course, Student), RA (Student, Prof)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239"/>
              </p:ext>
            </p:extLst>
          </p:nvPr>
        </p:nvGraphicFramePr>
        <p:xfrm>
          <a:off x="4801689" y="3013208"/>
          <a:ext cx="3644042" cy="211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675"/>
                <a:gridCol w="881149"/>
                <a:gridCol w="1122218"/>
              </a:tblGrid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0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Registration(C,S), RA (S, 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505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98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76" y="1777364"/>
            <a:ext cx="3500758" cy="154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37" y="3529202"/>
            <a:ext cx="3469037" cy="291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37" y="215265"/>
            <a:ext cx="3201502" cy="132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0" y="1777364"/>
            <a:ext cx="4884638" cy="284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26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39" y="212598"/>
            <a:ext cx="3230689" cy="337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22" y="3585122"/>
            <a:ext cx="4442650" cy="285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30" y="400306"/>
            <a:ext cx="4488942" cy="29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28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11" y="482902"/>
            <a:ext cx="6026232" cy="15430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CREATE TABLE </a:t>
            </a:r>
            <a:r>
              <a:rPr lang="en-US" sz="1200" dirty="0"/>
              <a:t>CT</a:t>
            </a:r>
            <a:r>
              <a:rPr lang="en-US" sz="1200" baseline="-25000" dirty="0"/>
              <a:t>F </a:t>
            </a:r>
            <a:r>
              <a:rPr lang="en-US" sz="1200" dirty="0" smtClean="0"/>
              <a:t>AS </a:t>
            </a:r>
          </a:p>
          <a:p>
            <a:r>
              <a:rPr lang="en-US" sz="1200" dirty="0" smtClean="0"/>
              <a:t>SELECT (CT</a:t>
            </a:r>
            <a:r>
              <a:rPr lang="en-US" sz="1200" baseline="-25000" dirty="0"/>
              <a:t>*</a:t>
            </a:r>
            <a:r>
              <a:rPr lang="en-US" sz="1200" dirty="0" smtClean="0"/>
              <a:t>.COUNT</a:t>
            </a:r>
            <a:r>
              <a:rPr lang="en-US" sz="1200" baseline="-25000" dirty="0"/>
              <a:t> </a:t>
            </a:r>
            <a:r>
              <a:rPr lang="en-US" sz="1200" dirty="0" smtClean="0"/>
              <a:t>- 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.COUNT) AS COUNT, Pop, Teach</a:t>
            </a:r>
            <a:r>
              <a:rPr lang="en-US" sz="1200" dirty="0"/>
              <a:t>, Intel, Rank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FROM </a:t>
            </a:r>
            <a:r>
              <a:rPr lang="en-US" sz="1200" dirty="0"/>
              <a:t>CT</a:t>
            </a:r>
            <a:r>
              <a:rPr lang="en-US" sz="1200" baseline="-25000" dirty="0"/>
              <a:t>* </a:t>
            </a:r>
            <a:r>
              <a:rPr lang="en-US" sz="1200" dirty="0"/>
              <a:t>,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WHERE</a:t>
            </a:r>
          </a:p>
          <a:p>
            <a:r>
              <a:rPr lang="en-US" sz="1200" dirty="0" smtClean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.Pop = </a:t>
            </a:r>
            <a:r>
              <a:rPr lang="en-US" sz="1200" dirty="0" err="1" smtClean="0"/>
              <a:t>CT</a:t>
            </a:r>
            <a:r>
              <a:rPr lang="en-US" sz="1200" baseline="-25000" dirty="0" err="1"/>
              <a:t>T</a:t>
            </a:r>
            <a:r>
              <a:rPr lang="en-US" sz="1200" dirty="0" err="1" smtClean="0"/>
              <a:t>.Pop</a:t>
            </a:r>
            <a:r>
              <a:rPr lang="en-US" sz="1200" dirty="0" smtClean="0"/>
              <a:t> AND </a:t>
            </a:r>
            <a:r>
              <a:rPr lang="en-US" sz="1200" dirty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.Teach </a:t>
            </a:r>
            <a:r>
              <a:rPr lang="en-US" sz="1200" dirty="0"/>
              <a:t>= </a:t>
            </a:r>
            <a:r>
              <a:rPr lang="en-US" sz="1200" dirty="0" err="1" smtClean="0"/>
              <a:t>CT</a:t>
            </a:r>
            <a:r>
              <a:rPr lang="en-US" sz="1200" baseline="-25000" dirty="0" err="1" smtClean="0"/>
              <a:t>T</a:t>
            </a:r>
            <a:r>
              <a:rPr lang="en-US" sz="1200" dirty="0" err="1" smtClean="0"/>
              <a:t>.Teach</a:t>
            </a:r>
            <a:r>
              <a:rPr lang="en-US" sz="1200" dirty="0" smtClean="0"/>
              <a:t> AND </a:t>
            </a:r>
            <a:r>
              <a:rPr lang="en-US" sz="1200" dirty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.Intel </a:t>
            </a:r>
            <a:r>
              <a:rPr lang="en-US" sz="1200" dirty="0"/>
              <a:t>= </a:t>
            </a:r>
            <a:r>
              <a:rPr lang="en-US" sz="1200" dirty="0" err="1" smtClean="0"/>
              <a:t>CT</a:t>
            </a:r>
            <a:r>
              <a:rPr lang="en-US" sz="1200" baseline="-25000" dirty="0" err="1" smtClean="0"/>
              <a:t>T</a:t>
            </a:r>
            <a:r>
              <a:rPr lang="en-US" sz="1200" dirty="0" err="1" smtClean="0"/>
              <a:t>.Intel</a:t>
            </a:r>
            <a:r>
              <a:rPr lang="en-US" sz="1200" dirty="0" smtClean="0"/>
              <a:t> AND </a:t>
            </a:r>
            <a:r>
              <a:rPr lang="en-US" sz="1200" dirty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.Rank </a:t>
            </a:r>
            <a:r>
              <a:rPr lang="en-US" sz="1200" dirty="0"/>
              <a:t>= </a:t>
            </a:r>
            <a:r>
              <a:rPr lang="en-US" sz="1200" dirty="0" err="1" smtClean="0"/>
              <a:t>CT</a:t>
            </a:r>
            <a:r>
              <a:rPr lang="en-US" sz="1200" baseline="-25000" dirty="0" err="1" smtClean="0"/>
              <a:t>T</a:t>
            </a:r>
            <a:r>
              <a:rPr lang="en-US" sz="1200" dirty="0" err="1" smtClean="0"/>
              <a:t>.Rank</a:t>
            </a:r>
            <a:endParaRPr lang="en-US" sz="1200" dirty="0"/>
          </a:p>
          <a:p>
            <a:r>
              <a:rPr lang="en-US" sz="1200" dirty="0" smtClean="0"/>
              <a:t>UNION</a:t>
            </a:r>
          </a:p>
          <a:p>
            <a:r>
              <a:rPr lang="en-US" sz="1200" dirty="0" smtClean="0"/>
              <a:t>SELECT </a:t>
            </a:r>
            <a:r>
              <a:rPr lang="en-US" sz="1200" dirty="0"/>
              <a:t>(CT</a:t>
            </a:r>
            <a:r>
              <a:rPr lang="en-US" sz="1200" baseline="-25000" dirty="0"/>
              <a:t>*</a:t>
            </a:r>
            <a:r>
              <a:rPr lang="en-US" sz="1200" dirty="0"/>
              <a:t>.</a:t>
            </a:r>
            <a:r>
              <a:rPr lang="en-US" sz="1200" dirty="0" smtClean="0"/>
              <a:t>COUNT) </a:t>
            </a:r>
            <a:r>
              <a:rPr lang="en-US" sz="1200" dirty="0"/>
              <a:t>AS COUNT, Pop, Teach, Intel, Rank </a:t>
            </a:r>
            <a:endParaRPr lang="en-US" sz="1200" dirty="0" smtClean="0"/>
          </a:p>
          <a:p>
            <a:r>
              <a:rPr lang="en-US" sz="1200" dirty="0" smtClean="0"/>
              <a:t>FROM </a:t>
            </a:r>
            <a:r>
              <a:rPr lang="en-US" sz="1200" dirty="0"/>
              <a:t>CT</a:t>
            </a:r>
            <a:r>
              <a:rPr lang="en-US" sz="1200" baseline="-25000" dirty="0"/>
              <a:t>*</a:t>
            </a:r>
            <a:endParaRPr lang="en-US" sz="1200" dirty="0" smtClean="0"/>
          </a:p>
          <a:p>
            <a:r>
              <a:rPr lang="en-US" sz="1200" dirty="0" smtClean="0"/>
              <a:t>WHERE (</a:t>
            </a:r>
            <a:r>
              <a:rPr lang="en-US" sz="1200" dirty="0"/>
              <a:t>Pop, Teach, Intel, </a:t>
            </a:r>
            <a:r>
              <a:rPr lang="en-US" sz="1200" dirty="0" smtClean="0"/>
              <a:t>Rank) NOT IN (SELECT </a:t>
            </a:r>
            <a:r>
              <a:rPr lang="en-US" sz="1200" dirty="0"/>
              <a:t>Pop, Teach, Intel, Rank </a:t>
            </a:r>
            <a:r>
              <a:rPr lang="en-US" sz="1200" dirty="0" smtClean="0"/>
              <a:t> FROM </a:t>
            </a:r>
            <a:r>
              <a:rPr lang="en-US" sz="1200" dirty="0"/>
              <a:t>CT</a:t>
            </a:r>
            <a:r>
              <a:rPr lang="en-US" sz="1200" baseline="-25000" dirty="0"/>
              <a:t>T</a:t>
            </a:r>
            <a:r>
              <a:rPr lang="en-US" sz="1200" dirty="0" smtClean="0"/>
              <a:t> 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235897" y="675922"/>
            <a:ext cx="3489673" cy="1008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1200" dirty="0"/>
              <a:t>CREATE TABLE 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smtClean="0"/>
              <a:t>SELECT (</a:t>
            </a:r>
            <a:r>
              <a:rPr lang="en-US" sz="1200" dirty="0"/>
              <a:t>CT</a:t>
            </a:r>
            <a:r>
              <a:rPr lang="en-US" sz="1200" baseline="-25000" dirty="0"/>
              <a:t>*</a:t>
            </a:r>
            <a:r>
              <a:rPr lang="en-US" sz="1200" dirty="0" smtClean="0"/>
              <a:t>.count </a:t>
            </a:r>
            <a:r>
              <a:rPr lang="en-US" sz="1200" dirty="0"/>
              <a:t>- 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.count) </a:t>
            </a:r>
            <a:r>
              <a:rPr lang="en-US" sz="1200" dirty="0"/>
              <a:t>AS </a:t>
            </a:r>
            <a:r>
              <a:rPr lang="en-US" sz="1200" dirty="0" smtClean="0"/>
              <a:t>count, </a:t>
            </a:r>
          </a:p>
          <a:p>
            <a:r>
              <a:rPr lang="en-US" sz="1200" dirty="0" smtClean="0"/>
              <a:t>Pop</a:t>
            </a:r>
            <a:r>
              <a:rPr lang="en-US" sz="1200" dirty="0"/>
              <a:t>, Teach, Intel, Rank </a:t>
            </a:r>
            <a:r>
              <a:rPr lang="en-US" sz="1200" dirty="0" smtClean="0"/>
              <a:t> FROM CT</a:t>
            </a:r>
            <a:r>
              <a:rPr lang="en-US" sz="1200" baseline="-25000" dirty="0"/>
              <a:t>*</a:t>
            </a:r>
            <a:r>
              <a:rPr lang="en-US" sz="1200" dirty="0" smtClean="0"/>
              <a:t> ,</a:t>
            </a:r>
            <a:r>
              <a:rPr lang="en-US" sz="1200" dirty="0"/>
              <a:t> 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 WHERE</a:t>
            </a:r>
            <a:endParaRPr lang="en-US" sz="1200" dirty="0"/>
          </a:p>
          <a:p>
            <a:r>
              <a:rPr lang="en-US" sz="1200" dirty="0"/>
              <a:t>CT</a:t>
            </a:r>
            <a:r>
              <a:rPr lang="en-US" sz="1200" baseline="-25000" dirty="0"/>
              <a:t>*</a:t>
            </a:r>
            <a:r>
              <a:rPr lang="en-US" sz="1200" dirty="0" smtClean="0"/>
              <a:t>.Pop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.Pop </a:t>
            </a:r>
            <a:r>
              <a:rPr lang="en-US" sz="1200" dirty="0"/>
              <a:t>AND CT</a:t>
            </a:r>
            <a:r>
              <a:rPr lang="en-US" sz="1200" baseline="-25000" dirty="0"/>
              <a:t>*</a:t>
            </a:r>
            <a:r>
              <a:rPr lang="en-US" sz="1200" dirty="0" smtClean="0"/>
              <a:t>.Teach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.Teach </a:t>
            </a:r>
          </a:p>
          <a:p>
            <a:r>
              <a:rPr lang="en-US" sz="1200" dirty="0" smtClean="0"/>
              <a:t>AND CT</a:t>
            </a:r>
            <a:r>
              <a:rPr lang="en-US" sz="1200" baseline="-25000" dirty="0"/>
              <a:t>*</a:t>
            </a:r>
            <a:r>
              <a:rPr lang="en-US" sz="1200" dirty="0" smtClean="0"/>
              <a:t>.Intel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.Intel </a:t>
            </a:r>
            <a:r>
              <a:rPr lang="en-US" sz="1200" dirty="0"/>
              <a:t>AND CT</a:t>
            </a:r>
            <a:r>
              <a:rPr lang="en-US" sz="1200" baseline="-25000" dirty="0"/>
              <a:t>*</a:t>
            </a:r>
            <a:r>
              <a:rPr lang="en-US" sz="1200" dirty="0" smtClean="0"/>
              <a:t>.Rank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.Rank</a:t>
            </a:r>
            <a:endParaRPr lang="en-US" sz="1200" dirty="0"/>
          </a:p>
          <a:p>
            <a:r>
              <a:rPr lang="en-US" sz="1200" dirty="0" smtClean="0"/>
              <a:t>UNION SELECT (</a:t>
            </a:r>
            <a:r>
              <a:rPr lang="en-US" sz="1200" dirty="0"/>
              <a:t>CT</a:t>
            </a:r>
            <a:r>
              <a:rPr lang="en-US" sz="1200" baseline="-25000" dirty="0"/>
              <a:t>*</a:t>
            </a:r>
            <a:r>
              <a:rPr lang="en-US" sz="1200" dirty="0" smtClean="0"/>
              <a:t>.COUNT</a:t>
            </a:r>
            <a:r>
              <a:rPr lang="en-US" sz="1200" dirty="0"/>
              <a:t>) AS COUNT, Pop, Teach, Intel, Rank </a:t>
            </a:r>
            <a:endParaRPr lang="en-US" sz="1200" dirty="0" smtClean="0"/>
          </a:p>
          <a:p>
            <a:r>
              <a:rPr lang="en-US" sz="1200" dirty="0" smtClean="0"/>
              <a:t>FROM 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  WHERE </a:t>
            </a:r>
            <a:r>
              <a:rPr lang="en-US" sz="1200" dirty="0"/>
              <a:t>(Pop, Teach, Intel, Rank) </a:t>
            </a:r>
            <a:endParaRPr lang="en-US" sz="1200" dirty="0" smtClean="0"/>
          </a:p>
          <a:p>
            <a:r>
              <a:rPr lang="en-US" sz="1200" dirty="0" smtClean="0"/>
              <a:t>NOT </a:t>
            </a:r>
            <a:r>
              <a:rPr lang="en-US" sz="1200" dirty="0"/>
              <a:t>IN (SELECT Pop, Teach, Intel, Rank  FROM 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</a:t>
            </a:r>
            <a:r>
              <a:rPr lang="en-US" sz="12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373" y="4216550"/>
            <a:ext cx="3580784" cy="4325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1200" dirty="0"/>
              <a:t>CREATE TABLE 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T</a:t>
            </a:r>
            <a:r>
              <a:rPr lang="en-US" sz="1200" b="1" baseline="30000" dirty="0" smtClean="0"/>
              <a:t>+</a:t>
            </a:r>
            <a:r>
              <a:rPr lang="en-US" sz="1200" b="1" dirty="0" smtClean="0"/>
              <a:t> </a:t>
            </a:r>
            <a:r>
              <a:rPr lang="en-US" sz="1200" dirty="0" smtClean="0"/>
              <a:t>AS SELECT count </a:t>
            </a:r>
            <a:r>
              <a:rPr lang="en-US" sz="1200" dirty="0"/>
              <a:t>, Pop, Teach, Intel, Rank</a:t>
            </a:r>
            <a:r>
              <a:rPr lang="en-US" sz="1200" dirty="0" smtClean="0"/>
              <a:t>,</a:t>
            </a:r>
            <a:r>
              <a:rPr lang="en-US" sz="1200" dirty="0"/>
              <a:t> Cap, </a:t>
            </a:r>
            <a:r>
              <a:rPr lang="en-US" sz="1200" dirty="0" smtClean="0"/>
              <a:t>Sal, </a:t>
            </a:r>
            <a:r>
              <a:rPr lang="en-US" sz="1200" dirty="0"/>
              <a:t>(select "T" </a:t>
            </a:r>
            <a:r>
              <a:rPr lang="en-US" sz="1200" dirty="0" smtClean="0"/>
              <a:t>) AS RA FROM </a:t>
            </a:r>
            <a:r>
              <a:rPr lang="en-US" sz="1200" b="1" dirty="0"/>
              <a:t>CT</a:t>
            </a:r>
            <a:r>
              <a:rPr lang="en-US" sz="1200" b="1" baseline="-25000" dirty="0"/>
              <a:t>T</a:t>
            </a:r>
            <a:endParaRPr 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0373" y="2777077"/>
            <a:ext cx="3580784" cy="544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1200" dirty="0"/>
              <a:t>CREATE TABLE </a:t>
            </a:r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  <a:r>
              <a:rPr lang="en-US" sz="1200" b="1" baseline="30000" dirty="0" smtClean="0"/>
              <a:t>+</a:t>
            </a:r>
            <a:r>
              <a:rPr lang="en-US" sz="1200" b="1" dirty="0" smtClean="0"/>
              <a:t> </a:t>
            </a:r>
            <a:r>
              <a:rPr lang="en-US" sz="1200" dirty="0" smtClean="0"/>
              <a:t>AS SELECT count </a:t>
            </a:r>
            <a:r>
              <a:rPr lang="en-US" sz="1200" dirty="0"/>
              <a:t>, Pop, Teach, Intel, Rank</a:t>
            </a:r>
            <a:r>
              <a:rPr lang="en-US" sz="1200" dirty="0" smtClean="0"/>
              <a:t>,</a:t>
            </a:r>
            <a:r>
              <a:rPr lang="en-US" sz="1200" dirty="0"/>
              <a:t> Cap, </a:t>
            </a:r>
            <a:r>
              <a:rPr lang="en-US" sz="1200" dirty="0" smtClean="0"/>
              <a:t>Sal, </a:t>
            </a:r>
            <a:r>
              <a:rPr lang="pt-BR" sz="1200" dirty="0"/>
              <a:t>(select "F" ) AS RA,(select "n/a") AS cap,(select "n/a") AS </a:t>
            </a:r>
            <a:r>
              <a:rPr lang="pt-BR" sz="1200" dirty="0" smtClean="0"/>
              <a:t>Sal </a:t>
            </a:r>
            <a:r>
              <a:rPr lang="en-US" sz="1200" dirty="0" smtClean="0"/>
              <a:t>FROM 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endParaRPr lang="en-US" sz="12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6669" y="4216550"/>
            <a:ext cx="6874729" cy="287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6181" y="-289039"/>
            <a:ext cx="622935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37" y="2828061"/>
            <a:ext cx="4220388" cy="183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87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Learning With Multiple Database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Models information from different related tables simultaneously.</a:t>
            </a:r>
          </a:p>
          <a:p>
            <a:r>
              <a:rPr lang="en-US" sz="2000" dirty="0" smtClean="0"/>
              <a:t>Uses both links and attributes to discover probabilistic dependencies.</a:t>
            </a:r>
          </a:p>
          <a:p>
            <a:r>
              <a:rPr lang="en-US" sz="2000" dirty="0" smtClean="0"/>
              <a:t>Applications: Visualizing correlations, query optimization, missing/uncertain data (</a:t>
            </a:r>
            <a:r>
              <a:rPr lang="en-US" sz="2000" dirty="0" err="1" smtClean="0"/>
              <a:t>BayesStore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Data is not </a:t>
            </a:r>
            <a:r>
              <a:rPr lang="en-US" sz="2000" dirty="0" err="1" smtClean="0"/>
              <a:t>i.i.d</a:t>
            </a:r>
            <a:r>
              <a:rPr lang="en-US" sz="2000" dirty="0" smtClean="0"/>
              <a:t>. -&gt; statistical issues discussed elsewhere.</a:t>
            </a:r>
          </a:p>
          <a:p>
            <a:r>
              <a:rPr lang="en-US" sz="2000" dirty="0" smtClean="0"/>
              <a:t>We are focusing on developing general learning algorithms that can be applied to different databases directly.</a:t>
            </a:r>
          </a:p>
          <a:p>
            <a:pPr lvl="1"/>
            <a:r>
              <a:rPr lang="en-US" sz="2000" dirty="0" smtClean="0"/>
              <a:t>No preprocessing.</a:t>
            </a:r>
          </a:p>
          <a:p>
            <a:pPr lvl="1"/>
            <a:r>
              <a:rPr lang="en-US" sz="2000" dirty="0" smtClean="0"/>
              <a:t>No feature engineering.</a:t>
            </a:r>
          </a:p>
          <a:p>
            <a:pPr lvl="1"/>
            <a:r>
              <a:rPr lang="en-US" sz="2000" dirty="0" smtClean="0"/>
              <a:t>Use of SQL for development and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67188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69929" y="1946127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929" y="1946127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50" y="2567081"/>
            <a:ext cx="2000251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039" y="2518718"/>
            <a:ext cx="22764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88" y="-195955"/>
            <a:ext cx="22383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796" y="-42512"/>
            <a:ext cx="3067051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/>
          </p:cNvSpPr>
          <p:nvPr/>
        </p:nvSpPr>
        <p:spPr>
          <a:xfrm>
            <a:off x="2738787" y="2070014"/>
            <a:ext cx="572583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-</a:t>
            </a:r>
            <a:endParaRPr lang="en-US" sz="1600" b="1" dirty="0"/>
          </a:p>
        </p:txBody>
      </p:sp>
      <p:cxnSp>
        <p:nvCxnSpPr>
          <p:cNvPr id="9" name="Straight Arrow Connector 8"/>
          <p:cNvCxnSpPr>
            <a:stCxn id="1032" idx="2"/>
            <a:endCxn id="14" idx="0"/>
          </p:cNvCxnSpPr>
          <p:nvPr/>
        </p:nvCxnSpPr>
        <p:spPr>
          <a:xfrm>
            <a:off x="2578276" y="1861445"/>
            <a:ext cx="446803" cy="208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33" idx="2"/>
            <a:endCxn id="8" idx="0"/>
          </p:cNvCxnSpPr>
          <p:nvPr/>
        </p:nvCxnSpPr>
        <p:spPr>
          <a:xfrm flipH="1">
            <a:off x="5845917" y="1776763"/>
            <a:ext cx="621405" cy="16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1031" idx="0"/>
          </p:cNvCxnSpPr>
          <p:nvPr/>
        </p:nvCxnSpPr>
        <p:spPr>
          <a:xfrm>
            <a:off x="5845917" y="2243131"/>
            <a:ext cx="18360" cy="275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30" idx="0"/>
          </p:cNvCxnSpPr>
          <p:nvPr/>
        </p:nvCxnSpPr>
        <p:spPr>
          <a:xfrm flipH="1">
            <a:off x="2925276" y="2416248"/>
            <a:ext cx="99803" cy="150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50211" y="167930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𝒔𝒕𝒂𝒓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11" y="167930"/>
                <a:ext cx="710303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r="-144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926971" y="141900"/>
                <a:ext cx="1060401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true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971" y="141900"/>
                <a:ext cx="1060401" cy="346234"/>
              </a:xfrm>
              <a:prstGeom prst="ellipse">
                <a:avLst/>
              </a:prstGeom>
              <a:blipFill rotWithShape="1">
                <a:blip r:embed="rId9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708599" y="2172484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flat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99" y="2172484"/>
                <a:ext cx="941124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33560" y="438635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flase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0" y="4386356"/>
                <a:ext cx="941124" cy="346234"/>
              </a:xfrm>
              <a:prstGeom prst="ellipse">
                <a:avLst/>
              </a:prstGeom>
              <a:blipFill rotWithShape="1">
                <a:blip r:embed="rId11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567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03" y="4824000"/>
            <a:ext cx="28860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Curved Connector 77"/>
          <p:cNvCxnSpPr>
            <a:stCxn id="1033" idx="3"/>
            <a:endCxn id="177" idx="0"/>
          </p:cNvCxnSpPr>
          <p:nvPr/>
        </p:nvCxnSpPr>
        <p:spPr>
          <a:xfrm>
            <a:off x="8000847" y="867126"/>
            <a:ext cx="307077" cy="209155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10800000" flipV="1">
            <a:off x="1155801" y="2673010"/>
            <a:ext cx="952500" cy="3041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54" y="4841891"/>
            <a:ext cx="3361119" cy="25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7926971" y="4462413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971" y="4462413"/>
                <a:ext cx="941124" cy="346234"/>
              </a:xfrm>
              <a:prstGeom prst="ellipse">
                <a:avLst/>
              </a:prstGeom>
              <a:blipFill rotWithShape="1">
                <a:blip r:embed="rId15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454900" y="4668774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900" y="4668774"/>
                <a:ext cx="941124" cy="346234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Curved Connector 144"/>
          <p:cNvCxnSpPr>
            <a:stCxn id="69" idx="2"/>
            <a:endCxn id="74" idx="0"/>
          </p:cNvCxnSpPr>
          <p:nvPr/>
        </p:nvCxnSpPr>
        <p:spPr>
          <a:xfrm rot="16200000" flipH="1">
            <a:off x="576707" y="3818666"/>
            <a:ext cx="1381126" cy="6295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74" idx="3"/>
            <a:endCxn id="131" idx="2"/>
          </p:cNvCxnSpPr>
          <p:nvPr/>
        </p:nvCxnSpPr>
        <p:spPr>
          <a:xfrm flipV="1">
            <a:off x="3025078" y="4841891"/>
            <a:ext cx="429822" cy="8631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131" idx="4"/>
            <a:endCxn id="85" idx="1"/>
          </p:cNvCxnSpPr>
          <p:nvPr/>
        </p:nvCxnSpPr>
        <p:spPr>
          <a:xfrm rot="16200000" flipH="1">
            <a:off x="4077271" y="4863199"/>
            <a:ext cx="1092875" cy="13964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6966505" y="2958679"/>
            <a:ext cx="2682838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Add column a=T</a:t>
            </a:r>
            <a:endParaRPr lang="en-US" sz="1600" b="1" dirty="0"/>
          </a:p>
        </p:txBody>
      </p:sp>
      <p:cxnSp>
        <p:nvCxnSpPr>
          <p:cNvPr id="179" name="Curved Connector 178"/>
          <p:cNvCxnSpPr>
            <a:stCxn id="177" idx="4"/>
            <a:endCxn id="131" idx="6"/>
          </p:cNvCxnSpPr>
          <p:nvPr/>
        </p:nvCxnSpPr>
        <p:spPr>
          <a:xfrm rot="5400000">
            <a:off x="5583485" y="2117452"/>
            <a:ext cx="1536978" cy="39119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1031" idx="1"/>
            <a:endCxn id="14" idx="6"/>
          </p:cNvCxnSpPr>
          <p:nvPr/>
        </p:nvCxnSpPr>
        <p:spPr>
          <a:xfrm rot="10800000">
            <a:off x="3311371" y="2243132"/>
            <a:ext cx="1414669" cy="12042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21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en-US" dirty="0" smtClean="0"/>
                  <a:t>CT(Nodes,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,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/>
                  <a:t>  = T)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 algn="l"/>
                <a:r>
                  <a:rPr lang="en-US" dirty="0" smtClean="0"/>
                  <a:t>CT(Nodes,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T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CT(Nodes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*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CT(Nodes 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/>
                  <a:t>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F)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>
            <a:off x="3085051" y="1846632"/>
            <a:ext cx="1" cy="384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/>
                            <m:t>Nodes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0"/>
          </p:cNvCxnSpPr>
          <p:nvPr/>
        </p:nvCxnSpPr>
        <p:spPr>
          <a:xfrm flipH="1">
            <a:off x="5723877" y="1019876"/>
            <a:ext cx="984526" cy="490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r>
                  <a:rPr lang="en-US" dirty="0"/>
                  <a:t>Add </a:t>
                </a:r>
                <a:r>
                  <a:rPr lang="en-US" dirty="0" smtClean="0"/>
                  <a:t>column</a:t>
                </a:r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=T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blipFill rotWithShape="1">
                <a:blip r:embed="rId8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Add columns </a:t>
                </a:r>
                <a:endParaRPr lang="en-US" sz="120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 smtClean="0"/>
                  <a:t>=F, </a:t>
                </a:r>
                <a:r>
                  <a:rPr lang="en-US" sz="1200" dirty="0"/>
                  <a:t>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sz="1200" dirty="0"/>
                  <a:t>) </a:t>
                </a:r>
                <a:r>
                  <a:rPr lang="en-US" sz="1200" dirty="0" smtClean="0"/>
                  <a:t> = N/A</a:t>
                </a:r>
                <a:endParaRPr lang="en-US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blipFill rotWithShape="1">
                <a:blip r:embed="rId9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 flipH="1">
            <a:off x="3085051" y="2761119"/>
            <a:ext cx="1" cy="437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6"/>
          </p:cNvCxnSpPr>
          <p:nvPr/>
        </p:nvCxnSpPr>
        <p:spPr>
          <a:xfrm flipH="1">
            <a:off x="5238579" y="3632399"/>
            <a:ext cx="1469824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708403" y="1019876"/>
            <a:ext cx="0" cy="2182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8614" y="4103918"/>
            <a:ext cx="879965" cy="397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24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  <a:endCxn id="5" idx="0"/>
          </p:cNvCxnSpPr>
          <p:nvPr/>
        </p:nvCxnSpPr>
        <p:spPr>
          <a:xfrm>
            <a:off x="4798597" y="4500958"/>
            <a:ext cx="0" cy="288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2"/>
          </p:cNvCxnSpPr>
          <p:nvPr/>
        </p:nvCxnSpPr>
        <p:spPr>
          <a:xfrm>
            <a:off x="3085051" y="3632399"/>
            <a:ext cx="1273563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blipFill rotWithShape="1">
                <a:blip r:embed="rId10"/>
                <a:stretch>
                  <a:fillRect b="-111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 flipH="1">
            <a:off x="3085051" y="1044626"/>
            <a:ext cx="1" cy="542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3440202" y="1716199"/>
            <a:ext cx="1672990" cy="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3522" y="5849374"/>
                <a:ext cx="6024880" cy="51740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en-US" dirty="0" smtClean="0"/>
                  <a:t>Precondition: The set Nodes does not contain any of the </a:t>
                </a:r>
                <a:r>
                  <a:rPr lang="en-US" dirty="0"/>
                  <a:t>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 and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endParaRPr lang="en-US" dirty="0"/>
              </a:p>
              <a:p>
                <a:pPr eaLnBrk="0" hangingPunct="0">
                  <a:spcBef>
                    <a:spcPct val="30000"/>
                  </a:spcBef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2" y="5849374"/>
                <a:ext cx="6024880" cy="517407"/>
              </a:xfrm>
              <a:prstGeom prst="rect">
                <a:avLst/>
              </a:prstGeom>
              <a:blipFill rotWithShape="1">
                <a:blip r:embed="rId11"/>
                <a:stretch>
                  <a:fillRect t="-116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257317" y="5634244"/>
            <a:ext cx="1673323" cy="5174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eaLnBrk="0" hangingPunct="0">
              <a:spcBef>
                <a:spcPct val="30000"/>
              </a:spcBef>
              <a:defRPr/>
            </a:pPr>
            <a:r>
              <a:rPr lang="en-US" dirty="0" smtClean="0"/>
              <a:t>Oliver’s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5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02099" y="2453556"/>
            <a:ext cx="293550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CT(1nodes(R), 2nodes(R)|R=T) </a:t>
            </a:r>
          </a:p>
          <a:p>
            <a:pPr algn="ctr"/>
            <a:r>
              <a:rPr lang="en-US" dirty="0"/>
              <a:t>Join of existing tables via meta-query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852" y="2471830"/>
            <a:ext cx="28624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CT(1Nodes(R)|R = *)</a:t>
            </a:r>
          </a:p>
        </p:txBody>
      </p:sp>
      <p:cxnSp>
        <p:nvCxnSpPr>
          <p:cNvPr id="34" name="Straight Arrow Connector 33"/>
          <p:cNvCxnSpPr>
            <a:stCxn id="8" idx="2"/>
            <a:endCxn id="122" idx="0"/>
          </p:cNvCxnSpPr>
          <p:nvPr/>
        </p:nvCxnSpPr>
        <p:spPr>
          <a:xfrm flipH="1">
            <a:off x="4992384" y="2915221"/>
            <a:ext cx="2277466" cy="650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52268" y="3565413"/>
            <a:ext cx="2080232" cy="36650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Pivot(1Nodes(R),R)</a:t>
            </a:r>
          </a:p>
        </p:txBody>
      </p:sp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>
            <a:off x="3767087" y="2748829"/>
            <a:ext cx="1225297" cy="81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066705" y="1517097"/>
            <a:ext cx="340076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CT(1Nodes(X)) x CT(1Nodes(Y))</a:t>
            </a:r>
          </a:p>
          <a:p>
            <a:pPr algn="ctr"/>
            <a:r>
              <a:rPr lang="en-US" dirty="0"/>
              <a:t>X,Y are the population variables involved in R</a:t>
            </a:r>
          </a:p>
        </p:txBody>
      </p:sp>
      <p:cxnSp>
        <p:nvCxnSpPr>
          <p:cNvPr id="153" name="Straight Arrow Connector 152"/>
          <p:cNvCxnSpPr>
            <a:stCxn id="151" idx="2"/>
            <a:endCxn id="11" idx="0"/>
          </p:cNvCxnSpPr>
          <p:nvPr/>
        </p:nvCxnSpPr>
        <p:spPr>
          <a:xfrm>
            <a:off x="3767087" y="1978762"/>
            <a:ext cx="0" cy="493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61442" y="4480141"/>
            <a:ext cx="266188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CT(1nodes(R), 2nodes(R), R ) </a:t>
            </a:r>
          </a:p>
        </p:txBody>
      </p:sp>
      <p:cxnSp>
        <p:nvCxnSpPr>
          <p:cNvPr id="21" name="Straight Arrow Connector 20"/>
          <p:cNvCxnSpPr>
            <a:stCxn id="122" idx="4"/>
            <a:endCxn id="36" idx="0"/>
          </p:cNvCxnSpPr>
          <p:nvPr/>
        </p:nvCxnSpPr>
        <p:spPr>
          <a:xfrm>
            <a:off x="4992384" y="3931920"/>
            <a:ext cx="0" cy="548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81085" y="3591839"/>
                <a:ext cx="2180095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is empty,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= R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85" y="3591839"/>
                <a:ext cx="2180095" cy="299441"/>
              </a:xfrm>
              <a:prstGeom prst="rect">
                <a:avLst/>
              </a:prstGeom>
              <a:blipFill rotWithShape="1">
                <a:blip r:embed="rId3"/>
                <a:stretch>
                  <a:fillRect b="-117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452908" y="456453"/>
                <a:ext cx="2600932" cy="36650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Pivot(Nodes,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,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08" y="456453"/>
                <a:ext cx="2600932" cy="366507"/>
              </a:xfrm>
              <a:prstGeom prst="ellipse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270909" y="5127115"/>
                <a:ext cx="3470878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For single Relationship  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is empty,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= R</a:t>
                </a:r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909" y="5127115"/>
                <a:ext cx="3470878" cy="299441"/>
              </a:xfrm>
              <a:prstGeom prst="rect">
                <a:avLst/>
              </a:prstGeom>
              <a:blipFill rotWithShape="1">
                <a:blip r:embed="rId5"/>
                <a:stretch>
                  <a:fillRect l="-2627" b="-117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70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99754" y="1539451"/>
            <a:ext cx="281428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)|a=</a:t>
            </a:r>
            <a:r>
              <a:rPr lang="en-US" sz="1200" dirty="0" err="1" smtClean="0"/>
              <a:t>T,b</a:t>
            </a:r>
            <a:r>
              <a:rPr lang="en-US" sz="1200" dirty="0" smtClean="0"/>
              <a:t>=T)</a:t>
            </a:r>
            <a:br>
              <a:rPr lang="en-US" sz="1200" dirty="0" smtClean="0"/>
            </a:br>
            <a:r>
              <a:rPr lang="en-US" sz="1200" dirty="0"/>
              <a:t>Join of existing tables via </a:t>
            </a:r>
            <a:r>
              <a:rPr lang="en-US" sz="1200" dirty="0" smtClean="0"/>
              <a:t>meta-  query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99758" y="1622375"/>
            <a:ext cx="30152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</a:t>
            </a:r>
            <a:r>
              <a:rPr lang="en-US" sz="1200" dirty="0"/>
              <a:t>1Nodes(</a:t>
            </a:r>
            <a:r>
              <a:rPr lang="en-US" sz="1200" dirty="0" err="1"/>
              <a:t>a,b</a:t>
            </a:r>
            <a:r>
              <a:rPr lang="en-US" sz="1200" dirty="0"/>
              <a:t>),2Nodes(b</a:t>
            </a:r>
            <a:r>
              <a:rPr lang="en-US" sz="1200" dirty="0" smtClean="0"/>
              <a:t>))|a = *, b=T)</a:t>
            </a:r>
          </a:p>
        </p:txBody>
      </p:sp>
      <p:cxnSp>
        <p:nvCxnSpPr>
          <p:cNvPr id="34" name="Straight Arrow Connector 33"/>
          <p:cNvCxnSpPr>
            <a:stCxn id="8" idx="2"/>
            <a:endCxn id="122" idx="0"/>
          </p:cNvCxnSpPr>
          <p:nvPr/>
        </p:nvCxnSpPr>
        <p:spPr>
          <a:xfrm flipH="1">
            <a:off x="7232975" y="2001116"/>
            <a:ext cx="173921" cy="702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506283" y="2703937"/>
            <a:ext cx="3453384" cy="425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 smtClean="0"/>
              <a:t>Pivot(1Nodes(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),2Nodes(b), a, b)</a:t>
            </a:r>
            <a:endParaRPr lang="en-US" sz="1200" dirty="0"/>
          </a:p>
        </p:txBody>
      </p:sp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>
            <a:off x="2607378" y="1899374"/>
            <a:ext cx="4625597" cy="8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19882" y="191011"/>
            <a:ext cx="28624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CT(1Nodes(X)) x CT(1Nodes(Y))</a:t>
            </a:r>
          </a:p>
          <a:p>
            <a:r>
              <a:rPr lang="en-US" sz="1200" dirty="0" smtClean="0"/>
              <a:t>X,Y are the population variables involved in a and not involved in b.</a:t>
            </a:r>
            <a:endParaRPr lang="en-US" sz="1200" dirty="0"/>
          </a:p>
        </p:txBody>
      </p:sp>
      <p:cxnSp>
        <p:nvCxnSpPr>
          <p:cNvPr id="153" name="Straight Arrow Connector 152"/>
          <p:cNvCxnSpPr>
            <a:stCxn id="151" idx="2"/>
            <a:endCxn id="16" idx="0"/>
          </p:cNvCxnSpPr>
          <p:nvPr/>
        </p:nvCxnSpPr>
        <p:spPr>
          <a:xfrm>
            <a:off x="2251117" y="837342"/>
            <a:ext cx="1458922" cy="29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0353" y="4366020"/>
            <a:ext cx="283529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a| b=T  ) </a:t>
            </a:r>
          </a:p>
        </p:txBody>
      </p:sp>
      <p:cxnSp>
        <p:nvCxnSpPr>
          <p:cNvPr id="21" name="Straight Arrow Connector 20"/>
          <p:cNvCxnSpPr>
            <a:stCxn id="122" idx="4"/>
            <a:endCxn id="36" idx="0"/>
          </p:cNvCxnSpPr>
          <p:nvPr/>
        </p:nvCxnSpPr>
        <p:spPr>
          <a:xfrm>
            <a:off x="7232975" y="3129280"/>
            <a:ext cx="185026" cy="1236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470094" y="5093652"/>
                <a:ext cx="2094795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𝑹</m:t>
                            </m:r>
                          </m:e>
                          <m:sub/>
                        </m:sSub>
                      </m:e>
                    </m:acc>
                  </m:oMath>
                </a14:m>
                <a:r>
                  <a:rPr lang="en-US" dirty="0" smtClean="0"/>
                  <a:t>   is empty, </a:t>
                </a:r>
                <a:r>
                  <a:rPr lang="en-US" dirty="0" err="1" smtClean="0"/>
                  <a:t>Rpivot</a:t>
                </a:r>
                <a:r>
                  <a:rPr lang="en-US" dirty="0" smtClean="0"/>
                  <a:t> = b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094" y="5093652"/>
                <a:ext cx="2094795" cy="299441"/>
              </a:xfrm>
              <a:prstGeom prst="rect">
                <a:avLst/>
              </a:prstGeom>
              <a:blipFill rotWithShape="1">
                <a:blip r:embed="rId3"/>
                <a:stretch>
                  <a:fillRect b="-117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356265" y="337475"/>
            <a:ext cx="256235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CT(1Nodes(b</a:t>
            </a:r>
            <a:r>
              <a:rPr lang="en-US" sz="1200" dirty="0"/>
              <a:t>),</a:t>
            </a:r>
            <a:r>
              <a:rPr lang="en-US" sz="1200" dirty="0" smtClean="0"/>
              <a:t>2Nodes(b)|b=T)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5979" y="337475"/>
            <a:ext cx="166115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Computed at stage 1</a:t>
            </a:r>
            <a:endParaRPr lang="en-US" dirty="0"/>
          </a:p>
        </p:txBody>
      </p:sp>
      <p:sp>
        <p:nvSpPr>
          <p:cNvPr id="16" name="Multiply 15"/>
          <p:cNvSpPr/>
          <p:nvPr/>
        </p:nvSpPr>
        <p:spPr>
          <a:xfrm>
            <a:off x="3595839" y="1062172"/>
            <a:ext cx="475487" cy="284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24" idx="2"/>
            <a:endCxn id="16" idx="1"/>
          </p:cNvCxnSpPr>
          <p:nvPr/>
        </p:nvCxnSpPr>
        <p:spPr>
          <a:xfrm flipH="1">
            <a:off x="3957126" y="614474"/>
            <a:ext cx="1680316" cy="5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1" idx="0"/>
          </p:cNvCxnSpPr>
          <p:nvPr/>
        </p:nvCxnSpPr>
        <p:spPr>
          <a:xfrm flipH="1">
            <a:off x="2607378" y="1278327"/>
            <a:ext cx="1102661" cy="344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93846" y="4366021"/>
            <a:ext cx="283529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2nodes(a), a| b=* 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02890" y="1514236"/>
                <a:ext cx="1647072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𝑹</m:t>
                            </m:r>
                          </m:e>
                          <m:sub/>
                        </m:sSub>
                      </m:e>
                    </m:acc>
                  </m:oMath>
                </a14:m>
                <a:r>
                  <a:rPr lang="en-US" dirty="0" smtClean="0"/>
                  <a:t>   = b, </a:t>
                </a:r>
                <a:r>
                  <a:rPr lang="en-US" dirty="0" err="1" smtClean="0"/>
                  <a:t>Rpivot</a:t>
                </a:r>
                <a:r>
                  <a:rPr lang="en-US" dirty="0" smtClean="0"/>
                  <a:t> = a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890" y="1514236"/>
                <a:ext cx="1647072" cy="299441"/>
              </a:xfrm>
              <a:prstGeom prst="rect">
                <a:avLst/>
              </a:prstGeom>
              <a:blipFill rotWithShape="1">
                <a:blip r:embed="rId4"/>
                <a:stretch>
                  <a:fillRect b="-96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80738" y="3055986"/>
            <a:ext cx="25946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CT(1Nodes(X)) x CT(1Nodes(Y))</a:t>
            </a:r>
          </a:p>
          <a:p>
            <a:r>
              <a:rPr lang="en-US" sz="1200" dirty="0" smtClean="0"/>
              <a:t>X,Y are the population variables involved in b and not involved in a.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853207" y="3224959"/>
            <a:ext cx="214714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CT(1Nodes(a),2Nodes(a),a)</a:t>
            </a:r>
          </a:p>
        </p:txBody>
      </p:sp>
      <p:sp>
        <p:nvSpPr>
          <p:cNvPr id="43" name="Multiply 42"/>
          <p:cNvSpPr/>
          <p:nvPr/>
        </p:nvSpPr>
        <p:spPr>
          <a:xfrm>
            <a:off x="3120351" y="3486162"/>
            <a:ext cx="475487" cy="284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0" idx="3"/>
            <a:endCxn id="43" idx="0"/>
          </p:cNvCxnSpPr>
          <p:nvPr/>
        </p:nvCxnSpPr>
        <p:spPr>
          <a:xfrm>
            <a:off x="2875405" y="3379152"/>
            <a:ext cx="359146" cy="17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2" idx="1"/>
            <a:endCxn id="43" idx="1"/>
          </p:cNvCxnSpPr>
          <p:nvPr/>
        </p:nvCxnSpPr>
        <p:spPr>
          <a:xfrm flipH="1">
            <a:off x="3481638" y="3363459"/>
            <a:ext cx="371569" cy="191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2"/>
            <a:endCxn id="37" idx="0"/>
          </p:cNvCxnSpPr>
          <p:nvPr/>
        </p:nvCxnSpPr>
        <p:spPr>
          <a:xfrm>
            <a:off x="3481638" y="3702317"/>
            <a:ext cx="529856" cy="663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83766" y="5094461"/>
            <a:ext cx="3453384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Pivot(1Nodes(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),2Nodes(a), a, b)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37" idx="2"/>
            <a:endCxn id="50" idx="0"/>
          </p:cNvCxnSpPr>
          <p:nvPr/>
        </p:nvCxnSpPr>
        <p:spPr>
          <a:xfrm>
            <a:off x="4011494" y="4643020"/>
            <a:ext cx="498964" cy="451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2"/>
            <a:endCxn id="50" idx="0"/>
          </p:cNvCxnSpPr>
          <p:nvPr/>
        </p:nvCxnSpPr>
        <p:spPr>
          <a:xfrm flipH="1">
            <a:off x="4510458" y="4643019"/>
            <a:ext cx="2907543" cy="451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92810" y="6008116"/>
            <a:ext cx="283529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</a:t>
            </a:r>
            <a:r>
              <a:rPr lang="en-US" sz="1200" dirty="0" err="1" smtClean="0"/>
              <a:t>a,b</a:t>
            </a:r>
            <a:r>
              <a:rPr lang="en-US" sz="1200" dirty="0" smtClean="0"/>
              <a:t>) </a:t>
            </a:r>
          </a:p>
        </p:txBody>
      </p:sp>
      <p:cxnSp>
        <p:nvCxnSpPr>
          <p:cNvPr id="52" name="Straight Arrow Connector 51"/>
          <p:cNvCxnSpPr>
            <a:stCxn id="50" idx="4"/>
            <a:endCxn id="55" idx="0"/>
          </p:cNvCxnSpPr>
          <p:nvPr/>
        </p:nvCxnSpPr>
        <p:spPr>
          <a:xfrm>
            <a:off x="4510458" y="5354136"/>
            <a:ext cx="0" cy="65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428628" y="6392818"/>
            <a:ext cx="2163659" cy="29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For multiple relationships: </a:t>
            </a:r>
            <a:r>
              <a:rPr lang="en-US" dirty="0" err="1" smtClean="0"/>
              <a:t>a,b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9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err="1" smtClean="0"/>
              <a:t>Moebius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operators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Discuss implementations.</a:t>
            </a:r>
          </a:p>
          <a:p>
            <a:pPr lvl="1"/>
            <a:r>
              <a:rPr lang="en-US" dirty="0" smtClean="0"/>
              <a:t>sort-merge? compressing columns?</a:t>
            </a:r>
            <a:endParaRPr lang="en-US" dirty="0"/>
          </a:p>
          <a:p>
            <a:r>
              <a:rPr lang="en-US" dirty="0" smtClean="0"/>
              <a:t>Go to previous slides for workshop.</a:t>
            </a:r>
          </a:p>
        </p:txBody>
      </p:sp>
    </p:spTree>
    <p:extLst>
      <p:ext uri="{BB962C8B-B14F-4D97-AF65-F5344CB8AC3E}">
        <p14:creationId xmlns:p14="http://schemas.microsoft.com/office/powerpoint/2010/main" val="313188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511" y="2463435"/>
            <a:ext cx="3674715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2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Contingency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Metric:  how long to build the biggest table.</a:t>
            </a:r>
          </a:p>
          <a:p>
            <a:r>
              <a:rPr lang="en-US" dirty="0" smtClean="0"/>
              <a:t>Also how much space? 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simple join.</a:t>
            </a:r>
          </a:p>
          <a:p>
            <a:pPr lvl="1"/>
            <a:r>
              <a:rPr lang="en-US" dirty="0" smtClean="0"/>
              <a:t>join with indices. [</a:t>
            </a:r>
            <a:r>
              <a:rPr lang="en-US" dirty="0" err="1" smtClean="0"/>
              <a:t>Postgress</a:t>
            </a:r>
            <a:r>
              <a:rPr lang="en-US" dirty="0" smtClean="0"/>
              <a:t>?] [Column limitations?]</a:t>
            </a:r>
          </a:p>
          <a:p>
            <a:pPr lvl="1"/>
            <a:r>
              <a:rPr lang="en-US" dirty="0" err="1" smtClean="0"/>
              <a:t>Moebius</a:t>
            </a:r>
            <a:r>
              <a:rPr lang="en-US" dirty="0" smtClean="0"/>
              <a:t> transform method.</a:t>
            </a:r>
          </a:p>
          <a:p>
            <a:r>
              <a:rPr lang="en-US" dirty="0" smtClean="0"/>
              <a:t>Question: is it scalability or runtime even on small datasets.</a:t>
            </a:r>
          </a:p>
          <a:p>
            <a:r>
              <a:rPr lang="en-US" dirty="0" smtClean="0"/>
              <a:t>Depends on system resources.</a:t>
            </a:r>
          </a:p>
          <a:p>
            <a:r>
              <a:rPr lang="en-US" dirty="0" smtClean="0"/>
              <a:t>And join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8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Statistical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Databases:</a:t>
            </a:r>
          </a:p>
          <a:p>
            <a:pPr lvl="1"/>
            <a:r>
              <a:rPr lang="en-US" sz="2000" dirty="0" smtClean="0"/>
              <a:t>University</a:t>
            </a:r>
          </a:p>
          <a:p>
            <a:pPr lvl="1"/>
            <a:r>
              <a:rPr lang="en-US" sz="2000" dirty="0" err="1" smtClean="0"/>
              <a:t>MovieLens</a:t>
            </a:r>
            <a:r>
              <a:rPr lang="en-US" sz="2000" dirty="0" smtClean="0"/>
              <a:t>(1M)</a:t>
            </a:r>
          </a:p>
          <a:p>
            <a:pPr lvl="1"/>
            <a:r>
              <a:rPr lang="en-US" sz="2000" dirty="0"/>
              <a:t>Mutagenesis</a:t>
            </a:r>
          </a:p>
          <a:p>
            <a:pPr lvl="1"/>
            <a:r>
              <a:rPr lang="en-US" sz="2000" dirty="0" smtClean="0"/>
              <a:t>Financial</a:t>
            </a:r>
          </a:p>
          <a:p>
            <a:pPr lvl="1"/>
            <a:r>
              <a:rPr lang="en-US" sz="2000" dirty="0" smtClean="0"/>
              <a:t>Hepatitis </a:t>
            </a:r>
          </a:p>
          <a:p>
            <a:pPr lvl="1"/>
            <a:r>
              <a:rPr lang="en-US" sz="2000" dirty="0" smtClean="0"/>
              <a:t>IMDB</a:t>
            </a:r>
          </a:p>
          <a:p>
            <a:pPr lvl="1"/>
            <a:r>
              <a:rPr lang="en-US" sz="2000" dirty="0" err="1"/>
              <a:t>Mondial</a:t>
            </a:r>
            <a:endParaRPr lang="en-US" sz="2000" dirty="0"/>
          </a:p>
          <a:p>
            <a:pPr lvl="1"/>
            <a:r>
              <a:rPr lang="en-US" sz="2000" dirty="0" smtClean="0"/>
              <a:t>UW-CSE</a:t>
            </a:r>
          </a:p>
          <a:p>
            <a:r>
              <a:rPr lang="en-US" sz="2000" dirty="0" smtClean="0"/>
              <a:t>Metrics</a:t>
            </a:r>
          </a:p>
          <a:p>
            <a:pPr lvl="1"/>
            <a:r>
              <a:rPr lang="en-US" sz="2000" dirty="0" err="1" smtClean="0"/>
              <a:t>Pseudo_BIC</a:t>
            </a:r>
            <a:endParaRPr lang="en-US" sz="2000" dirty="0" smtClean="0"/>
          </a:p>
          <a:p>
            <a:pPr lvl="1"/>
            <a:r>
              <a:rPr lang="en-US" sz="2000" dirty="0" err="1" smtClean="0"/>
              <a:t>Pseudo_AIC</a:t>
            </a:r>
            <a:endParaRPr lang="en-US" sz="2000" dirty="0" smtClean="0"/>
          </a:p>
          <a:p>
            <a:pPr lvl="1"/>
            <a:r>
              <a:rPr lang="en-US" sz="2000" dirty="0" err="1" smtClean="0"/>
              <a:t>Norm_log</a:t>
            </a:r>
            <a:r>
              <a:rPr lang="en-US" sz="2000" dirty="0" smtClean="0"/>
              <a:t>-likelihood</a:t>
            </a:r>
          </a:p>
          <a:p>
            <a:pPr lvl="1"/>
            <a:r>
              <a:rPr lang="en-US" sz="2000" dirty="0"/>
              <a:t># </a:t>
            </a:r>
            <a:r>
              <a:rPr lang="en-US" sz="2000" dirty="0" smtClean="0"/>
              <a:t>Para</a:t>
            </a:r>
          </a:p>
          <a:p>
            <a:r>
              <a:rPr lang="en-US" sz="2000" dirty="0" smtClean="0"/>
              <a:t>Methods: </a:t>
            </a:r>
          </a:p>
          <a:p>
            <a:pPr lvl="1"/>
            <a:r>
              <a:rPr lang="en-US" sz="1600" dirty="0" smtClean="0"/>
              <a:t>BBH3/Flat/Complete/</a:t>
            </a:r>
            <a:r>
              <a:rPr lang="en-US" sz="1600" dirty="0"/>
              <a:t>Disconnected </a:t>
            </a:r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199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93" y="2845715"/>
            <a:ext cx="7772400" cy="1143000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8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7" y="158213"/>
            <a:ext cx="8770256" cy="284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46190"/>
              </p:ext>
            </p:extLst>
          </p:nvPr>
        </p:nvGraphicFramePr>
        <p:xfrm>
          <a:off x="731914" y="3394288"/>
          <a:ext cx="7288970" cy="1998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</a:tblGrid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5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96464"/>
                </a:solidFill>
                <a:latin typeface="Franklin Gothic Book" charset="0"/>
              </a:rPr>
              <a:t>General and Scalable Machine Learning with Relational Databases: </a:t>
            </a:r>
            <a:r>
              <a:rPr lang="en-US" sz="3200" dirty="0" smtClean="0">
                <a:solidFill>
                  <a:srgbClr val="696464"/>
                </a:solidFill>
                <a:latin typeface="Franklin Gothic Book" charset="0"/>
              </a:rPr>
              <a:t>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model = structured object with structured components.</a:t>
            </a:r>
          </a:p>
          <a:p>
            <a:r>
              <a:rPr lang="en-US" dirty="0" smtClean="0"/>
              <a:t>All structured objects are treated as 1</a:t>
            </a:r>
            <a:r>
              <a:rPr lang="en-US" baseline="30000" dirty="0" smtClean="0"/>
              <a:t>st</a:t>
            </a:r>
            <a:r>
              <a:rPr lang="en-US" dirty="0" smtClean="0"/>
              <a:t>-class citizens, represented in database meta-tables.</a:t>
            </a:r>
          </a:p>
          <a:p>
            <a:r>
              <a:rPr lang="en-US" dirty="0" smtClean="0"/>
              <a:t>Can be manipulated using SQL.</a:t>
            </a:r>
          </a:p>
          <a:p>
            <a:r>
              <a:rPr lang="en-US" dirty="0" smtClean="0"/>
              <a:t>Can be combined with machine learning algorithms using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0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7145"/>
              </p:ext>
            </p:extLst>
          </p:nvPr>
        </p:nvGraphicFramePr>
        <p:xfrm>
          <a:off x="606285" y="844825"/>
          <a:ext cx="7136298" cy="2176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</a:tblGrid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07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488950"/>
            <a:ext cx="9093200" cy="588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25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515153"/>
                <a:ext cx="1016000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65686"/>
                <a:ext cx="1700568" cy="41789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65686"/>
                <a:ext cx="1612275" cy="44488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41342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4442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71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515153"/>
                <a:ext cx="1016000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65686"/>
                <a:ext cx="1700568" cy="41789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65686"/>
                <a:ext cx="1612275" cy="44488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41342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4442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214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br>
                <a:rPr lang="en-US" sz="1400" b="1" dirty="0" smtClean="0"/>
              </a:br>
              <a:r>
                <a:rPr lang="en-US" sz="1400" dirty="0" smtClean="0"/>
                <a:t>lines 1-3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214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</a:p>
            <a:p>
              <a:r>
                <a:rPr lang="en-US" sz="1400" dirty="0"/>
                <a:t>lines </a:t>
              </a:r>
              <a:r>
                <a:rPr lang="en-US" sz="1400" dirty="0" smtClean="0"/>
                <a:t>4-8</a:t>
              </a:r>
              <a:endParaRPr lang="en-US" sz="1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4282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</a:p>
            <a:p>
              <a:r>
                <a:rPr lang="en-US" sz="1400" dirty="0"/>
                <a:t>lines 9-23</a:t>
              </a:r>
            </a:p>
            <a:p>
              <a:r>
                <a:rPr lang="en-US" sz="1400" i="1" dirty="0"/>
                <a:t>l</a:t>
              </a:r>
              <a:r>
                <a:rPr lang="en-US" sz="1400" dirty="0"/>
                <a:t> = </a:t>
              </a:r>
              <a:r>
                <a:rPr lang="en-US" sz="1400" dirty="0" smtClean="0"/>
                <a:t>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4282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</a:p>
            <a:p>
              <a:r>
                <a:rPr lang="en-US" sz="1400" dirty="0"/>
                <a:t>lines </a:t>
              </a:r>
              <a:r>
                <a:rPr lang="en-US" sz="1400" dirty="0" smtClean="0"/>
                <a:t>9-23</a:t>
              </a:r>
            </a:p>
            <a:p>
              <a:r>
                <a:rPr lang="en-US" sz="1400" i="1" dirty="0" smtClean="0"/>
                <a:t>l</a:t>
              </a:r>
              <a:r>
                <a:rPr lang="en-US" sz="1400" dirty="0" smtClean="0"/>
                <a:t> = 2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40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87802" y="2277896"/>
            <a:ext cx="2335262" cy="473996"/>
          </a:xfrm>
          <a:prstGeom prst="ellipse">
            <a:avLst/>
          </a:prstGeom>
          <a:solidFill>
            <a:schemeClr val="bg1"/>
          </a:solidFill>
          <a:ln w="12700" cap="sq">
            <a:miter lim="800000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Registration(S,C),RA(P,S)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60590"/>
              </p:ext>
            </p:extLst>
          </p:nvPr>
        </p:nvGraphicFramePr>
        <p:xfrm>
          <a:off x="188812" y="2899210"/>
          <a:ext cx="5322416" cy="23386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49045"/>
                <a:gridCol w="1681125"/>
                <a:gridCol w="2792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Resulting </a:t>
                      </a:r>
                      <a:r>
                        <a:rPr lang="en-US" sz="1200" dirty="0" err="1" smtClean="0"/>
                        <a:t>ct</a:t>
                      </a:r>
                      <a:r>
                        <a:rPr lang="en-US" sz="1200" dirty="0" smtClean="0"/>
                        <a:t>-table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Reg</a:t>
                      </a:r>
                      <a:r>
                        <a:rPr lang="en-US" sz="1200" baseline="0" dirty="0" smtClean="0"/>
                        <a:t>(S,C) = T, RA(P,S) = 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Current_ct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13, 14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= 1,  </a:t>
                      </a:r>
                      <a:r>
                        <a:rPr lang="en-US" sz="1200" dirty="0" err="1" smtClean="0"/>
                        <a:t>Reg</a:t>
                      </a:r>
                      <a:r>
                        <a:rPr lang="en-US" sz="1200" baseline="0" dirty="0" smtClean="0"/>
                        <a:t>(S,C) = *, RA(P,S) = T</a:t>
                      </a:r>
                      <a:endParaRPr lang="en-US" sz="12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-25000" dirty="0" smtClean="0"/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PIVOT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Current_ct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16, 18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= 2,  </a:t>
                      </a:r>
                      <a:r>
                        <a:rPr lang="en-US" sz="1200" baseline="0" dirty="0" smtClean="0"/>
                        <a:t>RA(P,S) = *</a:t>
                      </a:r>
                      <a:endParaRPr lang="en-US" sz="12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-25000" dirty="0" smtClean="0"/>
                        <a:t>*</a:t>
                      </a:r>
                    </a:p>
                  </a:txBody>
                  <a:tcPr/>
                </a:tc>
              </a:tr>
              <a:tr h="3980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PIVOT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Final </a:t>
                      </a: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0" dirty="0" smtClean="0"/>
                        <a:t>-table for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Registration(S,C),RA(P,S)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28422" y="2313089"/>
            <a:ext cx="17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relationship chain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210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15267"/>
              </p:ext>
            </p:extLst>
          </p:nvPr>
        </p:nvGraphicFramePr>
        <p:xfrm>
          <a:off x="219456" y="2850442"/>
          <a:ext cx="4663440" cy="150514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12064"/>
                <a:gridCol w="2048256"/>
                <a:gridCol w="2103120"/>
              </a:tblGrid>
              <a:tr h="2508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lines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Operation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Resulting </a:t>
                      </a:r>
                      <a:r>
                        <a:rPr lang="en-US" sz="1200" dirty="0" err="1" smtClean="0"/>
                        <a:t>ct</a:t>
                      </a:r>
                      <a:r>
                        <a:rPr lang="en-US" sz="1200" dirty="0" smtClean="0"/>
                        <a:t>-table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11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 </a:t>
                      </a:r>
                      <a:r>
                        <a:rPr lang="en-US" sz="1200" dirty="0" err="1" smtClean="0"/>
                        <a:t>Reg</a:t>
                      </a:r>
                      <a:r>
                        <a:rPr lang="en-US" sz="1200" baseline="0" dirty="0" smtClean="0"/>
                        <a:t>(S,C) = T, RA(P,S) = T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 </a:t>
                      </a:r>
                      <a:r>
                        <a:rPr lang="en-US" sz="1200" baseline="0" dirty="0" err="1" smtClean="0"/>
                        <a:t>Current_ct</a:t>
                      </a:r>
                      <a:endParaRPr lang="en-US" sz="12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13-14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 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= 1,  </a:t>
                      </a:r>
                      <a:r>
                        <a:rPr lang="en-US" sz="1200" dirty="0" err="1" smtClean="0"/>
                        <a:t>Reg</a:t>
                      </a:r>
                      <a:r>
                        <a:rPr lang="en-US" sz="1200" baseline="0" dirty="0" smtClean="0"/>
                        <a:t>(S,C) = *, RA(P,S) = T</a:t>
                      </a:r>
                      <a:endParaRPr lang="en-US" sz="1200" baseline="-250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  </a:t>
                      </a: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-25000" dirty="0" smtClean="0"/>
                        <a:t>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20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 PIVOT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/>
                        <a:t>  </a:t>
                      </a:r>
                      <a:r>
                        <a:rPr lang="en-US" sz="1200" baseline="0" dirty="0" err="1" smtClean="0"/>
                        <a:t>Current_ct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16-18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 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= 2,  </a:t>
                      </a:r>
                      <a:r>
                        <a:rPr lang="en-US" sz="1200" baseline="0" dirty="0" smtClean="0"/>
                        <a:t>RA(P,S) = *</a:t>
                      </a:r>
                      <a:endParaRPr lang="en-US" sz="1200" baseline="-250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  </a:t>
                      </a: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-25000" dirty="0" smtClean="0"/>
                        <a:t>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20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 PIVOT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  Final </a:t>
                      </a: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0" dirty="0" smtClean="0"/>
                        <a:t>-table for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Reg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(S,C),RA(P,S)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4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494636"/>
                <a:ext cx="101600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Registration(S,C),RA(S,P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Registration(C,S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),Teaches(C,P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86204"/>
                <a:ext cx="1700568" cy="39737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86204"/>
                <a:ext cx="1612275" cy="4243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RA(S,P),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2390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Registration(S,C),RA(S,P),Teaches(P,C)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232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78152"/>
              </p:ext>
            </p:extLst>
          </p:nvPr>
        </p:nvGraphicFramePr>
        <p:xfrm>
          <a:off x="1076959" y="274320"/>
          <a:ext cx="22860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26"/>
                <a:gridCol w="459044"/>
                <a:gridCol w="459044"/>
                <a:gridCol w="459044"/>
                <a:gridCol w="459044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Count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Pop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Teach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Intel.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Rank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69930"/>
              </p:ext>
            </p:extLst>
          </p:nvPr>
        </p:nvGraphicFramePr>
        <p:xfrm>
          <a:off x="4727583" y="269240"/>
          <a:ext cx="3200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36270"/>
              </p:ext>
            </p:extLst>
          </p:nvPr>
        </p:nvGraphicFramePr>
        <p:xfrm>
          <a:off x="4966208" y="1728565"/>
          <a:ext cx="22860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05"/>
                <a:gridCol w="445524"/>
                <a:gridCol w="445524"/>
                <a:gridCol w="445524"/>
                <a:gridCol w="445524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37795"/>
              </p:ext>
            </p:extLst>
          </p:nvPr>
        </p:nvGraphicFramePr>
        <p:xfrm>
          <a:off x="1742439" y="2841227"/>
          <a:ext cx="914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143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88360"/>
              </p:ext>
            </p:extLst>
          </p:nvPr>
        </p:nvGraphicFramePr>
        <p:xfrm>
          <a:off x="1066800" y="1691005"/>
          <a:ext cx="228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312"/>
                <a:gridCol w="450672"/>
                <a:gridCol w="450672"/>
                <a:gridCol w="450672"/>
                <a:gridCol w="450672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790915" y="1309480"/>
            <a:ext cx="6290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1200" dirty="0" smtClean="0"/>
              <a:t>π</a:t>
            </a:r>
            <a:r>
              <a:rPr lang="en-US" sz="1200" baseline="-25000" dirty="0" smtClean="0"/>
              <a:t>Nodes</a:t>
            </a:r>
            <a:endParaRPr lang="en-US" sz="1200" baseline="-250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025108" y="1303173"/>
            <a:ext cx="3657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6105427" y="1192784"/>
            <a:ext cx="1890" cy="11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105427" y="1569155"/>
            <a:ext cx="3781" cy="15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>
            <a:off x="2207988" y="1562848"/>
            <a:ext cx="1812" cy="12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40" idx="0"/>
          </p:cNvCxnSpPr>
          <p:nvPr/>
        </p:nvCxnSpPr>
        <p:spPr>
          <a:xfrm flipH="1">
            <a:off x="2207988" y="1188720"/>
            <a:ext cx="11972" cy="114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68811"/>
              </p:ext>
            </p:extLst>
          </p:nvPr>
        </p:nvGraphicFramePr>
        <p:xfrm>
          <a:off x="599439" y="3424571"/>
          <a:ext cx="320039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985"/>
                <a:gridCol w="398202"/>
                <a:gridCol w="398202"/>
                <a:gridCol w="398202"/>
                <a:gridCol w="398202"/>
                <a:gridCol w="398202"/>
                <a:gridCol w="398202"/>
                <a:gridCol w="398202"/>
              </a:tblGrid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82735"/>
              </p:ext>
            </p:extLst>
          </p:nvPr>
        </p:nvGraphicFramePr>
        <p:xfrm>
          <a:off x="7353102" y="2762471"/>
          <a:ext cx="2242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6"/>
              </a:tblGrid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71965" y="4430777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∪</a:t>
            </a:r>
          </a:p>
        </p:txBody>
      </p:sp>
      <p:cxnSp>
        <p:nvCxnSpPr>
          <p:cNvPr id="84" name="Straight Arrow Connector 83"/>
          <p:cNvCxnSpPr>
            <a:stCxn id="38" idx="2"/>
            <a:endCxn id="35" idx="0"/>
          </p:cNvCxnSpPr>
          <p:nvPr/>
        </p:nvCxnSpPr>
        <p:spPr>
          <a:xfrm flipH="1">
            <a:off x="2199639" y="2605405"/>
            <a:ext cx="10161" cy="23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 flipH="1">
            <a:off x="2199638" y="3206987"/>
            <a:ext cx="1" cy="217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142827"/>
              </p:ext>
            </p:extLst>
          </p:nvPr>
        </p:nvGraphicFramePr>
        <p:xfrm>
          <a:off x="2682435" y="4916178"/>
          <a:ext cx="3200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66"/>
                <a:gridCol w="385028"/>
                <a:gridCol w="400968"/>
                <a:gridCol w="400968"/>
                <a:gridCol w="400968"/>
                <a:gridCol w="400968"/>
                <a:gridCol w="400968"/>
                <a:gridCol w="400968"/>
              </a:tblGrid>
              <a:tr h="17337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90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4282636" y="4690452"/>
            <a:ext cx="811" cy="225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199638" y="4338971"/>
            <a:ext cx="1872327" cy="22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 flipH="1">
            <a:off x="7465225" y="1186180"/>
            <a:ext cx="2" cy="1576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570652" y="268876"/>
            <a:ext cx="365760" cy="2596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*</a:t>
            </a:r>
            <a:endParaRPr lang="en-US" sz="1200" b="1" baseline="-25000" dirty="0"/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072060" y="274320"/>
            <a:ext cx="42982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517384" y="1683243"/>
            <a:ext cx="447815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517384" y="2940722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85265"/>
              </p:ext>
            </p:extLst>
          </p:nvPr>
        </p:nvGraphicFramePr>
        <p:xfrm>
          <a:off x="4773447" y="3431282"/>
          <a:ext cx="3200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 flipH="1">
            <a:off x="7465226" y="3146304"/>
            <a:ext cx="1" cy="2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494928" y="4345682"/>
            <a:ext cx="1878719" cy="214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390868" y="1433011"/>
            <a:ext cx="2575340" cy="752754"/>
          </a:xfrm>
          <a:prstGeom prst="curvedConnector3">
            <a:avLst>
              <a:gd name="adj1" fmla="val 15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7929331" y="3016466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068072" y="4803315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endParaRPr lang="en-US" sz="1200" b="1" baseline="30000" dirty="0"/>
          </a:p>
        </p:txBody>
      </p:sp>
    </p:spTree>
    <p:extLst>
      <p:ext uri="{BB962C8B-B14F-4D97-AF65-F5344CB8AC3E}">
        <p14:creationId xmlns:p14="http://schemas.microsoft.com/office/powerpoint/2010/main" val="223306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20527"/>
              </p:ext>
            </p:extLst>
          </p:nvPr>
        </p:nvGraphicFramePr>
        <p:xfrm>
          <a:off x="650239" y="274320"/>
          <a:ext cx="2944686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438"/>
                <a:gridCol w="591312"/>
                <a:gridCol w="591312"/>
                <a:gridCol w="591312"/>
                <a:gridCol w="591312"/>
              </a:tblGrid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Count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Pop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Teach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Intel.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Rank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15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18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24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71467"/>
              </p:ext>
            </p:extLst>
          </p:nvPr>
        </p:nvGraphicFramePr>
        <p:xfrm>
          <a:off x="4378961" y="259080"/>
          <a:ext cx="3772986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998"/>
                <a:gridCol w="538998"/>
                <a:gridCol w="538998"/>
                <a:gridCol w="538998"/>
                <a:gridCol w="538998"/>
                <a:gridCol w="538998"/>
                <a:gridCol w="538998"/>
              </a:tblGrid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53477"/>
              </p:ext>
            </p:extLst>
          </p:nvPr>
        </p:nvGraphicFramePr>
        <p:xfrm>
          <a:off x="4703708" y="2186146"/>
          <a:ext cx="2824479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603"/>
                <a:gridCol w="550469"/>
                <a:gridCol w="550469"/>
                <a:gridCol w="550469"/>
                <a:gridCol w="550469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2631"/>
              </p:ext>
            </p:extLst>
          </p:nvPr>
        </p:nvGraphicFramePr>
        <p:xfrm>
          <a:off x="1457961" y="3521710"/>
          <a:ext cx="1463037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79"/>
                <a:gridCol w="487679"/>
                <a:gridCol w="487679"/>
              </a:tblGrid>
              <a:tr h="22181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1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06421"/>
              </p:ext>
            </p:extLst>
          </p:nvPr>
        </p:nvGraphicFramePr>
        <p:xfrm>
          <a:off x="650239" y="2127885"/>
          <a:ext cx="280560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121"/>
                <a:gridCol w="561121"/>
                <a:gridCol w="561121"/>
                <a:gridCol w="561121"/>
                <a:gridCol w="561121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90456" y="1715946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𝑅𝑎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6" y="1715946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>
            <a:spLocks/>
          </p:cNvSpPr>
          <p:nvPr/>
        </p:nvSpPr>
        <p:spPr>
          <a:xfrm>
            <a:off x="1792157" y="1666716"/>
            <a:ext cx="57258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stCxn id="32" idx="2"/>
            <a:endCxn id="39" idx="0"/>
          </p:cNvCxnSpPr>
          <p:nvPr/>
        </p:nvCxnSpPr>
        <p:spPr>
          <a:xfrm flipH="1">
            <a:off x="5966444" y="1478280"/>
            <a:ext cx="299010" cy="237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5966444" y="2012950"/>
            <a:ext cx="149503" cy="173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9" idx="2"/>
            <a:endCxn id="40" idx="6"/>
          </p:cNvCxnSpPr>
          <p:nvPr/>
        </p:nvCxnSpPr>
        <p:spPr>
          <a:xfrm flipH="1" flipV="1">
            <a:off x="2364740" y="1796554"/>
            <a:ext cx="2925716" cy="67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 flipH="1">
            <a:off x="2053041" y="1926391"/>
            <a:ext cx="25408" cy="20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40" idx="0"/>
          </p:cNvCxnSpPr>
          <p:nvPr/>
        </p:nvCxnSpPr>
        <p:spPr>
          <a:xfrm flipH="1">
            <a:off x="2078449" y="1493520"/>
            <a:ext cx="44133" cy="173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02171"/>
              </p:ext>
            </p:extLst>
          </p:nvPr>
        </p:nvGraphicFramePr>
        <p:xfrm>
          <a:off x="0" y="4298331"/>
          <a:ext cx="437896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/>
                <a:gridCol w="547370"/>
                <a:gridCol w="547370"/>
                <a:gridCol w="547370"/>
                <a:gridCol w="547370"/>
                <a:gridCol w="547370"/>
                <a:gridCol w="547370"/>
                <a:gridCol w="547370"/>
              </a:tblGrid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36230"/>
              </p:ext>
            </p:extLst>
          </p:nvPr>
        </p:nvGraphicFramePr>
        <p:xfrm>
          <a:off x="8350794" y="2181701"/>
          <a:ext cx="329474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474"/>
              </a:tblGrid>
              <a:tr h="2057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893898" y="3663156"/>
                <a:ext cx="941124" cy="25967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898" y="3663156"/>
                <a:ext cx="941124" cy="25967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>
            <a:stCxn id="38" idx="2"/>
            <a:endCxn id="35" idx="0"/>
          </p:cNvCxnSpPr>
          <p:nvPr/>
        </p:nvCxnSpPr>
        <p:spPr>
          <a:xfrm>
            <a:off x="2053041" y="3347085"/>
            <a:ext cx="136438" cy="17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>
            <a:off x="2189479" y="4009390"/>
            <a:ext cx="1" cy="288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26729"/>
              </p:ext>
            </p:extLst>
          </p:nvPr>
        </p:nvGraphicFramePr>
        <p:xfrm>
          <a:off x="4521199" y="4298331"/>
          <a:ext cx="443992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/>
                <a:gridCol w="554990"/>
                <a:gridCol w="554990"/>
                <a:gridCol w="554990"/>
                <a:gridCol w="554990"/>
                <a:gridCol w="554990"/>
                <a:gridCol w="554990"/>
                <a:gridCol w="554990"/>
              </a:tblGrid>
              <a:tr h="1417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6741159" y="3922831"/>
            <a:ext cx="623301" cy="37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0"/>
            <a:endCxn id="67" idx="2"/>
          </p:cNvCxnSpPr>
          <p:nvPr/>
        </p:nvCxnSpPr>
        <p:spPr>
          <a:xfrm flipV="1">
            <a:off x="2189480" y="3792994"/>
            <a:ext cx="4704418" cy="505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66" idx="2"/>
            <a:endCxn id="67" idx="6"/>
          </p:cNvCxnSpPr>
          <p:nvPr/>
        </p:nvCxnSpPr>
        <p:spPr>
          <a:xfrm flipH="1">
            <a:off x="7835022" y="2669381"/>
            <a:ext cx="680509" cy="1123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32" idx="2"/>
            <a:endCxn id="66" idx="0"/>
          </p:cNvCxnSpPr>
          <p:nvPr/>
        </p:nvCxnSpPr>
        <p:spPr>
          <a:xfrm>
            <a:off x="6265454" y="1478280"/>
            <a:ext cx="2250077" cy="703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1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9246"/>
              </p:ext>
            </p:extLst>
          </p:nvPr>
        </p:nvGraphicFramePr>
        <p:xfrm>
          <a:off x="1076959" y="274320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Count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Pop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Teach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Intel.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Rank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40157"/>
              </p:ext>
            </p:extLst>
          </p:nvPr>
        </p:nvGraphicFramePr>
        <p:xfrm>
          <a:off x="4727583" y="269240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200" b="1" dirty="0" smtClean="0"/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27309"/>
              </p:ext>
            </p:extLst>
          </p:nvPr>
        </p:nvGraphicFramePr>
        <p:xfrm>
          <a:off x="4774052" y="1912900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49083"/>
              </p:ext>
            </p:extLst>
          </p:nvPr>
        </p:nvGraphicFramePr>
        <p:xfrm>
          <a:off x="1748535" y="3141650"/>
          <a:ext cx="914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47072"/>
              </p:ext>
            </p:extLst>
          </p:nvPr>
        </p:nvGraphicFramePr>
        <p:xfrm>
          <a:off x="1066800" y="1899724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598759" y="1524295"/>
            <a:ext cx="6290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1200" dirty="0" smtClean="0"/>
              <a:t>π</a:t>
            </a:r>
            <a:r>
              <a:rPr lang="en-US" sz="1200" baseline="-25000" dirty="0" smtClean="0"/>
              <a:t>Nodes</a:t>
            </a:r>
            <a:endParaRPr lang="en-US" sz="1200" baseline="-250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025108" y="1511892"/>
            <a:ext cx="3657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5913271" y="1393190"/>
            <a:ext cx="3781" cy="131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5913271" y="1783970"/>
            <a:ext cx="3781" cy="1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>
            <a:off x="2207988" y="1771567"/>
            <a:ext cx="1812" cy="12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207768" y="1371600"/>
            <a:ext cx="220" cy="14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55089"/>
              </p:ext>
            </p:extLst>
          </p:nvPr>
        </p:nvGraphicFramePr>
        <p:xfrm>
          <a:off x="599439" y="3633290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8597"/>
              </p:ext>
            </p:extLst>
          </p:nvPr>
        </p:nvGraphicFramePr>
        <p:xfrm>
          <a:off x="7353102" y="3056534"/>
          <a:ext cx="2242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6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41485" y="4940232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∪</a:t>
            </a:r>
          </a:p>
        </p:txBody>
      </p:sp>
      <p:cxnSp>
        <p:nvCxnSpPr>
          <p:cNvPr id="84" name="Straight Arrow Connector 83"/>
          <p:cNvCxnSpPr>
            <a:stCxn id="38" idx="2"/>
            <a:endCxn id="35" idx="0"/>
          </p:cNvCxnSpPr>
          <p:nvPr/>
        </p:nvCxnSpPr>
        <p:spPr>
          <a:xfrm flipH="1">
            <a:off x="2205735" y="3023674"/>
            <a:ext cx="4065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 flipH="1">
            <a:off x="2199639" y="3507410"/>
            <a:ext cx="6096" cy="12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4034"/>
              </p:ext>
            </p:extLst>
          </p:nvPr>
        </p:nvGraphicFramePr>
        <p:xfrm>
          <a:off x="2651955" y="5354513"/>
          <a:ext cx="3200400" cy="1124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4252155" y="5199907"/>
            <a:ext cx="812" cy="15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199639" y="4757240"/>
            <a:ext cx="1841846" cy="31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 flipH="1">
            <a:off x="7465225" y="1371600"/>
            <a:ext cx="2" cy="168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570652" y="268876"/>
            <a:ext cx="365760" cy="2596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*</a:t>
            </a:r>
            <a:endParaRPr lang="en-US" sz="1200" b="1" baseline="-25000" dirty="0"/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7962731" y="224625"/>
            <a:ext cx="42982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517384" y="1891962"/>
            <a:ext cx="447815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57529" y="3287261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00452"/>
              </p:ext>
            </p:extLst>
          </p:nvPr>
        </p:nvGraphicFramePr>
        <p:xfrm>
          <a:off x="4773447" y="3640001"/>
          <a:ext cx="3200400" cy="1127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>
            <a:stCxn id="66" idx="2"/>
          </p:cNvCxnSpPr>
          <p:nvPr/>
        </p:nvCxnSpPr>
        <p:spPr>
          <a:xfrm>
            <a:off x="7465225" y="3422294"/>
            <a:ext cx="2" cy="208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464448" y="4767497"/>
            <a:ext cx="1909199" cy="302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390868" y="1641731"/>
            <a:ext cx="2383184" cy="8331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7980343" y="3323920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068072" y="5012034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endParaRPr lang="en-US" sz="1200" b="1" baseline="30000" dirty="0"/>
          </a:p>
        </p:txBody>
      </p:sp>
    </p:spTree>
    <p:extLst>
      <p:ext uri="{BB962C8B-B14F-4D97-AF65-F5344CB8AC3E}">
        <p14:creationId xmlns:p14="http://schemas.microsoft.com/office/powerpoint/2010/main" val="419207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 vs. relations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basic information from database schema into 1</a:t>
            </a:r>
            <a:r>
              <a:rPr lang="en-US" baseline="30000" dirty="0" smtClean="0"/>
              <a:t>st</a:t>
            </a:r>
            <a:r>
              <a:rPr lang="en-US" dirty="0" smtClean="0"/>
              <a:t>-order logic notation, </a:t>
            </a:r>
            <a:r>
              <a:rPr lang="en-US" dirty="0" err="1" smtClean="0"/>
              <a:t>functor</a:t>
            </a:r>
            <a:r>
              <a:rPr lang="en-US" dirty="0" smtClean="0"/>
              <a:t>-based.</a:t>
            </a:r>
          </a:p>
          <a:p>
            <a:pPr lvl="1"/>
            <a:r>
              <a:rPr lang="en-US" dirty="0" smtClean="0"/>
              <a:t>type of attributes (unary, binary).</a:t>
            </a:r>
          </a:p>
          <a:p>
            <a:pPr lvl="1"/>
            <a:r>
              <a:rPr lang="en-US" dirty="0" smtClean="0"/>
              <a:t>Input types for attributes.</a:t>
            </a:r>
          </a:p>
          <a:p>
            <a:pPr lvl="1"/>
            <a:r>
              <a:rPr lang="en-US" dirty="0" smtClean="0"/>
              <a:t>number of possible values for each attribute.</a:t>
            </a:r>
          </a:p>
          <a:p>
            <a:pPr lvl="1"/>
            <a:r>
              <a:rPr lang="en-US" dirty="0" smtClean="0"/>
              <a:t>number of relationships, type of each relationship (self-relationship, same type, many-one).</a:t>
            </a:r>
          </a:p>
          <a:p>
            <a:pPr lvl="1"/>
            <a:r>
              <a:rPr lang="en-US" dirty="0" smtClean="0"/>
              <a:t>Populations.</a:t>
            </a:r>
          </a:p>
          <a:p>
            <a:r>
              <a:rPr lang="en-US" dirty="0" smtClean="0"/>
              <a:t>Logic relates to domain relational calculus.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99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78013"/>
              </p:ext>
            </p:extLst>
          </p:nvPr>
        </p:nvGraphicFramePr>
        <p:xfrm>
          <a:off x="1047775" y="-495979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Count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Pop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Teach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Intel.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Rank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2971"/>
              </p:ext>
            </p:extLst>
          </p:nvPr>
        </p:nvGraphicFramePr>
        <p:xfrm>
          <a:off x="4698399" y="-542654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200" b="1" dirty="0" smtClean="0"/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85055"/>
              </p:ext>
            </p:extLst>
          </p:nvPr>
        </p:nvGraphicFramePr>
        <p:xfrm>
          <a:off x="5126957" y="1549510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87442"/>
              </p:ext>
            </p:extLst>
          </p:nvPr>
        </p:nvGraphicFramePr>
        <p:xfrm>
          <a:off x="1808390" y="4396993"/>
          <a:ext cx="914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7647"/>
              </p:ext>
            </p:extLst>
          </p:nvPr>
        </p:nvGraphicFramePr>
        <p:xfrm>
          <a:off x="1066800" y="1646796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51664" y="1160905"/>
            <a:ext cx="6290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1200" dirty="0" smtClean="0"/>
              <a:t>π</a:t>
            </a:r>
            <a:r>
              <a:rPr lang="en-US" sz="1200" baseline="-25000" dirty="0" smtClean="0"/>
              <a:t>Nodes</a:t>
            </a:r>
            <a:endParaRPr lang="en-US" sz="1200" baseline="-250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025108" y="1258964"/>
            <a:ext cx="3657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6266176" y="1029800"/>
            <a:ext cx="3781" cy="131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176" y="1420580"/>
            <a:ext cx="3781" cy="1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>
            <a:off x="2207988" y="1518639"/>
            <a:ext cx="1812" cy="12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207768" y="1118672"/>
            <a:ext cx="220" cy="14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78050"/>
              </p:ext>
            </p:extLst>
          </p:nvPr>
        </p:nvGraphicFramePr>
        <p:xfrm>
          <a:off x="659294" y="4888633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56928"/>
              </p:ext>
            </p:extLst>
          </p:nvPr>
        </p:nvGraphicFramePr>
        <p:xfrm>
          <a:off x="7412957" y="4311877"/>
          <a:ext cx="2242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6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01340" y="6195575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5590" y="4279017"/>
            <a:ext cx="4065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 flipH="1">
            <a:off x="2259494" y="4762753"/>
            <a:ext cx="6096" cy="12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30154"/>
              </p:ext>
            </p:extLst>
          </p:nvPr>
        </p:nvGraphicFramePr>
        <p:xfrm>
          <a:off x="2711810" y="6609856"/>
          <a:ext cx="3200400" cy="1124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4312010" y="6455250"/>
            <a:ext cx="812" cy="15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59494" y="6012583"/>
            <a:ext cx="1841846" cy="31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 flipH="1">
            <a:off x="7525080" y="1923143"/>
            <a:ext cx="2" cy="238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541468" y="-71604"/>
            <a:ext cx="365760" cy="2596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*</a:t>
            </a:r>
            <a:endParaRPr lang="en-US" sz="1200" b="1" baseline="-25000" dirty="0"/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7933547" y="-115855"/>
            <a:ext cx="42982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517384" y="1639034"/>
            <a:ext cx="447815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517384" y="4542604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17317"/>
              </p:ext>
            </p:extLst>
          </p:nvPr>
        </p:nvGraphicFramePr>
        <p:xfrm>
          <a:off x="4833302" y="4895344"/>
          <a:ext cx="3200400" cy="1127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>
            <a:stCxn id="66" idx="2"/>
          </p:cNvCxnSpPr>
          <p:nvPr/>
        </p:nvCxnSpPr>
        <p:spPr>
          <a:xfrm>
            <a:off x="7525080" y="4677637"/>
            <a:ext cx="2" cy="208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524303" y="6022840"/>
            <a:ext cx="1909199" cy="302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390869" y="1388803"/>
            <a:ext cx="2736089" cy="72268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040198" y="4522376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127927" y="6267377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endParaRPr lang="en-US" sz="1200" b="1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724348" y="687435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dirty="0" smtClean="0"/>
              <a:t>CREATE TABLE CT</a:t>
            </a:r>
            <a:r>
              <a:rPr lang="en-US" sz="800" baseline="-25000" dirty="0" smtClean="0"/>
              <a:t>*</a:t>
            </a:r>
            <a:r>
              <a:rPr lang="en-US" sz="800" dirty="0" smtClean="0"/>
              <a:t> AS SELECT </a:t>
            </a:r>
            <a:r>
              <a:rPr lang="en-US" sz="800" dirty="0" err="1" smtClean="0"/>
              <a:t>p_ct.count</a:t>
            </a:r>
            <a:r>
              <a:rPr lang="en-US" sz="800" dirty="0" smtClean="0"/>
              <a:t> </a:t>
            </a:r>
            <a:r>
              <a:rPr lang="en-US" sz="800" dirty="0"/>
              <a:t>* </a:t>
            </a:r>
            <a:r>
              <a:rPr lang="en-US" sz="800" dirty="0" err="1" smtClean="0"/>
              <a:t>s_ct.count</a:t>
            </a:r>
            <a:r>
              <a:rPr lang="en-US" sz="800" dirty="0" smtClean="0"/>
              <a:t> </a:t>
            </a:r>
            <a:r>
              <a:rPr lang="en-US" sz="800" dirty="0"/>
              <a:t>as </a:t>
            </a:r>
            <a:r>
              <a:rPr lang="en-US" sz="800" dirty="0" smtClean="0"/>
              <a:t> count, Pop ,Teach, </a:t>
            </a:r>
            <a:r>
              <a:rPr lang="en-US" sz="800" dirty="0"/>
              <a:t>I</a:t>
            </a:r>
            <a:r>
              <a:rPr lang="en-US" sz="800" dirty="0" smtClean="0"/>
              <a:t>ntel, Rank FROM </a:t>
            </a:r>
            <a:r>
              <a:rPr lang="en-US" sz="800" dirty="0" err="1" smtClean="0"/>
              <a:t>p_ct</a:t>
            </a:r>
            <a:r>
              <a:rPr lang="en-US" sz="800" dirty="0" smtClean="0"/>
              <a:t> </a:t>
            </a:r>
            <a:r>
              <a:rPr lang="en-US" sz="800" dirty="0"/>
              <a:t>, </a:t>
            </a:r>
            <a:r>
              <a:rPr lang="en-US" sz="800" dirty="0" err="1" smtClean="0"/>
              <a:t>s_ct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4520990" y="619677"/>
            <a:ext cx="3852106" cy="4800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dirty="0" smtClean="0"/>
              <a:t>CT</a:t>
            </a:r>
            <a:r>
              <a:rPr lang="en-US" baseline="-25000" dirty="0"/>
              <a:t>T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SELECT count</a:t>
            </a:r>
            <a:r>
              <a:rPr lang="en-US" dirty="0"/>
              <a:t>(*) as </a:t>
            </a:r>
            <a:r>
              <a:rPr lang="en-US" dirty="0" smtClean="0"/>
              <a:t> count </a:t>
            </a:r>
            <a:r>
              <a:rPr lang="en-US" dirty="0"/>
              <a:t>, Pop, Teach, Intel, Rank, Cap, Sal  </a:t>
            </a:r>
            <a:r>
              <a:rPr lang="en-US" dirty="0" smtClean="0"/>
              <a:t>FROM </a:t>
            </a:r>
            <a:r>
              <a:rPr lang="en-US" dirty="0"/>
              <a:t>p, s, RA </a:t>
            </a:r>
            <a:r>
              <a:rPr lang="en-US" dirty="0" smtClean="0"/>
              <a:t>WHERE </a:t>
            </a:r>
            <a:r>
              <a:rPr lang="en-US" dirty="0" err="1"/>
              <a:t>RA.p_id</a:t>
            </a:r>
            <a:r>
              <a:rPr lang="en-US" dirty="0"/>
              <a:t> = </a:t>
            </a:r>
            <a:r>
              <a:rPr lang="en-US" dirty="0" err="1"/>
              <a:t>p.p_id</a:t>
            </a:r>
            <a:r>
              <a:rPr lang="en-US" dirty="0"/>
              <a:t> and </a:t>
            </a:r>
            <a:r>
              <a:rPr lang="en-US" dirty="0" err="1"/>
              <a:t>RA.s_id</a:t>
            </a:r>
            <a:r>
              <a:rPr lang="en-US" dirty="0"/>
              <a:t> = </a:t>
            </a:r>
            <a:r>
              <a:rPr lang="en-US" dirty="0" err="1"/>
              <a:t>s.s_id</a:t>
            </a:r>
            <a:r>
              <a:rPr lang="en-US" dirty="0"/>
              <a:t> </a:t>
            </a:r>
          </a:p>
          <a:p>
            <a:r>
              <a:rPr lang="en-US" dirty="0" smtClean="0"/>
              <a:t>GROUP BY </a:t>
            </a:r>
            <a:r>
              <a:rPr lang="en-US" dirty="0"/>
              <a:t>Pop, Teach, Intel, Rank, Cap, Sal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74051" y="2676179"/>
            <a:ext cx="3757106" cy="2387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dirty="0" smtClean="0"/>
              <a:t>temp SELECT count </a:t>
            </a:r>
            <a:r>
              <a:rPr lang="en-US" dirty="0"/>
              <a:t>, Pop, Teach, Intel, </a:t>
            </a:r>
            <a:r>
              <a:rPr lang="en-US" dirty="0" smtClean="0"/>
              <a:t>Rank FROM </a:t>
            </a:r>
            <a:r>
              <a:rPr lang="en-US" b="1" dirty="0"/>
              <a:t>CT</a:t>
            </a:r>
            <a:r>
              <a:rPr lang="en-US" b="1" baseline="-25000" dirty="0"/>
              <a:t>T</a:t>
            </a:r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17705" y="2875173"/>
            <a:ext cx="3489673" cy="1008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SELECT (</a:t>
            </a:r>
            <a:r>
              <a:rPr lang="en-US" dirty="0"/>
              <a:t>CT</a:t>
            </a:r>
            <a:r>
              <a:rPr lang="en-US" baseline="-25000" dirty="0"/>
              <a:t>*</a:t>
            </a:r>
            <a:r>
              <a:rPr lang="en-US" dirty="0" smtClean="0"/>
              <a:t>.count </a:t>
            </a:r>
            <a:r>
              <a:rPr lang="en-US" dirty="0"/>
              <a:t>- </a:t>
            </a:r>
            <a:r>
              <a:rPr lang="en-US" dirty="0" smtClean="0"/>
              <a:t>temp .count) </a:t>
            </a:r>
            <a:r>
              <a:rPr lang="en-US" dirty="0"/>
              <a:t>AS </a:t>
            </a:r>
            <a:r>
              <a:rPr lang="en-US" dirty="0" smtClean="0"/>
              <a:t>count, </a:t>
            </a:r>
          </a:p>
          <a:p>
            <a:r>
              <a:rPr lang="en-US" dirty="0" smtClean="0"/>
              <a:t>Pop</a:t>
            </a:r>
            <a:r>
              <a:rPr lang="en-US" dirty="0"/>
              <a:t>, Teach, Intel, Rank </a:t>
            </a:r>
            <a:r>
              <a:rPr lang="en-US" dirty="0" smtClean="0"/>
              <a:t> FROM CT</a:t>
            </a:r>
            <a:r>
              <a:rPr lang="en-US" baseline="-25000" dirty="0"/>
              <a:t>*</a:t>
            </a:r>
            <a:r>
              <a:rPr lang="en-US" dirty="0" smtClean="0"/>
              <a:t> ,</a:t>
            </a:r>
            <a:r>
              <a:rPr lang="en-US" dirty="0"/>
              <a:t> temp</a:t>
            </a:r>
            <a:r>
              <a:rPr lang="en-US" dirty="0" smtClean="0"/>
              <a:t>  WHERE</a:t>
            </a:r>
            <a:endParaRPr lang="en-US" dirty="0"/>
          </a:p>
          <a:p>
            <a:r>
              <a:rPr lang="en-US" dirty="0"/>
              <a:t>CT</a:t>
            </a:r>
            <a:r>
              <a:rPr lang="en-US" baseline="-25000" dirty="0"/>
              <a:t>*</a:t>
            </a:r>
            <a:r>
              <a:rPr lang="en-US" dirty="0" smtClean="0"/>
              <a:t>.Pop </a:t>
            </a:r>
            <a:r>
              <a:rPr lang="en-US" dirty="0"/>
              <a:t>= </a:t>
            </a:r>
            <a:r>
              <a:rPr lang="en-US" dirty="0" err="1" smtClean="0"/>
              <a:t>temp.Pop</a:t>
            </a:r>
            <a:r>
              <a:rPr lang="en-US" dirty="0" smtClean="0"/>
              <a:t> </a:t>
            </a:r>
            <a:r>
              <a:rPr lang="en-US" dirty="0"/>
              <a:t>AND CT</a:t>
            </a:r>
            <a:r>
              <a:rPr lang="en-US" baseline="-25000" dirty="0"/>
              <a:t>*</a:t>
            </a:r>
            <a:r>
              <a:rPr lang="en-US" dirty="0" smtClean="0"/>
              <a:t>.Teach </a:t>
            </a:r>
            <a:r>
              <a:rPr lang="en-US" dirty="0"/>
              <a:t>= </a:t>
            </a:r>
            <a:r>
              <a:rPr lang="en-US" dirty="0" err="1" smtClean="0"/>
              <a:t>temp.Teach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CT</a:t>
            </a:r>
            <a:r>
              <a:rPr lang="en-US" baseline="-25000" dirty="0"/>
              <a:t>*</a:t>
            </a:r>
            <a:r>
              <a:rPr lang="en-US" dirty="0" smtClean="0"/>
              <a:t>.Intel </a:t>
            </a:r>
            <a:r>
              <a:rPr lang="en-US" dirty="0"/>
              <a:t>= </a:t>
            </a:r>
            <a:r>
              <a:rPr lang="en-US" dirty="0" err="1" smtClean="0"/>
              <a:t>temp.Intel</a:t>
            </a:r>
            <a:r>
              <a:rPr lang="en-US" dirty="0" smtClean="0"/>
              <a:t> </a:t>
            </a:r>
            <a:r>
              <a:rPr lang="en-US" dirty="0"/>
              <a:t>AND CT</a:t>
            </a:r>
            <a:r>
              <a:rPr lang="en-US" baseline="-25000" dirty="0"/>
              <a:t>*</a:t>
            </a:r>
            <a:r>
              <a:rPr lang="en-US" dirty="0" smtClean="0"/>
              <a:t>.Rank </a:t>
            </a:r>
            <a:r>
              <a:rPr lang="en-US" dirty="0"/>
              <a:t>= </a:t>
            </a:r>
            <a:r>
              <a:rPr lang="en-US" dirty="0" err="1" smtClean="0"/>
              <a:t>temp.Rank</a:t>
            </a:r>
            <a:endParaRPr lang="en-US" dirty="0"/>
          </a:p>
          <a:p>
            <a:r>
              <a:rPr lang="en-US" dirty="0" smtClean="0"/>
              <a:t>UNION SELECT (</a:t>
            </a:r>
            <a:r>
              <a:rPr lang="en-US" dirty="0"/>
              <a:t>CT</a:t>
            </a:r>
            <a:r>
              <a:rPr lang="en-US" baseline="-25000" dirty="0"/>
              <a:t>*</a:t>
            </a:r>
            <a:r>
              <a:rPr lang="en-US" dirty="0" smtClean="0"/>
              <a:t>.COUNT</a:t>
            </a:r>
            <a:r>
              <a:rPr lang="en-US" dirty="0"/>
              <a:t>) AS COUNT, Pop, Teach, Intel, Rank </a:t>
            </a:r>
            <a:endParaRPr lang="en-US" dirty="0" smtClean="0"/>
          </a:p>
          <a:p>
            <a:r>
              <a:rPr lang="en-US" dirty="0" smtClean="0"/>
              <a:t>FROM CT</a:t>
            </a:r>
            <a:r>
              <a:rPr lang="en-US" baseline="-25000" dirty="0" smtClean="0"/>
              <a:t>*</a:t>
            </a:r>
            <a:r>
              <a:rPr lang="en-US" dirty="0" smtClean="0"/>
              <a:t>  WHERE </a:t>
            </a:r>
            <a:r>
              <a:rPr lang="en-US" dirty="0"/>
              <a:t>(Pop, Teach, Intel, Rank)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IN (SELECT Pop, Teach, Intel, Rank  FROM temp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12708" y="3803622"/>
            <a:ext cx="3024495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</a:t>
            </a:r>
            <a:r>
              <a:rPr lang="en-US" b="1" baseline="-25000" dirty="0" smtClean="0"/>
              <a:t>T</a:t>
            </a:r>
            <a:r>
              <a:rPr lang="en-US" b="1" baseline="30000" dirty="0" smtClean="0"/>
              <a:t>+</a:t>
            </a:r>
            <a:r>
              <a:rPr lang="en-US" b="1" dirty="0" smtClean="0"/>
              <a:t> </a:t>
            </a:r>
            <a:r>
              <a:rPr lang="en-US" dirty="0" smtClean="0"/>
              <a:t>AS SELECT count </a:t>
            </a:r>
            <a:r>
              <a:rPr lang="en-US" dirty="0"/>
              <a:t>, Pop, Teach, Intel, Rank</a:t>
            </a:r>
            <a:r>
              <a:rPr lang="en-US" dirty="0" smtClean="0"/>
              <a:t>,</a:t>
            </a:r>
            <a:r>
              <a:rPr lang="en-US" dirty="0"/>
              <a:t> Cap, </a:t>
            </a:r>
            <a:r>
              <a:rPr lang="en-US" dirty="0" smtClean="0"/>
              <a:t>Sal, </a:t>
            </a:r>
            <a:r>
              <a:rPr lang="en-US" dirty="0"/>
              <a:t>(select </a:t>
            </a:r>
            <a:r>
              <a:rPr lang="en-US" dirty="0" smtClean="0"/>
              <a:t>"T" )as RA FROM </a:t>
            </a:r>
            <a:r>
              <a:rPr lang="en-US" b="1" dirty="0"/>
              <a:t>CT</a:t>
            </a:r>
            <a:r>
              <a:rPr lang="en-US" b="1" baseline="-25000" dirty="0"/>
              <a:t>T</a:t>
            </a:r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17384" y="3916915"/>
            <a:ext cx="3739435" cy="3949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</a:t>
            </a:r>
            <a:r>
              <a:rPr lang="en-US" b="1" baseline="-25000" dirty="0"/>
              <a:t>F</a:t>
            </a:r>
            <a:r>
              <a:rPr lang="en-US" b="1" baseline="30000" dirty="0" smtClean="0"/>
              <a:t>+</a:t>
            </a:r>
            <a:r>
              <a:rPr lang="en-US" b="1" dirty="0" smtClean="0"/>
              <a:t> </a:t>
            </a:r>
            <a:r>
              <a:rPr lang="en-US" dirty="0" smtClean="0"/>
              <a:t>AS SELECT count </a:t>
            </a:r>
            <a:r>
              <a:rPr lang="en-US" dirty="0"/>
              <a:t>, Pop, Teach, Intel, Rank</a:t>
            </a:r>
            <a:r>
              <a:rPr lang="en-US" dirty="0" smtClean="0"/>
              <a:t>,</a:t>
            </a:r>
            <a:r>
              <a:rPr lang="en-US" dirty="0"/>
              <a:t> Cap, </a:t>
            </a:r>
            <a:r>
              <a:rPr lang="en-US" dirty="0" smtClean="0"/>
              <a:t>Sal,</a:t>
            </a:r>
            <a:r>
              <a:rPr lang="pt-BR" dirty="0" smtClean="0"/>
              <a:t>(</a:t>
            </a:r>
            <a:r>
              <a:rPr lang="pt-BR" dirty="0"/>
              <a:t>select "n/a") AS </a:t>
            </a:r>
            <a:r>
              <a:rPr lang="pt-BR" dirty="0" smtClean="0"/>
              <a:t>Cap</a:t>
            </a:r>
            <a:r>
              <a:rPr lang="pt-BR" dirty="0"/>
              <a:t>,(select "n/a") AS </a:t>
            </a:r>
            <a:r>
              <a:rPr lang="pt-BR" dirty="0" smtClean="0"/>
              <a:t>Sal,</a:t>
            </a:r>
            <a:r>
              <a:rPr lang="en-US" dirty="0"/>
              <a:t> </a:t>
            </a:r>
            <a:r>
              <a:rPr lang="pt-BR" dirty="0"/>
              <a:t>(select "F" ) AS RA</a:t>
            </a:r>
            <a:r>
              <a:rPr lang="pt-BR" dirty="0" smtClean="0"/>
              <a:t> </a:t>
            </a:r>
            <a:r>
              <a:rPr lang="en-US" dirty="0" smtClean="0"/>
              <a:t>FROM 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912210" y="6324446"/>
            <a:ext cx="3024495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SELECT * FROM </a:t>
            </a:r>
            <a:r>
              <a:rPr lang="en-US" b="1" dirty="0" smtClean="0"/>
              <a:t>CT</a:t>
            </a:r>
            <a:r>
              <a:rPr lang="en-US" b="1" baseline="-25000" dirty="0"/>
              <a:t>F</a:t>
            </a:r>
            <a:r>
              <a:rPr lang="en-US" b="1" baseline="30000" dirty="0" smtClean="0"/>
              <a:t>+</a:t>
            </a:r>
            <a:r>
              <a:rPr lang="en-US" dirty="0" smtClean="0"/>
              <a:t> UNION </a:t>
            </a:r>
            <a:r>
              <a:rPr lang="en-US" dirty="0"/>
              <a:t>SELECT </a:t>
            </a:r>
            <a:r>
              <a:rPr lang="en-US" dirty="0" smtClean="0"/>
              <a:t>* FROM </a:t>
            </a:r>
            <a:r>
              <a:rPr lang="en-US" b="1" dirty="0"/>
              <a:t>CT</a:t>
            </a:r>
            <a:r>
              <a:rPr lang="en-US" b="1" baseline="-25000" dirty="0"/>
              <a:t>T</a:t>
            </a:r>
            <a:r>
              <a:rPr lang="en-US" b="1" baseline="30000" dirty="0"/>
              <a:t>+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67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68287" y="75121"/>
                <a:ext cx="1175657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true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87" y="75121"/>
                <a:ext cx="1175657" cy="346234"/>
              </a:xfrm>
              <a:prstGeom prst="ellipse">
                <a:avLst/>
              </a:prstGeom>
              <a:blipFill rotWithShape="1">
                <a:blip r:embed="rId3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5" y="248238"/>
            <a:ext cx="37369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73727" y="525976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𝒔𝒕𝒂𝒓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727" y="525976"/>
                <a:ext cx="710303" cy="34623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15" y="2944240"/>
            <a:ext cx="41719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32102" y="2283646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</m:e>
                          </m:acc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𝑅𝑝𝑖𝑣𝑜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102" y="2283646"/>
                <a:ext cx="1351975" cy="297004"/>
              </a:xfrm>
              <a:prstGeom prst="ellipse">
                <a:avLst/>
              </a:prstGeom>
              <a:blipFill rotWithShape="1">
                <a:blip r:embed="rId7"/>
                <a:stretch>
                  <a:fillRect b="-2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6115" y="2375729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flat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15" y="2375729"/>
                <a:ext cx="941124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12" idx="0"/>
          </p:cNvCxnSpPr>
          <p:nvPr/>
        </p:nvCxnSpPr>
        <p:spPr>
          <a:xfrm>
            <a:off x="6384245" y="2058081"/>
            <a:ext cx="23845" cy="225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4"/>
            <a:endCxn id="2053" idx="0"/>
          </p:cNvCxnSpPr>
          <p:nvPr/>
        </p:nvCxnSpPr>
        <p:spPr>
          <a:xfrm>
            <a:off x="6408090" y="2580650"/>
            <a:ext cx="457200" cy="363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" y="4173872"/>
            <a:ext cx="4275137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3825" y="3920114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5" y="3920114"/>
                <a:ext cx="941124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>
            <a:spLocks/>
          </p:cNvSpPr>
          <p:nvPr/>
        </p:nvSpPr>
        <p:spPr>
          <a:xfrm>
            <a:off x="2172268" y="3136621"/>
            <a:ext cx="572583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-</a:t>
            </a:r>
            <a:endParaRPr lang="en-US" sz="1600" b="1" dirty="0"/>
          </a:p>
        </p:txBody>
      </p:sp>
      <p:cxnSp>
        <p:nvCxnSpPr>
          <p:cNvPr id="17" name="Straight Arrow Connector 16"/>
          <p:cNvCxnSpPr>
            <a:stCxn id="2052" idx="2"/>
            <a:endCxn id="24" idx="0"/>
          </p:cNvCxnSpPr>
          <p:nvPr/>
        </p:nvCxnSpPr>
        <p:spPr>
          <a:xfrm>
            <a:off x="2202313" y="2134188"/>
            <a:ext cx="256247" cy="1002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53" idx="1"/>
            <a:endCxn id="24" idx="6"/>
          </p:cNvCxnSpPr>
          <p:nvPr/>
        </p:nvCxnSpPr>
        <p:spPr>
          <a:xfrm flipH="1" flipV="1">
            <a:off x="2744851" y="3309738"/>
            <a:ext cx="2034464" cy="423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4" idx="4"/>
            <a:endCxn id="22" idx="0"/>
          </p:cNvCxnSpPr>
          <p:nvPr/>
        </p:nvCxnSpPr>
        <p:spPr>
          <a:xfrm flipH="1">
            <a:off x="2388776" y="3482855"/>
            <a:ext cx="69784" cy="691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80" y="550155"/>
            <a:ext cx="506412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66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5147" y="265340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flase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7" y="2653406"/>
                <a:ext cx="941124" cy="346234"/>
              </a:xfrm>
              <a:prstGeom prst="ellipse">
                <a:avLst/>
              </a:prstGeom>
              <a:blipFill rotWithShape="1">
                <a:blip r:embed="rId3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62" y="2653406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" y="657786"/>
            <a:ext cx="4275137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urved Connector 8"/>
          <p:cNvCxnSpPr>
            <a:stCxn id="8" idx="2"/>
            <a:endCxn id="7" idx="0"/>
          </p:cNvCxnSpPr>
          <p:nvPr/>
        </p:nvCxnSpPr>
        <p:spPr>
          <a:xfrm rot="16200000" flipH="1">
            <a:off x="2061634" y="2377577"/>
            <a:ext cx="384307" cy="167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2"/>
            <a:endCxn id="3079" idx="0"/>
          </p:cNvCxnSpPr>
          <p:nvPr/>
        </p:nvCxnSpPr>
        <p:spPr>
          <a:xfrm rot="5400000">
            <a:off x="1955959" y="3136735"/>
            <a:ext cx="407633" cy="3553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3838" y="16867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38" y="168676"/>
                <a:ext cx="941124" cy="346234"/>
              </a:xfrm>
              <a:prstGeom prst="ellipse">
                <a:avLst/>
              </a:prstGeom>
              <a:blipFill rotWithShape="1">
                <a:blip r:embed="rId6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65534" y="168676"/>
                <a:ext cx="1175657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true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34" y="168676"/>
                <a:ext cx="1175657" cy="346234"/>
              </a:xfrm>
              <a:prstGeom prst="ellipse">
                <a:avLst/>
              </a:prstGeom>
              <a:blipFill rotWithShape="1">
                <a:blip r:embed="rId7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29613" y="3624352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613" y="3624352"/>
                <a:ext cx="941124" cy="346234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3079" idx="3"/>
            <a:endCxn id="21" idx="2"/>
          </p:cNvCxnSpPr>
          <p:nvPr/>
        </p:nvCxnSpPr>
        <p:spPr>
          <a:xfrm flipV="1">
            <a:off x="4485575" y="3797469"/>
            <a:ext cx="1744038" cy="40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4"/>
            <a:endCxn id="3080" idx="0"/>
          </p:cNvCxnSpPr>
          <p:nvPr/>
        </p:nvCxnSpPr>
        <p:spPr>
          <a:xfrm>
            <a:off x="6700175" y="3970586"/>
            <a:ext cx="347588" cy="489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20000" y="3761832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761832"/>
                <a:ext cx="1291753" cy="346234"/>
              </a:xfrm>
              <a:prstGeom prst="ellipse">
                <a:avLst/>
              </a:prstGeom>
              <a:blipFill rotWithShape="1">
                <a:blip r:embed="rId9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4" y="795104"/>
            <a:ext cx="506412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400" y="3518239"/>
            <a:ext cx="50069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06" y="4459854"/>
            <a:ext cx="5040313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Curved Connector 53"/>
          <p:cNvCxnSpPr>
            <a:stCxn id="3078" idx="2"/>
            <a:endCxn id="55" idx="0"/>
          </p:cNvCxnSpPr>
          <p:nvPr/>
        </p:nvCxnSpPr>
        <p:spPr>
          <a:xfrm rot="16200000" flipH="1">
            <a:off x="7185743" y="2116772"/>
            <a:ext cx="538581" cy="5685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97911" y="2670360"/>
            <a:ext cx="2682838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Add column a=T</a:t>
            </a:r>
            <a:endParaRPr lang="en-US" sz="1600" b="1" dirty="0"/>
          </a:p>
        </p:txBody>
      </p:sp>
      <p:cxnSp>
        <p:nvCxnSpPr>
          <p:cNvPr id="52" name="Straight Arrow Connector 51"/>
          <p:cNvCxnSpPr>
            <a:stCxn id="55" idx="4"/>
            <a:endCxn id="21" idx="6"/>
          </p:cNvCxnSpPr>
          <p:nvPr/>
        </p:nvCxnSpPr>
        <p:spPr>
          <a:xfrm flipH="1">
            <a:off x="7170737" y="3016594"/>
            <a:ext cx="568593" cy="780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4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73727" y="179742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𝒔𝒕𝒂𝒓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727" y="179742"/>
                <a:ext cx="710303" cy="3462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976"/>
            <a:ext cx="44577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09" y="3825127"/>
            <a:ext cx="49609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013973" y="3461147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flat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973" y="3461147"/>
                <a:ext cx="941124" cy="346234"/>
              </a:xfrm>
              <a:prstGeom prst="ellipse">
                <a:avLst/>
              </a:prstGeom>
              <a:blipFill rotWithShape="1">
                <a:blip r:embed="rId6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>
            <a:spLocks/>
          </p:cNvSpPr>
          <p:nvPr/>
        </p:nvSpPr>
        <p:spPr>
          <a:xfrm>
            <a:off x="3056983" y="3256845"/>
            <a:ext cx="572583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-</a:t>
            </a:r>
            <a:endParaRPr lang="en-US" sz="1600" b="1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813" y="4425663"/>
            <a:ext cx="485775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4100" idx="2"/>
            <a:endCxn id="11" idx="2"/>
          </p:cNvCxnSpPr>
          <p:nvPr/>
        </p:nvCxnSpPr>
        <p:spPr>
          <a:xfrm>
            <a:off x="2228850" y="2662751"/>
            <a:ext cx="828133" cy="767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101" idx="1"/>
            <a:endCxn id="11" idx="6"/>
          </p:cNvCxnSpPr>
          <p:nvPr/>
        </p:nvCxnSpPr>
        <p:spPr>
          <a:xfrm flipH="1" flipV="1">
            <a:off x="3629566" y="3429962"/>
            <a:ext cx="1940743" cy="135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4"/>
            <a:endCxn id="4102" idx="0"/>
          </p:cNvCxnSpPr>
          <p:nvPr/>
        </p:nvCxnSpPr>
        <p:spPr>
          <a:xfrm flipH="1">
            <a:off x="2171062" y="3603079"/>
            <a:ext cx="1172213" cy="822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3825" y="3652010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5" y="3652010"/>
                <a:ext cx="941124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41974"/>
            <a:ext cx="51784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852247" y="209600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247" y="209600"/>
                <a:ext cx="1291753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27502" y="2959841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</m:e>
                          </m:acc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𝑅𝑝𝑖𝑣𝑜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02" y="2959841"/>
                <a:ext cx="1351975" cy="297004"/>
              </a:xfrm>
              <a:prstGeom prst="ellipse">
                <a:avLst/>
              </a:prstGeom>
              <a:blipFill rotWithShape="1">
                <a:blip r:embed="rId11"/>
                <a:stretch>
                  <a:fillRect b="-2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4104" idx="2"/>
            <a:endCxn id="30" idx="0"/>
          </p:cNvCxnSpPr>
          <p:nvPr/>
        </p:nvCxnSpPr>
        <p:spPr>
          <a:xfrm>
            <a:off x="7466013" y="2527924"/>
            <a:ext cx="237477" cy="43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4"/>
            <a:endCxn id="4101" idx="0"/>
          </p:cNvCxnSpPr>
          <p:nvPr/>
        </p:nvCxnSpPr>
        <p:spPr>
          <a:xfrm>
            <a:off x="7703490" y="3256845"/>
            <a:ext cx="347288" cy="568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5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3" y="593892"/>
            <a:ext cx="485775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2533" y="14968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" y="149686"/>
                <a:ext cx="941124" cy="346234"/>
              </a:xfrm>
              <a:prstGeom prst="ellipse">
                <a:avLst/>
              </a:prstGeom>
              <a:blipFill rotWithShape="1">
                <a:blip r:embed="rId3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49" y="2843477"/>
            <a:ext cx="16113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2990" y="4160749"/>
            <a:ext cx="51784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158" y="4771474"/>
            <a:ext cx="5360987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298029" y="3402601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flase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8029" y="3402601"/>
                <a:ext cx="941124" cy="346234"/>
              </a:xfrm>
              <a:prstGeom prst="ellipse">
                <a:avLst/>
              </a:prstGeom>
              <a:blipFill rotWithShape="1">
                <a:blip r:embed="rId7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2"/>
            <a:endCxn id="5122" idx="0"/>
          </p:cNvCxnSpPr>
          <p:nvPr/>
        </p:nvCxnSpPr>
        <p:spPr>
          <a:xfrm flipH="1">
            <a:off x="2056606" y="2525879"/>
            <a:ext cx="544802" cy="317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2" idx="2"/>
            <a:endCxn id="5123" idx="0"/>
          </p:cNvCxnSpPr>
          <p:nvPr/>
        </p:nvCxnSpPr>
        <p:spPr>
          <a:xfrm>
            <a:off x="2056606" y="3335602"/>
            <a:ext cx="79617" cy="825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34872" y="4160749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72" y="4160749"/>
                <a:ext cx="1291753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85" y="495920"/>
            <a:ext cx="5235575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48296" y="-23431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296" y="-23431"/>
                <a:ext cx="1291753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15435" y="3748835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435" y="3748835"/>
                <a:ext cx="941124" cy="346234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5124" idx="2"/>
            <a:endCxn id="32" idx="0"/>
          </p:cNvCxnSpPr>
          <p:nvPr/>
        </p:nvCxnSpPr>
        <p:spPr>
          <a:xfrm flipH="1">
            <a:off x="7739330" y="2427907"/>
            <a:ext cx="54843" cy="371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123" idx="3"/>
            <a:endCxn id="18" idx="2"/>
          </p:cNvCxnSpPr>
          <p:nvPr/>
        </p:nvCxnSpPr>
        <p:spPr>
          <a:xfrm flipV="1">
            <a:off x="4725435" y="3921952"/>
            <a:ext cx="1790000" cy="10619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97911" y="2798985"/>
            <a:ext cx="2682838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Add column b=T</a:t>
            </a:r>
            <a:endParaRPr lang="en-US" sz="1600" b="1" dirty="0"/>
          </a:p>
        </p:txBody>
      </p:sp>
      <p:cxnSp>
        <p:nvCxnSpPr>
          <p:cNvPr id="35" name="Straight Arrow Connector 34"/>
          <p:cNvCxnSpPr>
            <a:stCxn id="32" idx="4"/>
            <a:endCxn id="18" idx="6"/>
          </p:cNvCxnSpPr>
          <p:nvPr/>
        </p:nvCxnSpPr>
        <p:spPr>
          <a:xfrm flipH="1">
            <a:off x="7456559" y="3145219"/>
            <a:ext cx="282771" cy="776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4"/>
            <a:endCxn id="9" idx="0"/>
          </p:cNvCxnSpPr>
          <p:nvPr/>
        </p:nvCxnSpPr>
        <p:spPr>
          <a:xfrm>
            <a:off x="6985997" y="4095069"/>
            <a:ext cx="1121655" cy="676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0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en-US" dirty="0"/>
                  <a:t>CT(Nodes,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,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 = T)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 algn="l"/>
                <a:r>
                  <a:rPr lang="en-US" dirty="0"/>
                  <a:t>CT(Nodes, 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T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/>
                  <a:t>CT(Nodes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*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/>
                  <a:t>CT(Nodes  |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F)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>
            <a:off x="3085051" y="1846632"/>
            <a:ext cx="1" cy="384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/>
                            <m:t>Nodes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0"/>
          </p:cNvCxnSpPr>
          <p:nvPr/>
        </p:nvCxnSpPr>
        <p:spPr>
          <a:xfrm flipH="1">
            <a:off x="5723877" y="1019876"/>
            <a:ext cx="984526" cy="490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r>
                  <a:rPr lang="en-US" dirty="0"/>
                  <a:t>Add </a:t>
                </a:r>
                <a:r>
                  <a:rPr lang="en-US" dirty="0" smtClean="0"/>
                  <a:t>column</a:t>
                </a:r>
              </a:p>
              <a:p>
                <a14:m>
                  <m:oMath xmlns:m="http://schemas.openxmlformats.org/officeDocument/2006/math" xmlns="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=T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blipFill rotWithShape="1">
                <a:blip r:embed="rId8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Add columns </a:t>
                </a:r>
                <a:endParaRPr lang="en-US" sz="120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 smtClean="0"/>
                  <a:t>=F, </a:t>
                </a:r>
                <a:r>
                  <a:rPr lang="en-US" sz="1200" dirty="0"/>
                  <a:t>2Nodes(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sz="1200" dirty="0"/>
                  <a:t>) </a:t>
                </a:r>
                <a:r>
                  <a:rPr lang="en-US" sz="1200" dirty="0" smtClean="0"/>
                  <a:t> = N/A</a:t>
                </a:r>
                <a:endParaRPr lang="en-US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blipFill rotWithShape="1">
                <a:blip r:embed="rId9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 flipH="1">
            <a:off x="3085051" y="2761119"/>
            <a:ext cx="1" cy="437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6"/>
          </p:cNvCxnSpPr>
          <p:nvPr/>
        </p:nvCxnSpPr>
        <p:spPr>
          <a:xfrm flipH="1">
            <a:off x="5238579" y="3632399"/>
            <a:ext cx="1469824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708403" y="1019876"/>
            <a:ext cx="0" cy="2182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8614" y="4103918"/>
            <a:ext cx="879965" cy="397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24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  <a:endCxn id="5" idx="0"/>
          </p:cNvCxnSpPr>
          <p:nvPr/>
        </p:nvCxnSpPr>
        <p:spPr>
          <a:xfrm>
            <a:off x="4798597" y="4500958"/>
            <a:ext cx="0" cy="288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2"/>
          </p:cNvCxnSpPr>
          <p:nvPr/>
        </p:nvCxnSpPr>
        <p:spPr>
          <a:xfrm>
            <a:off x="3085051" y="3632399"/>
            <a:ext cx="1273563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blipFill rotWithShape="1">
                <a:blip r:embed="rId10"/>
                <a:stretch>
                  <a:fillRect b="-111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 flipH="1">
            <a:off x="3085051" y="1044626"/>
            <a:ext cx="1" cy="542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3440202" y="1716199"/>
            <a:ext cx="1672990" cy="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98597" y="5565157"/>
            <a:ext cx="3578772" cy="5174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eaLnBrk="0" hangingPunct="0">
              <a:spcBef>
                <a:spcPct val="30000"/>
              </a:spcBef>
              <a:defRPr/>
            </a:pPr>
            <a:r>
              <a:rPr lang="en-US" dirty="0" err="1" smtClean="0"/>
              <a:t>Zhensong</a:t>
            </a:r>
            <a:r>
              <a:rPr lang="en-US" dirty="0" smtClean="0"/>
              <a:t>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3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77704" y="4650753"/>
                <a:ext cx="3099496" cy="3339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CT(Anodes(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baseline="-25000" dirty="0" smtClean="0"/>
                  <a:t> ,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),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|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=T)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04" y="4650753"/>
                <a:ext cx="3099496" cy="333938"/>
              </a:xfrm>
              <a:prstGeom prst="rect">
                <a:avLst/>
              </a:prstGeom>
              <a:blipFill rotWithShape="1">
                <a:blip r:embed="rId3"/>
                <a:stretch>
                  <a:fillRect b="-877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96595" y="365353"/>
                <a:ext cx="2862547" cy="51860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CT(Anodes(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,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)|R</a:t>
                </a:r>
                <a:r>
                  <a:rPr lang="en-US" sz="1200" baseline="-25000" dirty="0" smtClean="0"/>
                  <a:t>pivot</a:t>
                </a:r>
                <a:r>
                  <a:rPr lang="en-US" sz="1200" dirty="0" smtClean="0"/>
                  <a:t>=T,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=T) </a:t>
                </a:r>
              </a:p>
              <a:p>
                <a:r>
                  <a:rPr lang="en-US" sz="1200" dirty="0"/>
                  <a:t>Join of existing </a:t>
                </a:r>
                <a:r>
                  <a:rPr lang="en-US" sz="1200" dirty="0" smtClean="0"/>
                  <a:t>tables</a:t>
                </a:r>
                <a:endParaRPr lang="en-US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95" y="365353"/>
                <a:ext cx="2862547" cy="518604"/>
              </a:xfrm>
              <a:prstGeom prst="rect">
                <a:avLst/>
              </a:prstGeom>
              <a:blipFill rotWithShape="1">
                <a:blip r:embed="rId4"/>
                <a:stretch>
                  <a:fillRect b="-689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6282" y="383628"/>
                <a:ext cx="4168140" cy="57554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CT(1nodes(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),Anodes(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)|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=T, 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=*)=</a:t>
                </a:r>
              </a:p>
              <a:p>
                <a:r>
                  <a:rPr lang="en-US" sz="1200" dirty="0"/>
                  <a:t>CT(Anodes(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)|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=T) x CT({1Nodes(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)}-{1Nodes(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)})</a:t>
                </a:r>
                <a:endParaRPr lang="en-US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2" y="383628"/>
                <a:ext cx="4168140" cy="575542"/>
              </a:xfrm>
              <a:prstGeom prst="rect">
                <a:avLst/>
              </a:prstGeom>
              <a:blipFill rotWithShape="1">
                <a:blip r:embed="rId5"/>
                <a:stretch>
                  <a:fillRect b="-52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87880" y="2121907"/>
                <a:ext cx="3261360" cy="3339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</a:t>
                </a:r>
                <a:r>
                  <a:rPr lang="en-US" dirty="0"/>
                  <a:t>1nodes(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pivot</a:t>
                </a:r>
                <a:r>
                  <a:rPr lang="en-US" dirty="0"/>
                  <a:t>),Anodes(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|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=F,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 xmlns="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=T)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80" y="2121907"/>
                <a:ext cx="3261360" cy="333938"/>
              </a:xfrm>
              <a:prstGeom prst="rect">
                <a:avLst/>
              </a:prstGeom>
              <a:blipFill rotWithShape="1">
                <a:blip r:embed="rId6"/>
                <a:stretch>
                  <a:fillRect b="-877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718560" y="1823448"/>
            <a:ext cx="238248" cy="298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</m:e>
                          </m:acc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𝑅𝑝𝑖𝑣𝑜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blipFill rotWithShape="1">
                <a:blip r:embed="rId7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883957"/>
            <a:ext cx="1057262" cy="38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79" y="3008472"/>
            <a:ext cx="20447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 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pivot</a:t>
            </a:r>
            <a:r>
              <a:rPr lang="en-US" sz="1200" dirty="0" smtClean="0"/>
              <a:t>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98322" y="2989502"/>
            <a:ext cx="43126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columns 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pivot</a:t>
            </a:r>
            <a:r>
              <a:rPr lang="en-US" sz="1200" dirty="0" smtClean="0"/>
              <a:t>=F,2Nodes(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pivot</a:t>
            </a:r>
            <a:r>
              <a:rPr lang="en-US" sz="1200" dirty="0" smtClean="0"/>
              <a:t>)= 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718560" y="2455845"/>
            <a:ext cx="236092" cy="53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3268147"/>
            <a:ext cx="1865945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927869" y="883957"/>
            <a:ext cx="637492" cy="2124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413242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</p:cNvCxnSpPr>
          <p:nvPr/>
        </p:nvCxnSpPr>
        <p:spPr>
          <a:xfrm flipH="1">
            <a:off x="5690052" y="447865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3954652" y="3249177"/>
            <a:ext cx="1744764" cy="883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2800352" y="959170"/>
            <a:ext cx="801304" cy="691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127065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7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7705" y="4650757"/>
            <a:ext cx="210127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CT(Anodes(R1),R1|R2=T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595" y="365356"/>
            <a:ext cx="286254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CT(Anodes(R1,R2)|R1=T,R2=T) </a:t>
            </a:r>
          </a:p>
          <a:p>
            <a:r>
              <a:rPr lang="en-US" sz="1200" dirty="0"/>
              <a:t>Join of existing </a:t>
            </a:r>
            <a:r>
              <a:rPr lang="en-US" sz="1200" dirty="0" smtClean="0"/>
              <a:t>tables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2" y="383630"/>
            <a:ext cx="416814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CT(1nodes(R1),Anodes(R2)|R2=T,R1=*)=</a:t>
            </a:r>
          </a:p>
          <a:p>
            <a:r>
              <a:rPr lang="en-US" sz="1200" dirty="0"/>
              <a:t>CT(Anodes(R2)|R2=T</a:t>
            </a:r>
            <a:r>
              <a:rPr lang="en-US" sz="1200" dirty="0" smtClean="0"/>
              <a:t>) x CT(1Nodes(R1)-1Nodes(R2))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25514" y="2121910"/>
            <a:ext cx="215219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CT(Anodes(R1)|R1=F,R2=T)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901611" y="1823448"/>
            <a:ext cx="55197" cy="29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827021"/>
            <a:ext cx="1057262" cy="443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79" y="3008472"/>
            <a:ext cx="18161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 R1=T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8424" y="2989502"/>
            <a:ext cx="3512559" cy="51935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columns R1=F,2Nodes(R1)= </a:t>
            </a:r>
            <a:r>
              <a:rPr lang="en-US" sz="1200" dirty="0" smtClean="0"/>
              <a:t>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901611" y="2398909"/>
            <a:ext cx="453093" cy="590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3268147"/>
            <a:ext cx="1751645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927869" y="827021"/>
            <a:ext cx="523192" cy="2181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413242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</p:cNvCxnSpPr>
          <p:nvPr/>
        </p:nvCxnSpPr>
        <p:spPr>
          <a:xfrm flipH="1">
            <a:off x="5690052" y="447865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4354704" y="3508853"/>
            <a:ext cx="1344712" cy="62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2800352" y="845295"/>
            <a:ext cx="801304" cy="805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127065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2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7707" y="4650757"/>
            <a:ext cx="222841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CT(Anodes(R1,R2),R1|R2=T)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597" y="365355"/>
            <a:ext cx="17095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CT(Anodes(R1,R2)|R1=T,R2=T</a:t>
            </a:r>
            <a:r>
              <a:rPr lang="en-US" sz="1200" dirty="0" smtClean="0"/>
              <a:t>) </a:t>
            </a:r>
          </a:p>
          <a:p>
            <a:r>
              <a:rPr lang="en-US" sz="1200" dirty="0"/>
              <a:t>Join of existing </a:t>
            </a:r>
            <a:r>
              <a:rPr lang="en-US" sz="1200" dirty="0" smtClean="0"/>
              <a:t>tables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96341" y="383630"/>
            <a:ext cx="390906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CT(1nodes(R1),</a:t>
            </a:r>
            <a:r>
              <a:rPr lang="en-US" sz="1200" dirty="0" smtClean="0"/>
              <a:t>Anodes(R2</a:t>
            </a:r>
            <a:r>
              <a:rPr lang="en-US" sz="1200" smtClean="0"/>
              <a:t>)|R2=T,R1=*)=</a:t>
            </a:r>
            <a:endParaRPr lang="en-US" sz="1200" dirty="0" smtClean="0"/>
          </a:p>
          <a:p>
            <a:r>
              <a:rPr lang="en-US" sz="1200" dirty="0"/>
              <a:t>CT(Anodes(R2)|R2=T</a:t>
            </a:r>
            <a:r>
              <a:rPr lang="en-US" sz="1200" dirty="0" smtClean="0"/>
              <a:t>) </a:t>
            </a:r>
            <a:r>
              <a:rPr lang="en-US" sz="1200" smtClean="0"/>
              <a:t>x CT(1Nodes(R1)-</a:t>
            </a:r>
            <a:r>
              <a:rPr lang="en-US" sz="1200" dirty="0" smtClean="0"/>
              <a:t>1Nodes(R2))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25514" y="2121909"/>
            <a:ext cx="215219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CT(Anodes(R1,R2)|R1=F,R2=T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901611" y="1823448"/>
            <a:ext cx="55197" cy="298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blipFill rotWithShape="1">
                <a:blip r:embed="rId2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1011686"/>
            <a:ext cx="480754" cy="25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79" y="3008472"/>
            <a:ext cx="18161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 R1=T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8424" y="2989502"/>
            <a:ext cx="3512559" cy="51935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columns R1=F,2Nodes(R1)= </a:t>
            </a:r>
            <a:r>
              <a:rPr lang="en-US" sz="1200" dirty="0" smtClean="0"/>
              <a:t>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901611" y="2583574"/>
            <a:ext cx="453093" cy="405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3268147"/>
            <a:ext cx="1751645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351361" y="1011686"/>
            <a:ext cx="1099700" cy="1996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413242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</p:cNvCxnSpPr>
          <p:nvPr/>
        </p:nvCxnSpPr>
        <p:spPr>
          <a:xfrm flipH="1">
            <a:off x="5690052" y="447865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4354704" y="3508853"/>
            <a:ext cx="1344712" cy="62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3150871" y="845295"/>
            <a:ext cx="450785" cy="805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127065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4235" y="4650757"/>
            <a:ext cx="295622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CT(Anodes(R1),R1,1Nodes(R2</a:t>
            </a:r>
            <a:r>
              <a:rPr lang="en-US" dirty="0" smtClean="0"/>
              <a:t>)|R2=*)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6983" y="3724838"/>
            <a:ext cx="23835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CT(Anodes(R1),R1) </a:t>
            </a:r>
            <a:r>
              <a:rPr lang="en-US" dirty="0" smtClean="0"/>
              <a:t>x</a:t>
            </a:r>
          </a:p>
          <a:p>
            <a:r>
              <a:rPr lang="en-US" dirty="0" smtClean="0"/>
              <a:t>CT(1Nodes(R2</a:t>
            </a:r>
            <a:r>
              <a:rPr lang="en-US" smtClean="0"/>
              <a:t>)-1Nodes(R1))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8647" y="5420377"/>
            <a:ext cx="222841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CT(Anodes(R1),R1,1nodes(R2|R2=T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27060" y="501597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2)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60" y="5015972"/>
                <a:ext cx="1351975" cy="29700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5870603" y="4927753"/>
            <a:ext cx="0" cy="88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4" idx="4"/>
          </p:cNvCxnSpPr>
          <p:nvPr/>
        </p:nvCxnSpPr>
        <p:spPr>
          <a:xfrm flipH="1">
            <a:off x="5703047" y="5312976"/>
            <a:ext cx="1" cy="107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88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00253"/>
              </p:ext>
            </p:extLst>
          </p:nvPr>
        </p:nvGraphicFramePr>
        <p:xfrm>
          <a:off x="338406" y="211664"/>
          <a:ext cx="8500794" cy="491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8927"/>
                <a:gridCol w="3081867"/>
              </a:tblGrid>
              <a:tr h="3689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Entries for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RA(S,P)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AS ',1nid)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RV.RNodes_1Nodes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prof0.popularity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`popularity(prof0)` 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prof0.teachingability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`teachingability(prof0)` 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student0.intelligence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`intelligence(student0)`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student0.ranking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`ranking(student0)` 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prof0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student0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prof0.prof_id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=student0.student_id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62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Learning Bayes Net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 Title At 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visualize correlations.</a:t>
            </a:r>
          </a:p>
          <a:p>
            <a:pPr lvl="1"/>
            <a:r>
              <a:rPr lang="en-US" dirty="0" smtClean="0"/>
              <a:t>support what-if queries.</a:t>
            </a:r>
          </a:p>
          <a:p>
            <a:pPr lvl="1"/>
            <a:r>
              <a:rPr lang="en-US" dirty="0" smtClean="0"/>
              <a:t>Generative model, complex machine learning task.</a:t>
            </a:r>
          </a:p>
          <a:p>
            <a:pPr lvl="1"/>
            <a:r>
              <a:rPr lang="en-US" dirty="0" smtClean="0"/>
              <a:t>compiles database statistics for quick queries (cite </a:t>
            </a:r>
            <a:r>
              <a:rPr lang="en-US" dirty="0" err="1" smtClean="0"/>
              <a:t>Getoor</a:t>
            </a:r>
            <a:r>
              <a:rPr lang="en-US" dirty="0" smtClean="0"/>
              <a:t>, Schulte et al.)</a:t>
            </a:r>
          </a:p>
          <a:p>
            <a:pPr lvl="1"/>
            <a:r>
              <a:rPr lang="en-US" dirty="0" smtClean="0"/>
              <a:t>can be converted to other model types (e.g., MLNs).</a:t>
            </a:r>
          </a:p>
        </p:txBody>
      </p:sp>
    </p:spTree>
    <p:extLst>
      <p:ext uri="{BB962C8B-B14F-4D97-AF65-F5344CB8AC3E}">
        <p14:creationId xmlns:p14="http://schemas.microsoft.com/office/powerpoint/2010/main" val="40779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72193"/>
              </p:ext>
            </p:extLst>
          </p:nvPr>
        </p:nvGraphicFramePr>
        <p:xfrm>
          <a:off x="279139" y="262464"/>
          <a:ext cx="8500794" cy="5550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7873"/>
                <a:gridCol w="2882921"/>
              </a:tblGrid>
              <a:tr h="3689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AS ',1nid)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RNodes_1Nodes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prof0.popularity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`popularity(prof0)` 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prof0.teachingability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`teachingability(prof0)` 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student0.intelligence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`intelligence(student0)`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student0.ranking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`ranking(student0)` 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96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' AS ',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' AS ',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prof0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student0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`RA`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3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prof_id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prof0.prof_id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2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student_id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=student0.student_id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60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35667"/>
              </p:ext>
            </p:extLst>
          </p:nvPr>
        </p:nvGraphicFramePr>
        <p:xfrm>
          <a:off x="1047776" y="175306"/>
          <a:ext cx="2454375" cy="1040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30809"/>
              </p:ext>
            </p:extLst>
          </p:nvPr>
        </p:nvGraphicFramePr>
        <p:xfrm>
          <a:off x="4443986" y="143823"/>
          <a:ext cx="3447101" cy="1061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53058"/>
              </p:ext>
            </p:extLst>
          </p:nvPr>
        </p:nvGraphicFramePr>
        <p:xfrm>
          <a:off x="5041379" y="1900147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6448"/>
              </p:ext>
            </p:extLst>
          </p:nvPr>
        </p:nvGraphicFramePr>
        <p:xfrm>
          <a:off x="1804181" y="3464460"/>
          <a:ext cx="914400" cy="39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16120"/>
              </p:ext>
            </p:extLst>
          </p:nvPr>
        </p:nvGraphicFramePr>
        <p:xfrm>
          <a:off x="1074185" y="1799358"/>
          <a:ext cx="2450590" cy="1053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65143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90425"/>
              </p:ext>
            </p:extLst>
          </p:nvPr>
        </p:nvGraphicFramePr>
        <p:xfrm>
          <a:off x="7684877" y="3325284"/>
          <a:ext cx="328517" cy="426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699"/>
            <a:ext cx="2172" cy="15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60070"/>
              </p:ext>
            </p:extLst>
          </p:nvPr>
        </p:nvGraphicFramePr>
        <p:xfrm>
          <a:off x="2464173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>
            <a:off x="4391711" y="5338044"/>
            <a:ext cx="4326" cy="116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93193" y="1787253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68658"/>
              </p:ext>
            </p:extLst>
          </p:nvPr>
        </p:nvGraphicFramePr>
        <p:xfrm>
          <a:off x="4557469" y="3969492"/>
          <a:ext cx="3756288" cy="10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2"/>
            <a:ext cx="1832421" cy="17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0"/>
            <a:ext cx="2635999" cy="7988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1759789" y="5835667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64" y="1190601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66538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CL(CT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59413" y="5415347"/>
            <a:ext cx="2815952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1847290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9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4691" y="2034252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DataBase_RV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78794" y="3646140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3132429" y="3500133"/>
            <a:ext cx="277591" cy="6718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4" y="49238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82541" y="146481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3104950" y="142664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82894" y="77255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2487" y="363618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DataBase_CT</a:t>
            </a:r>
            <a:endParaRPr lang="en-US" sz="1200" b="1" dirty="0" smtClean="0"/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5538863" y="2290912"/>
            <a:ext cx="277591" cy="777240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5613693" y="3490235"/>
            <a:ext cx="277591" cy="77682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20319" y="2847125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92932" y="566560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DataBase_BN</a:t>
            </a:r>
            <a:endParaRPr lang="en-US" sz="1200" b="1" dirty="0" smtClean="0"/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677658" y="2265085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7104172" y="3630406"/>
            <a:ext cx="277591" cy="809862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79860"/>
              </p:ext>
            </p:extLst>
          </p:nvPr>
        </p:nvGraphicFramePr>
        <p:xfrm>
          <a:off x="2231379" y="2074937"/>
          <a:ext cx="2735280" cy="131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413"/>
                <a:gridCol w="848729"/>
                <a:gridCol w="510138"/>
              </a:tblGrid>
              <a:tr h="2926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Functor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intelligence(Student)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satisfaction(Course, Student)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37322"/>
              </p:ext>
            </p:extLst>
          </p:nvPr>
        </p:nvGraphicFramePr>
        <p:xfrm>
          <a:off x="2253499" y="4440268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382"/>
              </p:ext>
            </p:extLst>
          </p:nvPr>
        </p:nvGraphicFramePr>
        <p:xfrm>
          <a:off x="6090309" y="4481791"/>
          <a:ext cx="2585805" cy="1090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518"/>
                <a:gridCol w="577516"/>
                <a:gridCol w="750771"/>
              </a:tblGrid>
              <a:tr h="35899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Rchian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301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ranking(Student)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intelligence(Student)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0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CREATE TABLE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ct</a:t>
            </a:r>
            <a:r>
              <a:rPr lang="en-US" b="1" baseline="-25000" dirty="0" err="1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="1" baseline="-25000" dirty="0" smtClean="0">
                <a:solidFill>
                  <a:prstClr val="black"/>
                </a:solidFill>
                <a:latin typeface="Calibri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AS</a:t>
            </a:r>
            <a:br>
              <a:rPr lang="en-US" dirty="0" smtClean="0">
                <a:solidFill>
                  <a:prstClr val="black"/>
                </a:solidFill>
                <a:latin typeface="Calibri"/>
              </a:rPr>
            </a:br>
            <a:r>
              <a:rPr lang="en-US" dirty="0" smtClean="0">
                <a:solidFill>
                  <a:prstClr val="black"/>
                </a:solidFill>
                <a:latin typeface="Calibri"/>
              </a:rPr>
              <a:t>SELECT count(*) as  Count 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professor.popularity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professor.teachingability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student.intelligence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student.ranking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RA.capability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RA.salary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FROM professor, student, RA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WHERE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RA.prof_id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professor.prof_id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RA.student_id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student.student_id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GROUP BY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professor.popularity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professor.teachingability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student.intelligence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student.ranking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RA.capability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RA.salary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85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Bayes net.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/>
              <a:t>give example and semantics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0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93452</TotalTime>
  <Words>12221</Words>
  <Application>Microsoft Macintosh PowerPoint</Application>
  <PresentationFormat>On-screen Show (4:3)</PresentationFormat>
  <Paragraphs>4053</Paragraphs>
  <Slides>83</Slides>
  <Notes>70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Equity</vt:lpstr>
      <vt:lpstr>Office Theme</vt:lpstr>
      <vt:lpstr>BayesBase: Learning Bayes Nets with Relational Algebra</vt:lpstr>
      <vt:lpstr>Misc points</vt:lpstr>
      <vt:lpstr>Motivation and contributions</vt:lpstr>
      <vt:lpstr>General Machine Learning for Single-Table Data</vt:lpstr>
      <vt:lpstr>Relational Learning With Multiple Database Tables</vt:lpstr>
      <vt:lpstr>General and Scalable Machine Learning with Relational Databases: SQL</vt:lpstr>
      <vt:lpstr>Functors vs. relations</vt:lpstr>
      <vt:lpstr>Goal: Learning Bayes Net Models</vt:lpstr>
      <vt:lpstr>Example</vt:lpstr>
      <vt:lpstr>PowerPoint Presentation</vt:lpstr>
      <vt:lpstr>BN for University Database</vt:lpstr>
      <vt:lpstr>High-level Algorithm</vt:lpstr>
      <vt:lpstr>Constructing Nodes from Database</vt:lpstr>
      <vt:lpstr>Finding Functor Nodes</vt:lpstr>
      <vt:lpstr>Finding Functor Nodes</vt:lpstr>
      <vt:lpstr>Generate Candidate Bayes nets</vt:lpstr>
      <vt:lpstr>Hierarchical Lattice Search</vt:lpstr>
      <vt:lpstr>Hierarchical Search</vt:lpstr>
      <vt:lpstr>Scoring Bayes Nets</vt:lpstr>
      <vt:lpstr>Computing Sufficient Statistics</vt:lpstr>
      <vt:lpstr>Contingency tables</vt:lpstr>
      <vt:lpstr>Contingency table algebra</vt:lpstr>
      <vt:lpstr>Eliminating false relationship</vt:lpstr>
      <vt:lpstr>Computing the CT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Explain Moebius transform</vt:lpstr>
      <vt:lpstr>Evaluation</vt:lpstr>
      <vt:lpstr>Constructing Contingency Tables</vt:lpstr>
      <vt:lpstr>Statistical Evaluation</vt:lpstr>
      <vt:lpstr>Backup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452</cp:revision>
  <cp:lastPrinted>2014-08-21T23:16:46Z</cp:lastPrinted>
  <dcterms:created xsi:type="dcterms:W3CDTF">2011-12-30T19:23:42Z</dcterms:created>
  <dcterms:modified xsi:type="dcterms:W3CDTF">2014-08-21T23:45:22Z</dcterms:modified>
</cp:coreProperties>
</file>