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6" r:id="rId3"/>
    <p:sldId id="293" r:id="rId4"/>
    <p:sldId id="307" r:id="rId5"/>
    <p:sldId id="321" r:id="rId6"/>
    <p:sldId id="290" r:id="rId7"/>
    <p:sldId id="316" r:id="rId8"/>
    <p:sldId id="295" r:id="rId9"/>
    <p:sldId id="322" r:id="rId10"/>
    <p:sldId id="297" r:id="rId11"/>
    <p:sldId id="298" r:id="rId12"/>
    <p:sldId id="314" r:id="rId13"/>
    <p:sldId id="300" r:id="rId14"/>
    <p:sldId id="319" r:id="rId15"/>
    <p:sldId id="315" r:id="rId16"/>
    <p:sldId id="325" r:id="rId17"/>
    <p:sldId id="328" r:id="rId18"/>
    <p:sldId id="320" r:id="rId19"/>
    <p:sldId id="329" r:id="rId20"/>
    <p:sldId id="303" r:id="rId21"/>
    <p:sldId id="305" r:id="rId22"/>
    <p:sldId id="291" r:id="rId23"/>
    <p:sldId id="284" r:id="rId24"/>
    <p:sldId id="274" r:id="rId25"/>
    <p:sldId id="323" r:id="rId26"/>
    <p:sldId id="259" r:id="rId27"/>
    <p:sldId id="260" r:id="rId28"/>
    <p:sldId id="261" r:id="rId29"/>
    <p:sldId id="276" r:id="rId30"/>
    <p:sldId id="265" r:id="rId31"/>
    <p:sldId id="266" r:id="rId3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F0067F9-1347-E440-87D6-3BA3795083E4}">
          <p14:sldIdLst>
            <p14:sldId id="256"/>
          </p14:sldIdLst>
        </p14:section>
        <p14:section name="Introduction" id="{1E270D8C-2A49-F24C-952D-AB1C9F14FA44}">
          <p14:sldIdLst>
            <p14:sldId id="306"/>
            <p14:sldId id="293"/>
            <p14:sldId id="307"/>
            <p14:sldId id="321"/>
            <p14:sldId id="290"/>
            <p14:sldId id="316"/>
            <p14:sldId id="295"/>
          </p14:sldIdLst>
        </p14:section>
        <p14:section name="System Details" id="{458B7BE7-9ADD-3A4F-A85E-A07637F73B7F}">
          <p14:sldIdLst>
            <p14:sldId id="322"/>
            <p14:sldId id="297"/>
            <p14:sldId id="298"/>
            <p14:sldId id="314"/>
            <p14:sldId id="300"/>
            <p14:sldId id="319"/>
          </p14:sldIdLst>
        </p14:section>
        <p14:section name="Results and Conclusion" id="{148DAC59-C9B5-1E41-A0BB-CFC180E94F9B}">
          <p14:sldIdLst>
            <p14:sldId id="315"/>
            <p14:sldId id="325"/>
            <p14:sldId id="328"/>
            <p14:sldId id="320"/>
            <p14:sldId id="329"/>
            <p14:sldId id="303"/>
            <p14:sldId id="305"/>
            <p14:sldId id="291"/>
            <p14:sldId id="284"/>
            <p14:sldId id="274"/>
            <p14:sldId id="323"/>
            <p14:sldId id="259"/>
            <p14:sldId id="260"/>
            <p14:sldId id="261"/>
            <p14:sldId id="276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226" autoAdjust="0"/>
  </p:normalViewPr>
  <p:slideViewPr>
    <p:cSldViewPr snapToGrid="0" snapToObjects="1">
      <p:cViewPr varScale="1">
        <p:scale>
          <a:sx n="98" d="100"/>
          <a:sy n="98" d="100"/>
        </p:scale>
        <p:origin x="19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-282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Database Tuples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1010051</c:v>
                </c:pt>
                <c:pt idx="1">
                  <c:v>14540</c:v>
                </c:pt>
                <c:pt idx="2" formatCode="General">
                  <c:v>712</c:v>
                </c:pt>
                <c:pt idx="3" formatCode="General">
                  <c:v>870</c:v>
                </c:pt>
                <c:pt idx="4">
                  <c:v>12927</c:v>
                </c:pt>
                <c:pt idx="5">
                  <c:v>1354134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Sufficient Statistics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 formatCode="General">
                  <c:v>252</c:v>
                </c:pt>
                <c:pt idx="1">
                  <c:v>1631</c:v>
                </c:pt>
                <c:pt idx="2">
                  <c:v>2828</c:v>
                </c:pt>
                <c:pt idx="3">
                  <c:v>1746870</c:v>
                </c:pt>
                <c:pt idx="4">
                  <c:v>12374892</c:v>
                </c:pt>
                <c:pt idx="5">
                  <c:v>15538430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SS Computing Time (s)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2.7</c:v>
                </c:pt>
                <c:pt idx="1">
                  <c:v>1.67</c:v>
                </c:pt>
                <c:pt idx="2">
                  <c:v>3.84</c:v>
                </c:pt>
                <c:pt idx="3" formatCode="#,##0.00">
                  <c:v>1112.8399999999999</c:v>
                </c:pt>
                <c:pt idx="4" formatCode="#,##0.00">
                  <c:v>3536.76</c:v>
                </c:pt>
                <c:pt idx="5" formatCode="#,##0.00">
                  <c:v>7467.85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#BN Parameters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292</c:v>
                </c:pt>
                <c:pt idx="1">
                  <c:v>721</c:v>
                </c:pt>
                <c:pt idx="2">
                  <c:v>241</c:v>
                </c:pt>
                <c:pt idx="3">
                  <c:v>339</c:v>
                </c:pt>
                <c:pt idx="4">
                  <c:v>569</c:v>
                </c:pt>
                <c:pt idx="5" formatCode="#,##0">
                  <c:v>60059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2289896"/>
        <c:axId val="722298912"/>
      </c:barChart>
      <c:catAx>
        <c:axId val="722289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kumimoji="0" lang="en-US" sz="1400" b="0" i="0" u="none" strike="noStrike" kern="1200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298912"/>
        <c:crosses val="autoZero"/>
        <c:auto val="1"/>
        <c:lblAlgn val="ctr"/>
        <c:lblOffset val="100"/>
        <c:noMultiLvlLbl val="0"/>
      </c:catAx>
      <c:valAx>
        <c:axId val="7222989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kumimoji="0" lang="en-US" sz="1400" b="0" i="0" u="none" strike="noStrike" kern="1200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289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marL="0" algn="r" rtl="0" eaLnBrk="1" fontAlgn="b" latinLnBrk="0" hangingPunct="1">
              <a:defRPr kumimoji="0" lang="en-US" sz="1400" b="0" i="0" u="none" strike="noStrike" kern="1200" baseline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marL="0" algn="r" rtl="0" eaLnBrk="1" fontAlgn="b" latinLnBrk="0" hangingPunct="1">
        <a:defRPr kumimoji="0" lang="en-US" sz="1400" b="0" i="0" u="none" strike="noStrike" kern="1200">
          <a:solidFill>
            <a:srgbClr val="000000"/>
          </a:solidFill>
          <a:effectLst/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Comparison with other statistical-relational learning </a:t>
            </a:r>
          </a:p>
          <a:p>
            <a:pPr>
              <a:defRPr/>
            </a:pPr>
            <a:r>
              <a:rPr lang="en-US"/>
              <a:t>(Markov Logic Network learning using gradient boosting)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340843514070085"/>
          <c:y val="0.20208637006417926"/>
          <c:w val="0.79621500184913307"/>
          <c:h val="0.570918979856214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RDN_Boost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5562</c:v>
                </c:pt>
                <c:pt idx="1">
                  <c:v>118</c:v>
                </c:pt>
                <c:pt idx="2">
                  <c:v>15</c:v>
                </c:pt>
                <c:pt idx="3">
                  <c:v>27</c:v>
                </c:pt>
                <c:pt idx="4">
                  <c:v>251</c:v>
                </c:pt>
                <c:pt idx="5" formatCode="#,##0">
                  <c:v>100000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MLN_Boost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#,##0">
                  <c:v>100000</c:v>
                </c:pt>
                <c:pt idx="1">
                  <c:v>49</c:v>
                </c:pt>
                <c:pt idx="2">
                  <c:v>19</c:v>
                </c:pt>
                <c:pt idx="3">
                  <c:v>42</c:v>
                </c:pt>
                <c:pt idx="4">
                  <c:v>230</c:v>
                </c:pt>
                <c:pt idx="5" formatCode="#,##0">
                  <c:v>100000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FactorBase-Total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1.1200000000000001</c:v>
                </c:pt>
                <c:pt idx="1">
                  <c:v>1</c:v>
                </c:pt>
                <c:pt idx="2">
                  <c:v>1</c:v>
                </c:pt>
                <c:pt idx="3">
                  <c:v>102</c:v>
                </c:pt>
                <c:pt idx="4">
                  <c:v>286</c:v>
                </c:pt>
                <c:pt idx="5">
                  <c:v>524.25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FactorBase-Count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UW-CSE</c:v>
                </c:pt>
                <c:pt idx="3">
                  <c:v>Mondial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0.39</c:v>
                </c:pt>
                <c:pt idx="1">
                  <c:v>0.15</c:v>
                </c:pt>
                <c:pt idx="2">
                  <c:v>0.27</c:v>
                </c:pt>
                <c:pt idx="3">
                  <c:v>61.82</c:v>
                </c:pt>
                <c:pt idx="4">
                  <c:v>186.15</c:v>
                </c:pt>
                <c:pt idx="5">
                  <c:v>439.29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791320"/>
        <c:axId val="347791712"/>
      </c:barChart>
      <c:catAx>
        <c:axId val="34779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1712"/>
        <c:crosses val="autoZero"/>
        <c:auto val="1"/>
        <c:lblAlgn val="ctr"/>
        <c:lblOffset val="100"/>
        <c:noMultiLvlLbl val="0"/>
      </c:catAx>
      <c:valAx>
        <c:axId val="34779171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1320"/>
        <c:crosses val="autoZero"/>
        <c:crossBetween val="between"/>
        <c:majorUnit val="100"/>
        <c:minorUnit val="1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Sheet3!$L$8</c:f>
              <c:strCache>
                <c:ptCount val="1"/>
                <c:pt idx="0">
                  <c:v>Blocked Instances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Sheet3!$M$8:$R$8</c:f>
              <c:numCache>
                <c:formatCode>General</c:formatCode>
                <c:ptCount val="6"/>
                <c:pt idx="0">
                  <c:v>54.44</c:v>
                </c:pt>
                <c:pt idx="1">
                  <c:v>61.79</c:v>
                </c:pt>
                <c:pt idx="2">
                  <c:v>109.2</c:v>
                </c:pt>
                <c:pt idx="3">
                  <c:v>80.180000000000007</c:v>
                </c:pt>
                <c:pt idx="4">
                  <c:v>693.42</c:v>
                </c:pt>
                <c:pt idx="5">
                  <c:v>18756</c:v>
                </c:pt>
              </c:numCache>
            </c:numRef>
          </c:val>
        </c:ser>
        <c:ser>
          <c:idx val="1"/>
          <c:order val="1"/>
          <c:tx>
            <c:strRef>
              <c:f>Sheet3!$L$9</c:f>
              <c:strCache>
                <c:ptCount val="1"/>
                <c:pt idx="0">
                  <c:v>Instance-by-instance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Sheet3!$M$9:$R$9</c:f>
              <c:numCache>
                <c:formatCode>General</c:formatCode>
                <c:ptCount val="6"/>
                <c:pt idx="0">
                  <c:v>5544.01</c:v>
                </c:pt>
                <c:pt idx="1">
                  <c:v>4052.43</c:v>
                </c:pt>
                <c:pt idx="2">
                  <c:v>957.37</c:v>
                </c:pt>
                <c:pt idx="3">
                  <c:v>1064.1199999999999</c:v>
                </c:pt>
                <c:pt idx="4">
                  <c:v>23210.52</c:v>
                </c:pt>
                <c:pt idx="5">
                  <c:v>1000000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07545928"/>
        <c:axId val="707560040"/>
      </c:barChart>
      <c:catAx>
        <c:axId val="707545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07560040"/>
        <c:crosses val="autoZero"/>
        <c:auto val="1"/>
        <c:lblAlgn val="ctr"/>
        <c:lblOffset val="100"/>
        <c:noMultiLvlLbl val="0"/>
      </c:catAx>
      <c:valAx>
        <c:axId val="707560040"/>
        <c:scaling>
          <c:logBase val="10"/>
          <c:orientation val="minMax"/>
          <c:max val="60000"/>
          <c:min val="50"/>
        </c:scaling>
        <c:delete val="0"/>
        <c:axPos val="l"/>
        <c:majorGridlines/>
        <c:minorGridlines/>
        <c:numFmt formatCode="General" sourceLinked="1"/>
        <c:majorTickMark val="none"/>
        <c:minorTickMark val="none"/>
        <c:tickLblPos val="nextTo"/>
        <c:crossAx val="70754592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http://dsaa2015.lip6.fr/?page_id=692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      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(L) for Long Presentation for 20 minutes</a:t>
            </a:r>
          </a:p>
          <a:p>
            <a:pPr eaLnBrk="1" hangingPunct="1">
              <a:spcBef>
                <a:spcPct val="0"/>
              </a:spcBef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Tuesday 20th Oct 2015</a:t>
            </a: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S7R1 Databases</a:t>
            </a:r>
          </a:p>
          <a:p>
            <a:pPr eaLnBrk="1" hangingPunct="1">
              <a:spcBef>
                <a:spcPct val="0"/>
              </a:spcBef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15:00 FACTORBASE: Multi-Relational Structure Learning with SQL All The Way (L)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Zhensong Qian and Oliver Schulte </a:t>
            </a:r>
            <a:endParaRPr lang="en-US" b="0" dirty="0" smtClean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44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Given the sufficient statistics, and the random variables, the goal of the model manager is to learn the first-order Bayesian Network Structure. 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partial structure of the learned BN for university domain.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Color code for different type of nodes: green for relationship node, red for descriptive attributes for relationship node and blue for attributes of entity tables</a:t>
            </a:r>
            <a:r>
              <a:rPr lang="en-US" baseline="0" dirty="0" smtClean="0"/>
              <a:t>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Lattice based learning algorithm</a:t>
            </a: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9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</a:t>
            </a:r>
            <a:r>
              <a:rPr lang="en-US" baseline="0" dirty="0" smtClean="0"/>
              <a:t>the random variable database, it stores the metadata of the random variables extracted from the system catalog.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Pvariables</a:t>
            </a:r>
            <a:r>
              <a:rPr lang="en-US" baseline="0" dirty="0" smtClean="0"/>
              <a:t>: corresponds to entity tables</a:t>
            </a:r>
          </a:p>
          <a:p>
            <a:r>
              <a:rPr lang="en-US" baseline="0" dirty="0" smtClean="0"/>
              <a:t>1variables: corresponds to attributes of entity tables</a:t>
            </a:r>
          </a:p>
          <a:p>
            <a:r>
              <a:rPr lang="en-US" baseline="0" dirty="0" smtClean="0"/>
              <a:t>2variables: descriptive attributes of relational tables</a:t>
            </a:r>
          </a:p>
          <a:p>
            <a:r>
              <a:rPr lang="en-US" baseline="0" dirty="0" smtClean="0"/>
              <a:t>Relationship: stands for relationship tables</a:t>
            </a:r>
          </a:p>
          <a:p>
            <a:endParaRPr lang="en-US" dirty="0" smtClean="0"/>
          </a:p>
          <a:p>
            <a:r>
              <a:rPr lang="en-US" dirty="0" smtClean="0"/>
              <a:t>Nodes</a:t>
            </a:r>
            <a:r>
              <a:rPr lang="en-US" baseline="0" dirty="0" smtClean="0"/>
              <a:t> in BN.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SELECT COUNT(*) AS Count, Capability as `</a:t>
            </a:r>
            <a:r>
              <a:rPr lang="en-US" sz="2000" dirty="0" err="1" smtClean="0">
                <a:solidFill>
                  <a:srgbClr val="FF0000"/>
                </a:solidFill>
              </a:rPr>
              <a:t>Capa</a:t>
            </a:r>
            <a:r>
              <a:rPr lang="en-US" sz="2000" dirty="0" smtClean="0">
                <a:solidFill>
                  <a:srgbClr val="FF0000"/>
                </a:solidFill>
              </a:rPr>
              <a:t>(P,S)`, 'T' as `RA(P,S)`, Salary as `Salary(P,S)`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FROM `RA`;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Color coding,</a:t>
            </a:r>
            <a:r>
              <a:rPr lang="en-US" baseline="0" dirty="0" smtClean="0"/>
              <a:t> replace with real table?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6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you make plots out of these somehow? Bar charts would be great. Like in our ILP paper.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Replace with real table?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Can you make plots out of these somehow? Bar charts would be great. Like in our ILP paper.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Replace with real table?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2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Speedup on other tasks: compute model selection score, test models, cross-validation. Not shown.</a:t>
            </a:r>
          </a:p>
          <a:p>
            <a:r>
              <a:rPr lang="en-US" dirty="0" smtClean="0"/>
              <a:t>For further</a:t>
            </a:r>
            <a:r>
              <a:rPr lang="en-US" baseline="0" dirty="0" smtClean="0"/>
              <a:t> details, please refer to our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4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Speedup on other tasks: compute model selection score, test models, cross-validation. Not shown.</a:t>
            </a:r>
          </a:p>
          <a:p>
            <a:r>
              <a:rPr lang="en-US" dirty="0" smtClean="0"/>
              <a:t>For further</a:t>
            </a:r>
            <a:r>
              <a:rPr lang="en-US" baseline="0" dirty="0" smtClean="0"/>
              <a:t> details, please refer to our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3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Empirical evaluation: leveraging the RDBMS capabilities achieves scalable learning and fast model testing.</a:t>
            </a:r>
            <a:endParaRPr lang="en-US" baseline="0" dirty="0" smtClean="0"/>
          </a:p>
          <a:p>
            <a:r>
              <a:rPr lang="en-US" dirty="0" smtClean="0"/>
              <a:t>SQL can do more than we think!</a:t>
            </a:r>
          </a:p>
          <a:p>
            <a:endParaRPr lang="en-US" dirty="0" smtClean="0"/>
          </a:p>
          <a:p>
            <a:r>
              <a:rPr lang="en-US" dirty="0" smtClean="0"/>
              <a:t>General comments:</a:t>
            </a:r>
          </a:p>
          <a:p>
            <a:endParaRPr lang="en-US" dirty="0" smtClean="0"/>
          </a:p>
          <a:p>
            <a:r>
              <a:rPr lang="en-US" dirty="0" smtClean="0"/>
              <a:t>Still a problem with dangling</a:t>
            </a:r>
            <a:r>
              <a:rPr lang="en-US" baseline="0" dirty="0" smtClean="0"/>
              <a:t> lines. </a:t>
            </a:r>
          </a:p>
          <a:p>
            <a:r>
              <a:rPr lang="en-US" dirty="0" smtClean="0"/>
              <a:t>We</a:t>
            </a:r>
            <a:r>
              <a:rPr lang="en-US" baseline="0" dirty="0" smtClean="0"/>
              <a:t> should try to have more pictures.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about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coding for different components? E.g. CP tables have a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for parameters, CT tables a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for counts, Model Tables a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 for models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8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</a:t>
            </a:r>
            <a:r>
              <a:rPr lang="en-US" baseline="0" dirty="0" smtClean="0"/>
              <a:t> relational learning is a recent growing field. It’s the intersection of machine learning, artificial intelligence and database systems as shown below.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There’re lots of applications for structured/linked/relational data. Such as link-based classification, outlier detection, relational query optimization, and so 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8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relationships are underlined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smtClean="0"/>
              <a:t>To our knowledge, </a:t>
            </a:r>
            <a:r>
              <a:rPr lang="en-US" b="1" dirty="0" smtClean="0"/>
              <a:t>no system does this.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>
                <a:latin typeface="Perpetua" charset="0"/>
              </a:rPr>
              <a:t>Positive</a:t>
            </a:r>
            <a:r>
              <a:rPr lang="en-US" baseline="0" dirty="0" smtClean="0">
                <a:latin typeface="Perpetua" charset="0"/>
              </a:rPr>
              <a:t> only: join, relatively more straightforward</a:t>
            </a:r>
          </a:p>
          <a:p>
            <a:endParaRPr lang="en-US" dirty="0" smtClean="0">
              <a:latin typeface="Perpetua" charset="0"/>
            </a:endParaRPr>
          </a:p>
          <a:p>
            <a:r>
              <a:rPr lang="en-US" dirty="0" smtClean="0">
                <a:latin typeface="Perpetua" charset="0"/>
              </a:rPr>
              <a:t>Negative</a:t>
            </a:r>
            <a:r>
              <a:rPr lang="en-US" baseline="0" dirty="0" smtClean="0">
                <a:latin typeface="Perpetua" charset="0"/>
              </a:rPr>
              <a:t> : </a:t>
            </a:r>
            <a:r>
              <a:rPr lang="en-US" dirty="0" smtClean="0">
                <a:latin typeface="Perpetua" charset="0"/>
              </a:rPr>
              <a:t>enumerate, cross product of primary keys  </a:t>
            </a:r>
            <a:r>
              <a:rPr lang="en-US" dirty="0" smtClean="0">
                <a:latin typeface="Perpetua" charset="0"/>
                <a:sym typeface="Wingdings" panose="05000000000000000000" pitchFamily="2" charset="2"/>
              </a:rPr>
              <a:t> grows</a:t>
            </a:r>
            <a:r>
              <a:rPr lang="en-US" baseline="0" dirty="0" smtClean="0">
                <a:latin typeface="Perpetua" charset="0"/>
                <a:sym typeface="Wingdings" panose="05000000000000000000" pitchFamily="2" charset="2"/>
              </a:rPr>
              <a:t> exponentially with the number of  involved entity sets   too expensive </a:t>
            </a: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Why choose these three applications? decision-making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Feature/information </a:t>
            </a:r>
            <a:r>
              <a:rPr lang="en-US" baseline="0" dirty="0" smtClean="0">
                <a:sym typeface="Wingdings" panose="05000000000000000000" pitchFamily="2" charset="2"/>
              </a:rPr>
              <a:t> convert to knowledge, remove the redundant information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ym typeface="Wingdings" panose="05000000000000000000" pitchFamily="2" charset="2"/>
              </a:rPr>
              <a:t>Rule based model intuitive/natural/easy to understand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baseline="0" dirty="0" smtClean="0"/>
              <a:t> </a:t>
            </a:r>
            <a:r>
              <a:rPr lang="en-US" baseline="0" dirty="0"/>
              <a:t>are from Financial </a:t>
            </a:r>
            <a:r>
              <a:rPr lang="en-US" baseline="0" dirty="0" smtClean="0"/>
              <a:t>Dataset.   </a:t>
            </a:r>
            <a:r>
              <a:rPr lang="en-US" dirty="0" smtClean="0"/>
              <a:t>BN show Markov blanket of </a:t>
            </a:r>
            <a:r>
              <a:rPr lang="en-US" b="1" dirty="0" err="1" smtClean="0"/>
              <a:t>HasLoan</a:t>
            </a:r>
            <a:r>
              <a:rPr lang="en-US" dirty="0" smtClean="0"/>
              <a:t>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12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do : use RA;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(`MULT`)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`capability(prof0,student0)`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capability,`intelligence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(student0)`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intel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a_CT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intel,capability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;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total number of students, professors, and size of cross product.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0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new thing: </a:t>
            </a:r>
          </a:p>
          <a:p>
            <a:r>
              <a:rPr lang="en-US" baseline="0" dirty="0" smtClean="0"/>
              <a:t>store the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 table in the database</a:t>
            </a:r>
          </a:p>
          <a:p>
            <a:r>
              <a:rPr lang="en-US" baseline="0" dirty="0" smtClean="0"/>
              <a:t>Motivate: ct-tables can be large.</a:t>
            </a:r>
          </a:p>
          <a:p>
            <a:r>
              <a:rPr lang="en-US" baseline="0" dirty="0" smtClean="0"/>
              <a:t>Can manipulate using SQL.</a:t>
            </a:r>
          </a:p>
          <a:p>
            <a:r>
              <a:rPr lang="en-US" baseline="0" dirty="0" smtClean="0"/>
              <a:t>Can index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51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could mention tuple</a:t>
            </a:r>
            <a:r>
              <a:rPr lang="en-US" baseline="0" dirty="0" smtClean="0"/>
              <a:t> ID propagation;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</a:t>
            </a:r>
            <a:r>
              <a:rPr lang="en-US" sz="1200" b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this is a single RA relationship.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Real query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table a-counts: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Select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(*)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"Count" , prof0.popularity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`pop` , prof0.teachingability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`teach` , student0.intelligence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`intel` , student0.ranking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`rank` ,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a`.capability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`cap` , 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a`.salary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`salary` , 'T'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unielwin.prof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prof0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unielwin.student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student0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unielwin.RA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where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prof_id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= prof0.prof_id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`a`.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student_id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= student0.student_id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group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`pop` , `teach` , `intel` , `rank` , `cap` , `salary` ; </a:t>
            </a: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43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Cross</a:t>
            </a:r>
            <a:r>
              <a:rPr lang="en-US" baseline="0" dirty="0" smtClean="0"/>
              <a:t> product of sufficient statistics, not the primary keys.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animation, to show tables in order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(s) 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ct</a:t>
            </a:r>
            <a:r>
              <a:rPr lang="en-US" baseline="0" dirty="0" smtClean="0">
                <a:sym typeface="Wingdings" panose="05000000000000000000" pitchFamily="2" charset="2"/>
              </a:rPr>
              <a:t>(p)  </a:t>
            </a:r>
            <a:r>
              <a:rPr lang="en-US" baseline="0" dirty="0" err="1" smtClean="0">
                <a:sym typeface="Wingdings" panose="05000000000000000000" pitchFamily="2" charset="2"/>
              </a:rPr>
              <a:t>ct</a:t>
            </a:r>
            <a:r>
              <a:rPr lang="en-US" baseline="0" dirty="0" smtClean="0">
                <a:sym typeface="Wingdings" panose="05000000000000000000" pitchFamily="2" charset="2"/>
              </a:rPr>
              <a:t>*(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Mention slide no. for </a:t>
            </a:r>
            <a:r>
              <a:rPr lang="en-US" baseline="0" dirty="0" err="1" smtClean="0"/>
              <a:t>ct</a:t>
            </a:r>
            <a:r>
              <a:rPr lang="en-US" baseline="0" dirty="0" smtClean="0"/>
              <a:t>* and </a:t>
            </a:r>
            <a:r>
              <a:rPr lang="en-US" baseline="0" dirty="0" err="1" smtClean="0"/>
              <a:t>ctT</a:t>
            </a:r>
            <a:r>
              <a:rPr lang="en-US" baseline="0" dirty="0" smtClean="0"/>
              <a:t> </a:t>
            </a:r>
          </a:p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Emphasize: no joins of data tables, no cross product.</a:t>
            </a:r>
          </a:p>
          <a:p>
            <a:pPr defTabSz="448650">
              <a:defRPr/>
            </a:pPr>
            <a:endParaRPr lang="en-US" baseline="0" dirty="0" smtClean="0"/>
          </a:p>
          <a:p>
            <a:pPr defTabSz="448650">
              <a:defRPr/>
            </a:pPr>
            <a:r>
              <a:rPr lang="en-US" baseline="0" dirty="0" smtClean="0"/>
              <a:t>drop last two intermediate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Self-relationship example: Borders(Country1, Country2).</a:t>
            </a:r>
          </a:p>
          <a:p>
            <a:endParaRPr lang="en-US" dirty="0" smtClean="0"/>
          </a:p>
          <a:p>
            <a:r>
              <a:rPr lang="en-US" dirty="0" smtClean="0"/>
              <a:t>Tuples </a:t>
            </a:r>
            <a:r>
              <a:rPr lang="en-US" dirty="0"/>
              <a:t>= rows</a:t>
            </a:r>
          </a:p>
          <a:p>
            <a:r>
              <a:rPr lang="en-US" dirty="0"/>
              <a:t>Attributes = columns</a:t>
            </a:r>
          </a:p>
          <a:p>
            <a:r>
              <a:rPr lang="en-US" dirty="0" smtClean="0"/>
              <a:t>maybe </a:t>
            </a:r>
            <a:r>
              <a:rPr lang="en-US" dirty="0"/>
              <a:t>order by #</a:t>
            </a:r>
            <a:r>
              <a:rPr lang="en-US" dirty="0" smtClean="0"/>
              <a:t>Tuples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Drop self-relationship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0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MJ -&gt; our dynamic</a:t>
            </a:r>
            <a:r>
              <a:rPr lang="en-US" baseline="0" dirty="0"/>
              <a:t> program</a:t>
            </a:r>
          </a:p>
          <a:p>
            <a:r>
              <a:rPr lang="en-US" baseline="0" dirty="0"/>
              <a:t>CP -&gt; </a:t>
            </a:r>
            <a:r>
              <a:rPr lang="en-US" baseline="0" dirty="0" err="1"/>
              <a:t>corss</a:t>
            </a:r>
            <a:r>
              <a:rPr lang="en-US" baseline="0" dirty="0"/>
              <a:t> product.</a:t>
            </a:r>
          </a:p>
          <a:p>
            <a:r>
              <a:rPr lang="en-US" baseline="0" dirty="0"/>
              <a:t>#sufficient </a:t>
            </a:r>
            <a:r>
              <a:rPr lang="en-US" baseline="0" dirty="0" err="1"/>
              <a:t>stastistics</a:t>
            </a:r>
            <a:r>
              <a:rPr lang="en-US" baseline="0" dirty="0"/>
              <a:t> </a:t>
            </a:r>
            <a:r>
              <a:rPr lang="en-US" baseline="0" dirty="0" smtClean="0"/>
              <a:t>computed</a:t>
            </a:r>
            <a:endParaRPr lang="en-US" baseline="0" dirty="0"/>
          </a:p>
          <a:p>
            <a:r>
              <a:rPr lang="en-US" baseline="0" dirty="0"/>
              <a:t>bold better numbers.</a:t>
            </a:r>
          </a:p>
          <a:p>
            <a:r>
              <a:rPr lang="en-US" baseline="0" dirty="0"/>
              <a:t>r -&gt; #Counts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other words, nearly linear in the size of the required output.</a:t>
            </a:r>
          </a:p>
          <a:p>
            <a:r>
              <a:rPr lang="en-US" baseline="0" dirty="0" smtClean="0"/>
              <a:t> Optimal. Upper bound is not trivial.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chemeClr val="tx1"/>
                </a:solidFill>
              </a:rPr>
              <a:t>N.T. indicates Not Terminated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Statistical</a:t>
            </a:r>
            <a:r>
              <a:rPr lang="en-US" baseline="0" dirty="0" smtClean="0"/>
              <a:t> relational model learning extends  traditional machine learning from single-table to multiple inter-related tables.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aims to provide integrated statistical analysis of the data sources.  Typically as a log-linear model (product of factors).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work</a:t>
            </a:r>
            <a:r>
              <a:rPr lang="en-US" baseline="0" dirty="0" smtClean="0"/>
              <a:t> </a:t>
            </a:r>
            <a:r>
              <a:rPr lang="en-US" dirty="0" smtClean="0"/>
              <a:t>provides the database system support for learning a generative log-linear model of the entire input database.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not self-describing: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the </a:t>
            </a:r>
            <a:r>
              <a:rPr lang="en-US" baseline="0" dirty="0" smtClean="0"/>
              <a:t>philosophy of </a:t>
            </a:r>
            <a:r>
              <a:rPr lang="en-US" dirty="0" err="1" smtClean="0"/>
              <a:t>Bayestore</a:t>
            </a:r>
            <a:r>
              <a:rPr lang="en-US" baseline="0" dirty="0" smtClean="0"/>
              <a:t> , by considering both the structured model and the relational data as first-class citizen of the database management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Related works </a:t>
            </a:r>
            <a:r>
              <a:rPr lang="en-US" baseline="0" dirty="0" smtClean="0"/>
              <a:t>in the field.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Integration</a:t>
            </a:r>
            <a:r>
              <a:rPr lang="en-US" baseline="0" dirty="0" smtClean="0"/>
              <a:t> is an important advantage.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Variable Manager: </a:t>
            </a:r>
            <a:r>
              <a:rPr lang="en-US" dirty="0" smtClean="0"/>
              <a:t>analyzes the information in the DB system catalog to define a default set of random variables.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Count Manager: </a:t>
            </a:r>
            <a:r>
              <a:rPr lang="en-US" dirty="0" smtClean="0"/>
              <a:t>uses the meta data in the VDB database to compute multi-relational sufficient statistics for a set of random variables.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 smtClean="0"/>
              <a:t>Model Manager: </a:t>
            </a:r>
            <a:r>
              <a:rPr lang="en-US" dirty="0" smtClean="0"/>
              <a:t>supports the construction and  querying of large structured statistical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Running example using Entity relationship diagram from university domain. 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RA and registration are relationship tables, both have two descriptive attributes</a:t>
            </a:r>
          </a:p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student, professor and course are entity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8C79C2-6210-4643-9B00-6DB17D1490DF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124607-D7EB-3446-A4B8-55166DB82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7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F025-39CE-7842-B088-7AEAE675A2FD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1E80-921C-614C-9D5C-E880ED678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80C8-DE31-6D45-A75B-2F78ED31D1B4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652AD-693C-B34D-A8D9-1959FACC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181F22-A87A-7B42-BD26-2AA8A58930D0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2C3EF-4CE4-FF46-9CDF-2832916B3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1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AD73-D4C5-DA48-80F8-712B46BE2632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4DA57-F8B9-B54F-AF0F-CC9FA0CF1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1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B567-BCE6-0D4E-AF49-18ECF2A3F029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733E-2B96-754A-A071-B13946FEA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6915-5FD9-8947-AE88-405019268103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B271-2852-0F49-AEEE-3E7BF04BC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357CB-324E-CF4B-9620-22A80CFB5894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E9F6A-3B58-334D-9273-DA712BDC8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F4B48-5700-3348-8034-93071F1942FF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DA4859-D5F6-8445-B88F-302AD4376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5A4A6-4041-BB45-AD0E-76F15C40C5C1}" type="datetime1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Presentation Title At Venue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E0285F-B208-4644-BE15-0A0C423EAF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064125" y="61531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>
              <a:defRPr/>
            </a:pPr>
            <a:fld id="{951B6275-5792-9B45-B275-43D0224B9192}" type="datetime1">
              <a:rPr lang="en-US"/>
              <a:pPr>
                <a:defRPr/>
              </a:pPr>
              <a:t>10/15/2015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</a:defRPr>
            </a:lvl1pPr>
          </a:lstStyle>
          <a:p>
            <a:pPr eaLnBrk="1" hangingPunct="1"/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</a:defRPr>
            </a:lvl1pPr>
          </a:lstStyle>
          <a:p>
            <a:pPr>
              <a:defRPr/>
            </a:pPr>
            <a:fld id="{7CEF2234-60CD-F14D-A018-E190E33874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Box 9"/>
          <p:cNvSpPr txBox="1">
            <a:spLocks noChangeArrowheads="1"/>
          </p:cNvSpPr>
          <p:nvPr/>
        </p:nvSpPr>
        <p:spPr bwMode="auto">
          <a:xfrm>
            <a:off x="7769225" y="6210300"/>
            <a:ext cx="917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4B99B7F-2E64-2646-91C2-380EEC053FFA}" type="slidenum">
              <a:rPr lang="en-US" sz="1400" smtClean="0">
                <a:latin typeface="Perpetua" charset="0"/>
              </a:rPr>
              <a:pPr eaLnBrk="1" hangingPunct="1"/>
              <a:t>‹#›</a:t>
            </a:fld>
            <a:r>
              <a:rPr lang="en-US" sz="1400" dirty="0" smtClean="0">
                <a:latin typeface="Perpetua" charset="0"/>
              </a:rPr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1" r:id="rId2"/>
    <p:sldLayoutId id="2147483699" r:id="rId3"/>
    <p:sldLayoutId id="2147483692" r:id="rId4"/>
    <p:sldLayoutId id="2147483693" r:id="rId5"/>
    <p:sldLayoutId id="2147483694" r:id="rId6"/>
    <p:sldLayoutId id="2147483695" r:id="rId7"/>
    <p:sldLayoutId id="2147483700" r:id="rId8"/>
    <p:sldLayoutId id="2147483701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ＭＳ Ｐゴシック" charset="0"/>
          <a:cs typeface="ＭＳ Ｐゴシック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367404" y="1557818"/>
            <a:ext cx="8471494" cy="1470025"/>
          </a:xfrm>
        </p:spPr>
        <p:txBody>
          <a:bodyPr/>
          <a:lstStyle/>
          <a:p>
            <a:r>
              <a:rPr lang="en-CA" sz="3600" dirty="0" err="1"/>
              <a:t>FactorBase</a:t>
            </a:r>
            <a:r>
              <a:rPr lang="en-CA" sz="3600" dirty="0"/>
              <a:t>: Multi-Relational Structure Learning with SQL All the Way</a:t>
            </a:r>
            <a:endParaRPr sz="3600" b="1" dirty="0">
              <a:latin typeface="Franklin Gothic Book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5867400" y="164975"/>
            <a:ext cx="281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pic>
        <p:nvPicPr>
          <p:cNvPr id="18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4" y="275675"/>
            <a:ext cx="1843200" cy="921600"/>
          </a:xfrm>
          <a:prstGeom prst="rect">
            <a:avLst/>
          </a:prstGeom>
        </p:spPr>
      </p:pic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478979"/>
              </p:ext>
            </p:extLst>
          </p:nvPr>
        </p:nvGraphicFramePr>
        <p:xfrm>
          <a:off x="3054324" y="3909060"/>
          <a:ext cx="2294916" cy="2028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96"/>
                <a:gridCol w="1112520"/>
              </a:tblGrid>
              <a:tr h="678180">
                <a:tc>
                  <a:txBody>
                    <a:bodyPr/>
                    <a:lstStyle/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CA" sz="2000" kern="1200" dirty="0" err="1" smtClean="0">
                          <a:solidFill>
                            <a:srgbClr val="FFFFFF"/>
                          </a:solidFill>
                          <a:latin typeface="+mj-lt"/>
                          <a:ea typeface="ＭＳ Ｐゴシック" charset="0"/>
                          <a:cs typeface="ＭＳ Ｐゴシック" charset="0"/>
                        </a:rPr>
                        <a:t>Zhensong</a:t>
                      </a:r>
                      <a:endParaRPr lang="en-CA" sz="2000" kern="1200" dirty="0" smtClean="0">
                        <a:solidFill>
                          <a:srgbClr val="FFFFFF"/>
                        </a:solidFill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algn="ctr" rtl="0" eaLnBrk="1" fontAlgn="base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CA" sz="2000" kern="1200" dirty="0" smtClean="0">
                          <a:solidFill>
                            <a:srgbClr val="FFFFFF"/>
                          </a:solidFill>
                          <a:latin typeface="+mj-lt"/>
                          <a:ea typeface="ＭＳ Ｐゴシック" charset="0"/>
                          <a:cs typeface="ＭＳ Ｐゴシック" charset="0"/>
                        </a:rPr>
                        <a:t>Qian</a:t>
                      </a:r>
                      <a:endParaRPr lang="en-CA" sz="2000" kern="1200" dirty="0">
                        <a:solidFill>
                          <a:srgbClr val="FFFFFF"/>
                        </a:solidFill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 smtClean="0">
                          <a:solidFill>
                            <a:srgbClr val="FFFFFF"/>
                          </a:solidFill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Oliver Schulte</a:t>
                      </a:r>
                      <a:endParaRPr lang="en-CA" sz="2000" kern="1200" dirty="0">
                        <a:solidFill>
                          <a:srgbClr val="FFFFFF"/>
                        </a:solidFill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/>
                </a:tc>
              </a:tr>
              <a:tr h="135010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marL="0" marR="0" marT="0" marB="0" anchor="ctr"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 smtClean="0">
                <a:solidFill>
                  <a:srgbClr val="C6E7FC">
                    <a:lumMod val="50000"/>
                  </a:srgbClr>
                </a:solidFill>
              </a:rPr>
              <a:t>Running Example</a:t>
            </a:r>
            <a:endParaRPr lang="en-US" sz="36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967306"/>
            <a:ext cx="712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Entity-Relationship Diagram for University Domain</a:t>
            </a:r>
            <a:endParaRPr lang="en-US" sz="2400" dirty="0"/>
          </a:p>
        </p:txBody>
      </p:sp>
      <p:cxnSp>
        <p:nvCxnSpPr>
          <p:cNvPr id="5" name="Straight Connector 4"/>
          <p:cNvCxnSpPr>
            <a:stCxn id="35" idx="0"/>
            <a:endCxn id="9" idx="1"/>
          </p:cNvCxnSpPr>
          <p:nvPr/>
        </p:nvCxnSpPr>
        <p:spPr>
          <a:xfrm flipV="1">
            <a:off x="2865795" y="2162863"/>
            <a:ext cx="161818" cy="3525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3"/>
            <a:endCxn id="46" idx="0"/>
          </p:cNvCxnSpPr>
          <p:nvPr/>
        </p:nvCxnSpPr>
        <p:spPr>
          <a:xfrm>
            <a:off x="5690207" y="2162863"/>
            <a:ext cx="200007" cy="378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27613" y="1485088"/>
            <a:ext cx="2758987" cy="855302"/>
            <a:chOff x="3202507" y="1326954"/>
            <a:chExt cx="2278530" cy="855302"/>
          </a:xfrm>
        </p:grpSpPr>
        <p:sp>
          <p:nvSpPr>
            <p:cNvPr id="9" name="Flowchart: Decision 8"/>
            <p:cNvSpPr/>
            <p:nvPr/>
          </p:nvSpPr>
          <p:spPr>
            <a:xfrm>
              <a:off x="3202507" y="1827202"/>
              <a:ext cx="2198923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</a:rPr>
                <a:t>registration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45203" y="1349048"/>
              <a:ext cx="77805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93535" y="1326954"/>
              <a:ext cx="1287502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satisfaction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4"/>
              <a:endCxn id="9" idx="0"/>
            </p:cNvCxnSpPr>
            <p:nvPr/>
          </p:nvCxnSpPr>
          <p:spPr>
            <a:xfrm>
              <a:off x="3734233" y="1658629"/>
              <a:ext cx="567737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4"/>
              <a:endCxn id="9" idx="0"/>
            </p:cNvCxnSpPr>
            <p:nvPr/>
          </p:nvCxnSpPr>
          <p:spPr>
            <a:xfrm flipH="1">
              <a:off x="4301969" y="1636535"/>
              <a:ext cx="535317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06878" y="3243086"/>
            <a:ext cx="1912527" cy="1029314"/>
            <a:chOff x="5379567" y="3180088"/>
            <a:chExt cx="1912527" cy="1029314"/>
          </a:xfrm>
        </p:grpSpPr>
        <p:sp>
          <p:nvSpPr>
            <p:cNvPr id="15" name="Flowchart: Decision 14"/>
            <p:cNvSpPr/>
            <p:nvPr/>
          </p:nvSpPr>
          <p:spPr>
            <a:xfrm>
              <a:off x="5571077" y="3180088"/>
              <a:ext cx="1233832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0070C0"/>
                  </a:solidFill>
                </a:rPr>
                <a:t>RA</a:t>
              </a:r>
              <a:endParaRPr lang="en-US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379567" y="3899821"/>
              <a:ext cx="752964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salary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218182" y="3896843"/>
              <a:ext cx="1073912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capability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0"/>
              <a:endCxn id="15" idx="2"/>
            </p:cNvCxnSpPr>
            <p:nvPr/>
          </p:nvCxnSpPr>
          <p:spPr>
            <a:xfrm flipV="1">
              <a:off x="5756049" y="3536704"/>
              <a:ext cx="431944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0"/>
              <a:endCxn id="15" idx="2"/>
            </p:cNvCxnSpPr>
            <p:nvPr/>
          </p:nvCxnSpPr>
          <p:spPr>
            <a:xfrm flipH="1" flipV="1">
              <a:off x="6187993" y="3536704"/>
              <a:ext cx="567145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stCxn id="23" idx="3"/>
            <a:endCxn id="15" idx="1"/>
          </p:cNvCxnSpPr>
          <p:nvPr/>
        </p:nvCxnSpPr>
        <p:spPr>
          <a:xfrm>
            <a:off x="3221550" y="3416204"/>
            <a:ext cx="1876838" cy="5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6" idx="2"/>
            <a:endCxn id="15" idx="0"/>
          </p:cNvCxnSpPr>
          <p:nvPr/>
        </p:nvCxnSpPr>
        <p:spPr>
          <a:xfrm flipH="1">
            <a:off x="5715304" y="2940943"/>
            <a:ext cx="174910" cy="302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6365" y="3249260"/>
            <a:ext cx="3759546" cy="1159284"/>
            <a:chOff x="1209480" y="3047162"/>
            <a:chExt cx="3759546" cy="1159284"/>
          </a:xfrm>
        </p:grpSpPr>
        <p:sp>
          <p:nvSpPr>
            <p:cNvPr id="23" name="Rectangle 22"/>
            <p:cNvSpPr/>
            <p:nvPr/>
          </p:nvSpPr>
          <p:spPr>
            <a:xfrm>
              <a:off x="2310662" y="3047162"/>
              <a:ext cx="113400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2786834" y="3381049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209480" y="3502158"/>
              <a:ext cx="3759546" cy="704288"/>
              <a:chOff x="1209480" y="3986861"/>
              <a:chExt cx="3759546" cy="7042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209480" y="3986861"/>
                <a:ext cx="3759546" cy="704288"/>
                <a:chOff x="2850994" y="3678019"/>
                <a:chExt cx="3759546" cy="704288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2850994" y="3968121"/>
                  <a:ext cx="923406" cy="41418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808721" y="3929247"/>
                  <a:ext cx="1219291" cy="4530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5062334" y="3913464"/>
                  <a:ext cx="1548206" cy="437339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3312697" y="3678019"/>
                  <a:ext cx="25237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8" idx="0"/>
                </p:cNvCxnSpPr>
                <p:nvPr/>
              </p:nvCxnSpPr>
              <p:spPr>
                <a:xfrm flipV="1">
                  <a:off x="3312697" y="3690047"/>
                  <a:ext cx="0" cy="2780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30" idx="0"/>
                </p:cNvCxnSpPr>
                <p:nvPr/>
              </p:nvCxnSpPr>
              <p:spPr>
                <a:xfrm flipV="1">
                  <a:off x="5836437" y="3678020"/>
                  <a:ext cx="0" cy="23544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>
                <a:endCxn id="29" idx="0"/>
              </p:cNvCxnSpPr>
              <p:nvPr/>
            </p:nvCxnSpPr>
            <p:spPr>
              <a:xfrm flipH="1">
                <a:off x="2776853" y="3991366"/>
                <a:ext cx="7794" cy="2467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772004" y="2186139"/>
            <a:ext cx="2559871" cy="964181"/>
            <a:chOff x="301805" y="2047837"/>
            <a:chExt cx="2559871" cy="964181"/>
          </a:xfrm>
        </p:grpSpPr>
        <p:sp>
          <p:nvSpPr>
            <p:cNvPr id="35" name="Rectangle 34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course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rot="16200000">
              <a:off x="493347" y="1856295"/>
              <a:ext cx="964181" cy="1347265"/>
              <a:chOff x="1164620" y="712525"/>
              <a:chExt cx="1755120" cy="1347265"/>
            </a:xfrm>
          </p:grpSpPr>
          <p:sp>
            <p:nvSpPr>
              <p:cNvPr id="39" name="Oval 38"/>
              <p:cNvSpPr/>
              <p:nvPr/>
            </p:nvSpPr>
            <p:spPr>
              <a:xfrm rot="5400000">
                <a:off x="2119605" y="1013571"/>
                <a:ext cx="1101181" cy="49908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1462251" y="1041875"/>
                <a:ext cx="1033853" cy="46500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rating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 rot="5400000">
                <a:off x="927882" y="1017663"/>
                <a:ext cx="904617" cy="431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diff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5400000">
                <a:off x="2006668" y="1401370"/>
                <a:ext cx="3" cy="12851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>
                <a:off x="2562273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1" idx="6"/>
              </p:cNvCxnSpPr>
              <p:nvPr/>
            </p:nvCxnSpPr>
            <p:spPr>
              <a:xfrm rot="5400000">
                <a:off x="1193065" y="1872666"/>
                <a:ext cx="3742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320990" y="2194210"/>
            <a:ext cx="2945946" cy="1110874"/>
            <a:chOff x="5145695" y="1972289"/>
            <a:chExt cx="2945946" cy="1110874"/>
          </a:xfrm>
        </p:grpSpPr>
        <p:sp>
          <p:nvSpPr>
            <p:cNvPr id="46" name="Rectangle 45"/>
            <p:cNvSpPr/>
            <p:nvPr/>
          </p:nvSpPr>
          <p:spPr>
            <a:xfrm>
              <a:off x="5145695" y="2319367"/>
              <a:ext cx="1138447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student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5400000">
              <a:off x="6791342" y="1782863"/>
              <a:ext cx="1110874" cy="1489725"/>
              <a:chOff x="6590818" y="151372"/>
              <a:chExt cx="1110874" cy="1723295"/>
            </a:xfrm>
          </p:grpSpPr>
          <p:sp>
            <p:nvSpPr>
              <p:cNvPr id="49" name="Oval 48"/>
              <p:cNvSpPr/>
              <p:nvPr/>
            </p:nvSpPr>
            <p:spPr>
              <a:xfrm rot="16200000">
                <a:off x="6046213" y="818865"/>
                <a:ext cx="1389850" cy="3006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 rot="16200000">
                <a:off x="6393827" y="756133"/>
                <a:ext cx="1504541" cy="31553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 rot="16200000">
                <a:off x="6780214" y="734434"/>
                <a:ext cx="1504540" cy="3384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ranking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endCxn id="50" idx="2"/>
              </p:cNvCxnSpPr>
              <p:nvPr/>
            </p:nvCxnSpPr>
            <p:spPr>
              <a:xfrm rot="16200000" flipV="1">
                <a:off x="7041851" y="1770418"/>
                <a:ext cx="208496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 flipV="1">
                <a:off x="7146975" y="1471258"/>
                <a:ext cx="2060" cy="7689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2"/>
              </p:cNvCxnSpPr>
              <p:nvPr/>
            </p:nvCxnSpPr>
            <p:spPr>
              <a:xfrm rot="16200000" flipH="1">
                <a:off x="7432057" y="1756339"/>
                <a:ext cx="200855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stCxn id="46" idx="3"/>
            </p:cNvCxnSpPr>
            <p:nvPr/>
          </p:nvCxnSpPr>
          <p:spPr>
            <a:xfrm>
              <a:off x="6284142" y="2519195"/>
              <a:ext cx="310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The Model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944" y="943200"/>
            <a:ext cx="8274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latin typeface="Perpetua" panose="02020502060401020303" pitchFamily="18" charset="0"/>
              </a:rPr>
              <a:t>Goal</a:t>
            </a:r>
            <a:r>
              <a:rPr lang="en-US" sz="2800" dirty="0">
                <a:latin typeface="Perpetua" panose="02020502060401020303" pitchFamily="18" charset="0"/>
              </a:rPr>
              <a:t>: Learn First-Order Bayesian Network </a:t>
            </a:r>
            <a:r>
              <a:rPr lang="en-US" sz="2800" dirty="0" smtClean="0">
                <a:latin typeface="Perpetua" panose="02020502060401020303" pitchFamily="18" charset="0"/>
              </a:rPr>
              <a:t>Structure</a:t>
            </a:r>
            <a:r>
              <a:rPr lang="en-US" sz="2800" dirty="0" smtClean="0">
                <a:solidFill>
                  <a:srgbClr val="FF0000"/>
                </a:solidFill>
                <a:latin typeface="Perpetua" panose="02020502060401020303" pitchFamily="18" charset="0"/>
              </a:rPr>
              <a:t>*</a:t>
            </a:r>
            <a:r>
              <a:rPr lang="en-US" sz="2800" dirty="0" smtClean="0">
                <a:latin typeface="Perpetua" panose="02020502060401020303" pitchFamily="18" charset="0"/>
              </a:rPr>
              <a:t>.</a:t>
            </a:r>
            <a:endParaRPr lang="en-US" sz="2800" dirty="0">
              <a:latin typeface="Perpetua" panose="02020502060401020303" pitchFamily="18" charset="0"/>
            </a:endParaRPr>
          </a:p>
          <a:p>
            <a:pPr marL="914400" lvl="1" indent="-457200"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Perpetua" panose="02020502060401020303" pitchFamily="18" charset="0"/>
              </a:rPr>
              <a:t>Nodes </a:t>
            </a:r>
            <a:r>
              <a:rPr lang="en-US" sz="2800" dirty="0">
                <a:latin typeface="Perpetua" panose="02020502060401020303" pitchFamily="18" charset="0"/>
              </a:rPr>
              <a:t>= Random Variables </a:t>
            </a:r>
          </a:p>
          <a:p>
            <a:pPr marL="914400" lvl="1" indent="-457200"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Perpetua" panose="02020502060401020303" pitchFamily="18" charset="0"/>
              </a:rPr>
              <a:t>Edges are stored in Database tables</a:t>
            </a:r>
          </a:p>
          <a:p>
            <a:pPr marL="914400" lvl="1" indent="-457200"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Perpetua" panose="02020502060401020303" pitchFamily="18" charset="0"/>
              </a:rPr>
              <a:t>Model selection scores are also </a:t>
            </a:r>
            <a:r>
              <a:rPr lang="en-US" sz="2800" dirty="0" smtClean="0">
                <a:latin typeface="Perpetua" panose="02020502060401020303" pitchFamily="18" charset="0"/>
              </a:rPr>
              <a:t>stored</a:t>
            </a:r>
          </a:p>
          <a:p>
            <a:pPr marL="1257300" lvl="3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Perpetua" panose="02020502060401020303" pitchFamily="18" charset="0"/>
              </a:rPr>
              <a:t>not </a:t>
            </a:r>
            <a:r>
              <a:rPr lang="en-US" sz="2000" dirty="0">
                <a:latin typeface="Perpetua" panose="02020502060401020303" pitchFamily="18" charset="0"/>
              </a:rPr>
              <a:t>shown (BIC, AIC, </a:t>
            </a:r>
            <a:r>
              <a:rPr lang="en-US" sz="2000" dirty="0" err="1">
                <a:latin typeface="Perpetua" panose="02020502060401020303" pitchFamily="18" charset="0"/>
              </a:rPr>
              <a:t>BDeu</a:t>
            </a:r>
            <a:r>
              <a:rPr lang="en-US" sz="2000" dirty="0">
                <a:latin typeface="Perpetua" panose="02020502060401020303" pitchFamily="18" charset="0"/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63461"/>
              </p:ext>
            </p:extLst>
          </p:nvPr>
        </p:nvGraphicFramePr>
        <p:xfrm>
          <a:off x="4600575" y="3471784"/>
          <a:ext cx="4261050" cy="2070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394"/>
                <a:gridCol w="1832656"/>
              </a:tblGrid>
              <a:tr h="371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Capability(P,S)</a:t>
                      </a: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RA(P,S)</a:t>
                      </a:r>
                      <a:endParaRPr kumimoji="0" lang="en-US" sz="20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Capability(P,S)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Salary(P,S)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6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901A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Teachingability</a:t>
                      </a: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901A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901A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Popularity(P)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5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0" cap="none" spc="0" normalizeH="0" baseline="0" dirty="0" err="1" smtClean="0">
                          <a:ln>
                            <a:noFill/>
                          </a:ln>
                          <a:solidFill>
                            <a:srgbClr val="0901A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Teachingability</a:t>
                      </a:r>
                      <a:r>
                        <a:rPr kumimoji="0" lang="en-US" sz="2000" b="1" i="0" u="none" strike="noStrike" kern="0" cap="none" spc="0" normalizeH="0" baseline="0" dirty="0" smtClean="0">
                          <a:ln>
                            <a:noFill/>
                          </a:ln>
                          <a:solidFill>
                            <a:srgbClr val="0901A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RA(P,S)</a:t>
                      </a:r>
                      <a:endParaRPr kumimoji="0" 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5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41873" y="3458801"/>
            <a:ext cx="3819819" cy="2296578"/>
            <a:chOff x="3164905" y="1774580"/>
            <a:chExt cx="3819819" cy="2296578"/>
          </a:xfrm>
        </p:grpSpPr>
        <p:sp>
          <p:nvSpPr>
            <p:cNvPr id="8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Text Box 46"/>
            <p:cNvSpPr txBox="1">
              <a:spLocks noChangeArrowheads="1"/>
            </p:cNvSpPr>
            <p:nvPr/>
          </p:nvSpPr>
          <p:spPr bwMode="auto">
            <a:xfrm>
              <a:off x="4448994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11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9" idx="2"/>
              <a:endCxn id="8" idx="0"/>
            </p:cNvCxnSpPr>
            <p:nvPr/>
          </p:nvCxnSpPr>
          <p:spPr>
            <a:xfrm flipH="1">
              <a:off x="5094936" y="2005412"/>
              <a:ext cx="32128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2"/>
              <a:endCxn id="11" idx="0"/>
            </p:cNvCxnSpPr>
            <p:nvPr/>
          </p:nvCxnSpPr>
          <p:spPr>
            <a:xfrm flipH="1">
              <a:off x="3762825" y="2005412"/>
              <a:ext cx="1364239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2"/>
              <a:endCxn id="23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0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2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2"/>
              <a:endCxn id="1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  <a:endCxn id="8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2"/>
              <a:endCxn id="12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4" name="Straight Arrow Connector 23"/>
            <p:cNvCxnSpPr>
              <a:endCxn id="9" idx="2"/>
            </p:cNvCxnSpPr>
            <p:nvPr/>
          </p:nvCxnSpPr>
          <p:spPr>
            <a:xfrm flipH="1" flipV="1">
              <a:off x="5127064" y="2005412"/>
              <a:ext cx="1201230" cy="9659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401944" y="6238841"/>
            <a:ext cx="7111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sz="1400" dirty="0" smtClean="0">
                <a:latin typeface="+mn-lt"/>
              </a:rPr>
              <a:t>Russell</a:t>
            </a:r>
            <a:r>
              <a:rPr lang="en-US" sz="1400" dirty="0">
                <a:latin typeface="+mn-lt"/>
              </a:rPr>
              <a:t>, S. &amp; </a:t>
            </a:r>
            <a:r>
              <a:rPr lang="en-US" sz="1400" dirty="0" err="1">
                <a:latin typeface="+mn-lt"/>
              </a:rPr>
              <a:t>Norvig</a:t>
            </a:r>
            <a:r>
              <a:rPr lang="en-US" sz="1400" dirty="0">
                <a:latin typeface="+mn-lt"/>
              </a:rPr>
              <a:t>, P. Artificial Intelligence: A Modern Approach Prentice Hall, 2010.</a:t>
            </a:r>
          </a:p>
        </p:txBody>
      </p:sp>
    </p:spTree>
    <p:extLst>
      <p:ext uri="{BB962C8B-B14F-4D97-AF65-F5344CB8AC3E}">
        <p14:creationId xmlns:p14="http://schemas.microsoft.com/office/powerpoint/2010/main" val="11283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4" y="105875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The Random Variable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5103" y="840662"/>
            <a:ext cx="83617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latin typeface="+mn-lt"/>
              </a:rPr>
              <a:t>Metadata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about random variables stored in database tables. </a:t>
            </a:r>
          </a:p>
          <a:p>
            <a:pPr marL="342900" indent="-342900">
              <a:lnSpc>
                <a:spcPts val="24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</a:rPr>
              <a:t>Domain of possible values.</a:t>
            </a:r>
          </a:p>
          <a:p>
            <a:pPr marL="342900" indent="-342900">
              <a:lnSpc>
                <a:spcPts val="24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</a:rPr>
              <a:t>Pointer to corresponding data table/column</a:t>
            </a:r>
            <a:r>
              <a:rPr lang="en-US" sz="2800" dirty="0" smtClean="0">
                <a:latin typeface="+mn-lt"/>
              </a:rPr>
              <a:t>.</a:t>
            </a:r>
          </a:p>
          <a:p>
            <a:pPr>
              <a:lnSpc>
                <a:spcPts val="2400"/>
              </a:lnSpc>
              <a:buClr>
                <a:schemeClr val="accent1"/>
              </a:buClr>
            </a:pPr>
            <a:r>
              <a:rPr lang="en-US" sz="2400" dirty="0" smtClean="0"/>
              <a:t>    ...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49381"/>
              </p:ext>
            </p:extLst>
          </p:nvPr>
        </p:nvGraphicFramePr>
        <p:xfrm>
          <a:off x="525102" y="2366416"/>
          <a:ext cx="8361722" cy="358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2013"/>
                <a:gridCol w="1311867"/>
                <a:gridCol w="1688315"/>
                <a:gridCol w="1528609"/>
                <a:gridCol w="1408856"/>
                <a:gridCol w="644501"/>
                <a:gridCol w="547561"/>
              </a:tblGrid>
              <a:tr h="3528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 Headers in Random Variable Database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44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2Variables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2VarID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6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1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Registered(C,S)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59149" y="3497094"/>
            <a:ext cx="1673157" cy="25305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108945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The Count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51691" y="785910"/>
            <a:ext cx="8792309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+mn-lt"/>
              </a:rPr>
              <a:t>Goal</a:t>
            </a:r>
            <a:r>
              <a:rPr lang="en-US" sz="2200" dirty="0">
                <a:latin typeface="+mn-lt"/>
              </a:rPr>
              <a:t>: for a conjunctive query, compute the instantiation count = result set size.</a:t>
            </a:r>
          </a:p>
          <a:p>
            <a:pPr marL="8001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Stored in </a:t>
            </a:r>
            <a:r>
              <a:rPr lang="en-US" b="1" i="1" dirty="0">
                <a:latin typeface="+mn-lt"/>
              </a:rPr>
              <a:t>Contingency </a:t>
            </a:r>
            <a:r>
              <a:rPr lang="en-US" b="1" i="1" dirty="0" smtClean="0">
                <a:latin typeface="+mn-lt"/>
              </a:rPr>
              <a:t>Table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pPr marL="800100" lvl="1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Main computational cost in learning</a:t>
            </a:r>
            <a:r>
              <a:rPr lang="en-US" dirty="0" smtClean="0">
                <a:latin typeface="+mn-lt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+mn-lt"/>
              </a:rPr>
              <a:t>Problem</a:t>
            </a:r>
            <a:r>
              <a:rPr lang="en-US" dirty="0">
                <a:latin typeface="+mn-lt"/>
              </a:rPr>
              <a:t>: need to generate SQL queries for </a:t>
            </a:r>
            <a:r>
              <a:rPr lang="en-US" b="1" dirty="0">
                <a:latin typeface="+mn-lt"/>
              </a:rPr>
              <a:t>arbitrary variable lists</a:t>
            </a:r>
            <a:r>
              <a:rPr lang="en-US" dirty="0">
                <a:latin typeface="+mn-lt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+mn-lt"/>
              </a:rPr>
              <a:t>Solution</a:t>
            </a:r>
            <a:r>
              <a:rPr lang="en-US" dirty="0">
                <a:latin typeface="+mn-lt"/>
              </a:rPr>
              <a:t>: use Meta Data + </a:t>
            </a:r>
            <a:r>
              <a:rPr lang="en-US" b="1" dirty="0">
                <a:latin typeface="+mn-lt"/>
              </a:rPr>
              <a:t>Meta </a:t>
            </a:r>
            <a:r>
              <a:rPr lang="en-US" b="1" dirty="0" smtClean="0">
                <a:latin typeface="+mn-lt"/>
              </a:rPr>
              <a:t>Queries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35433" y="2315795"/>
            <a:ext cx="7177612" cy="814747"/>
            <a:chOff x="24320576" y="12123680"/>
            <a:chExt cx="5585588" cy="1054764"/>
          </a:xfrm>
        </p:grpSpPr>
        <p:sp>
          <p:nvSpPr>
            <p:cNvPr id="24" name="TextBox 23"/>
            <p:cNvSpPr txBox="1"/>
            <p:nvPr/>
          </p:nvSpPr>
          <p:spPr>
            <a:xfrm>
              <a:off x="24320576" y="12123680"/>
              <a:ext cx="2447521" cy="47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b="1" dirty="0">
                  <a:latin typeface="+mn-lt"/>
                </a:rPr>
                <a:t>General </a:t>
              </a:r>
              <a:r>
                <a:rPr lang="en-US" dirty="0">
                  <a:latin typeface="+mn-lt"/>
                </a:rPr>
                <a:t>Form of Count Query: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716984" y="12501088"/>
              <a:ext cx="5189180" cy="67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/>
                <a:t>SELECT COUNT(*) AS </a:t>
              </a:r>
              <a:r>
                <a:rPr lang="en-US" sz="1400" dirty="0" smtClean="0"/>
                <a:t>Count, </a:t>
              </a:r>
              <a:r>
                <a:rPr lang="en-US" sz="1400" dirty="0"/>
                <a:t>&lt;</a:t>
              </a:r>
              <a:r>
                <a:rPr lang="en-US" sz="1400" dirty="0" smtClean="0">
                  <a:solidFill>
                    <a:srgbClr val="FF0000"/>
                  </a:solidFill>
                </a:rPr>
                <a:t>VARIABLE-LIST</a:t>
              </a:r>
              <a:r>
                <a:rPr lang="en-US" sz="1400" dirty="0" smtClean="0"/>
                <a:t>&gt;  FROM &lt;</a:t>
              </a:r>
              <a:r>
                <a:rPr lang="en-US" sz="1400" dirty="0" smtClean="0">
                  <a:solidFill>
                    <a:srgbClr val="FF0000"/>
                  </a:solidFill>
                </a:rPr>
                <a:t>TABLE-LIST</a:t>
              </a:r>
              <a:r>
                <a:rPr lang="en-US" sz="1400" dirty="0" smtClean="0"/>
                <a:t>&gt;</a:t>
              </a:r>
            </a:p>
            <a:p>
              <a:pPr algn="l"/>
              <a:r>
                <a:rPr lang="en-US" sz="1400" dirty="0" smtClean="0"/>
                <a:t>GROUP </a:t>
              </a:r>
              <a:r>
                <a:rPr lang="en-US" sz="1400" dirty="0"/>
                <a:t>BY &lt;</a:t>
              </a:r>
              <a:r>
                <a:rPr lang="en-US" sz="1400" dirty="0">
                  <a:solidFill>
                    <a:srgbClr val="FF0000"/>
                  </a:solidFill>
                </a:rPr>
                <a:t>VARIABLE-LIST</a:t>
              </a:r>
              <a:r>
                <a:rPr lang="en-US" sz="1400" dirty="0" smtClean="0"/>
                <a:t>&gt;   WHERE </a:t>
              </a:r>
              <a:r>
                <a:rPr lang="en-US" sz="1400" dirty="0"/>
                <a:t>&lt;</a:t>
              </a:r>
              <a:r>
                <a:rPr lang="en-US" sz="1400" dirty="0">
                  <a:solidFill>
                    <a:srgbClr val="FF0000"/>
                  </a:solidFill>
                </a:rPr>
                <a:t>Join-Conditions</a:t>
              </a:r>
              <a:r>
                <a:rPr lang="en-US" sz="1400" dirty="0" smtClean="0"/>
                <a:t>&gt;</a:t>
              </a:r>
              <a:endParaRPr lang="en-US" sz="1400" dirty="0"/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28642"/>
              </p:ext>
            </p:extLst>
          </p:nvPr>
        </p:nvGraphicFramePr>
        <p:xfrm>
          <a:off x="455644" y="3232090"/>
          <a:ext cx="6937191" cy="31706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8610"/>
                <a:gridCol w="2018581"/>
              </a:tblGrid>
              <a:tr h="29229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Meta-Queries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AVarID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VDB.Relationship_Attributes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VIEW </a:t>
                      </a: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VDB.Relationship_FOvariables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2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2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2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491" y="124390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The Parameter Manager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531" y="783540"/>
            <a:ext cx="8523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Goal</a:t>
            </a:r>
            <a:r>
              <a:rPr lang="en-US" sz="2400" dirty="0">
                <a:latin typeface="+mn-lt"/>
              </a:rPr>
              <a:t>: Learn  Bayesian Network Parameters </a:t>
            </a:r>
          </a:p>
          <a:p>
            <a:pPr marL="914400" lvl="1" indent="-457200">
              <a:lnSpc>
                <a:spcPts val="24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</a:rPr>
              <a:t>Stored in Conditional Probability (CP) </a:t>
            </a:r>
            <a:r>
              <a:rPr lang="en-US" sz="2200" dirty="0" smtClean="0">
                <a:latin typeface="+mn-lt"/>
              </a:rPr>
              <a:t>database table</a:t>
            </a:r>
            <a:r>
              <a:rPr lang="en-US" sz="2200" dirty="0">
                <a:latin typeface="+mn-lt"/>
              </a:rPr>
              <a:t>. </a:t>
            </a:r>
          </a:p>
          <a:p>
            <a:pPr marL="914400" lvl="1" indent="-457200">
              <a:lnSpc>
                <a:spcPts val="24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+mn-lt"/>
              </a:rPr>
              <a:t>Maximum Likelihood  </a:t>
            </a:r>
            <a:r>
              <a:rPr lang="en-US" sz="2200" dirty="0" smtClean="0">
                <a:latin typeface="+mn-lt"/>
              </a:rPr>
              <a:t>Estimates: easy SQL given Contingency Table.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8569" y="2131267"/>
            <a:ext cx="7545247" cy="3118027"/>
            <a:chOff x="403896" y="2070885"/>
            <a:chExt cx="7545247" cy="3118027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568" y="2081268"/>
              <a:ext cx="2184053" cy="246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177120" y="2873563"/>
              <a:ext cx="2082795" cy="406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84070" y="3322230"/>
              <a:ext cx="17568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2400" dirty="0" err="1" smtClean="0">
                  <a:latin typeface="+mn-lt"/>
                </a:rPr>
                <a:t>CT_Table</a:t>
              </a:r>
              <a:r>
                <a:rPr lang="en-US" sz="2400" dirty="0" smtClean="0">
                  <a:latin typeface="+mn-lt"/>
                </a:rPr>
                <a:t> </a:t>
              </a:r>
              <a:br>
                <a:rPr lang="en-US" sz="2400" dirty="0" smtClean="0">
                  <a:latin typeface="+mn-lt"/>
                </a:rPr>
              </a:br>
              <a:r>
                <a:rPr lang="en-US" sz="2400" b="1" dirty="0" smtClean="0">
                  <a:latin typeface="+mn-lt"/>
                </a:rPr>
                <a:t>JOIN</a:t>
              </a:r>
              <a:r>
                <a:rPr lang="en-US" sz="2400" dirty="0" smtClean="0">
                  <a:latin typeface="+mn-lt"/>
                </a:rPr>
                <a:t>  </a:t>
              </a:r>
              <a:br>
                <a:rPr lang="en-US" sz="2400" dirty="0" smtClean="0">
                  <a:latin typeface="+mn-lt"/>
                </a:rPr>
              </a:br>
              <a:r>
                <a:rPr lang="en-US" sz="2400" dirty="0" err="1" smtClean="0">
                  <a:latin typeface="+mn-lt"/>
                </a:rPr>
                <a:t>CT_Table</a:t>
              </a:r>
              <a:endParaRPr lang="en-US" sz="2400" dirty="0" smtClean="0">
                <a:latin typeface="+mn-lt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2400" dirty="0" smtClean="0">
                  <a:latin typeface="+mn-lt"/>
                </a:rPr>
                <a:t>Group By</a:t>
              </a:r>
              <a:endParaRPr lang="en-US" sz="2400" dirty="0">
                <a:latin typeface="+mn-lt"/>
              </a:endParaRPr>
            </a:p>
          </p:txBody>
        </p:sp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364" y="2070885"/>
              <a:ext cx="2267779" cy="248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03896" y="4542581"/>
              <a:ext cx="2641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CT Table </a:t>
              </a:r>
              <a:br>
                <a:rPr lang="en-US" dirty="0" smtClean="0"/>
              </a:br>
              <a:r>
                <a:rPr lang="en-US" dirty="0" smtClean="0"/>
                <a:t>(from Count Manager)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56221" y="4665691"/>
              <a:ext cx="170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CP table</a:t>
              </a:r>
              <a:endParaRPr lang="en-US" sz="2000" dirty="0"/>
            </a:p>
          </p:txBody>
        </p:sp>
      </p:grpSp>
      <p:sp>
        <p:nvSpPr>
          <p:cNvPr id="11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Results and Summary</a:t>
            </a:r>
          </a:p>
        </p:txBody>
      </p:sp>
    </p:spTree>
    <p:extLst>
      <p:ext uri="{BB962C8B-B14F-4D97-AF65-F5344CB8AC3E}">
        <p14:creationId xmlns:p14="http://schemas.microsoft.com/office/powerpoint/2010/main" val="24612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53" y="76855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Results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3307564037"/>
              </p:ext>
            </p:extLst>
          </p:nvPr>
        </p:nvGraphicFramePr>
        <p:xfrm>
          <a:off x="245254" y="1188776"/>
          <a:ext cx="8482518" cy="4793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 28"/>
          <p:cNvSpPr/>
          <p:nvPr/>
        </p:nvSpPr>
        <p:spPr>
          <a:xfrm>
            <a:off x="196617" y="2923924"/>
            <a:ext cx="2274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Database and performance statistics for </a:t>
            </a:r>
            <a:r>
              <a:rPr lang="en-US" sz="2000" dirty="0" err="1" smtClean="0"/>
              <a:t>FactorBase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21148" y="788667"/>
            <a:ext cx="636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Task: learning a multi-relational 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12619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122"/>
          <p:cNvSpPr txBox="1">
            <a:spLocks noChangeArrowheads="1"/>
          </p:cNvSpPr>
          <p:nvPr/>
        </p:nvSpPr>
        <p:spPr bwMode="auto">
          <a:xfrm>
            <a:off x="87548" y="2428347"/>
            <a:ext cx="1799617" cy="155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71450" tIns="85725" rIns="171450" bIns="85725">
            <a:spAutoFit/>
          </a:bodyPr>
          <a:lstStyle>
            <a:lvl1pPr defTabSz="4703763">
              <a:defRPr sz="93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03763">
              <a:defRPr sz="93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03763">
              <a:defRPr sz="93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0" hangingPunct="0"/>
            <a:r>
              <a:rPr lang="en-US" sz="1800" dirty="0" smtClean="0">
                <a:solidFill>
                  <a:prstClr val="black"/>
                </a:solidFill>
              </a:rPr>
              <a:t>Orders </a:t>
            </a:r>
            <a:r>
              <a:rPr lang="en-US" sz="1800" dirty="0">
                <a:solidFill>
                  <a:prstClr val="black"/>
                </a:solidFill>
              </a:rPr>
              <a:t>of </a:t>
            </a:r>
            <a:r>
              <a:rPr lang="en-US" sz="1800" dirty="0" smtClean="0">
                <a:solidFill>
                  <a:prstClr val="black"/>
                </a:solidFill>
              </a:rPr>
              <a:t>magnitude improvements </a:t>
            </a:r>
            <a:r>
              <a:rPr lang="en-US" sz="1800" dirty="0">
                <a:solidFill>
                  <a:prstClr val="black"/>
                </a:solidFill>
              </a:rPr>
              <a:t>in speed and scalability.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2098564757"/>
              </p:ext>
            </p:extLst>
          </p:nvPr>
        </p:nvGraphicFramePr>
        <p:xfrm>
          <a:off x="233463" y="466928"/>
          <a:ext cx="8725711" cy="558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088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20" y="267613"/>
            <a:ext cx="7772400" cy="692656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Other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5154" y="982155"/>
            <a:ext cx="8862647" cy="1461533"/>
          </a:xfrm>
        </p:spPr>
        <p:txBody>
          <a:bodyPr/>
          <a:lstStyle/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Use Natural Join + Group By for </a:t>
            </a:r>
            <a:r>
              <a:rPr lang="en-US" b="1" i="1" dirty="0" smtClean="0"/>
              <a:t>evaluating log-linear expressions</a:t>
            </a:r>
            <a:r>
              <a:rPr lang="en-US" i="1" dirty="0" smtClean="0"/>
              <a:t>.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Compute Log-likelihood, compute Class Label Distribution.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b="1" i="1" dirty="0" smtClean="0"/>
              <a:t>Block Access</a:t>
            </a:r>
            <a:r>
              <a:rPr lang="en-US" b="1" dirty="0" smtClean="0"/>
              <a:t> </a:t>
            </a:r>
            <a:r>
              <a:rPr lang="en-US" dirty="0" smtClean="0"/>
              <a:t>for Test Instance Predictions </a:t>
            </a:r>
            <a:r>
              <a:rPr lang="en-US" dirty="0" smtClean="0"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scales to &gt;1M instances.</a:t>
            </a:r>
            <a:endParaRPr lang="en-US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60591" y="2569286"/>
            <a:ext cx="6550965" cy="2880469"/>
            <a:chOff x="1432500" y="3020851"/>
            <a:chExt cx="6032865" cy="2880469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00" y="3534468"/>
              <a:ext cx="1402631" cy="158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264" y="3534468"/>
              <a:ext cx="1456401" cy="1594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66382" y="5515054"/>
              <a:ext cx="18118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Log-likelihood</a:t>
              </a:r>
              <a:endParaRPr lang="en-US" dirty="0"/>
            </a:p>
          </p:txBody>
        </p:sp>
        <p:pic>
          <p:nvPicPr>
            <p:cNvPr id="7" name="Picture 6" descr="testset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665" y="3422459"/>
              <a:ext cx="2552700" cy="1841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22398" y="3054717"/>
              <a:ext cx="170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Parameters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4098" y="3020851"/>
              <a:ext cx="170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Counts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9188" y="3054717"/>
              <a:ext cx="1706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Test Set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32149" y="5531988"/>
              <a:ext cx="2552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Predictive Accuracy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6" idx="0"/>
            </p:cNvCxnSpPr>
            <p:nvPr/>
          </p:nvCxnSpPr>
          <p:spPr>
            <a:xfrm>
              <a:off x="2133816" y="5115159"/>
              <a:ext cx="238499" cy="3998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6" idx="0"/>
            </p:cNvCxnSpPr>
            <p:nvPr/>
          </p:nvCxnSpPr>
          <p:spPr>
            <a:xfrm flipH="1">
              <a:off x="2372315" y="5128495"/>
              <a:ext cx="1659834" cy="3865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2"/>
              <a:endCxn id="11" idx="0"/>
            </p:cNvCxnSpPr>
            <p:nvPr/>
          </p:nvCxnSpPr>
          <p:spPr>
            <a:xfrm>
              <a:off x="2133816" y="5115159"/>
              <a:ext cx="3174683" cy="416829"/>
            </a:xfrm>
            <a:prstGeom prst="straightConnector1">
              <a:avLst/>
            </a:prstGeom>
            <a:ln>
              <a:solidFill>
                <a:srgbClr val="3366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>
              <a:off x="4032149" y="5115159"/>
              <a:ext cx="1276350" cy="416829"/>
            </a:xfrm>
            <a:prstGeom prst="straightConnector1">
              <a:avLst/>
            </a:prstGeom>
            <a:ln>
              <a:solidFill>
                <a:srgbClr val="3366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1" idx="0"/>
            </p:cNvCxnSpPr>
            <p:nvPr/>
          </p:nvCxnSpPr>
          <p:spPr>
            <a:xfrm flipH="1">
              <a:off x="5308499" y="5128495"/>
              <a:ext cx="882279" cy="403493"/>
            </a:xfrm>
            <a:prstGeom prst="straightConnector1">
              <a:avLst/>
            </a:prstGeom>
            <a:ln>
              <a:solidFill>
                <a:srgbClr val="3366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20" y="267613"/>
            <a:ext cx="7772400" cy="692656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Other Tasks</a:t>
            </a:r>
          </a:p>
        </p:txBody>
      </p:sp>
      <p:sp>
        <p:nvSpPr>
          <p:cNvPr id="18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008" y="907995"/>
            <a:ext cx="947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Task: </a:t>
            </a:r>
            <a:r>
              <a:rPr lang="en-US" sz="2000" b="1" i="1" dirty="0"/>
              <a:t>Block Access</a:t>
            </a:r>
            <a:r>
              <a:rPr lang="en-US" sz="2000" b="1" dirty="0"/>
              <a:t> </a:t>
            </a:r>
            <a:r>
              <a:rPr lang="en-US" sz="2000" dirty="0"/>
              <a:t>for Test Instance Predictions </a:t>
            </a:r>
            <a:r>
              <a:rPr lang="en-US" sz="2000" dirty="0">
                <a:ea typeface="Wingdings"/>
                <a:cs typeface="Wingdings"/>
                <a:sym typeface="Wingdings"/>
              </a:rPr>
              <a:t> </a:t>
            </a:r>
            <a:r>
              <a:rPr lang="en-US" sz="2000" dirty="0"/>
              <a:t>scales to &gt;1M instances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689250"/>
              </p:ext>
            </p:extLst>
          </p:nvPr>
        </p:nvGraphicFramePr>
        <p:xfrm>
          <a:off x="1731523" y="1365195"/>
          <a:ext cx="6472197" cy="4807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196617" y="2923924"/>
            <a:ext cx="22742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??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3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75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2" y="186431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 smtClean="0">
                <a:solidFill>
                  <a:srgbClr val="C6E7FC">
                    <a:lumMod val="50000"/>
                  </a:srgbClr>
                </a:solidFill>
              </a:rPr>
              <a:t>Summary and Conclusions</a:t>
            </a:r>
            <a:endParaRPr lang="en-US" sz="36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170" y="939486"/>
            <a:ext cx="8774723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>
                <a:latin typeface="+mn-lt"/>
              </a:rPr>
              <a:t>Multi-relational </a:t>
            </a:r>
            <a:r>
              <a:rPr lang="en-US" sz="2800" i="1" dirty="0" smtClean="0">
                <a:latin typeface="+mn-lt"/>
              </a:rPr>
              <a:t>model discovery </a:t>
            </a:r>
            <a:r>
              <a:rPr lang="en-US" sz="2800" dirty="0">
                <a:latin typeface="+mn-lt"/>
              </a:rPr>
              <a:t>requires new system capabilities.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err="1" smtClean="0">
                <a:latin typeface="+mn-lt"/>
              </a:rPr>
              <a:t>BayesStore</a:t>
            </a:r>
            <a:r>
              <a:rPr lang="en-US" sz="2800" dirty="0" smtClean="0">
                <a:latin typeface="+mn-lt"/>
              </a:rPr>
              <a:t> Design Philosophy: Store data </a:t>
            </a:r>
            <a:r>
              <a:rPr lang="en-US" sz="2800" b="1" dirty="0" smtClean="0">
                <a:latin typeface="+mn-lt"/>
              </a:rPr>
              <a:t>and</a:t>
            </a:r>
            <a:r>
              <a:rPr lang="en-US" sz="2800" dirty="0" smtClean="0">
                <a:latin typeface="+mn-lt"/>
              </a:rPr>
              <a:t> models inside the database system.</a:t>
            </a:r>
          </a:p>
          <a:p>
            <a:pPr marL="365760" indent="-365760">
              <a:lnSpc>
                <a:spcPts val="22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i="1" dirty="0">
                <a:solidFill>
                  <a:prstClr val="black"/>
                </a:solidFill>
                <a:latin typeface="+mn-lt"/>
              </a:rPr>
              <a:t>SQL</a:t>
            </a:r>
            <a:r>
              <a:rPr lang="en-US" sz="2800" dirty="0">
                <a:solidFill>
                  <a:prstClr val="black"/>
                </a:solidFill>
                <a:latin typeface="+mn-lt"/>
              </a:rPr>
              <a:t> is used to build and transform statistical </a:t>
            </a:r>
            <a:r>
              <a:rPr lang="en-US" sz="2800" dirty="0" smtClean="0">
                <a:solidFill>
                  <a:prstClr val="black"/>
                </a:solidFill>
                <a:latin typeface="+mn-lt"/>
              </a:rPr>
              <a:t>objects inside the    database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1200150" lvl="1" indent="-457200">
              <a:lnSpc>
                <a:spcPts val="24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  <a:latin typeface="+mn-lt"/>
              </a:rPr>
              <a:t>Structured Graphical Model.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1200150" lvl="1" indent="-457200">
              <a:lnSpc>
                <a:spcPts val="24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+mn-lt"/>
              </a:rPr>
              <a:t>Parameter Estimates.</a:t>
            </a:r>
          </a:p>
          <a:p>
            <a:pPr marL="1200150" lvl="1" indent="-457200">
              <a:lnSpc>
                <a:spcPts val="24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+mn-lt"/>
              </a:rPr>
              <a:t>Sufficient </a:t>
            </a:r>
            <a:r>
              <a:rPr lang="en-US" sz="2800" dirty="0" smtClean="0">
                <a:solidFill>
                  <a:prstClr val="black"/>
                </a:solidFill>
                <a:latin typeface="+mn-lt"/>
              </a:rPr>
              <a:t>Statistics (counts).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  <a:latin typeface="+mn-lt"/>
              </a:rPr>
              <a:t>Empirical evaluation: leveraging the RDBMS capabilities achieves scalable learning and fast model testing.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n-lt"/>
              </a:rPr>
              <a:t>Future Direction: </a:t>
            </a:r>
          </a:p>
          <a:p>
            <a:pPr>
              <a:buClr>
                <a:schemeClr val="accent1"/>
              </a:buClr>
            </a:pP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Integrate with relational inference systems (</a:t>
            </a:r>
            <a:r>
              <a:rPr lang="en-US" sz="2800" dirty="0" err="1" smtClean="0">
                <a:latin typeface="+mn-lt"/>
              </a:rPr>
              <a:t>BayesStore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Tuffy</a:t>
            </a:r>
            <a:r>
              <a:rPr lang="en-US" sz="2800" dirty="0" smtClean="0">
                <a:latin typeface="+mn-lt"/>
              </a:rPr>
              <a:t>).</a:t>
            </a:r>
          </a:p>
          <a:p>
            <a:pPr lvl="1">
              <a:buClr>
                <a:schemeClr val="accent1"/>
              </a:buClr>
            </a:pPr>
            <a:r>
              <a:rPr lang="en-US" sz="2800" dirty="0">
                <a:latin typeface="+mn-lt"/>
              </a:rPr>
              <a:t>Distributed processing, in-memory computing (</a:t>
            </a:r>
            <a:r>
              <a:rPr lang="en-US" sz="2800" dirty="0" err="1">
                <a:latin typeface="+mn-lt"/>
              </a:rPr>
              <a:t>SparkSQL</a:t>
            </a:r>
            <a:r>
              <a:rPr lang="en-US" sz="2800" dirty="0">
                <a:latin typeface="+mn-lt"/>
              </a:rPr>
              <a:t>)</a:t>
            </a:r>
          </a:p>
          <a:p>
            <a:pPr>
              <a:buClr>
                <a:schemeClr val="accent1"/>
              </a:buClr>
            </a:pPr>
            <a:endParaRPr lang="en-US" sz="2800" dirty="0">
              <a:latin typeface="+mn-lt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2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914400" y="6172200"/>
            <a:ext cx="6096000" cy="457200"/>
          </a:xfrm>
        </p:spPr>
        <p:txBody>
          <a:bodyPr/>
          <a:lstStyle/>
          <a:p>
            <a:pPr eaLnBrk="1" hangingPunct="1"/>
            <a:r>
              <a:rPr lang="en-US" dirty="0" err="1" smtClean="0"/>
              <a:t>FactorBase</a:t>
            </a:r>
            <a:r>
              <a:rPr lang="en-US" dirty="0"/>
              <a:t>	Qian, </a:t>
            </a:r>
            <a:r>
              <a:rPr lang="en-US" dirty="0" smtClean="0"/>
              <a:t>Schulte</a:t>
            </a:r>
            <a:r>
              <a:rPr lang="en-US" dirty="0"/>
              <a:t>	</a:t>
            </a:r>
            <a:r>
              <a:rPr lang="en-US" dirty="0" smtClean="0"/>
              <a:t>DSAA 2015 </a:t>
            </a:r>
            <a:r>
              <a:rPr lang="en-US" dirty="0"/>
              <a:t>@ </a:t>
            </a:r>
            <a:r>
              <a:rPr lang="en-US" dirty="0" smtClean="0"/>
              <a:t>Paris, France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28" y="1997957"/>
            <a:ext cx="3249196" cy="29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20671" y="953777"/>
            <a:ext cx="6001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Thanks for your attention.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75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r>
              <a:rPr lang="en-US" dirty="0">
                <a:latin typeface="Franklin Gothic Book" charset="0"/>
              </a:rPr>
              <a:t>Multi-Relational Sufficient Statistics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48200" y="1422400"/>
            <a:ext cx="8845067" cy="185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Find </a:t>
            </a:r>
            <a:r>
              <a:rPr lang="en-US" sz="2400" b="1" dirty="0" smtClean="0"/>
              <a:t>correlations involving relationships</a:t>
            </a:r>
            <a:r>
              <a:rPr lang="en-US" sz="2400" dirty="0" smtClean="0"/>
              <a:t>. e.g.</a:t>
            </a:r>
          </a:p>
          <a:p>
            <a:pPr marL="319088" lvl="1" indent="0">
              <a:buNone/>
            </a:pPr>
            <a:endParaRPr lang="en-US" dirty="0"/>
          </a:p>
          <a:p>
            <a:pPr marL="319088" lvl="1" indent="0">
              <a:buNone/>
            </a:pPr>
            <a:endParaRPr lang="en-US" dirty="0" smtClean="0"/>
          </a:p>
          <a:p>
            <a:pPr marL="319088" lvl="1" indent="0"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Compactness: summarize original data by counts.</a:t>
            </a:r>
          </a:p>
          <a:p>
            <a:pPr marL="914400" lvl="1" indent="-457200">
              <a:buFont typeface="Arial"/>
              <a:buChar char="•"/>
            </a:pPr>
            <a:endParaRPr lang="en-US" sz="2600" dirty="0" smtClean="0"/>
          </a:p>
          <a:p>
            <a:pPr marL="319088" lvl="1" indent="0">
              <a:buNone/>
            </a:pPr>
            <a:endParaRPr lang="en-US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469449" y="3782513"/>
            <a:ext cx="8049518" cy="16501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b="1" dirty="0"/>
              <a:t>Previous Approaches</a:t>
            </a:r>
          </a:p>
          <a:p>
            <a:pPr eaLnBrk="1" hangingPunct="1"/>
            <a:r>
              <a:rPr lang="en-US" sz="2400" dirty="0" smtClean="0"/>
              <a:t>Single-table data: row counts (</a:t>
            </a:r>
            <a:r>
              <a:rPr lang="en-US" sz="2400" dirty="0" smtClean="0">
                <a:ea typeface="Lucida Grande"/>
                <a:cs typeface="Lucida Grande"/>
              </a:rPr>
              <a:t>σ</a:t>
            </a:r>
            <a:r>
              <a:rPr lang="en-US" sz="2400" dirty="0"/>
              <a:t> </a:t>
            </a:r>
            <a:r>
              <a:rPr lang="en-US" sz="2400" dirty="0" smtClean="0"/>
              <a:t>selection only).</a:t>
            </a:r>
          </a:p>
          <a:p>
            <a:r>
              <a:rPr lang="en-US" sz="2400" dirty="0" smtClean="0"/>
              <a:t>Multiple tables: Table </a:t>
            </a:r>
            <a:r>
              <a:rPr lang="en-US" dirty="0" smtClean="0"/>
              <a:t>joins ⋈.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41872" y="1950720"/>
            <a:ext cx="7885953" cy="1061720"/>
            <a:chOff x="641872" y="1869440"/>
            <a:chExt cx="7885953" cy="1061720"/>
          </a:xfrm>
        </p:grpSpPr>
        <p:sp>
          <p:nvSpPr>
            <p:cNvPr id="3" name="Rectangle 2"/>
            <p:cNvSpPr/>
            <p:nvPr/>
          </p:nvSpPr>
          <p:spPr>
            <a:xfrm>
              <a:off x="655319" y="1869440"/>
              <a:ext cx="3327399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searches for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item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89224" y="1869440"/>
              <a:ext cx="4018280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watches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video about item</a:t>
              </a:r>
              <a:r>
                <a:rPr lang="en-US" dirty="0" smtClean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.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872" y="2514600"/>
              <a:ext cx="3340847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does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not search for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item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09545" y="2509520"/>
              <a:ext cx="4018280" cy="4165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user does </a:t>
              </a:r>
              <a:r>
                <a:rPr lang="en-US" u="sng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not watch</a:t>
              </a:r>
              <a:r>
                <a: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 video about item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endCxn id="11" idx="1"/>
            </p:cNvCxnSpPr>
            <p:nvPr/>
          </p:nvCxnSpPr>
          <p:spPr>
            <a:xfrm>
              <a:off x="3982719" y="2077720"/>
              <a:ext cx="526826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86545" y="2257406"/>
              <a:ext cx="405357" cy="41656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prstClr val="black"/>
                  </a:solidFill>
                  <a:latin typeface="Arial" charset="0"/>
                  <a:ea typeface="ＭＳ Ｐゴシック" charset="0"/>
                </a:rPr>
                <a:t>?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3"/>
              <a:endCxn id="11" idx="1"/>
            </p:cNvCxnSpPr>
            <p:nvPr/>
          </p:nvCxnSpPr>
          <p:spPr>
            <a:xfrm flipV="1">
              <a:off x="3982719" y="2717800"/>
              <a:ext cx="526826" cy="5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982719" y="2077720"/>
              <a:ext cx="506505" cy="136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8" idx="1"/>
            </p:cNvCxnSpPr>
            <p:nvPr/>
          </p:nvCxnSpPr>
          <p:spPr>
            <a:xfrm flipV="1">
              <a:off x="3982719" y="2077720"/>
              <a:ext cx="506505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28809" y="978823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5329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9426" y="1173287"/>
            <a:ext cx="8422528" cy="2554940"/>
          </a:xfrm>
        </p:spPr>
        <p:txBody>
          <a:bodyPr/>
          <a:lstStyle/>
          <a:p>
            <a:r>
              <a:rPr lang="en-US" dirty="0" smtClean="0"/>
              <a:t>Feature Selection.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Does </a:t>
            </a:r>
            <a:r>
              <a:rPr lang="en-US" sz="2000" b="1" dirty="0" smtClean="0"/>
              <a:t>frequency of bank statement </a:t>
            </a:r>
            <a:r>
              <a:rPr lang="en-US" sz="2000" dirty="0" smtClean="0"/>
              <a:t>predict whether </a:t>
            </a:r>
            <a:r>
              <a:rPr lang="en-US" sz="2000" b="1" dirty="0" smtClean="0"/>
              <a:t>customer has loan</a:t>
            </a:r>
            <a:r>
              <a:rPr lang="en-US" sz="2000" dirty="0" smtClean="0"/>
              <a:t>?</a:t>
            </a:r>
          </a:p>
          <a:p>
            <a:r>
              <a:rPr lang="en-US" dirty="0" smtClean="0"/>
              <a:t>Association Rules.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statement freq.(</a:t>
            </a:r>
            <a:r>
              <a:rPr lang="en-US" sz="2000" dirty="0" err="1" smtClean="0"/>
              <a:t>Acc</a:t>
            </a:r>
            <a:r>
              <a:rPr lang="en-US" sz="2000" dirty="0" smtClean="0"/>
              <a:t>) = monthly → </a:t>
            </a:r>
            <a:r>
              <a:rPr lang="en-US" sz="2000" dirty="0" err="1" smtClean="0"/>
              <a:t>HasLoan</a:t>
            </a:r>
            <a:r>
              <a:rPr lang="en-US" sz="2000" dirty="0" smtClean="0"/>
              <a:t>(</a:t>
            </a:r>
            <a:r>
              <a:rPr lang="en-US" sz="2000" dirty="0" err="1" smtClean="0"/>
              <a:t>Acc</a:t>
            </a:r>
            <a:r>
              <a:rPr lang="en-US" sz="2000" dirty="0" smtClean="0"/>
              <a:t>, Loan) =  </a:t>
            </a:r>
            <a:r>
              <a:rPr lang="en-US" sz="2000" b="1" dirty="0" smtClean="0"/>
              <a:t>?</a:t>
            </a:r>
            <a:r>
              <a:rPr lang="en-US" sz="2000" dirty="0" smtClean="0"/>
              <a:t> . </a:t>
            </a:r>
          </a:p>
          <a:p>
            <a:r>
              <a:rPr lang="en-US" dirty="0" smtClean="0"/>
              <a:t>Bayesian Network </a:t>
            </a:r>
            <a:r>
              <a:rPr lang="en-US" dirty="0"/>
              <a:t>L</a:t>
            </a:r>
            <a:r>
              <a:rPr lang="en-US" dirty="0" smtClean="0"/>
              <a:t>earning.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55320" y="6172200"/>
            <a:ext cx="629412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23" y="3299964"/>
            <a:ext cx="3994231" cy="259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2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4" y="345440"/>
            <a:ext cx="7520195" cy="657342"/>
          </a:xfrm>
        </p:spPr>
        <p:txBody>
          <a:bodyPr/>
          <a:lstStyle/>
          <a:p>
            <a:r>
              <a:rPr lang="en-US" dirty="0"/>
              <a:t>Contingency </a:t>
            </a:r>
            <a:r>
              <a:rPr lang="en-US" dirty="0" smtClean="0"/>
              <a:t>Tables (</a:t>
            </a:r>
            <a:r>
              <a:rPr lang="en-US" dirty="0" err="1" smtClean="0"/>
              <a:t>ct</a:t>
            </a:r>
            <a:r>
              <a:rPr lang="en-US" dirty="0" smtClean="0"/>
              <a:t>-table)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5785" y="6187440"/>
            <a:ext cx="61569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68204519"/>
              </p:ext>
            </p:extLst>
          </p:nvPr>
        </p:nvGraphicFramePr>
        <p:xfrm>
          <a:off x="5881077" y="1103928"/>
          <a:ext cx="2714283" cy="46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03"/>
                <a:gridCol w="1097280"/>
                <a:gridCol w="558800"/>
              </a:tblGrid>
              <a:tr h="287992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capability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intelligence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count</a:t>
                      </a:r>
                      <a:endParaRPr kumimoji="0"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8000"/>
                    </a:solidFill>
                  </a:tcPr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ctr"/>
                </a:tc>
              </a:tr>
              <a:tr h="154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0" marR="0" marT="0" marB="0" anchor="ctr">
                    <a:lnB w="12700" cmpd="sng">
                      <a:noFill/>
                    </a:lnB>
                  </a:tcPr>
                </a:tc>
              </a:tr>
              <a:tr h="154808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Sum(count) :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228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4808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Tuples 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5785" y="1199778"/>
            <a:ext cx="55195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600" dirty="0">
                <a:latin typeface="Perpetua" charset="0"/>
              </a:rPr>
              <a:t>Counts for </a:t>
            </a:r>
            <a:r>
              <a:rPr lang="en-US" sz="2600" b="1" dirty="0">
                <a:latin typeface="Perpetua" charset="0"/>
              </a:rPr>
              <a:t>conjunctive queries</a:t>
            </a:r>
            <a:r>
              <a:rPr lang="en-US" sz="2600" dirty="0">
                <a:latin typeface="Perpetua" charset="0"/>
              </a:rPr>
              <a:t>: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charset="0"/>
              </a:rPr>
              <a:t>capability = value1, intelligence = value2.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>
                <a:latin typeface="Perpetua" charset="0"/>
              </a:rPr>
              <a:t>capability = n/a: wasn’t RA.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0"/>
              <a:buChar char=""/>
            </a:pPr>
            <a:r>
              <a:rPr lang="en-US" sz="2600" b="1" dirty="0">
                <a:latin typeface="Perpetua" charset="0"/>
              </a:rPr>
              <a:t>Conditional </a:t>
            </a:r>
            <a:r>
              <a:rPr lang="en-US" sz="2600" dirty="0" err="1" smtClean="0">
                <a:latin typeface="Perpetua" charset="0"/>
              </a:rPr>
              <a:t>ct</a:t>
            </a:r>
            <a:r>
              <a:rPr lang="en-US" sz="2600" dirty="0" smtClean="0">
                <a:latin typeface="Perpetua" charset="0"/>
              </a:rPr>
              <a:t>-table</a:t>
            </a:r>
            <a:r>
              <a:rPr lang="en-US" sz="2600" b="1" dirty="0" smtClean="0">
                <a:latin typeface="Perpetua" charset="0"/>
              </a:rPr>
              <a:t> </a:t>
            </a:r>
            <a:r>
              <a:rPr lang="en-US" sz="2600" dirty="0" smtClean="0">
                <a:latin typeface="Perpetua" charset="0"/>
              </a:rPr>
              <a:t>: </a:t>
            </a:r>
          </a:p>
          <a:p>
            <a:pPr marL="690563" lvl="1" indent="-233363">
              <a:spcBef>
                <a:spcPts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Perpetua" charset="0"/>
              </a:rPr>
              <a:t>e.g</a:t>
            </a:r>
            <a:r>
              <a:rPr lang="en-US" sz="2000" dirty="0">
                <a:latin typeface="Perpetua" charset="0"/>
              </a:rPr>
              <a:t>. given </a:t>
            </a:r>
            <a:r>
              <a:rPr lang="en-US" sz="2000" dirty="0" smtClean="0">
                <a:latin typeface="Perpetua" charset="0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Perpetua" charset="0"/>
              </a:rPr>
              <a:t>capability </a:t>
            </a:r>
            <a:r>
              <a:rPr lang="en-US" sz="2000" dirty="0">
                <a:solidFill>
                  <a:srgbClr val="008000"/>
                </a:solidFill>
                <a:latin typeface="Perpetua" charset="0"/>
              </a:rPr>
              <a:t>= 1</a:t>
            </a:r>
            <a:r>
              <a:rPr lang="en-US" sz="2000" dirty="0" smtClean="0">
                <a:latin typeface="Perpetua" charset="0"/>
              </a:rPr>
              <a:t>.</a:t>
            </a:r>
            <a:endParaRPr lang="en-US" sz="2000" dirty="0">
              <a:latin typeface="Perpetua" charset="0"/>
            </a:endParaRPr>
          </a:p>
        </p:txBody>
      </p:sp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90920"/>
              </p:ext>
            </p:extLst>
          </p:nvPr>
        </p:nvGraphicFramePr>
        <p:xfrm>
          <a:off x="1008678" y="3431819"/>
          <a:ext cx="3278842" cy="1097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97642"/>
                <a:gridCol w="1168400"/>
                <a:gridCol w="8128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Entity Table</a:t>
                      </a:r>
                      <a:endParaRPr lang="en-US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Primary Key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# Tuples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 </a:t>
                      </a:r>
                      <a:endParaRPr lang="en-US" sz="1800" dirty="0"/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s_id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2453"/>
              </p:ext>
            </p:extLst>
          </p:nvPr>
        </p:nvGraphicFramePr>
        <p:xfrm>
          <a:off x="1008678" y="4529099"/>
          <a:ext cx="3278842" cy="365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66042"/>
                <a:gridCol w="8128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Cross Product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/>
                        </a:rPr>
                        <a:t>228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7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85548"/>
              </p:ext>
            </p:extLst>
          </p:nvPr>
        </p:nvGraphicFramePr>
        <p:xfrm>
          <a:off x="946753" y="1905140"/>
          <a:ext cx="7136298" cy="2353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06" y="304800"/>
            <a:ext cx="7772400" cy="1143000"/>
          </a:xfrm>
        </p:spPr>
        <p:txBody>
          <a:bodyPr/>
          <a:lstStyle/>
          <a:p>
            <a:r>
              <a:rPr lang="en-US" dirty="0" smtClean="0"/>
              <a:t>Storing Sufficient Statistics in Database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0560" y="1447800"/>
            <a:ext cx="7772400" cy="536643"/>
          </a:xfrm>
        </p:spPr>
        <p:txBody>
          <a:bodyPr/>
          <a:lstStyle/>
          <a:p>
            <a:r>
              <a:rPr lang="en-US" b="1" dirty="0" smtClean="0"/>
              <a:t>New</a:t>
            </a:r>
            <a:r>
              <a:rPr lang="en-US" dirty="0" smtClean="0"/>
              <a:t>: large contingency table </a:t>
            </a:r>
            <a:r>
              <a:rPr lang="en-US" b="1" dirty="0" smtClean="0"/>
              <a:t>stored</a:t>
            </a:r>
            <a:r>
              <a:rPr lang="en-US" dirty="0" smtClean="0"/>
              <a:t> as database table.</a:t>
            </a:r>
          </a:p>
          <a:p>
            <a:pPr marL="319088" lvl="1" indent="0">
              <a:buNone/>
            </a:pPr>
            <a:r>
              <a:rPr lang="en-US" sz="2000" dirty="0" smtClean="0"/>
              <a:t>Manipulate using SQL, Index, ...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44" y="2388872"/>
            <a:ext cx="6748296" cy="395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1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102" y="274638"/>
            <a:ext cx="7772400" cy="1143000"/>
          </a:xfrm>
        </p:spPr>
        <p:txBody>
          <a:bodyPr/>
          <a:lstStyle/>
          <a:p>
            <a:r>
              <a:rPr lang="en-US" dirty="0" smtClean="0"/>
              <a:t>Computing Sufficient Statistics: positive relationships only </a:t>
            </a:r>
            <a:r>
              <a:rPr lang="en-US" sz="2400" dirty="0" smtClean="0"/>
              <a:t>(</a:t>
            </a:r>
            <a:r>
              <a:rPr lang="en-US" sz="2400" dirty="0" err="1" smtClean="0"/>
              <a:t>e.g.RA</a:t>
            </a:r>
            <a:r>
              <a:rPr lang="en-US" sz="2400" dirty="0" smtClean="0"/>
              <a:t>=True)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0278" y="1447800"/>
            <a:ext cx="7772400" cy="164908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0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r>
              <a:rPr lang="en-US" sz="20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pop, teach,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cap, salary, </a:t>
            </a:r>
            <a:r>
              <a:rPr lang="en-US" sz="2000" dirty="0" smtClean="0"/>
              <a:t>'T' </a:t>
            </a:r>
            <a:r>
              <a:rPr lang="en-US" sz="2000" b="1" dirty="0"/>
              <a:t>as</a:t>
            </a:r>
            <a:r>
              <a:rPr lang="en-US" sz="2000" dirty="0"/>
              <a:t> </a:t>
            </a:r>
            <a:r>
              <a:rPr lang="en-US" sz="2000" dirty="0" smtClean="0"/>
              <a:t>RA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P, Student S, RA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pop, teach, intel, rank, cap, salary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731520" y="6172200"/>
            <a:ext cx="6156960" cy="457200"/>
          </a:xfrm>
        </p:spPr>
        <p:txBody>
          <a:bodyPr/>
          <a:lstStyle/>
          <a:p>
            <a:pPr eaLnBrk="1" hangingPunct="1"/>
            <a:r>
              <a:rPr lang="en-US" dirty="0"/>
              <a:t>Computing Sufficient Statistics	Qian, Schulte, Sun	CIKM 2014 @ Shanghai, China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17463"/>
              </p:ext>
            </p:extLst>
          </p:nvPr>
        </p:nvGraphicFramePr>
        <p:xfrm>
          <a:off x="785448" y="3474179"/>
          <a:ext cx="7901352" cy="24993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7669"/>
                <a:gridCol w="987669"/>
                <a:gridCol w="987669"/>
                <a:gridCol w="987669"/>
                <a:gridCol w="987669"/>
                <a:gridCol w="987669"/>
                <a:gridCol w="987669"/>
                <a:gridCol w="987669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r>
                        <a:rPr lang="en-US" sz="2000" u="none" strike="noStrike" dirty="0" smtClean="0">
                          <a:effectLst/>
                        </a:rPr>
                        <a:t>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teach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rank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salary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high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13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...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5022" y="2243509"/>
            <a:ext cx="241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cross-table count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53695" y="2401111"/>
            <a:ext cx="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66240" y="2243509"/>
            <a:ext cx="2895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0" y="355599"/>
            <a:ext cx="8092050" cy="630629"/>
          </a:xfrm>
        </p:spPr>
        <p:txBody>
          <a:bodyPr/>
          <a:lstStyle/>
          <a:p>
            <a:r>
              <a:rPr lang="en-US" sz="3600" dirty="0" smtClean="0"/>
              <a:t>Step 1: Contingency Table Cross Product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9231" y="1412631"/>
            <a:ext cx="5155809" cy="588889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ct</a:t>
            </a:r>
            <a:r>
              <a:rPr lang="en-US" dirty="0" smtClean="0"/>
              <a:t>(</a:t>
            </a:r>
            <a:r>
              <a:rPr lang="en-US" dirty="0"/>
              <a:t>Professor</a:t>
            </a:r>
            <a:r>
              <a:rPr lang="en-US" dirty="0" smtClean="0"/>
              <a:t>)      </a:t>
            </a:r>
            <a:r>
              <a:rPr lang="en-US" dirty="0" err="1" smtClean="0"/>
              <a:t>ct</a:t>
            </a:r>
            <a:r>
              <a:rPr lang="en-US" dirty="0" smtClean="0"/>
              <a:t>(Student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53339"/>
              </p:ext>
            </p:extLst>
          </p:nvPr>
        </p:nvGraphicFramePr>
        <p:xfrm>
          <a:off x="1322365" y="2293883"/>
          <a:ext cx="2004649" cy="100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1174"/>
                <a:gridCol w="684515"/>
                <a:gridCol w="708960"/>
              </a:tblGrid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410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57019"/>
              </p:ext>
            </p:extLst>
          </p:nvPr>
        </p:nvGraphicFramePr>
        <p:xfrm>
          <a:off x="1322365" y="4005695"/>
          <a:ext cx="2004646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0111"/>
                <a:gridCol w="597658"/>
                <a:gridCol w="796877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TextBox 9"/>
          <p:cNvSpPr txBox="1">
            <a:spLocks/>
          </p:cNvSpPr>
          <p:nvPr/>
        </p:nvSpPr>
        <p:spPr>
          <a:xfrm>
            <a:off x="3517964" y="3256878"/>
            <a:ext cx="659458" cy="3352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511995" y="2629163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100" b="1" dirty="0" err="1"/>
              <a:t>ct</a:t>
            </a:r>
            <a:r>
              <a:rPr lang="en-US" sz="1100" b="1" dirty="0"/>
              <a:t>(Professor)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38528" y="4005695"/>
            <a:ext cx="659458" cy="33528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1200" b="1" dirty="0" err="1"/>
              <a:t>ct</a:t>
            </a:r>
            <a:r>
              <a:rPr lang="en-US" sz="1200" b="1" dirty="0"/>
              <a:t>(Student)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35247"/>
              </p:ext>
            </p:extLst>
          </p:nvPr>
        </p:nvGraphicFramePr>
        <p:xfrm>
          <a:off x="4559105" y="2534773"/>
          <a:ext cx="3048000" cy="32689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Count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teach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B w="38100" cmpd="sng">
                      <a:noFill/>
                    </a:lnB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16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2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1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kumimoji="0" lang="en-US" sz="1600" u="none" strike="noStrike" kern="1200" dirty="0">
                          <a:effectLst/>
                        </a:rPr>
                        <a:t>5</a:t>
                      </a:r>
                      <a:endParaRPr kumimoji="0"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 w="12700" cmpd="sng">
                      <a:noFill/>
                    </a:lnT>
                  </a:tcPr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04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...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723172" y="342451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517964" y="3640354"/>
            <a:ext cx="921002" cy="3069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12246" y="1392311"/>
            <a:ext cx="42672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600" dirty="0">
                <a:solidFill>
                  <a:prstClr val="black"/>
                </a:solidFill>
                <a:latin typeface="Perpetua"/>
              </a:rPr>
              <a:t>x 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883074" y="1416203"/>
            <a:ext cx="2570046" cy="519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1" grpId="0" animBg="1"/>
      <p:bldP spid="12" grpId="0" animBg="1"/>
      <p:bldP spid="9" grpId="0"/>
      <p:bldP spid="25" grpId="0" animBg="1"/>
      <p:bldP spid="7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45464"/>
              </p:ext>
            </p:extLst>
          </p:nvPr>
        </p:nvGraphicFramePr>
        <p:xfrm>
          <a:off x="1404262" y="122402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72673"/>
              </p:ext>
            </p:extLst>
          </p:nvPr>
        </p:nvGraphicFramePr>
        <p:xfrm>
          <a:off x="5113965" y="1224026"/>
          <a:ext cx="2462215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05862"/>
              </p:ext>
            </p:extLst>
          </p:nvPr>
        </p:nvGraphicFramePr>
        <p:xfrm>
          <a:off x="3888075" y="2928740"/>
          <a:ext cx="3048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20234"/>
              </p:ext>
            </p:extLst>
          </p:nvPr>
        </p:nvGraphicFramePr>
        <p:xfrm>
          <a:off x="1404262" y="2922633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>
            <a:spLocks/>
          </p:cNvSpPr>
          <p:nvPr/>
        </p:nvSpPr>
        <p:spPr>
          <a:xfrm>
            <a:off x="2309604" y="2530414"/>
            <a:ext cx="649302" cy="1640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40" idx="4"/>
          </p:cNvCxnSpPr>
          <p:nvPr/>
        </p:nvCxnSpPr>
        <p:spPr>
          <a:xfrm flipH="1">
            <a:off x="2629557" y="2694456"/>
            <a:ext cx="4698" cy="228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>
            <a:off x="2631449" y="2264791"/>
            <a:ext cx="2806" cy="26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63808"/>
              </p:ext>
            </p:extLst>
          </p:nvPr>
        </p:nvGraphicFramePr>
        <p:xfrm>
          <a:off x="7620944" y="1228431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381550" y="411935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09891"/>
              </p:ext>
            </p:extLst>
          </p:nvPr>
        </p:nvGraphicFramePr>
        <p:xfrm>
          <a:off x="3098802" y="4512670"/>
          <a:ext cx="2990814" cy="1235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98"/>
                <a:gridCol w="438140"/>
                <a:gridCol w="498469"/>
                <a:gridCol w="498469"/>
                <a:gridCol w="498469"/>
                <a:gridCol w="498469"/>
              </a:tblGrid>
              <a:tr h="3043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593032" y="4379032"/>
            <a:ext cx="1177" cy="13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318079" y="1761875"/>
            <a:ext cx="943943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806815" y="1794698"/>
            <a:ext cx="111366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Straight Arrow Connector 299"/>
          <p:cNvCxnSpPr>
            <a:stCxn id="32" idx="2"/>
            <a:endCxn id="67" idx="6"/>
          </p:cNvCxnSpPr>
          <p:nvPr/>
        </p:nvCxnSpPr>
        <p:spPr>
          <a:xfrm flipH="1">
            <a:off x="4804513" y="2285949"/>
            <a:ext cx="1540559" cy="1963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2" idx="1"/>
            <a:endCxn id="40" idx="6"/>
          </p:cNvCxnSpPr>
          <p:nvPr/>
        </p:nvCxnSpPr>
        <p:spPr>
          <a:xfrm rot="10800000" flipV="1">
            <a:off x="2958907" y="1754987"/>
            <a:ext cx="2155059" cy="85744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08062" y="5837691"/>
            <a:ext cx="55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Result: Contingency Table for RA relationship</a:t>
            </a:r>
            <a:endParaRPr lang="en-US" dirty="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1890697" y="4957420"/>
            <a:ext cx="943943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38" idx="2"/>
            <a:endCxn id="67" idx="2"/>
          </p:cNvCxnSpPr>
          <p:nvPr/>
        </p:nvCxnSpPr>
        <p:spPr>
          <a:xfrm>
            <a:off x="2629557" y="3976553"/>
            <a:ext cx="1751993" cy="272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>
            <a:off x="594750" y="258724"/>
            <a:ext cx="8153010" cy="661109"/>
          </a:xfrm>
        </p:spPr>
        <p:txBody>
          <a:bodyPr/>
          <a:lstStyle/>
          <a:p>
            <a:r>
              <a:rPr lang="en-US" sz="3600" dirty="0" smtClean="0"/>
              <a:t>Step 2: Contingency Table Subtraction</a:t>
            </a:r>
            <a:endParaRPr lang="en-US" sz="3600" dirty="0"/>
          </a:p>
        </p:txBody>
      </p:sp>
      <p:sp>
        <p:nvSpPr>
          <p:cNvPr id="256" name="Minus 255"/>
          <p:cNvSpPr/>
          <p:nvPr/>
        </p:nvSpPr>
        <p:spPr>
          <a:xfrm>
            <a:off x="2499360" y="2592115"/>
            <a:ext cx="274320" cy="45719"/>
          </a:xfrm>
          <a:prstGeom prst="mathMinu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278" grpId="0" animBg="1"/>
      <p:bldP spid="279" grpId="0" animBg="1"/>
      <p:bldP spid="12" grpId="0"/>
      <p:bldP spid="30" grpId="0" animBg="1"/>
      <p:bldP spid="73" grpId="0"/>
      <p:bldP spid="2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defTabSz="4702175" eaLnBrk="0" hangingPunct="0"/>
            <a:r>
              <a:rPr lang="en-US" sz="3600" b="1" dirty="0" smtClean="0">
                <a:solidFill>
                  <a:srgbClr val="C6E7FC">
                    <a:lumMod val="50000"/>
                  </a:srgbClr>
                </a:solidFill>
              </a:rPr>
              <a:t>Statistical-Relational Learning (SRL)</a:t>
            </a:r>
            <a:endParaRPr lang="en-US" sz="36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5853" y="1114425"/>
            <a:ext cx="8071340" cy="4572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Recent growing field.</a:t>
            </a:r>
          </a:p>
          <a:p>
            <a:pPr marL="274320">
              <a:lnSpc>
                <a:spcPts val="24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</a:rPr>
              <a:t>Intersection of Machine Learning, Artificial Intelligence </a:t>
            </a:r>
            <a:r>
              <a:rPr lang="en-US" sz="2800" dirty="0" smtClean="0">
                <a:solidFill>
                  <a:prstClr val="black"/>
                </a:solidFill>
              </a:rPr>
              <a:t>  and </a:t>
            </a:r>
            <a:r>
              <a:rPr lang="en-US" sz="2800" dirty="0">
                <a:solidFill>
                  <a:prstClr val="black"/>
                </a:solidFill>
              </a:rPr>
              <a:t>Database </a:t>
            </a:r>
            <a:r>
              <a:rPr lang="en-US" sz="2800" dirty="0" smtClean="0">
                <a:solidFill>
                  <a:prstClr val="black"/>
                </a:solidFill>
              </a:rPr>
              <a:t>Systems.</a:t>
            </a:r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Applications for structured/linked/relational data.</a:t>
            </a:r>
            <a:endParaRPr lang="en-US" sz="2800" dirty="0">
              <a:solidFill>
                <a:prstClr val="black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Link-based Classification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Relational </a:t>
            </a:r>
            <a:r>
              <a:rPr lang="en-US" dirty="0"/>
              <a:t>Query Optimization.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Information </a:t>
            </a:r>
            <a:r>
              <a:rPr lang="en-US" dirty="0" smtClean="0"/>
              <a:t>Extraction</a:t>
            </a:r>
            <a:endParaRPr lang="en-US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Outlier Detection </a:t>
            </a:r>
          </a:p>
          <a:p>
            <a:pPr marL="319088" lvl="1" indent="0">
              <a:spcBef>
                <a:spcPts val="0"/>
              </a:spcBef>
              <a:buNone/>
            </a:pPr>
            <a:r>
              <a:rPr lang="en-US" dirty="0" smtClean="0"/>
              <a:t>....</a:t>
            </a:r>
          </a:p>
          <a:p>
            <a:pPr marL="617538" lvl="1" indent="-342900">
              <a:lnSpc>
                <a:spcPct val="120000"/>
              </a:lnSpc>
              <a:spcBef>
                <a:spcPts val="0"/>
              </a:spcBef>
              <a:buFont typeface="Arial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72047" y="3618527"/>
            <a:ext cx="2959332" cy="1286935"/>
            <a:chOff x="5677169" y="2401931"/>
            <a:chExt cx="2959332" cy="1286935"/>
          </a:xfrm>
        </p:grpSpPr>
        <p:sp>
          <p:nvSpPr>
            <p:cNvPr id="10" name="Oval 9"/>
            <p:cNvSpPr/>
            <p:nvPr/>
          </p:nvSpPr>
          <p:spPr>
            <a:xfrm>
              <a:off x="5677169" y="2401931"/>
              <a:ext cx="2168121" cy="128693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321206" y="2526326"/>
              <a:ext cx="1524084" cy="109220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24563" y="2401931"/>
              <a:ext cx="1811938" cy="128693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1836" y="2807974"/>
              <a:ext cx="873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</a:rPr>
                <a:t>SRL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24442" y="287607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ML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36127" y="2860732"/>
              <a:ext cx="415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AI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63936" y="287607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DB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1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021"/>
            <a:ext cx="6888724" cy="747078"/>
          </a:xfrm>
        </p:spPr>
        <p:txBody>
          <a:bodyPr/>
          <a:lstStyle/>
          <a:p>
            <a:r>
              <a:rPr lang="en-US" dirty="0" smtClean="0"/>
              <a:t>Datasets for Evaluation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23062"/>
              </p:ext>
            </p:extLst>
          </p:nvPr>
        </p:nvGraphicFramePr>
        <p:xfrm>
          <a:off x="945125" y="1988562"/>
          <a:ext cx="6857999" cy="31711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10540"/>
                <a:gridCol w="1995630"/>
                <a:gridCol w="1640745"/>
                <a:gridCol w="1511084"/>
              </a:tblGrid>
              <a:tr h="63271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Dataset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#Relationship Tables/ 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 Columns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# Rows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712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870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12,927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2/4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14,540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225,932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1/3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1,010,051</a:t>
                      </a:r>
                    </a:p>
                  </a:txBody>
                  <a:tcPr marL="7620" marR="7620" marT="7620" marB="0" anchor="b"/>
                </a:tc>
              </a:tr>
              <a:tr h="3474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3/7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1,354,134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51560" y="12313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7 Real-world Datasets (over 1M rows).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720" y="6228547"/>
            <a:ext cx="66751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400" dirty="0">
                <a:solidFill>
                  <a:schemeClr val="tx2"/>
                </a:solidFill>
                <a:latin typeface="Perpetua" charset="0"/>
              </a:rPr>
              <a:t>Computing Sufficient Statistics	Qian, Schulte, Sun	CIKM 2014 @ Shanghai, China</a:t>
            </a:r>
          </a:p>
        </p:txBody>
      </p:sp>
    </p:spTree>
    <p:extLst>
      <p:ext uri="{BB962C8B-B14F-4D97-AF65-F5344CB8AC3E}">
        <p14:creationId xmlns:p14="http://schemas.microsoft.com/office/powerpoint/2010/main" val="37074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85261"/>
            <a:ext cx="4206240" cy="686118"/>
          </a:xfrm>
        </p:spPr>
        <p:txBody>
          <a:bodyPr/>
          <a:lstStyle/>
          <a:p>
            <a:r>
              <a:rPr lang="en-US" dirty="0" smtClean="0"/>
              <a:t>Computation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4481" y="901859"/>
            <a:ext cx="8194876" cy="1523082"/>
          </a:xfrm>
        </p:spPr>
        <p:txBody>
          <a:bodyPr/>
          <a:lstStyle/>
          <a:p>
            <a:r>
              <a:rPr lang="en-US" dirty="0" smtClean="0"/>
              <a:t>Never </a:t>
            </a:r>
            <a:r>
              <a:rPr lang="en-US" dirty="0"/>
              <a:t>enumerates cross product </a:t>
            </a:r>
            <a:r>
              <a:rPr lang="en-US" dirty="0" smtClean="0"/>
              <a:t>of primary keys.</a:t>
            </a:r>
          </a:p>
          <a:p>
            <a:r>
              <a:rPr lang="en-US" dirty="0" smtClean="0"/>
              <a:t>Complexity: nearly </a:t>
            </a:r>
            <a:r>
              <a:rPr lang="en-US" dirty="0"/>
              <a:t>linear in </a:t>
            </a:r>
            <a:r>
              <a:rPr lang="en-US" dirty="0" smtClean="0"/>
              <a:t>size </a:t>
            </a:r>
            <a:r>
              <a:rPr lang="en-US" dirty="0"/>
              <a:t>of the required </a:t>
            </a:r>
            <a:r>
              <a:rPr lang="en-US" dirty="0" smtClean="0"/>
              <a:t>output.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(non-trivial)   </a:t>
            </a:r>
            <a:r>
              <a:rPr lang="en-US" dirty="0" smtClean="0"/>
              <a:t>#</a:t>
            </a:r>
            <a:r>
              <a:rPr lang="en-US" dirty="0" err="1" smtClean="0"/>
              <a:t>ct_operation</a:t>
            </a:r>
            <a:r>
              <a:rPr lang="en-US" dirty="0" smtClean="0"/>
              <a:t> = O(#SS * log (#SS))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181600" y="5655456"/>
            <a:ext cx="4907280" cy="45720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(Time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dirty="0" smtClean="0">
                <a:solidFill>
                  <a:schemeClr val="tx1"/>
                </a:solidFill>
              </a:rPr>
              <a:t>seconds.)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31630"/>
              </p:ext>
            </p:extLst>
          </p:nvPr>
        </p:nvGraphicFramePr>
        <p:xfrm>
          <a:off x="975360" y="2682239"/>
          <a:ext cx="7239000" cy="29166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67460"/>
                <a:gridCol w="2405380"/>
                <a:gridCol w="1722120"/>
                <a:gridCol w="1844040"/>
              </a:tblGrid>
              <a:tr h="72974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  <a:latin typeface="+mn-lt"/>
                        </a:rPr>
                        <a:t>Dataset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#Sufficient Statistics (SS)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Cross Product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Our Dynamic </a:t>
                      </a:r>
                      <a:r>
                        <a:rPr lang="en-US" sz="2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Program Time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703.99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7620" marT="7620" marB="0" anchor="b"/>
                </a:tc>
              </a:tr>
              <a:tr h="2765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1,096.00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2,828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350.30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1,746,870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132.13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1,112.84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3,013,011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1,421.87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12,374,892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3,536.76</a:t>
                      </a:r>
                    </a:p>
                  </a:txBody>
                  <a:tcPr marL="7620" marT="7620" marB="0" anchor="b"/>
                </a:tc>
              </a:tr>
              <a:tr h="261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15,538,430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N.T.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7,467.85</a:t>
                      </a:r>
                    </a:p>
                  </a:txBody>
                  <a:tcPr marL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defTabSz="4702175" eaLnBrk="0" hangingPunct="0"/>
            <a:r>
              <a:rPr lang="en-US" sz="3600" b="1" dirty="0" smtClean="0">
                <a:solidFill>
                  <a:srgbClr val="C6E7FC">
                    <a:lumMod val="50000"/>
                  </a:srgbClr>
                </a:solidFill>
              </a:rPr>
              <a:t>Statistical-Relational Model Learning</a:t>
            </a:r>
            <a:endParaRPr lang="en-US" sz="3600" b="1" dirty="0">
              <a:solidFill>
                <a:srgbClr val="C6E7FC">
                  <a:lumMod val="50000"/>
                </a:srgb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8783" y="1238943"/>
            <a:ext cx="8352570" cy="2494764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Extends traditional machine learning from </a:t>
            </a:r>
            <a:r>
              <a:rPr lang="en-US" sz="2800" b="1" i="1" dirty="0" smtClean="0">
                <a:solidFill>
                  <a:prstClr val="black"/>
                </a:solidFill>
              </a:rPr>
              <a:t>single-table</a:t>
            </a:r>
            <a:r>
              <a:rPr lang="en-US" sz="2800" dirty="0" smtClean="0">
                <a:solidFill>
                  <a:prstClr val="black"/>
                </a:solidFill>
              </a:rPr>
              <a:t> to </a:t>
            </a:r>
            <a:r>
              <a:rPr lang="en-US" sz="2800" b="1" i="1" dirty="0" smtClean="0">
                <a:solidFill>
                  <a:prstClr val="black"/>
                </a:solidFill>
              </a:rPr>
              <a:t>multiple interrelated tables</a:t>
            </a:r>
            <a:r>
              <a:rPr lang="en-US" sz="2800" i="1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ts val="24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Provides </a:t>
            </a:r>
            <a:r>
              <a:rPr lang="en-US" sz="2800" b="1" i="1" dirty="0">
                <a:solidFill>
                  <a:prstClr val="black"/>
                </a:solidFill>
              </a:rPr>
              <a:t>integrated statistical analysis of data sources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</a:p>
          <a:p>
            <a:pPr>
              <a:lnSpc>
                <a:spcPts val="24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Typically a </a:t>
            </a:r>
            <a:r>
              <a:rPr lang="en-US" sz="2800" b="1" i="1" dirty="0">
                <a:solidFill>
                  <a:prstClr val="black"/>
                </a:solidFill>
              </a:rPr>
              <a:t>log-linear model </a:t>
            </a:r>
            <a:r>
              <a:rPr lang="en-US" sz="2800" dirty="0" smtClean="0">
                <a:solidFill>
                  <a:prstClr val="black"/>
                </a:solidFill>
              </a:rPr>
              <a:t>= product of factors.</a:t>
            </a:r>
          </a:p>
          <a:p>
            <a:pPr>
              <a:lnSpc>
                <a:spcPts val="24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800" dirty="0" smtClean="0">
                <a:solidFill>
                  <a:prstClr val="black"/>
                </a:solidFill>
              </a:rPr>
              <a:t>Our work: </a:t>
            </a:r>
          </a:p>
          <a:p>
            <a:pPr marL="36576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800" dirty="0" smtClean="0">
                <a:solidFill>
                  <a:prstClr val="black"/>
                </a:solidFill>
              </a:rPr>
              <a:t>provides </a:t>
            </a:r>
            <a:r>
              <a:rPr lang="en-US" sz="2800" b="1" i="1" dirty="0" smtClean="0">
                <a:solidFill>
                  <a:prstClr val="black"/>
                </a:solidFill>
              </a:rPr>
              <a:t>database system support </a:t>
            </a:r>
            <a:r>
              <a:rPr lang="en-US" sz="2800" dirty="0" smtClean="0">
                <a:solidFill>
                  <a:prstClr val="black"/>
                </a:solidFill>
              </a:rPr>
              <a:t>for learning a generative log-linear model of the </a:t>
            </a:r>
            <a:r>
              <a:rPr lang="en-US" sz="2800" b="1" dirty="0" smtClean="0">
                <a:solidFill>
                  <a:prstClr val="black"/>
                </a:solidFill>
              </a:rPr>
              <a:t>entire input database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mtClean="0"/>
              <a:t>FactorBase	Qian, Schulte	DSAA 2015 @ Paris, France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31924"/>
              </p:ext>
            </p:extLst>
          </p:nvPr>
        </p:nvGraphicFramePr>
        <p:xfrm>
          <a:off x="837938" y="4036471"/>
          <a:ext cx="7700818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409"/>
                <a:gridCol w="3850409"/>
              </a:tblGrid>
              <a:tr h="2994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Traditional</a:t>
                      </a:r>
                      <a:r>
                        <a:rPr lang="en-US" sz="2400" baseline="0" dirty="0" smtClean="0"/>
                        <a:t> Machine Learning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Relational Learning </a:t>
                      </a:r>
                      <a:endParaRPr lang="en-US" sz="2400" dirty="0"/>
                    </a:p>
                  </a:txBody>
                  <a:tcPr/>
                </a:tc>
              </a:tr>
              <a:tr h="29947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25252"/>
              </p:ext>
            </p:extLst>
          </p:nvPr>
        </p:nvGraphicFramePr>
        <p:xfrm>
          <a:off x="1332652" y="4689880"/>
          <a:ext cx="12192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51851"/>
              </p:ext>
            </p:extLst>
          </p:nvPr>
        </p:nvGraphicFramePr>
        <p:xfrm>
          <a:off x="4078747" y="4692119"/>
          <a:ext cx="12192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46387"/>
              </p:ext>
            </p:extLst>
          </p:nvPr>
        </p:nvGraphicFramePr>
        <p:xfrm>
          <a:off x="5687414" y="4692119"/>
          <a:ext cx="12192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63261"/>
              </p:ext>
            </p:extLst>
          </p:nvPr>
        </p:nvGraphicFramePr>
        <p:xfrm>
          <a:off x="7211414" y="4666718"/>
          <a:ext cx="12192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</a:tblGrid>
              <a:tr h="444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5297947" y="5335585"/>
            <a:ext cx="389467" cy="23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47" y="5758917"/>
            <a:ext cx="389467" cy="33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 flipV="1">
            <a:off x="6906614" y="5333468"/>
            <a:ext cx="304800" cy="211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01814" y="5335584"/>
            <a:ext cx="609600" cy="4572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25" y="3627372"/>
            <a:ext cx="971542" cy="9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98" y="2959100"/>
            <a:ext cx="4415241" cy="328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15" y="309950"/>
            <a:ext cx="8672924" cy="658651"/>
          </a:xfrm>
        </p:spPr>
        <p:txBody>
          <a:bodyPr/>
          <a:lstStyle/>
          <a:p>
            <a:pPr defTabSz="4702175" eaLnBrk="0" hangingPunct="0"/>
            <a:r>
              <a:rPr lang="en-US" sz="3200" b="1" dirty="0">
                <a:solidFill>
                  <a:srgbClr val="C6E7FC">
                    <a:lumMod val="50000"/>
                  </a:srgbClr>
                </a:solidFill>
              </a:rPr>
              <a:t>Challenges </a:t>
            </a:r>
            <a:r>
              <a:rPr lang="en-US" sz="2800" b="1" dirty="0">
                <a:solidFill>
                  <a:srgbClr val="C6E7FC">
                    <a:lumMod val="50000"/>
                  </a:srgbClr>
                </a:solidFill>
              </a:rPr>
              <a:t>for Programming Model Structure Learning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sp>
        <p:nvSpPr>
          <p:cNvPr id="17" name="Content Placeholder 28"/>
          <p:cNvSpPr>
            <a:spLocks noGrp="1"/>
          </p:cNvSpPr>
          <p:nvPr>
            <p:ph idx="1"/>
          </p:nvPr>
        </p:nvSpPr>
        <p:spPr>
          <a:xfrm>
            <a:off x="458728" y="1191720"/>
            <a:ext cx="8685272" cy="4612179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i="1" dirty="0" smtClean="0"/>
              <a:t>Programming</a:t>
            </a:r>
            <a:r>
              <a:rPr lang="en-US" sz="2800" dirty="0" smtClean="0"/>
              <a:t> graphical </a:t>
            </a:r>
            <a:r>
              <a:rPr lang="en-US" sz="2800" dirty="0"/>
              <a:t>m</a:t>
            </a:r>
            <a:r>
              <a:rPr lang="en-US" sz="2800" dirty="0" smtClean="0"/>
              <a:t>odel learning for relational data is hard.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Multi-relational data is </a:t>
            </a:r>
            <a:r>
              <a:rPr lang="en-US" sz="2800" i="1" dirty="0"/>
              <a:t>NOT</a:t>
            </a:r>
            <a:r>
              <a:rPr lang="en-US" sz="2800" i="1" dirty="0" smtClean="0"/>
              <a:t> self-describing</a:t>
            </a:r>
            <a:r>
              <a:rPr lang="en-US" sz="2800" dirty="0" smtClean="0"/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Need to query metadata.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 smtClean="0"/>
              <a:t>Structured</a:t>
            </a:r>
            <a:r>
              <a:rPr lang="en-US" sz="2800" dirty="0" smtClean="0"/>
              <a:t> </a:t>
            </a:r>
            <a:r>
              <a:rPr lang="en-US" sz="2800" dirty="0" smtClean="0"/>
              <a:t>models </a:t>
            </a:r>
            <a:r>
              <a:rPr lang="en-US" sz="2800" dirty="0" smtClean="0"/>
              <a:t>with </a:t>
            </a:r>
            <a:r>
              <a:rPr lang="en-US" sz="2800" i="1" dirty="0" smtClean="0"/>
              <a:t>structured</a:t>
            </a:r>
            <a:r>
              <a:rPr lang="en-US" sz="2800" dirty="0" smtClean="0"/>
              <a:t> components.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E</a:t>
            </a:r>
            <a:r>
              <a:rPr lang="en-US" sz="2800" dirty="0" smtClean="0"/>
              <a:t>vent </a:t>
            </a:r>
            <a:r>
              <a:rPr lang="en-US" sz="2800" i="1" dirty="0" smtClean="0"/>
              <a:t>counts across multiple tables.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expensive </a:t>
            </a:r>
            <a:r>
              <a:rPr lang="en-US" dirty="0"/>
              <a:t>and error-prone.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Large </a:t>
            </a:r>
            <a:r>
              <a:rPr lang="en-US" sz="2800" dirty="0" smtClean="0"/>
              <a:t>parameter </a:t>
            </a:r>
            <a:r>
              <a:rPr lang="en-US" sz="2800" dirty="0" smtClean="0"/>
              <a:t>space.</a:t>
            </a:r>
            <a:endParaRPr lang="en-US" sz="2800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&gt; 1M sometimes.</a:t>
            </a:r>
          </a:p>
        </p:txBody>
      </p:sp>
    </p:spTree>
    <p:extLst>
      <p:ext uri="{BB962C8B-B14F-4D97-AF65-F5344CB8AC3E}">
        <p14:creationId xmlns:p14="http://schemas.microsoft.com/office/powerpoint/2010/main" val="40752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The </a:t>
            </a:r>
            <a:r>
              <a:rPr lang="en-US" b="1" dirty="0">
                <a:solidFill>
                  <a:srgbClr val="C6E7FC">
                    <a:lumMod val="50000"/>
                  </a:srgbClr>
                </a:solidFill>
              </a:rPr>
              <a:t>Solution</a:t>
            </a:r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: SQL Scripts All the 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1975" y="1209675"/>
            <a:ext cx="7790717" cy="45720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/>
              <a:t>Store relational </a:t>
            </a:r>
            <a:r>
              <a:rPr lang="en-US" b="1" i="1" dirty="0"/>
              <a:t>model</a:t>
            </a:r>
            <a:r>
              <a:rPr lang="en-US" dirty="0"/>
              <a:t> inside the </a:t>
            </a:r>
            <a:r>
              <a:rPr lang="en-US" dirty="0" smtClean="0"/>
              <a:t>database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.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en-US" dirty="0" smtClean="0"/>
              <a:t>[As </a:t>
            </a:r>
            <a:r>
              <a:rPr lang="en-US" dirty="0"/>
              <a:t>well as relational data</a:t>
            </a:r>
            <a:r>
              <a:rPr lang="en-US" dirty="0" smtClean="0"/>
              <a:t>.]</a:t>
            </a:r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SQL for creating, transforming, storing sets of models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SQL for querying </a:t>
            </a:r>
            <a:r>
              <a:rPr lang="en-US" sz="2800" dirty="0"/>
              <a:t>metadata from DB catalog.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Native SQL support for complex counts </a:t>
            </a:r>
            <a:r>
              <a:rPr lang="en-US" sz="2800" dirty="0" smtClean="0"/>
              <a:t>[count(*)].</a:t>
            </a:r>
            <a:endParaRPr lang="en-US" sz="2800" dirty="0"/>
          </a:p>
          <a:p>
            <a:pPr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800" dirty="0" smtClean="0"/>
              <a:t>SQL </a:t>
            </a:r>
            <a:r>
              <a:rPr lang="en-US" sz="2800" dirty="0"/>
              <a:t>for computing and storing parameter values</a:t>
            </a:r>
            <a:r>
              <a:rPr lang="en-US" sz="2800" dirty="0" smtClean="0"/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&gt;1M parameters no problem.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SQL is </a:t>
            </a:r>
            <a:r>
              <a:rPr lang="en-US" sz="2800" i="1" dirty="0" smtClean="0"/>
              <a:t>standardized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system </a:t>
            </a:r>
            <a:r>
              <a:rPr lang="en-US" dirty="0"/>
              <a:t>is portable, works out of the box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1975" y="6091620"/>
            <a:ext cx="7106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lang="en-US" altLang="en-US" sz="140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altLang="en-US" sz="1400" dirty="0" smtClean="0">
                <a:solidFill>
                  <a:srgbClr val="000000"/>
                </a:solidFill>
                <a:latin typeface="+mn-lt"/>
              </a:rPr>
              <a:t>Daisy W, </a:t>
            </a:r>
            <a:r>
              <a:rPr lang="en-US" altLang="en-US" sz="1400" dirty="0" err="1">
                <a:solidFill>
                  <a:srgbClr val="000000"/>
                </a:solidFill>
                <a:latin typeface="+mn-lt"/>
              </a:rPr>
              <a:t>Eirinaios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+mn-lt"/>
              </a:rPr>
              <a:t>M, </a:t>
            </a:r>
            <a:r>
              <a:rPr lang="en-US" altLang="en-US" sz="1400" dirty="0" err="1">
                <a:solidFill>
                  <a:srgbClr val="000000"/>
                </a:solidFill>
                <a:latin typeface="+mn-lt"/>
              </a:rPr>
              <a:t>Garofalakis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+mn-lt"/>
              </a:rPr>
              <a:t>M 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altLang="en-US" sz="1400" dirty="0" err="1">
                <a:solidFill>
                  <a:srgbClr val="000000"/>
                </a:solidFill>
                <a:latin typeface="+mn-lt"/>
              </a:rPr>
              <a:t>Hellerstein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1400" dirty="0" smtClean="0">
                <a:solidFill>
                  <a:srgbClr val="000000"/>
                </a:solidFill>
                <a:latin typeface="+mn-lt"/>
              </a:rPr>
              <a:t>M.</a:t>
            </a:r>
            <a:r>
              <a:rPr lang="en-US" altLang="en-US" sz="1400" b="1" dirty="0" smtClean="0">
                <a:solidFill>
                  <a:srgbClr val="000000"/>
                </a:solidFill>
                <a:latin typeface="+mn-lt"/>
              </a:rPr>
              <a:t>  </a:t>
            </a:r>
            <a:r>
              <a:rPr lang="en-US" altLang="en-US" sz="1400" b="1" dirty="0" err="1" smtClean="0">
                <a:solidFill>
                  <a:srgbClr val="000000"/>
                </a:solidFill>
                <a:latin typeface="+mn-lt"/>
              </a:rPr>
              <a:t>BayesStore</a:t>
            </a:r>
            <a:r>
              <a:rPr lang="en-US" altLang="en-US" sz="1400" dirty="0">
                <a:solidFill>
                  <a:srgbClr val="000000"/>
                </a:solidFill>
                <a:latin typeface="+mn-lt"/>
              </a:rPr>
              <a:t>: Managing Large, Uncertain Data Repositories with Probabilistic Graphical Models, Proc. </a:t>
            </a:r>
            <a:r>
              <a:rPr lang="en-US" altLang="en-US" sz="1400" dirty="0" smtClean="0">
                <a:solidFill>
                  <a:srgbClr val="000000"/>
                </a:solidFill>
                <a:latin typeface="+mn-lt"/>
              </a:rPr>
              <a:t>VLDB 2008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215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519" y="361370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Contributions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8782" y="1307856"/>
            <a:ext cx="8404203" cy="4572000"/>
          </a:xfrm>
        </p:spPr>
        <p:txBody>
          <a:bodyPr/>
          <a:lstStyle/>
          <a:p>
            <a:pPr eaLnBrk="0" hangingPunct="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Identifying </a:t>
            </a:r>
            <a:r>
              <a:rPr lang="en-US" sz="3200" b="1" i="1" dirty="0">
                <a:solidFill>
                  <a:prstClr val="black"/>
                </a:solidFill>
              </a:rPr>
              <a:t>new system requirements </a:t>
            </a:r>
            <a:r>
              <a:rPr lang="en-US" sz="3200" dirty="0">
                <a:solidFill>
                  <a:prstClr val="black"/>
                </a:solidFill>
              </a:rPr>
              <a:t>for multi-relational </a:t>
            </a:r>
            <a:r>
              <a:rPr lang="en-US" sz="3200" dirty="0" smtClean="0">
                <a:solidFill>
                  <a:prstClr val="black"/>
                </a:solidFill>
              </a:rPr>
              <a:t>model learning </a:t>
            </a:r>
            <a:r>
              <a:rPr lang="en-US" sz="3200" dirty="0">
                <a:solidFill>
                  <a:prstClr val="black"/>
                </a:solidFill>
              </a:rPr>
              <a:t>that go beyond single table machine learning. 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An integrated set of </a:t>
            </a:r>
            <a:r>
              <a:rPr lang="en-US" sz="3200" b="1" i="1" dirty="0">
                <a:solidFill>
                  <a:prstClr val="black"/>
                </a:solidFill>
              </a:rPr>
              <a:t>SQL-based solutions </a:t>
            </a:r>
            <a:r>
              <a:rPr lang="en-US" sz="3200" dirty="0">
                <a:solidFill>
                  <a:prstClr val="black"/>
                </a:solidFill>
              </a:rPr>
              <a:t>for providing these system capabilities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prstClr val="black"/>
                </a:solidFill>
              </a:rPr>
              <a:t>SQL can do more than we think!</a:t>
            </a:r>
          </a:p>
          <a:p>
            <a:pPr eaLnBrk="0" hangingPunct="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prstClr val="black"/>
                </a:solidFill>
              </a:rPr>
              <a:t>All code </a:t>
            </a:r>
            <a:r>
              <a:rPr lang="en-US" sz="3200" dirty="0" smtClean="0">
                <a:solidFill>
                  <a:prstClr val="black"/>
                </a:solidFill>
              </a:rPr>
              <a:t>and </a:t>
            </a:r>
            <a:r>
              <a:rPr lang="en-US" sz="3200" dirty="0">
                <a:solidFill>
                  <a:prstClr val="black"/>
                </a:solidFill>
              </a:rPr>
              <a:t>datasets are available </a:t>
            </a:r>
            <a:r>
              <a:rPr lang="en-US" sz="3200" dirty="0" smtClean="0">
                <a:solidFill>
                  <a:prstClr val="black"/>
                </a:solidFill>
              </a:rPr>
              <a:t>online</a:t>
            </a:r>
            <a:r>
              <a:rPr lang="en-US" sz="3200" dirty="0" smtClean="0">
                <a:solidFill>
                  <a:srgbClr val="FF0000"/>
                </a:solidFill>
              </a:rPr>
              <a:t>*</a:t>
            </a:r>
            <a:r>
              <a:rPr lang="en-US" sz="3200" dirty="0" smtClean="0">
                <a:solidFill>
                  <a:prstClr val="black"/>
                </a:solidFill>
              </a:rPr>
              <a:t>.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3746" y="6142298"/>
            <a:ext cx="607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0" hangingPunct="0">
              <a:spcBef>
                <a:spcPct val="30000"/>
              </a:spcBef>
              <a:defRPr/>
            </a:pPr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lang="en-US" sz="1400" dirty="0">
                <a:latin typeface="+mn-lt"/>
              </a:rPr>
              <a:t>Qian, Z.; Schulte, O. </a:t>
            </a:r>
            <a:r>
              <a:rPr lang="en-US" sz="1400" dirty="0" smtClean="0">
                <a:latin typeface="+mn-lt"/>
              </a:rPr>
              <a:t> The </a:t>
            </a:r>
            <a:r>
              <a:rPr lang="en-US" sz="1400" dirty="0" err="1">
                <a:latin typeface="+mn-lt"/>
              </a:rPr>
              <a:t>BayesBase</a:t>
            </a:r>
            <a:r>
              <a:rPr lang="en-US" sz="1400" dirty="0">
                <a:latin typeface="+mn-lt"/>
              </a:rPr>
              <a:t> System. </a:t>
            </a:r>
            <a:r>
              <a:rPr lang="en-US" sz="1400" dirty="0" smtClean="0">
                <a:latin typeface="+mn-lt"/>
              </a:rPr>
              <a:t>http://www.cs.sfu.ca</a:t>
            </a:r>
            <a:r>
              <a:rPr lang="en-US" sz="1400" dirty="0">
                <a:latin typeface="+mn-lt"/>
              </a:rPr>
              <a:t>/~oschulte/BayesBase</a:t>
            </a:r>
          </a:p>
        </p:txBody>
      </p:sp>
    </p:spTree>
    <p:extLst>
      <p:ext uri="{BB962C8B-B14F-4D97-AF65-F5344CB8AC3E}">
        <p14:creationId xmlns:p14="http://schemas.microsoft.com/office/powerpoint/2010/main" val="1058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73" y="210650"/>
            <a:ext cx="7965320" cy="753055"/>
          </a:xfrm>
        </p:spPr>
        <p:txBody>
          <a:bodyPr/>
          <a:lstStyle/>
          <a:p>
            <a:pPr algn="ctr" defTabSz="4702175" eaLnBrk="0" hangingPunct="0"/>
            <a:r>
              <a:rPr lang="en-US" sz="3600" b="1" dirty="0">
                <a:solidFill>
                  <a:srgbClr val="C6E7FC">
                    <a:lumMod val="50000"/>
                  </a:srgbClr>
                </a:solidFill>
              </a:rPr>
              <a:t>Related Works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253815" y="1198457"/>
            <a:ext cx="4571021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1" fontAlgn="base" hangingPunct="1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0"/>
              <a:buChar char=""/>
              <a:defRPr sz="26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47688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96963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0"/>
              <a:buChar char="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rtl="0" eaLnBrk="1" fontAlgn="base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Courier New" panose="02070309020205020404" pitchFamily="49" charset="0"/>
              <a:buChar char="o"/>
            </a:pPr>
            <a:r>
              <a:rPr lang="en-US" dirty="0" err="1" smtClean="0"/>
              <a:t>BayesStore</a:t>
            </a:r>
            <a:r>
              <a:rPr lang="en-US" dirty="0"/>
              <a:t>, </a:t>
            </a:r>
            <a:r>
              <a:rPr lang="en-US" dirty="0" err="1" smtClean="0"/>
              <a:t>Tuffy</a:t>
            </a:r>
            <a:r>
              <a:rPr lang="en-US" dirty="0" smtClean="0"/>
              <a:t>: </a:t>
            </a:r>
            <a:r>
              <a:rPr lang="en-US" dirty="0" smtClean="0"/>
              <a:t>complementary</a:t>
            </a:r>
          </a:p>
          <a:p>
            <a:pPr lvl="1" defTabSz="914400">
              <a:buFont typeface="Wingdings" panose="05000000000000000000" pitchFamily="2" charset="2"/>
              <a:buChar char="§"/>
            </a:pPr>
            <a:r>
              <a:rPr lang="en-US" sz="2200" dirty="0" smtClean="0"/>
              <a:t>push model inside the database too</a:t>
            </a:r>
          </a:p>
          <a:p>
            <a:pPr lvl="1" defTabSz="914400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/>
              <a:t>leverage database techniques for </a:t>
            </a:r>
            <a:r>
              <a:rPr lang="en-US" sz="2200" b="1" i="1" dirty="0" smtClean="0"/>
              <a:t>inference/parameter</a:t>
            </a:r>
            <a:r>
              <a:rPr lang="en-US" sz="2200" dirty="0" smtClean="0"/>
              <a:t> learning, </a:t>
            </a:r>
          </a:p>
          <a:p>
            <a:pPr marL="319088" lvl="1" indent="0" defTabSz="914400">
              <a:lnSpc>
                <a:spcPts val="2600"/>
              </a:lnSpc>
              <a:spcBef>
                <a:spcPts val="0"/>
              </a:spcBef>
              <a:buNone/>
            </a:pPr>
            <a:r>
              <a:rPr lang="en-US" sz="2200" dirty="0" smtClean="0"/>
              <a:t>    not model learning.</a:t>
            </a:r>
          </a:p>
          <a:p>
            <a:pPr defTabSz="914400">
              <a:buFont typeface="Courier New" panose="02070309020205020404" pitchFamily="49" charset="0"/>
              <a:buChar char="o"/>
            </a:pPr>
            <a:r>
              <a:rPr lang="en-US" dirty="0" err="1" smtClean="0"/>
              <a:t>Madlib</a:t>
            </a:r>
            <a:r>
              <a:rPr lang="en-US" dirty="0" smtClean="0"/>
              <a:t>, </a:t>
            </a:r>
            <a:r>
              <a:rPr lang="en-US" dirty="0" err="1" smtClean="0"/>
              <a:t>MLBase</a:t>
            </a:r>
            <a:r>
              <a:rPr lang="en-US" dirty="0" smtClean="0"/>
              <a:t>, Bismarck, </a:t>
            </a:r>
            <a:r>
              <a:rPr lang="en-US" dirty="0" err="1" smtClean="0"/>
              <a:t>MauveDB</a:t>
            </a:r>
            <a:r>
              <a:rPr lang="en-US" dirty="0" smtClean="0"/>
              <a:t>, </a:t>
            </a:r>
            <a:r>
              <a:rPr lang="en-US" dirty="0" err="1" smtClean="0"/>
              <a:t>Unipivot</a:t>
            </a:r>
            <a:r>
              <a:rPr lang="en-US" dirty="0" smtClean="0"/>
              <a:t>...</a:t>
            </a:r>
          </a:p>
          <a:p>
            <a:pPr lvl="1" defTabSz="914400">
              <a:buFont typeface="Wingdings" panose="05000000000000000000" pitchFamily="2" charset="2"/>
              <a:buChar char="§"/>
            </a:pPr>
            <a:r>
              <a:rPr lang="en-US" dirty="0" smtClean="0"/>
              <a:t>leverage database techniques for </a:t>
            </a:r>
            <a:r>
              <a:rPr lang="en-US" b="1" i="1" dirty="0" smtClean="0"/>
              <a:t>single-table</a:t>
            </a:r>
            <a:r>
              <a:rPr lang="en-US" dirty="0" smtClean="0"/>
              <a:t> learning.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4374443" y="1334429"/>
            <a:ext cx="4421923" cy="4467047"/>
            <a:chOff x="2244530" y="563759"/>
            <a:chExt cx="4572800" cy="4467047"/>
          </a:xfrm>
        </p:grpSpPr>
        <p:sp>
          <p:nvSpPr>
            <p:cNvPr id="39" name="TextBox 38"/>
            <p:cNvSpPr txBox="1"/>
            <p:nvPr/>
          </p:nvSpPr>
          <p:spPr>
            <a:xfrm>
              <a:off x="3584624" y="563759"/>
              <a:ext cx="11106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 Type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399729" y="1557872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60321" y="1538328"/>
              <a:ext cx="160350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Data Management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2458" y="2626364"/>
              <a:ext cx="5471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Task</a:t>
              </a:r>
            </a:p>
          </p:txBody>
        </p: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3456026" y="840758"/>
              <a:ext cx="683926" cy="6864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2"/>
            </p:cNvCxnSpPr>
            <p:nvPr/>
          </p:nvCxnSpPr>
          <p:spPr>
            <a:xfrm>
              <a:off x="4139951" y="840758"/>
              <a:ext cx="736849" cy="68645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109513" y="959018"/>
              <a:ext cx="6930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Single-Table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88206" y="888474"/>
              <a:ext cx="9620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Multi-Relational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9973" y="1991033"/>
              <a:ext cx="11922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44530" y="204829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Database</a:t>
              </a:r>
            </a:p>
          </p:txBody>
        </p:sp>
        <p:cxnSp>
          <p:nvCxnSpPr>
            <p:cNvPr id="49" name="Straight Arrow Connector 48"/>
            <p:cNvCxnSpPr>
              <a:stCxn id="41" idx="2"/>
              <a:endCxn id="42" idx="0"/>
            </p:cNvCxnSpPr>
            <p:nvPr/>
          </p:nvCxnSpPr>
          <p:spPr>
            <a:xfrm flipH="1">
              <a:off x="5206010" y="1815327"/>
              <a:ext cx="56066" cy="81103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2945" y="2608861"/>
              <a:ext cx="914167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MADLib</a:t>
              </a:r>
              <a:endParaRPr lang="en-US" sz="1200" dirty="0" smtClean="0"/>
            </a:p>
            <a:p>
              <a:r>
                <a:rPr lang="en-US" sz="1200" dirty="0" err="1" smtClean="0"/>
                <a:t>MLBase</a:t>
              </a:r>
              <a:endParaRPr lang="en-US" sz="1200" dirty="0" smtClean="0"/>
            </a:p>
            <a:p>
              <a:r>
                <a:rPr lang="en-US" sz="1200" dirty="0" smtClean="0"/>
                <a:t>Bismarck</a:t>
              </a:r>
            </a:p>
            <a:p>
              <a:r>
                <a:rPr lang="en-US" sz="1200" dirty="0" err="1" smtClean="0"/>
                <a:t>Unipivot</a:t>
              </a:r>
              <a:endParaRPr lang="en-US" sz="1200" dirty="0" smtClean="0"/>
            </a:p>
            <a:p>
              <a:r>
                <a:rPr lang="en-US" sz="1200" dirty="0" err="1" smtClean="0"/>
                <a:t>MauveDB</a:t>
              </a:r>
              <a:endParaRPr lang="en-US" sz="1200" dirty="0" smtClean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41652" y="2617033"/>
              <a:ext cx="68966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Weka</a:t>
              </a:r>
            </a:p>
            <a:p>
              <a:r>
                <a:rPr lang="en-US" sz="1200"/>
                <a:t>R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13455" y="4384475"/>
              <a:ext cx="104863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BayesStore</a:t>
              </a:r>
              <a:endParaRPr lang="en-US" sz="1200" dirty="0"/>
            </a:p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 smtClean="0"/>
                <a:t>Felix</a:t>
              </a:r>
              <a:endParaRPr 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12150" y="4401673"/>
              <a:ext cx="91416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Tuffy</a:t>
              </a:r>
              <a:endParaRPr lang="en-US" sz="1200" dirty="0"/>
            </a:p>
            <a:p>
              <a:r>
                <a:rPr lang="en-US" sz="1200" dirty="0"/>
                <a:t>Felix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34905" y="4457305"/>
              <a:ext cx="1290107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137160" tIns="0" rIns="0" bIns="0" rtlCol="0">
              <a:spAutoFit/>
            </a:bodyPr>
            <a:lstStyle/>
            <a:p>
              <a:r>
                <a:rPr lang="en-US" sz="1400" b="1" dirty="0" err="1"/>
                <a:t>FactorBase</a:t>
              </a:r>
              <a:endParaRPr lang="en-US" sz="1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2820130" y="1811521"/>
              <a:ext cx="381355" cy="7505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0" idx="2"/>
              <a:endCxn id="51" idx="0"/>
            </p:cNvCxnSpPr>
            <p:nvPr/>
          </p:nvCxnSpPr>
          <p:spPr>
            <a:xfrm>
              <a:off x="3201484" y="1834871"/>
              <a:ext cx="585003" cy="7821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788298" y="2617511"/>
              <a:ext cx="91416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/>
                <a:t>Alchemy</a:t>
              </a:r>
              <a:br>
                <a:rPr lang="en-US" sz="1200"/>
              </a:br>
              <a:r>
                <a:rPr lang="en-US" sz="1200"/>
                <a:t>PSL</a:t>
              </a:r>
            </a:p>
            <a:p>
              <a:r>
                <a:rPr lang="en-US" sz="1200"/>
                <a:t>Boostr</a:t>
              </a:r>
            </a:p>
            <a:p>
              <a:r>
                <a:rPr lang="en-US" sz="1200"/>
                <a:t>ProbLog</a:t>
              </a:r>
            </a:p>
          </p:txBody>
        </p:sp>
        <p:cxnSp>
          <p:nvCxnSpPr>
            <p:cNvPr id="58" name="Straight Arrow Connector 57"/>
            <p:cNvCxnSpPr>
              <a:stCxn id="41" idx="2"/>
              <a:endCxn id="57" idx="0"/>
            </p:cNvCxnSpPr>
            <p:nvPr/>
          </p:nvCxnSpPr>
          <p:spPr>
            <a:xfrm>
              <a:off x="5262076" y="1815327"/>
              <a:ext cx="983306" cy="802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2" idx="2"/>
              <a:endCxn id="52" idx="0"/>
            </p:cNvCxnSpPr>
            <p:nvPr/>
          </p:nvCxnSpPr>
          <p:spPr>
            <a:xfrm>
              <a:off x="5206009" y="2903363"/>
              <a:ext cx="1031763" cy="14811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2" idx="2"/>
              <a:endCxn id="53" idx="0"/>
            </p:cNvCxnSpPr>
            <p:nvPr/>
          </p:nvCxnSpPr>
          <p:spPr>
            <a:xfrm flipH="1">
              <a:off x="5069235" y="2903363"/>
              <a:ext cx="136775" cy="1498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2"/>
              <a:endCxn id="54" idx="0"/>
            </p:cNvCxnSpPr>
            <p:nvPr/>
          </p:nvCxnSpPr>
          <p:spPr>
            <a:xfrm flipH="1">
              <a:off x="3779960" y="2903363"/>
              <a:ext cx="1426050" cy="15539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73842" y="3514332"/>
              <a:ext cx="9764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Parameter    </a:t>
              </a:r>
            </a:p>
            <a:p>
              <a:r>
                <a:rPr lang="en-US" sz="1200" dirty="0"/>
                <a:t>Learning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07299" y="3595860"/>
              <a:ext cx="880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Inference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25013" y="1978999"/>
              <a:ext cx="9141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Database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8217" y="1941345"/>
              <a:ext cx="115911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Files+</a:t>
              </a:r>
            </a:p>
            <a:p>
              <a:r>
                <a:rPr lang="en-US" sz="1200" dirty="0"/>
                <a:t>Main Memory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98203" y="3451034"/>
              <a:ext cx="9355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Structure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3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4" y="300105"/>
            <a:ext cx="7772400" cy="767008"/>
          </a:xfrm>
        </p:spPr>
        <p:txBody>
          <a:bodyPr/>
          <a:lstStyle/>
          <a:p>
            <a:pPr algn="ctr" defTabSz="4702175" eaLnBrk="0" hangingPunct="0"/>
            <a:r>
              <a:rPr lang="en-US" b="1" dirty="0">
                <a:solidFill>
                  <a:srgbClr val="C6E7FC">
                    <a:lumMod val="50000"/>
                  </a:srgbClr>
                </a:solidFill>
              </a:rPr>
              <a:t>System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800" y="1316355"/>
            <a:ext cx="81618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400"/>
              </a:lnSpc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n-lt"/>
              </a:rPr>
              <a:t>Each component is </a:t>
            </a:r>
            <a:r>
              <a:rPr lang="en-US" sz="2800" b="1" i="1" dirty="0" smtClean="0">
                <a:latin typeface="+mn-lt"/>
              </a:rPr>
              <a:t>stored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b="1" i="1" dirty="0">
                <a:latin typeface="+mn-lt"/>
              </a:rPr>
              <a:t>constructed</a:t>
            </a:r>
            <a:r>
              <a:rPr lang="en-US" sz="2800" dirty="0" smtClean="0">
                <a:latin typeface="+mn-lt"/>
              </a:rPr>
              <a:t> and </a:t>
            </a:r>
            <a:r>
              <a:rPr lang="en-US" sz="2800" b="1" i="1" dirty="0">
                <a:latin typeface="+mn-lt"/>
              </a:rPr>
              <a:t>managed</a:t>
            </a:r>
            <a:r>
              <a:rPr lang="en-US" sz="2800" dirty="0" smtClean="0">
                <a:latin typeface="+mn-lt"/>
              </a:rPr>
              <a:t> using database tables and SQL.</a:t>
            </a:r>
          </a:p>
          <a:p>
            <a:pPr marL="457200" indent="-4572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+mn-lt"/>
              </a:rPr>
              <a:t>Components are </a:t>
            </a:r>
            <a:r>
              <a:rPr lang="en-US" sz="2800" b="1" i="1" dirty="0">
                <a:latin typeface="+mn-lt"/>
              </a:rPr>
              <a:t>integrated</a:t>
            </a:r>
            <a:r>
              <a:rPr lang="en-US" sz="2800" dirty="0" smtClean="0">
                <a:latin typeface="+mn-lt"/>
              </a:rPr>
              <a:t> using SQL as well. </a:t>
            </a:r>
            <a:endParaRPr lang="en-US" sz="2800" dirty="0"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-38291" y="3080963"/>
            <a:ext cx="8829296" cy="1719097"/>
            <a:chOff x="64350" y="3004788"/>
            <a:chExt cx="8829296" cy="1719097"/>
          </a:xfrm>
        </p:grpSpPr>
        <p:sp>
          <p:nvSpPr>
            <p:cNvPr id="28" name="TextBox 27"/>
            <p:cNvSpPr txBox="1"/>
            <p:nvPr/>
          </p:nvSpPr>
          <p:spPr>
            <a:xfrm>
              <a:off x="1614119" y="3006821"/>
              <a:ext cx="739267" cy="4759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/>
            <a:p>
              <a:pPr algn="ctr"/>
              <a:r>
                <a:rPr lang="en-US" sz="1200" dirty="0" smtClean="0"/>
                <a:t>Variable Manager</a:t>
              </a:r>
              <a:endParaRPr 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31870" y="3006821"/>
              <a:ext cx="1417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Count Database: </a:t>
              </a:r>
            </a:p>
            <a:p>
              <a:pPr algn="ctr"/>
              <a:r>
                <a:rPr lang="en-US" sz="1200" b="1" dirty="0" err="1" smtClean="0"/>
                <a:t>CDB</a:t>
              </a:r>
              <a:endParaRPr lang="en-US" sz="1200" b="1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2155" y="3006821"/>
              <a:ext cx="145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/>
                <a:t>Random Variable </a:t>
              </a:r>
            </a:p>
            <a:p>
              <a:r>
                <a:rPr lang="en-US" sz="1200" b="1" dirty="0" err="1" smtClean="0"/>
                <a:t>DataBase: VDB</a:t>
              </a:r>
              <a:r>
                <a:rPr lang="en-US" sz="1200" b="1" dirty="0" smtClean="0"/>
                <a:t> 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730253" y="3798958"/>
              <a:ext cx="522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56" y="3482748"/>
              <a:ext cx="691375" cy="64279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4350" y="3099154"/>
              <a:ext cx="1542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Input DataBase</a:t>
              </a:r>
              <a:r>
                <a:rPr lang="en-US" sz="1200" dirty="0" smtClean="0"/>
                <a:t>  </a:t>
              </a:r>
            </a:p>
          </p:txBody>
        </p:sp>
        <p:pic>
          <p:nvPicPr>
            <p:cNvPr id="34" name="Picture 33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849" y="3601210"/>
              <a:ext cx="775705" cy="427047"/>
            </a:xfrm>
            <a:prstGeom prst="rect">
              <a:avLst/>
            </a:prstGeom>
          </p:spPr>
        </p:pic>
        <p:sp>
          <p:nvSpPr>
            <p:cNvPr id="35" name="Can 34"/>
            <p:cNvSpPr/>
            <p:nvPr/>
          </p:nvSpPr>
          <p:spPr>
            <a:xfrm>
              <a:off x="4988506" y="3534245"/>
              <a:ext cx="1220595" cy="606458"/>
            </a:xfrm>
            <a:prstGeom prst="can">
              <a:avLst>
                <a:gd name="adj" fmla="val 6699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21806" y="4260355"/>
              <a:ext cx="739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analyzes schema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1279" y="4266863"/>
              <a:ext cx="1344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MetaData about </a:t>
              </a:r>
              <a:r>
                <a:rPr lang="en-US" sz="1000" dirty="0" smtClean="0"/>
                <a:t>random </a:t>
              </a:r>
              <a:r>
                <a:rPr lang="en-US" sz="1000" dirty="0"/>
                <a:t>variables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0460" y="4266863"/>
              <a:ext cx="15319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</a:t>
              </a:r>
              <a:r>
                <a:rPr lang="en-US" sz="1000" dirty="0" smtClean="0"/>
                <a:t>ross-table </a:t>
              </a:r>
              <a:r>
                <a:rPr lang="en-US" sz="1000" dirty="0"/>
                <a:t>c</a:t>
              </a:r>
              <a:r>
                <a:rPr lang="en-US" sz="1000" dirty="0" smtClean="0"/>
                <a:t>ounts</a:t>
              </a:r>
              <a:r>
                <a:rPr lang="en-US" sz="1000" dirty="0"/>
                <a:t>/</a:t>
              </a:r>
            </a:p>
            <a:p>
              <a:r>
                <a:rPr lang="en-US" sz="1000" dirty="0"/>
                <a:t>s</a:t>
              </a:r>
              <a:r>
                <a:rPr lang="en-US" sz="1000" dirty="0" smtClean="0"/>
                <a:t>ufficient </a:t>
              </a:r>
              <a:r>
                <a:rPr lang="en-US" sz="1000" dirty="0"/>
                <a:t>s</a:t>
              </a:r>
              <a:r>
                <a:rPr lang="en-US" sz="1000" dirty="0" smtClean="0"/>
                <a:t>tatistics</a:t>
              </a:r>
              <a:endParaRPr lang="en-US" sz="10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071364" y="3837870"/>
              <a:ext cx="522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980266" y="3006822"/>
              <a:ext cx="711140" cy="4954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Count Manager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80266" y="4169887"/>
              <a:ext cx="7392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computes sufficient statistics</a:t>
              </a:r>
              <a:endParaRPr lang="en-US" sz="1000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7217629" y="3508011"/>
              <a:ext cx="1478288" cy="667065"/>
            </a:xfrm>
            <a:prstGeom prst="can">
              <a:avLst>
                <a:gd name="adj" fmla="val 6699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3" name="Flowchart: Multidocument 46"/>
            <p:cNvSpPr/>
            <p:nvPr/>
          </p:nvSpPr>
          <p:spPr>
            <a:xfrm>
              <a:off x="7342673" y="3869773"/>
              <a:ext cx="1270922" cy="265493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Model Structure</a:t>
              </a:r>
            </a:p>
          </p:txBody>
        </p:sp>
        <p:sp>
          <p:nvSpPr>
            <p:cNvPr id="44" name="Flowchart: Multidocument 47"/>
            <p:cNvSpPr/>
            <p:nvPr/>
          </p:nvSpPr>
          <p:spPr>
            <a:xfrm>
              <a:off x="7425097" y="3592613"/>
              <a:ext cx="971011" cy="23471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Parameters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48071" y="3006821"/>
              <a:ext cx="17455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err="1" smtClean="0"/>
                <a:t>Models Database: MDB</a:t>
              </a:r>
              <a:endParaRPr lang="en-US" sz="1200" b="1" dirty="0" smtClean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9750" y="4246831"/>
              <a:ext cx="1358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Graphical Model + </a:t>
              </a:r>
            </a:p>
            <a:p>
              <a:r>
                <a:rPr lang="en-US" sz="1000" dirty="0"/>
                <a:t>Parameter Values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6410274" y="3837870"/>
              <a:ext cx="5223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333608" y="3004788"/>
              <a:ext cx="741979" cy="44754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square" lIns="0" tIns="45720" rIns="0" bIns="45720" rtlCol="0">
              <a:no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en-US" dirty="0"/>
                <a:t>Model Manager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1105" y="4264830"/>
              <a:ext cx="990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Learns Model Structure </a:t>
              </a:r>
              <a:endParaRPr lang="en-US" sz="1000" dirty="0"/>
            </a:p>
          </p:txBody>
        </p:sp>
        <p:sp>
          <p:nvSpPr>
            <p:cNvPr id="50" name="Flowchart: Multidocument 54"/>
            <p:cNvSpPr/>
            <p:nvPr/>
          </p:nvSpPr>
          <p:spPr>
            <a:xfrm>
              <a:off x="5074689" y="3659578"/>
              <a:ext cx="1089215" cy="397864"/>
            </a:xfrm>
            <a:prstGeom prst="flowChartMultidocumen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 smtClean="0"/>
                <a:t>Contingency </a:t>
              </a:r>
              <a:r>
                <a:rPr lang="en-US" sz="1000" b="1" dirty="0"/>
                <a:t>T</a:t>
              </a:r>
              <a:r>
                <a:rPr lang="en-US" sz="1000" b="1" dirty="0" smtClean="0"/>
                <a:t>able</a:t>
              </a:r>
              <a:endParaRPr 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8067" y="4337299"/>
              <a:ext cx="11053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relational data</a:t>
              </a:r>
              <a:endParaRPr lang="en-US" sz="1000" dirty="0"/>
            </a:p>
          </p:txBody>
        </p:sp>
      </p:grpSp>
      <p:sp>
        <p:nvSpPr>
          <p:cNvPr id="52" name="Footer Placeholder 3"/>
          <p:cNvSpPr txBox="1">
            <a:spLocks/>
          </p:cNvSpPr>
          <p:nvPr/>
        </p:nvSpPr>
        <p:spPr>
          <a:xfrm>
            <a:off x="914400" y="6172200"/>
            <a:ext cx="6096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2"/>
                </a:solidFill>
                <a:latin typeface="Perpetua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err="1" smtClean="0"/>
              <a:t>FactorBase</a:t>
            </a:r>
            <a:r>
              <a:rPr lang="en-US" dirty="0" smtClean="0"/>
              <a:t>	Qian, Schulte	DSAA 2015 @ Paris, France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sic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BasicPresentation.potx</Template>
  <TotalTime>17571</TotalTime>
  <Words>3029</Words>
  <Application>Microsoft Office PowerPoint</Application>
  <PresentationFormat>On-screen Show (4:3)</PresentationFormat>
  <Paragraphs>1020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Lucida Grande</vt:lpstr>
      <vt:lpstr>ＭＳ Ｐゴシック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BasicPresentation</vt:lpstr>
      <vt:lpstr>FactorBase: Multi-Relational Structure Learning with SQL All the Way</vt:lpstr>
      <vt:lpstr>Introduction</vt:lpstr>
      <vt:lpstr>Statistical-Relational Learning (SRL)</vt:lpstr>
      <vt:lpstr>Statistical-Relational Model Learning</vt:lpstr>
      <vt:lpstr>Challenges for Programming Model Structure Learning</vt:lpstr>
      <vt:lpstr>The Solution: SQL Scripts All the Way</vt:lpstr>
      <vt:lpstr>Contributions</vt:lpstr>
      <vt:lpstr>Related Works</vt:lpstr>
      <vt:lpstr>System Overview</vt:lpstr>
      <vt:lpstr>Running Example</vt:lpstr>
      <vt:lpstr>The Model Manager</vt:lpstr>
      <vt:lpstr>The Random Variable Database</vt:lpstr>
      <vt:lpstr>The Count Manager</vt:lpstr>
      <vt:lpstr>The Parameter Manager</vt:lpstr>
      <vt:lpstr>Results and Summary</vt:lpstr>
      <vt:lpstr>Results</vt:lpstr>
      <vt:lpstr>PowerPoint Presentation</vt:lpstr>
      <vt:lpstr>Other Tasks</vt:lpstr>
      <vt:lpstr>Other Tasks</vt:lpstr>
      <vt:lpstr>Summary and Conclusions</vt:lpstr>
      <vt:lpstr>PowerPoint Presentation</vt:lpstr>
      <vt:lpstr>Multi-Relational Sufficient Statistics</vt:lpstr>
      <vt:lpstr>Applications</vt:lpstr>
      <vt:lpstr>Contingency Tables (ct-table) </vt:lpstr>
      <vt:lpstr>PowerPoint Presentation</vt:lpstr>
      <vt:lpstr>Storing Sufficient Statistics in Database Tables</vt:lpstr>
      <vt:lpstr>Computing Sufficient Statistics: positive relationships only (e.g.RA=True)</vt:lpstr>
      <vt:lpstr>Step 1: Contingency Table Cross Product</vt:lpstr>
      <vt:lpstr>Step 2: Contingency Table Subtraction</vt:lpstr>
      <vt:lpstr>Datasets for Evaluation</vt:lpstr>
      <vt:lpstr>Computation Time</vt:lpstr>
    </vt:vector>
  </TitlesOfParts>
  <Company>Simon Fraser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Qian, Zhensong</cp:lastModifiedBy>
  <cp:revision>312</cp:revision>
  <dcterms:created xsi:type="dcterms:W3CDTF">2011-12-30T19:23:42Z</dcterms:created>
  <dcterms:modified xsi:type="dcterms:W3CDTF">2015-10-15T23:25:00Z</dcterms:modified>
</cp:coreProperties>
</file>