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7" r:id="rId4"/>
    <p:sldId id="257" r:id="rId5"/>
    <p:sldId id="258" r:id="rId6"/>
    <p:sldId id="266" r:id="rId7"/>
    <p:sldId id="268" r:id="rId8"/>
    <p:sldId id="259" r:id="rId9"/>
    <p:sldId id="260" r:id="rId10"/>
    <p:sldId id="261" r:id="rId11"/>
    <p:sldId id="262" r:id="rId12"/>
    <p:sldId id="263" r:id="rId13"/>
    <p:sldId id="272" r:id="rId14"/>
    <p:sldId id="264" r:id="rId15"/>
    <p:sldId id="273" r:id="rId16"/>
    <p:sldId id="274" r:id="rId17"/>
    <p:sldId id="265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190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livernew:Documents:svn-projects:punch-srl:join-bayes:Journal:laj:lesion: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olivernew:Documents:svn-projects:punch-srl:join-bayes:Journal:laj:lesion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Mondial</a:t>
            </a:r>
          </a:p>
        </c:rich>
      </c:tx>
      <c:layout>
        <c:manualLayout>
          <c:xMode val="edge"/>
          <c:yMode val="edge"/>
          <c:x val="0.376886341929322"/>
          <c:y val="0.0493826886179847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'C:[\Documents and Settings\AAA78\My Documents\Downloads\UW_RESULT]uw'!$A$72</c:f>
              <c:strCache>
                <c:ptCount val="1"/>
                <c:pt idx="0">
                  <c:v>Constraint</c:v>
                </c:pt>
              </c:strCache>
            </c:strRef>
          </c:tx>
          <c:invertIfNegative val="0"/>
          <c:cat>
            <c:numRef>
              <c:f>'C:[\Documents and Settings\AAA78\My Documents\Downloads\UW_RESULT]uw'!$B$71:$F$71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'C:[\Documents and Settings\AAA78\My Documents\Downloads\UW_RESULT]uw'!$B$72:$F$72</c:f>
              <c:numCache>
                <c:formatCode>General</c:formatCode>
                <c:ptCount val="5"/>
                <c:pt idx="0">
                  <c:v>0.25</c:v>
                </c:pt>
                <c:pt idx="1">
                  <c:v>0.33</c:v>
                </c:pt>
                <c:pt idx="2">
                  <c:v>0.34</c:v>
                </c:pt>
                <c:pt idx="3">
                  <c:v>0.03</c:v>
                </c:pt>
                <c:pt idx="4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'C:[\Documents and Settings\AAA78\My Documents\Downloads\UW_RESULT]uw'!$A$73</c:f>
              <c:strCache>
                <c:ptCount val="1"/>
                <c:pt idx="0">
                  <c:v>Duplicate</c:v>
                </c:pt>
              </c:strCache>
            </c:strRef>
          </c:tx>
          <c:invertIfNegative val="0"/>
          <c:cat>
            <c:numRef>
              <c:f>'C:[\Documents and Settings\AAA78\My Documents\Downloads\UW_RESULT]uw'!$B$71:$F$71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cat>
          <c:val>
            <c:numRef>
              <c:f>'C:[\Documents and Settings\AAA78\My Documents\Downloads\UW_RESULT]uw'!$B$73:$F$73</c:f>
              <c:numCache>
                <c:formatCode>General</c:formatCode>
                <c:ptCount val="5"/>
                <c:pt idx="0">
                  <c:v>0.25</c:v>
                </c:pt>
                <c:pt idx="1">
                  <c:v>0.36</c:v>
                </c:pt>
                <c:pt idx="2">
                  <c:v>0.31</c:v>
                </c:pt>
                <c:pt idx="3">
                  <c:v>0.03</c:v>
                </c:pt>
                <c:pt idx="4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2066720440"/>
        <c:axId val="-2066717464"/>
      </c:barChart>
      <c:catAx>
        <c:axId val="-206672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66717464"/>
        <c:crosses val="autoZero"/>
        <c:auto val="1"/>
        <c:lblAlgn val="ctr"/>
        <c:lblOffset val="100"/>
        <c:noMultiLvlLbl val="0"/>
      </c:catAx>
      <c:valAx>
        <c:axId val="-20667174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-206672044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University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520094756275853"/>
          <c:y val="0.466017303392632"/>
          <c:w val="0.895981048744829"/>
          <c:h val="0.3572514546792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'C:[\Documents and Settings\AAA78\My Documents\Downloads\UW_RESULT]uw'!$A$77</c:f>
              <c:strCache>
                <c:ptCount val="1"/>
                <c:pt idx="0">
                  <c:v>Constraint</c:v>
                </c:pt>
              </c:strCache>
            </c:strRef>
          </c:tx>
          <c:invertIfNegative val="0"/>
          <c:cat>
            <c:numRef>
              <c:f>'C:[\Documents and Settings\AAA78\My Documents\Downloads\UW_RESULT]uw'!$B$76:$D$76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'C:[\Documents and Settings\AAA78\My Documents\Downloads\UW_RESULT]uw'!$B$77:$D$77</c:f>
              <c:numCache>
                <c:formatCode>General</c:formatCode>
                <c:ptCount val="3"/>
                <c:pt idx="0">
                  <c:v>0.08</c:v>
                </c:pt>
                <c:pt idx="1">
                  <c:v>0.89</c:v>
                </c:pt>
                <c:pt idx="2">
                  <c:v>0.03</c:v>
                </c:pt>
              </c:numCache>
            </c:numRef>
          </c:val>
        </c:ser>
        <c:ser>
          <c:idx val="1"/>
          <c:order val="1"/>
          <c:tx>
            <c:strRef>
              <c:f>'C:[\Documents and Settings\AAA78\My Documents\Downloads\UW_RESULT]uw'!$A$78</c:f>
              <c:strCache>
                <c:ptCount val="1"/>
                <c:pt idx="0">
                  <c:v>Duplicate</c:v>
                </c:pt>
              </c:strCache>
            </c:strRef>
          </c:tx>
          <c:invertIfNegative val="0"/>
          <c:cat>
            <c:numRef>
              <c:f>'C:[\Documents and Settings\AAA78\My Documents\Downloads\UW_RESULT]uw'!$B$76:$D$76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</c:numCache>
            </c:numRef>
          </c:cat>
          <c:val>
            <c:numRef>
              <c:f>'C:[\Documents and Settings\AAA78\My Documents\Downloads\UW_RESULT]uw'!$B$78:$D$78</c:f>
              <c:numCache>
                <c:formatCode>General</c:formatCode>
                <c:ptCount val="3"/>
                <c:pt idx="0">
                  <c:v>0.04</c:v>
                </c:pt>
                <c:pt idx="1">
                  <c:v>0.94</c:v>
                </c:pt>
                <c:pt idx="2">
                  <c:v>0.02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8066824"/>
        <c:axId val="-2123240904"/>
      </c:barChart>
      <c:catAx>
        <c:axId val="2138066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23240904"/>
        <c:crosses val="autoZero"/>
        <c:auto val="1"/>
        <c:lblAlgn val="ctr"/>
        <c:lblOffset val="100"/>
        <c:noMultiLvlLbl val="0"/>
      </c:catAx>
      <c:valAx>
        <c:axId val="-21232409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1380668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82B97-18BE-4F27-B596-3B2F4723A952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56C9E-5EB9-4817-9A2A-7A8CAD763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Saved as </a:t>
            </a:r>
            <a:r>
              <a:rPr lang="en-US" err="1" smtClean="0"/>
              <a:t>pbn</a:t>
            </a:r>
            <a:r>
              <a:rPr lang="en-US" smtClean="0"/>
              <a:t>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lattice for university database with TA relationship. No join tables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BNs</a:t>
            </a:r>
            <a:r>
              <a:rPr lang="en-US" baseline="0" dirty="0" smtClean="0"/>
              <a:t>, </a:t>
            </a:r>
            <a:r>
              <a:rPr lang="en-US" baseline="0" smtClean="0"/>
              <a:t>just lattice.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lattice for university database with TA relationship. No join tables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BNs</a:t>
            </a:r>
            <a:r>
              <a:rPr lang="en-US" baseline="0" dirty="0" smtClean="0"/>
              <a:t>, </a:t>
            </a:r>
            <a:r>
              <a:rPr lang="en-US" baseline="0" smtClean="0"/>
              <a:t>just lattice.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lattice for university database with TA relationship. No join tables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BNs</a:t>
            </a:r>
            <a:r>
              <a:rPr lang="en-US" baseline="0" dirty="0" smtClean="0"/>
              <a:t>, </a:t>
            </a:r>
            <a:r>
              <a:rPr lang="en-US" baseline="0" smtClean="0"/>
              <a:t>just lattice.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predictions among nodes. Link-</a:t>
            </a:r>
            <a:r>
              <a:rPr lang="en-US" smtClean="0"/>
              <a:t>predict.pdf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formulas for moralized</a:t>
            </a:r>
            <a:r>
              <a:rPr lang="en-US" baseline="0" dirty="0" smtClean="0"/>
              <a:t> families. In moralize</a:t>
            </a:r>
            <a:r>
              <a:rPr lang="en-US" baseline="0" smtClean="0"/>
              <a:t>-family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Entity join used in SIAM</a:t>
            </a:r>
            <a:r>
              <a:rPr lang="en-US" baseline="0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</a:t>
            </a:r>
            <a:r>
              <a:rPr lang="en-US" dirty="0" err="1" smtClean="0"/>
              <a:t>double.pdf</a:t>
            </a:r>
            <a:r>
              <a:rPr lang="en-US" dirty="0" smtClean="0"/>
              <a:t>. To show </a:t>
            </a:r>
            <a:r>
              <a:rPr lang="en-US" smtClean="0"/>
              <a:t>redundant</a:t>
            </a:r>
            <a:r>
              <a:rPr lang="en-US" baseline="0" smtClean="0"/>
              <a:t> edges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multinet</a:t>
            </a:r>
            <a:r>
              <a:rPr lang="en-US" dirty="0" smtClean="0"/>
              <a:t> for the Friend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BN for entity tables and relationship nodes. Join tables</a:t>
            </a:r>
            <a:r>
              <a:rPr lang="en-US" baseline="0" dirty="0" smtClean="0"/>
              <a:t> not shown. </a:t>
            </a:r>
            <a:r>
              <a:rPr lang="en-US" baseline="0" dirty="0" err="1" smtClean="0"/>
              <a:t>Uni-tables.pdf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9224-841D-4CF8-9BC1-A131C8A3A7F6}" type="datetimeFigureOut">
              <a:rPr lang="en-US" smtClean="0"/>
              <a:pPr/>
              <a:t>2016-12-09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88492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Cancer(</a:t>
            </a:r>
            <a:r>
              <a:rPr lang="en-US" sz="1400" dirty="0" err="1"/>
              <a:t>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94269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Smokes(X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9704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Friend(X,</a:t>
            </a:r>
            <a:r>
              <a:rPr lang="en-US" sz="1400" dirty="0" err="1"/>
              <a:t>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9370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Smokes(Y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189702" y="973365"/>
            <a:ext cx="372356" cy="7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060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24648"/>
            <a:ext cx="1929063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=T,F(X,Y)=F)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4847959" y="1317011"/>
            <a:ext cx="4599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311608" y="1317011"/>
            <a:ext cx="5993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760541" y="1990769"/>
            <a:ext cx="5136735" cy="1551345"/>
            <a:chOff x="1433120" y="2232069"/>
            <a:chExt cx="5136735" cy="1551345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883437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Cancer(</a:t>
              </a:r>
              <a:r>
                <a:rPr lang="en-US" sz="1400" dirty="0" err="1"/>
                <a:t>a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93551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Smokes(a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98293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Friend(a,</a:t>
              </a:r>
              <a:r>
                <a:rPr lang="en-US" sz="1400" dirty="0" err="1"/>
                <a:t>b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94383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Smokes(b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89176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Cancer(</a:t>
              </a:r>
              <a:r>
                <a:rPr lang="en-US" sz="1400" dirty="0" err="1"/>
                <a:t>b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98293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Friend(b,</a:t>
              </a:r>
              <a:r>
                <a:rPr lang="en-US" sz="1400" dirty="0" err="1"/>
                <a:t>a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99126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Friend(b,</a:t>
              </a:r>
              <a:r>
                <a:rPr lang="en-US" sz="1400" dirty="0" err="1"/>
                <a:t>b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97460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Friend(a,</a:t>
              </a:r>
              <a:r>
                <a:rPr lang="en-US" sz="1400" dirty="0" err="1"/>
                <a:t>a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cxnSp>
          <p:nvCxnSpPr>
            <p:cNvPr id="47" name="Straight Connector 46"/>
            <p:cNvCxnSpPr>
              <a:stCxn id="31" idx="3"/>
              <a:endCxn id="38" idx="1"/>
            </p:cNvCxnSpPr>
            <p:nvPr/>
          </p:nvCxnSpPr>
          <p:spPr>
            <a:xfrm>
              <a:off x="3758196" y="2944542"/>
              <a:ext cx="516852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2"/>
              <a:endCxn id="31" idx="0"/>
            </p:cNvCxnSpPr>
            <p:nvPr/>
          </p:nvCxnSpPr>
          <p:spPr>
            <a:xfrm rot="16200000" flipH="1">
              <a:off x="3163344" y="2663555"/>
              <a:ext cx="250807" cy="3388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2"/>
              <a:endCxn id="38" idx="0"/>
            </p:cNvCxnSpPr>
            <p:nvPr/>
          </p:nvCxnSpPr>
          <p:spPr>
            <a:xfrm rot="16200000" flipH="1">
              <a:off x="4620167" y="2663852"/>
              <a:ext cx="250807" cy="2793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218886" y="2944542"/>
              <a:ext cx="459203" cy="158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1" idx="1"/>
              <a:endCxn id="30" idx="3"/>
            </p:cNvCxnSpPr>
            <p:nvPr/>
          </p:nvCxnSpPr>
          <p:spPr>
            <a:xfrm rot="10800000">
              <a:off x="2316558" y="2944542"/>
              <a:ext cx="506129" cy="1588"/>
            </a:xfrm>
            <a:prstGeom prst="line">
              <a:avLst/>
            </a:prstGeom>
            <a:ln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5" idx="0"/>
              <a:endCxn id="31" idx="2"/>
            </p:cNvCxnSpPr>
            <p:nvPr/>
          </p:nvCxnSpPr>
          <p:spPr>
            <a:xfrm rot="5400000" flipH="1" flipV="1">
              <a:off x="3100441" y="3285638"/>
              <a:ext cx="377207" cy="27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3" idx="0"/>
              <a:endCxn id="38" idx="2"/>
            </p:cNvCxnSpPr>
            <p:nvPr/>
          </p:nvCxnSpPr>
          <p:spPr>
            <a:xfrm rot="5400000" flipH="1" flipV="1">
              <a:off x="4556670" y="3285340"/>
              <a:ext cx="377207" cy="33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41400" y="2712135"/>
            <a:ext cx="1206500" cy="646331"/>
            <a:chOff x="1358900" y="2365493"/>
            <a:chExt cx="1206500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1409700" y="2441694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People(Y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358900" y="2365493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2578101"/>
          <a:ext cx="19431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550"/>
                <a:gridCol w="971550"/>
              </a:tblGrid>
              <a:tr h="1947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Smokes(Y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Cancer(Y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7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144495" y="2881412"/>
            <a:ext cx="2281831" cy="307777"/>
            <a:chOff x="5384159" y="1163122"/>
            <a:chExt cx="2281831" cy="307777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6781062" y="1163122"/>
              <a:ext cx="88492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Cancer(</a:t>
              </a:r>
              <a:r>
                <a:rPr lang="en-US" sz="1400" dirty="0" err="1"/>
                <a:t>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5384159" y="1163122"/>
              <a:ext cx="937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Smokes(Y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cxnSp>
          <p:nvCxnSpPr>
            <p:cNvPr id="7" name="Straight Arrow Connector 6"/>
            <p:cNvCxnSpPr>
              <a:stCxn id="6" idx="3"/>
              <a:endCxn id="5" idx="1"/>
            </p:cNvCxnSpPr>
            <p:nvPr/>
          </p:nvCxnSpPr>
          <p:spPr>
            <a:xfrm>
              <a:off x="6321159" y="1317011"/>
              <a:ext cx="45990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ight Arrow 9"/>
          <p:cNvSpPr/>
          <p:nvPr/>
        </p:nvSpPr>
        <p:spPr>
          <a:xfrm>
            <a:off x="4770967" y="2942173"/>
            <a:ext cx="423333" cy="1862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90600" y="700373"/>
            <a:ext cx="1253067" cy="646331"/>
            <a:chOff x="1358900" y="890032"/>
            <a:chExt cx="125306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1358900" y="978932"/>
              <a:ext cx="1253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Friend(X,Y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890032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616201" y="566339"/>
          <a:ext cx="1964268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067"/>
                <a:gridCol w="491067"/>
                <a:gridCol w="491067"/>
                <a:gridCol w="491067"/>
              </a:tblGrid>
              <a:tr h="275062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S(X)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C(X)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S(Y)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C(Y)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6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13002" y="177800"/>
            <a:ext cx="30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Friend JOIN People JOIN People 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256620" y="529583"/>
            <a:ext cx="3823880" cy="987910"/>
            <a:chOff x="3490219" y="2181812"/>
            <a:chExt cx="3823880" cy="987910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6429171" y="2861945"/>
              <a:ext cx="88492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Cancer(</a:t>
              </a:r>
              <a:r>
                <a:rPr lang="en-US" sz="1400" dirty="0" err="1"/>
                <a:t>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490219" y="2861945"/>
              <a:ext cx="94269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Smokes(X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008410" y="2181812"/>
              <a:ext cx="9704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Friend(X,</a:t>
              </a:r>
              <a:r>
                <a:rPr lang="en-US" sz="1400" dirty="0" err="1"/>
                <a:t>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032268" y="2861945"/>
              <a:ext cx="9370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Smokes(Y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>
              <a:stCxn id="19" idx="2"/>
              <a:endCxn id="20" idx="0"/>
            </p:cNvCxnSpPr>
            <p:nvPr/>
          </p:nvCxnSpPr>
          <p:spPr>
            <a:xfrm rot="16200000" flipH="1">
              <a:off x="5311011" y="2672188"/>
              <a:ext cx="372356" cy="7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3"/>
              <a:endCxn id="17" idx="1"/>
            </p:cNvCxnSpPr>
            <p:nvPr/>
          </p:nvCxnSpPr>
          <p:spPr>
            <a:xfrm>
              <a:off x="5969268" y="3015834"/>
              <a:ext cx="45990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  <a:endCxn id="20" idx="1"/>
            </p:cNvCxnSpPr>
            <p:nvPr/>
          </p:nvCxnSpPr>
          <p:spPr>
            <a:xfrm>
              <a:off x="4432917" y="3015834"/>
              <a:ext cx="59935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ight Arrow 29"/>
          <p:cNvSpPr/>
          <p:nvPr/>
        </p:nvSpPr>
        <p:spPr>
          <a:xfrm>
            <a:off x="4737100" y="930411"/>
            <a:ext cx="423333" cy="1862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28901" y="2114630"/>
            <a:ext cx="77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People</a:t>
            </a:r>
            <a:endParaRPr lang="en-US" sz="14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 flipH="1" flipV="1">
            <a:off x="6877967" y="1869941"/>
            <a:ext cx="1461435" cy="683031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06559" y="4033967"/>
            <a:ext cx="1190625" cy="646331"/>
            <a:chOff x="1209675" y="3157667"/>
            <a:chExt cx="1190625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Student(S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3300" y="4033967"/>
            <a:ext cx="1206500" cy="646331"/>
            <a:chOff x="3543300" y="3157667"/>
            <a:chExt cx="1206500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35941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Course(C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43300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45100" y="4033967"/>
            <a:ext cx="1358900" cy="646331"/>
            <a:chOff x="5765800" y="3157667"/>
            <a:chExt cx="1358900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816600" y="3233868"/>
              <a:ext cx="13081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Professor(P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765800" y="3157667"/>
              <a:ext cx="13589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5388" y="4914900"/>
            <a:ext cx="1212967" cy="917377"/>
            <a:chOff x="971551" y="4038600"/>
            <a:chExt cx="1212967" cy="917377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123951" y="4648200"/>
              <a:ext cx="91692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ranking(S)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971551" y="4038600"/>
              <a:ext cx="1212967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intelligence(S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16" name="AutoShape 13"/>
            <p:cNvCxnSpPr>
              <a:cxnSpLocks noChangeShapeType="1"/>
              <a:stCxn id="15" idx="2"/>
              <a:endCxn id="14" idx="0"/>
            </p:cNvCxnSpPr>
            <p:nvPr/>
          </p:nvCxnSpPr>
          <p:spPr bwMode="auto">
            <a:xfrm rot="16200000" flipH="1">
              <a:off x="1429313" y="4495098"/>
              <a:ext cx="301823" cy="4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0" name="Group 29"/>
          <p:cNvGrpSpPr/>
          <p:nvPr/>
        </p:nvGrpSpPr>
        <p:grpSpPr>
          <a:xfrm>
            <a:off x="3737373" y="4937322"/>
            <a:ext cx="818354" cy="941283"/>
            <a:chOff x="4299747" y="4368799"/>
            <a:chExt cx="818354" cy="941283"/>
          </a:xfrm>
        </p:grpSpPr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4375944" y="4368799"/>
              <a:ext cx="64611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diff(C)</a:t>
              </a: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4299747" y="5002305"/>
              <a:ext cx="81835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rating(C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 rot="16200000" flipH="1">
              <a:off x="4541099" y="4834479"/>
              <a:ext cx="325729" cy="99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33"/>
          <p:cNvGrpSpPr/>
          <p:nvPr/>
        </p:nvGrpSpPr>
        <p:grpSpPr>
          <a:xfrm>
            <a:off x="5279363" y="4937322"/>
            <a:ext cx="1290375" cy="979289"/>
            <a:chOff x="6797646" y="4541832"/>
            <a:chExt cx="1290375" cy="979289"/>
          </a:xfrm>
        </p:grpSpPr>
        <p:cxnSp>
          <p:nvCxnSpPr>
            <p:cNvPr id="31" name="AutoShape 17"/>
            <p:cNvCxnSpPr>
              <a:cxnSpLocks noChangeShapeType="1"/>
              <a:stCxn id="33" idx="2"/>
              <a:endCxn id="32" idx="0"/>
            </p:cNvCxnSpPr>
            <p:nvPr/>
          </p:nvCxnSpPr>
          <p:spPr bwMode="auto">
            <a:xfrm rot="16200000" flipH="1">
              <a:off x="7262941" y="5029501"/>
              <a:ext cx="363735" cy="39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6878608" y="5213344"/>
              <a:ext cx="113634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popularity(P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33" name="Text Box 47"/>
            <p:cNvSpPr txBox="1">
              <a:spLocks noChangeArrowheads="1"/>
            </p:cNvSpPr>
            <p:nvPr/>
          </p:nvSpPr>
          <p:spPr bwMode="auto">
            <a:xfrm>
              <a:off x="6797646" y="4541832"/>
              <a:ext cx="129037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teach-</a:t>
              </a:r>
              <a:r>
                <a:rPr lang="en-US" sz="1400" dirty="0" err="1"/>
                <a:t>ability</a:t>
              </a:r>
              <a:r>
                <a:rPr lang="en-US" sz="1400" dirty="0" err="1" smtClean="0"/>
                <a:t>(P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7801" y="1879600"/>
            <a:ext cx="1799828" cy="646331"/>
            <a:chOff x="2336800" y="1587499"/>
            <a:chExt cx="1799828" cy="646331"/>
          </a:xfrm>
        </p:grpSpPr>
        <p:sp>
          <p:nvSpPr>
            <p:cNvPr id="36" name="TextBox 35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Registered(S,C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49413" y="2172733"/>
            <a:ext cx="7387727" cy="1571189"/>
            <a:chOff x="949413" y="2172733"/>
            <a:chExt cx="7387727" cy="1571189"/>
          </a:xfrm>
        </p:grpSpPr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1101813" y="3436145"/>
              <a:ext cx="91692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ranking(S)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949413" y="2783636"/>
              <a:ext cx="1212967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intelligence(S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42" name="AutoShape 13"/>
            <p:cNvCxnSpPr>
              <a:cxnSpLocks noChangeShapeType="1"/>
              <a:stCxn id="41" idx="2"/>
              <a:endCxn id="40" idx="0"/>
            </p:cNvCxnSpPr>
            <p:nvPr/>
          </p:nvCxnSpPr>
          <p:spPr bwMode="auto">
            <a:xfrm rot="16200000" flipH="1">
              <a:off x="1385720" y="3261589"/>
              <a:ext cx="344732" cy="4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4633628" y="2783636"/>
              <a:ext cx="64611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diff(C)</a:t>
              </a: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4557431" y="3436145"/>
              <a:ext cx="81835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rating(C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46" name="AutoShape 18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 rot="16200000" flipH="1">
              <a:off x="4789281" y="3258818"/>
              <a:ext cx="344732" cy="99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933228" y="2783636"/>
              <a:ext cx="92963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grade(S,C)</a:t>
              </a:r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2727629" y="3436145"/>
              <a:ext cx="1344551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satisfaction(S,C)</a:t>
              </a:r>
            </a:p>
          </p:txBody>
        </p:sp>
        <p:cxnSp>
          <p:nvCxnSpPr>
            <p:cNvPr id="49" name="AutoShape 43"/>
            <p:cNvCxnSpPr>
              <a:cxnSpLocks noChangeShapeType="1"/>
            </p:cNvCxnSpPr>
            <p:nvPr/>
          </p:nvCxnSpPr>
          <p:spPr bwMode="auto">
            <a:xfrm rot="16200000" flipH="1">
              <a:off x="3219435" y="3281975"/>
              <a:ext cx="3572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Arrow Connector 56"/>
            <p:cNvCxnSpPr/>
            <p:nvPr/>
          </p:nvCxnSpPr>
          <p:spPr>
            <a:xfrm flipV="1">
              <a:off x="2162380" y="2949476"/>
              <a:ext cx="7708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862864" y="2925572"/>
              <a:ext cx="770764" cy="23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3272555" y="2172733"/>
              <a:ext cx="1285553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Registered(</a:t>
              </a:r>
              <a:r>
                <a:rPr lang="en-US" sz="1400" dirty="0" err="1"/>
                <a:t>S,C</a:t>
              </a:r>
              <a:r>
                <a:rPr lang="en-US" sz="1400" dirty="0"/>
                <a:t>)</a:t>
              </a: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7243922" y="2219642"/>
              <a:ext cx="109321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Teaches(P,</a:t>
              </a:r>
              <a:r>
                <a:rPr lang="en-US" sz="1400" dirty="0" err="1"/>
                <a:t>C</a:t>
              </a:r>
              <a:r>
                <a:rPr lang="en-US" sz="1400" dirty="0"/>
                <a:t>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42496" y="1879600"/>
            <a:ext cx="1799828" cy="646331"/>
            <a:chOff x="2336800" y="1587499"/>
            <a:chExt cx="1799828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2387600" y="1663700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Teaches(P,C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2336800" y="1587499"/>
              <a:ext cx="16383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17382" y="2783636"/>
            <a:ext cx="2510555" cy="960286"/>
            <a:chOff x="6017382" y="2783636"/>
            <a:chExt cx="2510555" cy="960286"/>
          </a:xfrm>
        </p:grpSpPr>
        <p:cxnSp>
          <p:nvCxnSpPr>
            <p:cNvPr id="61" name="AutoShape 17"/>
            <p:cNvCxnSpPr>
              <a:cxnSpLocks noChangeShapeType="1"/>
              <a:stCxn id="63" idx="2"/>
              <a:endCxn id="62" idx="0"/>
            </p:cNvCxnSpPr>
            <p:nvPr/>
          </p:nvCxnSpPr>
          <p:spPr bwMode="auto">
            <a:xfrm rot="16200000" flipH="1">
              <a:off x="7712358" y="3261804"/>
              <a:ext cx="344732" cy="39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7318524" y="3436145"/>
              <a:ext cx="113634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popularity(P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7237562" y="2783636"/>
              <a:ext cx="129037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teach-</a:t>
              </a:r>
              <a:r>
                <a:rPr lang="en-US" sz="1400" dirty="0" err="1"/>
                <a:t>ability</a:t>
              </a:r>
              <a:r>
                <a:rPr lang="en-US" sz="1400" dirty="0" err="1" smtClean="0"/>
                <a:t>(P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6093579" y="2783636"/>
              <a:ext cx="646115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diff(C)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6017382" y="3436145"/>
              <a:ext cx="81835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/>
                <a:t>rating(C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72" name="AutoShape 18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 rot="16200000" flipH="1">
              <a:off x="6249232" y="3258818"/>
              <a:ext cx="344732" cy="99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4" name="Straight Arrow Connector 73"/>
            <p:cNvCxnSpPr/>
            <p:nvPr/>
          </p:nvCxnSpPr>
          <p:spPr>
            <a:xfrm rot="10800000" flipV="1">
              <a:off x="6739694" y="2949477"/>
              <a:ext cx="497868" cy="5111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1" idx="3"/>
            </p:cNvCxnSpPr>
            <p:nvPr/>
          </p:nvCxnSpPr>
          <p:spPr>
            <a:xfrm rot="10800000">
              <a:off x="6835736" y="3590035"/>
              <a:ext cx="482788" cy="18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4555727" y="2480510"/>
            <a:ext cx="400959" cy="30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7" idx="0"/>
          </p:cNvCxnSpPr>
          <p:nvPr/>
        </p:nvCxnSpPr>
        <p:spPr>
          <a:xfrm rot="10800000" flipV="1">
            <a:off x="3398046" y="2480510"/>
            <a:ext cx="415524" cy="30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2"/>
            <a:endCxn id="48" idx="3"/>
          </p:cNvCxnSpPr>
          <p:nvPr/>
        </p:nvCxnSpPr>
        <p:spPr>
          <a:xfrm rot="16200000" flipH="1">
            <a:off x="3438994" y="2956848"/>
            <a:ext cx="1109524" cy="156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</p:cNvCxnSpPr>
          <p:nvPr/>
        </p:nvCxnSpPr>
        <p:spPr>
          <a:xfrm rot="10800000" flipV="1">
            <a:off x="6569738" y="2373531"/>
            <a:ext cx="674184" cy="1087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561554" y="1074867"/>
            <a:ext cx="3179923" cy="646331"/>
            <a:chOff x="3559770" y="254000"/>
            <a:chExt cx="3179923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3610570" y="330201"/>
              <a:ext cx="3129123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Registered(S,C</a:t>
              </a:r>
              <a:r>
                <a:rPr lang="en-US" dirty="0" smtClean="0"/>
                <a:t>), </a:t>
              </a:r>
              <a:r>
                <a:rPr lang="en-US" dirty="0" err="1" smtClean="0"/>
                <a:t>Teaches(P,C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59770" y="254000"/>
              <a:ext cx="2866789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rot="16200000" flipH="1">
            <a:off x="4349823" y="2958932"/>
            <a:ext cx="284803" cy="1879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432143" y="3756450"/>
            <a:ext cx="1293923" cy="284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442409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ranking(S)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789900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4" name="AutoShape 13"/>
          <p:cNvCxnSpPr>
            <a:cxnSpLocks noChangeShapeType="1"/>
            <a:stCxn id="43" idx="2"/>
          </p:cNvCxnSpPr>
          <p:nvPr/>
        </p:nvCxnSpPr>
        <p:spPr bwMode="auto">
          <a:xfrm rot="16200000" flipH="1">
            <a:off x="1630156" y="3267853"/>
            <a:ext cx="344732" cy="43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4712964" y="2789900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636767" y="3442409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rating(C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 rot="16200000" flipH="1">
            <a:off x="4868617" y="3265082"/>
            <a:ext cx="344732" cy="99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3012564" y="2789900"/>
            <a:ext cx="92963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grade(S,C)</a:t>
            </a: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2806965" y="3442409"/>
            <a:ext cx="134455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satisfaction(S,C)</a:t>
            </a:r>
          </a:p>
        </p:txBody>
      </p:sp>
      <p:cxnSp>
        <p:nvCxnSpPr>
          <p:cNvPr id="50" name="AutoShape 43"/>
          <p:cNvCxnSpPr>
            <a:cxnSpLocks noChangeShapeType="1"/>
          </p:cNvCxnSpPr>
          <p:nvPr/>
        </p:nvCxnSpPr>
        <p:spPr bwMode="auto">
          <a:xfrm rot="16200000" flipH="1">
            <a:off x="3298771" y="3288239"/>
            <a:ext cx="357224" cy="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406816" y="2943789"/>
            <a:ext cx="605748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42200" y="2931836"/>
            <a:ext cx="770764" cy="2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3351891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635063" y="2486774"/>
            <a:ext cx="400959" cy="30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0800000" flipV="1">
            <a:off x="3477382" y="2486774"/>
            <a:ext cx="415524" cy="30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3518330" y="2963112"/>
            <a:ext cx="1109524" cy="156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197985" y="2193602"/>
            <a:ext cx="1958199" cy="1524280"/>
            <a:chOff x="6496674" y="648453"/>
            <a:chExt cx="1958199" cy="1524280"/>
          </a:xfrm>
        </p:grpSpPr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7170858" y="648453"/>
              <a:ext cx="1093218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err="1" smtClean="0"/>
                <a:t>Teaches(P,</a:t>
              </a:r>
              <a:r>
                <a:rPr lang="en-US" sz="1400" dirty="0" err="1"/>
                <a:t>C</a:t>
              </a:r>
              <a:r>
                <a:rPr lang="en-US" sz="1400" dirty="0"/>
                <a:t>)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6496674" y="802342"/>
              <a:ext cx="1958199" cy="1370391"/>
              <a:chOff x="6496674" y="802342"/>
              <a:chExt cx="1958199" cy="1370391"/>
            </a:xfrm>
          </p:grpSpPr>
          <p:cxnSp>
            <p:nvCxnSpPr>
              <p:cNvPr id="59" name="AutoShape 17"/>
              <p:cNvCxnSpPr>
                <a:cxnSpLocks noChangeShapeType="1"/>
                <a:stCxn id="61" idx="2"/>
                <a:endCxn id="60" idx="0"/>
              </p:cNvCxnSpPr>
              <p:nvPr/>
            </p:nvCxnSpPr>
            <p:spPr bwMode="auto">
              <a:xfrm rot="16200000" flipH="1">
                <a:off x="7639294" y="1690615"/>
                <a:ext cx="344732" cy="39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0" name="Text Box 46"/>
              <p:cNvSpPr txBox="1">
                <a:spLocks noChangeArrowheads="1"/>
              </p:cNvSpPr>
              <p:nvPr/>
            </p:nvSpPr>
            <p:spPr bwMode="auto">
              <a:xfrm>
                <a:off x="7245460" y="1864956"/>
                <a:ext cx="1136349" cy="3077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 err="1" smtClean="0"/>
                  <a:t>popularity(P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sp>
            <p:nvSpPr>
              <p:cNvPr id="61" name="Text Box 47"/>
              <p:cNvSpPr txBox="1">
                <a:spLocks noChangeArrowheads="1"/>
              </p:cNvSpPr>
              <p:nvPr/>
            </p:nvSpPr>
            <p:spPr bwMode="auto">
              <a:xfrm>
                <a:off x="7164498" y="1212447"/>
                <a:ext cx="1290375" cy="3077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teach-</a:t>
                </a:r>
                <a:r>
                  <a:rPr lang="en-US" sz="1400" dirty="0" err="1"/>
                  <a:t>ability</a:t>
                </a:r>
                <a:r>
                  <a:rPr lang="en-US" sz="1400" dirty="0" err="1" smtClean="0"/>
                  <a:t>(P</a:t>
                </a:r>
                <a:r>
                  <a:rPr lang="en-US" sz="1400" dirty="0" smtClean="0"/>
                  <a:t>)</a:t>
                </a:r>
                <a:endParaRPr lang="en-US" sz="1400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6666630" y="1378288"/>
                <a:ext cx="497868" cy="511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rot="10800000">
                <a:off x="6762672" y="2018846"/>
                <a:ext cx="482788" cy="1825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10800000" flipV="1">
                <a:off x="6496674" y="802342"/>
                <a:ext cx="674184" cy="10870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Straight Connector 77"/>
          <p:cNvCxnSpPr>
            <a:stCxn id="53" idx="2"/>
          </p:cNvCxnSpPr>
          <p:nvPr/>
        </p:nvCxnSpPr>
        <p:spPr>
          <a:xfrm rot="16200000" flipH="1">
            <a:off x="3495353" y="2986089"/>
            <a:ext cx="1716926" cy="718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712964" y="3596298"/>
            <a:ext cx="1233807" cy="607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4" idx="3"/>
          </p:cNvCxnSpPr>
          <p:nvPr/>
        </p:nvCxnSpPr>
        <p:spPr>
          <a:xfrm>
            <a:off x="6965387" y="2347491"/>
            <a:ext cx="540313" cy="57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0" idx="3"/>
          </p:cNvCxnSpPr>
          <p:nvPr/>
        </p:nvCxnSpPr>
        <p:spPr>
          <a:xfrm rot="5400000">
            <a:off x="6974132" y="3032425"/>
            <a:ext cx="640557" cy="422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442409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ranking(S)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789900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4" name="AutoShape 13"/>
          <p:cNvCxnSpPr>
            <a:cxnSpLocks noChangeShapeType="1"/>
            <a:stCxn id="43" idx="2"/>
          </p:cNvCxnSpPr>
          <p:nvPr/>
        </p:nvCxnSpPr>
        <p:spPr bwMode="auto">
          <a:xfrm rot="16200000" flipH="1">
            <a:off x="1630156" y="3267853"/>
            <a:ext cx="344732" cy="43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14551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442409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 rot="5400000">
            <a:off x="3191851" y="3282368"/>
            <a:ext cx="32008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406816" y="2943789"/>
            <a:ext cx="605748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3351891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10800000" flipV="1">
            <a:off x="3477382" y="2486774"/>
            <a:ext cx="415524" cy="30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5000" y="4089400"/>
            <a:ext cx="788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make all nodes binary.</a:t>
            </a:r>
          </a:p>
          <a:p>
            <a:pPr>
              <a:buFont typeface="Arial"/>
              <a:buChar char="•"/>
            </a:pPr>
            <a:r>
              <a:rPr lang="en-US" dirty="0" smtClean="0"/>
              <a:t> uniform prior on ranking.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P(intelligence(S</a:t>
            </a:r>
            <a:r>
              <a:rPr lang="en-US" dirty="0" smtClean="0"/>
              <a:t>) = hi| </a:t>
            </a:r>
            <a:r>
              <a:rPr lang="en-US" dirty="0" err="1" smtClean="0"/>
              <a:t>ranking(S</a:t>
            </a:r>
            <a:r>
              <a:rPr lang="en-US" dirty="0" smtClean="0"/>
              <a:t>) = hi) = 70%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P(diff(C</a:t>
            </a:r>
            <a:r>
              <a:rPr lang="en-US" dirty="0" smtClean="0"/>
              <a:t>) = hi| </a:t>
            </a:r>
            <a:r>
              <a:rPr lang="en-US" dirty="0" err="1" smtClean="0"/>
              <a:t>intelligence(S</a:t>
            </a:r>
            <a:r>
              <a:rPr lang="en-US" dirty="0" smtClean="0"/>
              <a:t>) = hi, </a:t>
            </a:r>
            <a:r>
              <a:rPr lang="en-US" dirty="0" err="1" smtClean="0"/>
              <a:t>Registered(S,C</a:t>
            </a:r>
            <a:r>
              <a:rPr lang="en-US" dirty="0" smtClean="0"/>
              <a:t>) = true) = 60%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P(level(C</a:t>
            </a:r>
            <a:r>
              <a:rPr lang="en-US" dirty="0" smtClean="0"/>
              <a:t>)) = hi| </a:t>
            </a:r>
            <a:r>
              <a:rPr lang="en-US" dirty="0" err="1" smtClean="0"/>
              <a:t>diff(C</a:t>
            </a:r>
            <a:r>
              <a:rPr lang="en-US" dirty="0" smtClean="0"/>
              <a:t>) = hi) = 70%</a:t>
            </a:r>
          </a:p>
          <a:p>
            <a:pPr>
              <a:buFont typeface="Arial"/>
              <a:buChar char="•"/>
            </a:pPr>
            <a:r>
              <a:rPr lang="en-US" dirty="0" smtClean="0"/>
              <a:t> other values similar to get correlations.</a:t>
            </a:r>
          </a:p>
          <a:p>
            <a:pPr>
              <a:buFont typeface="Arial"/>
              <a:buChar char="•"/>
            </a:pPr>
            <a:r>
              <a:rPr lang="en-US" dirty="0" smtClean="0"/>
              <a:t> Would be nice to have a database with 1000 students, 100 courses that reflects these correlations. Maybe every student takes on average 10 courses </a:t>
            </a:r>
            <a:r>
              <a:rPr lang="en-US" smtClean="0"/>
              <a:t>or so?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644315" y="4732467"/>
            <a:ext cx="4697441" cy="646331"/>
            <a:chOff x="1906559" y="4732467"/>
            <a:chExt cx="4697441" cy="646331"/>
          </a:xfrm>
        </p:grpSpPr>
        <p:grpSp>
          <p:nvGrpSpPr>
            <p:cNvPr id="2" name="Group 1"/>
            <p:cNvGrpSpPr/>
            <p:nvPr/>
          </p:nvGrpSpPr>
          <p:grpSpPr>
            <a:xfrm>
              <a:off x="1906559" y="4732467"/>
              <a:ext cx="1190625" cy="646331"/>
              <a:chOff x="1209675" y="3157667"/>
              <a:chExt cx="1190625" cy="646331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2446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Student(S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1209675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543300" y="4732467"/>
              <a:ext cx="1206500" cy="646331"/>
              <a:chOff x="3543300" y="3157667"/>
              <a:chExt cx="1206500" cy="64633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4100" y="3233868"/>
                <a:ext cx="11557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Course(C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43300" y="3157667"/>
                <a:ext cx="11557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45100" y="4732467"/>
              <a:ext cx="1358900" cy="646331"/>
              <a:chOff x="5765800" y="3157667"/>
              <a:chExt cx="1358900" cy="64633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816600" y="3233868"/>
                <a:ext cx="1308100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Professor(P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65800" y="3157667"/>
                <a:ext cx="13589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2151957" y="3616068"/>
            <a:ext cx="5682157" cy="646331"/>
            <a:chOff x="2151957" y="3641468"/>
            <a:chExt cx="5682157" cy="646331"/>
          </a:xfrm>
        </p:grpSpPr>
        <p:grpSp>
          <p:nvGrpSpPr>
            <p:cNvPr id="11" name="Group 10"/>
            <p:cNvGrpSpPr/>
            <p:nvPr/>
          </p:nvGrpSpPr>
          <p:grpSpPr>
            <a:xfrm>
              <a:off x="2151957" y="3641468"/>
              <a:ext cx="1799828" cy="646331"/>
              <a:chOff x="2336800" y="1587499"/>
              <a:chExt cx="1799828" cy="6463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387600" y="1663700"/>
                <a:ext cx="1749028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Registered(S,C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336800" y="1587499"/>
                <a:ext cx="16383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183658" y="3729768"/>
              <a:ext cx="1799828" cy="469731"/>
              <a:chOff x="3445272" y="3818068"/>
              <a:chExt cx="1799828" cy="4697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96072" y="3818068"/>
                <a:ext cx="1749028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TA(S,C)</a:t>
                </a:r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445272" y="3818068"/>
                <a:ext cx="1025128" cy="4697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034286" y="3641468"/>
              <a:ext cx="1799828" cy="646331"/>
              <a:chOff x="2336800" y="1587499"/>
              <a:chExt cx="1799828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87600" y="1663700"/>
                <a:ext cx="1749028" cy="369332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Teaches(P,C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336800" y="1587499"/>
                <a:ext cx="1638300" cy="646331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782764" y="2120900"/>
            <a:ext cx="6420543" cy="937569"/>
            <a:chOff x="2151957" y="2603500"/>
            <a:chExt cx="6420543" cy="937569"/>
          </a:xfrm>
        </p:grpSpPr>
        <p:sp>
          <p:nvSpPr>
            <p:cNvPr id="24" name="TextBox 23"/>
            <p:cNvSpPr txBox="1"/>
            <p:nvPr/>
          </p:nvSpPr>
          <p:spPr>
            <a:xfrm>
              <a:off x="2202757" y="2749119"/>
              <a:ext cx="1749028" cy="646331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Registered(S,C</a:t>
              </a:r>
              <a:r>
                <a:rPr lang="en-US" dirty="0" smtClean="0"/>
                <a:t>), TA(S,C)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51957" y="2603500"/>
              <a:ext cx="1638300" cy="937569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934200" y="2603500"/>
              <a:ext cx="1638300" cy="937569"/>
              <a:chOff x="6934200" y="2603500"/>
              <a:chExt cx="1638300" cy="9375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980436" y="2730501"/>
                <a:ext cx="1592064" cy="6463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TA(S,C), </a:t>
                </a:r>
                <a:br>
                  <a:rPr lang="en-US" dirty="0" smtClean="0"/>
                </a:br>
                <a:r>
                  <a:rPr lang="en-US" dirty="0" err="1" smtClean="0"/>
                  <a:t>Teaches(P,C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34200" y="2603500"/>
                <a:ext cx="1460500" cy="937569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70400" y="2603500"/>
              <a:ext cx="1750814" cy="937569"/>
              <a:chOff x="4470400" y="2603499"/>
              <a:chExt cx="1750814" cy="93756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472186" y="2730501"/>
                <a:ext cx="1749028" cy="646331"/>
              </a:xfrm>
              <a:prstGeom prst="rect">
                <a:avLst/>
              </a:prstGeom>
              <a:ln>
                <a:noFill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Registered(S,C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Teaches(P,C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70400" y="2603499"/>
                <a:ext cx="1638300" cy="937569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992785" y="1028700"/>
            <a:ext cx="4000500" cy="533400"/>
            <a:chOff x="2413000" y="1511300"/>
            <a:chExt cx="4000500" cy="533400"/>
          </a:xfrm>
        </p:grpSpPr>
        <p:sp>
          <p:nvSpPr>
            <p:cNvPr id="32" name="TextBox 31"/>
            <p:cNvSpPr txBox="1"/>
            <p:nvPr/>
          </p:nvSpPr>
          <p:spPr>
            <a:xfrm>
              <a:off x="2621558" y="1549400"/>
              <a:ext cx="3791942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Registered(S,C</a:t>
              </a:r>
              <a:r>
                <a:rPr lang="en-US" dirty="0" smtClean="0"/>
                <a:t>), TA(S,C), </a:t>
              </a:r>
              <a:r>
                <a:rPr lang="en-US" dirty="0" err="1" smtClean="0"/>
                <a:t>Teaches(P,C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413000" y="1511300"/>
              <a:ext cx="4000500" cy="533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/>
          <p:cNvCxnSpPr>
            <a:stCxn id="4" idx="0"/>
            <a:endCxn id="13" idx="4"/>
          </p:cNvCxnSpPr>
          <p:nvPr/>
        </p:nvCxnSpPr>
        <p:spPr>
          <a:xfrm rot="16200000" flipV="1">
            <a:off x="2861602" y="4371904"/>
            <a:ext cx="470068" cy="251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0"/>
            <a:endCxn id="19" idx="4"/>
          </p:cNvCxnSpPr>
          <p:nvPr/>
        </p:nvCxnSpPr>
        <p:spPr>
          <a:xfrm rot="5400000" flipH="1" flipV="1">
            <a:off x="3680009" y="3716255"/>
            <a:ext cx="558368" cy="1474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13" idx="5"/>
          </p:cNvCxnSpPr>
          <p:nvPr/>
        </p:nvCxnSpPr>
        <p:spPr>
          <a:xfrm rot="16200000" flipV="1">
            <a:off x="3922260" y="3795821"/>
            <a:ext cx="564721" cy="1308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0"/>
            <a:endCxn id="22" idx="2"/>
          </p:cNvCxnSpPr>
          <p:nvPr/>
        </p:nvCxnSpPr>
        <p:spPr>
          <a:xfrm rot="5400000" flipH="1" flipV="1">
            <a:off x="5049980" y="3748161"/>
            <a:ext cx="793233" cy="1175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0"/>
            <a:endCxn id="22" idx="4"/>
          </p:cNvCxnSpPr>
          <p:nvPr/>
        </p:nvCxnSpPr>
        <p:spPr>
          <a:xfrm rot="5400000" flipH="1" flipV="1">
            <a:off x="6522837" y="4401868"/>
            <a:ext cx="470068" cy="191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0"/>
            <a:endCxn id="19" idx="4"/>
          </p:cNvCxnSpPr>
          <p:nvPr/>
        </p:nvCxnSpPr>
        <p:spPr>
          <a:xfrm rot="16200000" flipV="1">
            <a:off x="4498380" y="4371941"/>
            <a:ext cx="558368" cy="162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0"/>
            <a:endCxn id="25" idx="4"/>
          </p:cNvCxnSpPr>
          <p:nvPr/>
        </p:nvCxnSpPr>
        <p:spPr>
          <a:xfrm rot="16200000" flipV="1">
            <a:off x="2507712" y="3152672"/>
            <a:ext cx="557599" cy="369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0"/>
            <a:endCxn id="28" idx="3"/>
          </p:cNvCxnSpPr>
          <p:nvPr/>
        </p:nvCxnSpPr>
        <p:spPr>
          <a:xfrm rot="5400000" flipH="1" flipV="1">
            <a:off x="3308667" y="2583606"/>
            <a:ext cx="694903" cy="13700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1"/>
            <a:endCxn id="25" idx="5"/>
          </p:cNvCxnSpPr>
          <p:nvPr/>
        </p:nvCxnSpPr>
        <p:spPr>
          <a:xfrm rot="16200000" flipV="1">
            <a:off x="3331466" y="2770840"/>
            <a:ext cx="851994" cy="1152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9" idx="7"/>
            <a:endCxn id="26" idx="3"/>
          </p:cNvCxnSpPr>
          <p:nvPr/>
        </p:nvCxnSpPr>
        <p:spPr>
          <a:xfrm rot="5400000" flipH="1" flipV="1">
            <a:off x="5492778" y="2487046"/>
            <a:ext cx="851994" cy="1720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0"/>
            <a:endCxn id="26" idx="4"/>
          </p:cNvCxnSpPr>
          <p:nvPr/>
        </p:nvCxnSpPr>
        <p:spPr>
          <a:xfrm rot="5400000" flipH="1" flipV="1">
            <a:off x="6795547" y="3116359"/>
            <a:ext cx="557599" cy="441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2" idx="0"/>
            <a:endCxn id="28" idx="5"/>
          </p:cNvCxnSpPr>
          <p:nvPr/>
        </p:nvCxnSpPr>
        <p:spPr>
          <a:xfrm rot="16200000" flipV="1">
            <a:off x="5829059" y="2591691"/>
            <a:ext cx="694903" cy="1353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5" idx="0"/>
            <a:endCxn id="33" idx="3"/>
          </p:cNvCxnSpPr>
          <p:nvPr/>
        </p:nvCxnSpPr>
        <p:spPr>
          <a:xfrm rot="5400000" flipH="1" flipV="1">
            <a:off x="2771822" y="1314078"/>
            <a:ext cx="636915" cy="976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8" idx="0"/>
            <a:endCxn id="33" idx="4"/>
          </p:cNvCxnSpPr>
          <p:nvPr/>
        </p:nvCxnSpPr>
        <p:spPr>
          <a:xfrm rot="5400000" flipH="1" flipV="1">
            <a:off x="4677296" y="1805161"/>
            <a:ext cx="558800" cy="72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6" idx="0"/>
            <a:endCxn id="33" idx="5"/>
          </p:cNvCxnSpPr>
          <p:nvPr/>
        </p:nvCxnSpPr>
        <p:spPr>
          <a:xfrm rot="16200000" flipV="1">
            <a:off x="6532884" y="1358527"/>
            <a:ext cx="636915" cy="88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7372" y="5545267"/>
            <a:ext cx="1190625" cy="646331"/>
            <a:chOff x="1209675" y="3157667"/>
            <a:chExt cx="1190625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12446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Student(S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0551" y="5545268"/>
            <a:ext cx="1206500" cy="646331"/>
            <a:chOff x="3543300" y="3157667"/>
            <a:chExt cx="120650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3594100" y="3233868"/>
              <a:ext cx="11557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Course(C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543300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9793" y="5545267"/>
            <a:ext cx="1358900" cy="646331"/>
            <a:chOff x="5765800" y="3157667"/>
            <a:chExt cx="13589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765800" y="3233868"/>
              <a:ext cx="1358900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Professor(P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765800" y="3157667"/>
              <a:ext cx="13589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50459" y="4547036"/>
            <a:ext cx="934443" cy="369332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A(P,S)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1995074" y="4547036"/>
            <a:ext cx="985242" cy="42013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68593" y="2977232"/>
            <a:ext cx="1650479" cy="659797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Registered(S,C</a:t>
            </a:r>
            <a:r>
              <a:rPr lang="en-US" dirty="0" smtClean="0"/>
              <a:t>), RA(P,S)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984902" y="2876981"/>
            <a:ext cx="1934170" cy="7600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" idx="0"/>
            <a:endCxn id="19" idx="4"/>
          </p:cNvCxnSpPr>
          <p:nvPr/>
        </p:nvCxnSpPr>
        <p:spPr>
          <a:xfrm flipH="1" flipV="1">
            <a:off x="2487695" y="4967168"/>
            <a:ext cx="1607527" cy="578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0"/>
          </p:cNvCxnSpPr>
          <p:nvPr/>
        </p:nvCxnSpPr>
        <p:spPr>
          <a:xfrm flipV="1">
            <a:off x="4095222" y="4986900"/>
            <a:ext cx="1474056" cy="558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3" idx="0"/>
            <a:endCxn id="25" idx="4"/>
          </p:cNvCxnSpPr>
          <p:nvPr/>
        </p:nvCxnSpPr>
        <p:spPr>
          <a:xfrm flipH="1" flipV="1">
            <a:off x="3951987" y="3637029"/>
            <a:ext cx="1617291" cy="9162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0"/>
            <a:endCxn id="19" idx="4"/>
          </p:cNvCxnSpPr>
          <p:nvPr/>
        </p:nvCxnSpPr>
        <p:spPr>
          <a:xfrm flipV="1">
            <a:off x="1709243" y="4967168"/>
            <a:ext cx="778452" cy="5780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0"/>
            <a:endCxn id="83" idx="4"/>
          </p:cNvCxnSpPr>
          <p:nvPr/>
        </p:nvCxnSpPr>
        <p:spPr>
          <a:xfrm flipH="1" flipV="1">
            <a:off x="5569278" y="5012398"/>
            <a:ext cx="1149123" cy="532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0"/>
            <a:endCxn id="25" idx="4"/>
          </p:cNvCxnSpPr>
          <p:nvPr/>
        </p:nvCxnSpPr>
        <p:spPr>
          <a:xfrm flipV="1">
            <a:off x="2487695" y="3637029"/>
            <a:ext cx="1464292" cy="910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Lattice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4570361" y="4540584"/>
            <a:ext cx="1997834" cy="471814"/>
            <a:chOff x="4570361" y="4540584"/>
            <a:chExt cx="1997834" cy="471814"/>
          </a:xfrm>
        </p:grpSpPr>
        <p:sp>
          <p:nvSpPr>
            <p:cNvPr id="12" name="TextBox 11"/>
            <p:cNvSpPr txBox="1"/>
            <p:nvPr/>
          </p:nvSpPr>
          <p:spPr>
            <a:xfrm>
              <a:off x="4819167" y="4540584"/>
              <a:ext cx="1749028" cy="369332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Registered(S,C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570361" y="4553284"/>
              <a:ext cx="1997834" cy="459114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405006" y="2710154"/>
            <a:ext cx="838200" cy="1161055"/>
            <a:chOff x="6362700" y="4377300"/>
            <a:chExt cx="838200" cy="1161055"/>
          </a:xfrm>
        </p:grpSpPr>
        <p:sp>
          <p:nvSpPr>
            <p:cNvPr id="98" name="TextBox 97"/>
            <p:cNvSpPr txBox="1"/>
            <p:nvPr/>
          </p:nvSpPr>
          <p:spPr>
            <a:xfrm>
              <a:off x="6362700" y="4377300"/>
              <a:ext cx="838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CT-table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362700" y="5015135"/>
              <a:ext cx="838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Bayesian Network</a:t>
              </a:r>
            </a:p>
          </p:txBody>
        </p:sp>
        <p:sp>
          <p:nvSpPr>
            <p:cNvPr id="100" name="Down Arrow 99"/>
            <p:cNvSpPr/>
            <p:nvPr/>
          </p:nvSpPr>
          <p:spPr>
            <a:xfrm>
              <a:off x="6699250" y="4716148"/>
              <a:ext cx="165100" cy="2685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696083" y="2756927"/>
            <a:ext cx="838200" cy="1161055"/>
            <a:chOff x="6362700" y="4377300"/>
            <a:chExt cx="838200" cy="1161055"/>
          </a:xfrm>
        </p:grpSpPr>
        <p:sp>
          <p:nvSpPr>
            <p:cNvPr id="103" name="TextBox 102"/>
            <p:cNvSpPr txBox="1"/>
            <p:nvPr/>
          </p:nvSpPr>
          <p:spPr>
            <a:xfrm>
              <a:off x="6362700" y="4377300"/>
              <a:ext cx="838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CT-table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62700" y="5015135"/>
              <a:ext cx="838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Bayesian Network</a:t>
              </a:r>
            </a:p>
          </p:txBody>
        </p:sp>
        <p:sp>
          <p:nvSpPr>
            <p:cNvPr id="105" name="Down Arrow 104"/>
            <p:cNvSpPr/>
            <p:nvPr/>
          </p:nvSpPr>
          <p:spPr>
            <a:xfrm>
              <a:off x="6699250" y="4716148"/>
              <a:ext cx="165100" cy="2685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480116" y="1459172"/>
            <a:ext cx="838200" cy="1161055"/>
            <a:chOff x="6362700" y="4377300"/>
            <a:chExt cx="838200" cy="1161055"/>
          </a:xfrm>
        </p:grpSpPr>
        <p:sp>
          <p:nvSpPr>
            <p:cNvPr id="109" name="TextBox 108"/>
            <p:cNvSpPr txBox="1"/>
            <p:nvPr/>
          </p:nvSpPr>
          <p:spPr>
            <a:xfrm>
              <a:off x="6362700" y="4377300"/>
              <a:ext cx="838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CT-table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62700" y="5015135"/>
              <a:ext cx="838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Bayesian Network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>
              <a:off x="6699250" y="4716148"/>
              <a:ext cx="165100" cy="2685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10693" y="4187756"/>
            <a:ext cx="838200" cy="1161055"/>
            <a:chOff x="6362700" y="4377300"/>
            <a:chExt cx="838200" cy="1161055"/>
          </a:xfrm>
        </p:grpSpPr>
        <p:sp>
          <p:nvSpPr>
            <p:cNvPr id="113" name="TextBox 112"/>
            <p:cNvSpPr txBox="1"/>
            <p:nvPr/>
          </p:nvSpPr>
          <p:spPr>
            <a:xfrm>
              <a:off x="6362700" y="4377300"/>
              <a:ext cx="838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CT-table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62700" y="5015135"/>
              <a:ext cx="838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Bayesian Network</a:t>
              </a:r>
            </a:p>
          </p:txBody>
        </p:sp>
        <p:sp>
          <p:nvSpPr>
            <p:cNvPr id="115" name="Down Arrow 114"/>
            <p:cNvSpPr/>
            <p:nvPr/>
          </p:nvSpPr>
          <p:spPr>
            <a:xfrm>
              <a:off x="6699250" y="4716148"/>
              <a:ext cx="165100" cy="2685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632516" y="3965545"/>
            <a:ext cx="838200" cy="1161055"/>
            <a:chOff x="6362700" y="4377300"/>
            <a:chExt cx="838200" cy="1161055"/>
          </a:xfrm>
        </p:grpSpPr>
        <p:sp>
          <p:nvSpPr>
            <p:cNvPr id="120" name="TextBox 119"/>
            <p:cNvSpPr txBox="1"/>
            <p:nvPr/>
          </p:nvSpPr>
          <p:spPr>
            <a:xfrm>
              <a:off x="6362700" y="4377300"/>
              <a:ext cx="838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CT-table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362700" y="5015135"/>
              <a:ext cx="838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Bayesian Network</a:t>
              </a:r>
            </a:p>
          </p:txBody>
        </p:sp>
        <p:sp>
          <p:nvSpPr>
            <p:cNvPr id="122" name="Down Arrow 121"/>
            <p:cNvSpPr/>
            <p:nvPr/>
          </p:nvSpPr>
          <p:spPr>
            <a:xfrm>
              <a:off x="6699250" y="4716148"/>
              <a:ext cx="165100" cy="2685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6743801" y="4187756"/>
            <a:ext cx="838200" cy="1161055"/>
            <a:chOff x="6362700" y="4377300"/>
            <a:chExt cx="838200" cy="1161055"/>
          </a:xfrm>
        </p:grpSpPr>
        <p:sp>
          <p:nvSpPr>
            <p:cNvPr id="124" name="TextBox 123"/>
            <p:cNvSpPr txBox="1"/>
            <p:nvPr/>
          </p:nvSpPr>
          <p:spPr>
            <a:xfrm>
              <a:off x="6362700" y="4377300"/>
              <a:ext cx="838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CT-table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62700" y="5015135"/>
              <a:ext cx="838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/>
                <a:t>Bayesian Network</a:t>
              </a:r>
            </a:p>
          </p:txBody>
        </p:sp>
        <p:sp>
          <p:nvSpPr>
            <p:cNvPr id="126" name="Down Arrow 125"/>
            <p:cNvSpPr/>
            <p:nvPr/>
          </p:nvSpPr>
          <p:spPr>
            <a:xfrm>
              <a:off x="6699250" y="4716148"/>
              <a:ext cx="165100" cy="2685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Arrow Connector 130"/>
          <p:cNvCxnSpPr>
            <a:endCxn id="104" idx="2"/>
          </p:cNvCxnSpPr>
          <p:nvPr/>
        </p:nvCxnSpPr>
        <p:spPr>
          <a:xfrm flipV="1">
            <a:off x="1448893" y="3917982"/>
            <a:ext cx="666290" cy="9076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 flipV="1">
            <a:off x="2487695" y="3917982"/>
            <a:ext cx="1144821" cy="6853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470716" y="3871209"/>
            <a:ext cx="934290" cy="7321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4318316" y="2620227"/>
            <a:ext cx="1086690" cy="72776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2487695" y="2620227"/>
            <a:ext cx="992421" cy="7440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6191352" y="3871210"/>
            <a:ext cx="552449" cy="9543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30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4315" y="5069408"/>
            <a:ext cx="872087" cy="322422"/>
            <a:chOff x="1209675" y="3157667"/>
            <a:chExt cx="1190625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1244600" y="3233868"/>
              <a:ext cx="1155700" cy="493578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Student(S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1209675" y="3157667"/>
              <a:ext cx="11557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9793" y="5069407"/>
            <a:ext cx="965281" cy="322423"/>
            <a:chOff x="5765800" y="3157667"/>
            <a:chExt cx="13589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765800" y="3233868"/>
              <a:ext cx="1358900" cy="493576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Professor(P</a:t>
              </a:r>
              <a:r>
                <a:rPr lang="en-US" sz="1000" dirty="0" smtClean="0"/>
                <a:t>)</a:t>
              </a:r>
              <a:endParaRPr lang="en-US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765800" y="3157667"/>
              <a:ext cx="1358900" cy="6463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35074" y="4021578"/>
            <a:ext cx="684166" cy="295820"/>
            <a:chOff x="797522" y="4501638"/>
            <a:chExt cx="989828" cy="469731"/>
          </a:xfrm>
        </p:grpSpPr>
        <p:sp>
          <p:nvSpPr>
            <p:cNvPr id="18" name="TextBox 17"/>
            <p:cNvSpPr txBox="1"/>
            <p:nvPr/>
          </p:nvSpPr>
          <p:spPr>
            <a:xfrm>
              <a:off x="852907" y="4551237"/>
              <a:ext cx="934443" cy="390973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R</a:t>
              </a:r>
              <a:r>
                <a:rPr lang="en-US" sz="1000" dirty="0" smtClean="0"/>
                <a:t>A(P,S)</a:t>
              </a:r>
              <a:endParaRPr lang="en-US" sz="1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797522" y="4501638"/>
              <a:ext cx="985242" cy="46973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43" name="Straight Connector 42"/>
          <p:cNvCxnSpPr>
            <a:stCxn id="4" idx="0"/>
            <a:endCxn id="19" idx="4"/>
          </p:cNvCxnSpPr>
          <p:nvPr/>
        </p:nvCxnSpPr>
        <p:spPr>
          <a:xfrm flipH="1" flipV="1">
            <a:off x="4875572" y="4317398"/>
            <a:ext cx="731996" cy="7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0"/>
            <a:endCxn id="19" idx="4"/>
          </p:cNvCxnSpPr>
          <p:nvPr/>
        </p:nvCxnSpPr>
        <p:spPr>
          <a:xfrm flipV="1">
            <a:off x="4052434" y="4317398"/>
            <a:ext cx="823138" cy="752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6562"/>
          </a:xfrm>
        </p:spPr>
        <p:txBody>
          <a:bodyPr/>
          <a:lstStyle/>
          <a:p>
            <a:r>
              <a:rPr lang="en-US" sz="1000"/>
              <a:t>Learning Lattice Small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14939"/>
              </p:ext>
            </p:extLst>
          </p:nvPr>
        </p:nvGraphicFramePr>
        <p:xfrm>
          <a:off x="1435183" y="4624207"/>
          <a:ext cx="1916839" cy="8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96"/>
                <a:gridCol w="765291"/>
                <a:gridCol w="621152"/>
              </a:tblGrid>
              <a:tr h="345219"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Popularity(P)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Teaching</a:t>
                      </a:r>
                      <a:br>
                        <a:rPr lang="en-US" sz="1000"/>
                      </a:br>
                      <a:r>
                        <a:rPr lang="en-US" sz="1000"/>
                        <a:t>ability(P)</a:t>
                      </a:r>
                    </a:p>
                  </a:txBody>
                  <a:tcPr marL="36000" marR="36000" marT="46800" marB="46800"/>
                </a:tc>
              </a:tr>
              <a:tr h="213162">
                <a:tc>
                  <a:txBody>
                    <a:bodyPr/>
                    <a:lstStyle/>
                    <a:p>
                      <a:r>
                        <a:rPr lang="en-US" sz="1000" b="1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2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</a:t>
                      </a:r>
                    </a:p>
                  </a:txBody>
                  <a:tcPr marL="36000" marR="36000" marT="46800" marB="46800"/>
                </a:tc>
              </a:tr>
              <a:tr h="213162"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08879"/>
              </p:ext>
            </p:extLst>
          </p:nvPr>
        </p:nvGraphicFramePr>
        <p:xfrm>
          <a:off x="6404250" y="4700407"/>
          <a:ext cx="1931187" cy="73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42"/>
                <a:gridCol w="824078"/>
                <a:gridCol w="676567"/>
              </a:tblGrid>
              <a:tr h="172588"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Intelligence(S)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Ranking(S)</a:t>
                      </a:r>
                    </a:p>
                  </a:txBody>
                  <a:tcPr marL="36000" marR="36000" marT="46800" marB="46800"/>
                </a:tc>
              </a:tr>
              <a:tr h="172588">
                <a:tc>
                  <a:txBody>
                    <a:bodyPr/>
                    <a:lstStyle/>
                    <a:p>
                      <a:r>
                        <a:rPr lang="en-US" sz="1000" b="1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3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</a:t>
                      </a:r>
                    </a:p>
                  </a:txBody>
                  <a:tcPr marL="36000" marR="36000" marT="46800" marB="46800"/>
                </a:tc>
              </a:tr>
              <a:tr h="172588"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38040"/>
              </p:ext>
            </p:extLst>
          </p:nvPr>
        </p:nvGraphicFramePr>
        <p:xfrm>
          <a:off x="1850259" y="1009343"/>
          <a:ext cx="5992490" cy="120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59"/>
                <a:gridCol w="861646"/>
                <a:gridCol w="761606"/>
                <a:gridCol w="761606"/>
                <a:gridCol w="761606"/>
                <a:gridCol w="838155"/>
                <a:gridCol w="761606"/>
                <a:gridCol w="761606"/>
              </a:tblGrid>
              <a:tr h="269068">
                <a:tc>
                  <a:txBody>
                    <a:bodyPr/>
                    <a:lstStyle/>
                    <a:p>
                      <a:r>
                        <a:rPr lang="en-US" sz="1000"/>
                        <a:t>Count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Intelligence(S)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Ranking(S)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Popularity(P)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Teaching</a:t>
                      </a:r>
                      <a:br>
                        <a:rPr lang="en-US" sz="1000"/>
                      </a:br>
                      <a:r>
                        <a:rPr lang="en-US" sz="1000"/>
                        <a:t>ability(P)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Capability(P,S)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Salary(P,S)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RA(P,S)</a:t>
                      </a:r>
                    </a:p>
                  </a:txBody>
                  <a:tcPr marL="36000" marR="36000" marT="46800" marB="46800"/>
                </a:tc>
              </a:tr>
              <a:tr h="269068"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high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</a:t>
                      </a:r>
                    </a:p>
                  </a:txBody>
                  <a:tcPr marL="36000" marR="36000" marT="46800" marB="46800"/>
                </a:tc>
              </a:tr>
              <a:tr h="269068">
                <a:tc>
                  <a:txBody>
                    <a:bodyPr/>
                    <a:lstStyle/>
                    <a:p>
                      <a:r>
                        <a:rPr lang="en-US" sz="1000" b="1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3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2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n/a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n/a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F</a:t>
                      </a:r>
                    </a:p>
                  </a:txBody>
                  <a:tcPr marL="36000" marR="36000" marT="46800" marB="46800"/>
                </a:tc>
              </a:tr>
              <a:tr h="269068"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...</a:t>
                      </a:r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6000" marR="36000" marT="46800" marB="46800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36000" marR="36000" marT="46800" marB="46800"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390202" y="2444889"/>
            <a:ext cx="2283532" cy="1413002"/>
            <a:chOff x="3542115" y="1851524"/>
            <a:chExt cx="2283532" cy="1413002"/>
          </a:xfrm>
        </p:grpSpPr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4549132" y="1928468"/>
              <a:ext cx="822021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smtClean="0">
                  <a:solidFill>
                    <a:srgbClr val="00B050"/>
                  </a:solidFill>
                </a:rPr>
                <a:t>  RA(P,S)</a:t>
              </a:r>
              <a:endParaRPr lang="en-US" sz="1000" b="1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3568786" y="1851524"/>
              <a:ext cx="773637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3698029" y="2648974"/>
              <a:ext cx="700061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smtClean="0">
                  <a:solidFill>
                    <a:srgbClr val="0901AF"/>
                  </a:solidFill>
                </a:rPr>
                <a:t>Popularity(P)</a:t>
              </a:r>
              <a:endParaRPr lang="en-US" sz="1000" b="1" dirty="0">
                <a:solidFill>
                  <a:srgbClr val="0901AF"/>
                </a:solidFill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542115" y="2339686"/>
              <a:ext cx="645701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smtClean="0">
                  <a:solidFill>
                    <a:srgbClr val="C00000"/>
                  </a:solidFill>
                </a:rPr>
                <a:t>Salary(P,S)</a:t>
              </a:r>
              <a:endParaRPr lang="en-US" sz="1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4819880" y="2879806"/>
              <a:ext cx="567501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smtClean="0">
                  <a:solidFill>
                    <a:srgbClr val="0901AF"/>
                  </a:solidFill>
                </a:rPr>
                <a:t>Ranking(S)</a:t>
              </a:r>
              <a:endParaRPr lang="en-US" sz="1000" b="1" dirty="0">
                <a:solidFill>
                  <a:srgbClr val="0901AF"/>
                </a:solidFill>
              </a:endParaRP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3920678" y="3110638"/>
              <a:ext cx="954914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000" b="1" dirty="0" smtClean="0">
                  <a:solidFill>
                    <a:srgbClr val="0901AF"/>
                  </a:solidFill>
                </a:rPr>
                <a:t>(P)</a:t>
              </a:r>
              <a:endParaRPr lang="en-US" sz="10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3"/>
              <a:endCxn id="20" idx="1"/>
            </p:cNvCxnSpPr>
            <p:nvPr/>
          </p:nvCxnSpPr>
          <p:spPr>
            <a:xfrm>
              <a:off x="4342423" y="1928468"/>
              <a:ext cx="206709" cy="769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23" idx="0"/>
            </p:cNvCxnSpPr>
            <p:nvPr/>
          </p:nvCxnSpPr>
          <p:spPr>
            <a:xfrm flipH="1">
              <a:off x="3864966" y="2005412"/>
              <a:ext cx="90639" cy="33427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2"/>
              <a:endCxn id="35" idx="0"/>
            </p:cNvCxnSpPr>
            <p:nvPr/>
          </p:nvCxnSpPr>
          <p:spPr>
            <a:xfrm>
              <a:off x="4960143" y="2082356"/>
              <a:ext cx="487139" cy="3353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0" idx="2"/>
              <a:endCxn id="22" idx="0"/>
            </p:cNvCxnSpPr>
            <p:nvPr/>
          </p:nvCxnSpPr>
          <p:spPr>
            <a:xfrm flipH="1">
              <a:off x="4048060" y="2082356"/>
              <a:ext cx="912083" cy="5666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2"/>
              <a:endCxn id="25" idx="0"/>
            </p:cNvCxnSpPr>
            <p:nvPr/>
          </p:nvCxnSpPr>
          <p:spPr>
            <a:xfrm flipH="1">
              <a:off x="4398135" y="2082356"/>
              <a:ext cx="562008" cy="102828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0" idx="2"/>
              <a:endCxn id="24" idx="0"/>
            </p:cNvCxnSpPr>
            <p:nvPr/>
          </p:nvCxnSpPr>
          <p:spPr>
            <a:xfrm>
              <a:off x="4960143" y="2082356"/>
              <a:ext cx="143488" cy="7974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4048060" y="2802862"/>
              <a:ext cx="350075" cy="30777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2"/>
              <a:endCxn id="23" idx="3"/>
            </p:cNvCxnSpPr>
            <p:nvPr/>
          </p:nvCxnSpPr>
          <p:spPr>
            <a:xfrm flipH="1">
              <a:off x="4187816" y="2082356"/>
              <a:ext cx="772327" cy="33427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5" idx="2"/>
              <a:endCxn id="24" idx="0"/>
            </p:cNvCxnSpPr>
            <p:nvPr/>
          </p:nvCxnSpPr>
          <p:spPr>
            <a:xfrm flipH="1">
              <a:off x="5103631" y="2571563"/>
              <a:ext cx="343651" cy="3082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5068917" y="2417675"/>
              <a:ext cx="756730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000" b="1" dirty="0">
                <a:solidFill>
                  <a:srgbClr val="0901AF"/>
                </a:solidFill>
              </a:endParaRPr>
            </a:p>
          </p:txBody>
        </p:sp>
      </p:grp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6679815" y="6245054"/>
            <a:ext cx="567501" cy="153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000" b="1" dirty="0" smtClean="0">
                <a:solidFill>
                  <a:srgbClr val="0901AF"/>
                </a:solidFill>
              </a:rPr>
              <a:t>Ranking(S)</a:t>
            </a:r>
            <a:endParaRPr lang="en-US" sz="1000" b="1" dirty="0">
              <a:solidFill>
                <a:srgbClr val="0901A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35183" y="5780632"/>
            <a:ext cx="1108944" cy="560827"/>
            <a:chOff x="1946207" y="3878532"/>
            <a:chExt cx="1108944" cy="560827"/>
          </a:xfrm>
        </p:grpSpPr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1946207" y="3878532"/>
              <a:ext cx="700061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smtClean="0">
                  <a:solidFill>
                    <a:srgbClr val="0901AF"/>
                  </a:solidFill>
                </a:rPr>
                <a:t>Popularity(P)</a:t>
              </a:r>
              <a:endParaRPr lang="en-US" sz="1000" b="1" dirty="0">
                <a:solidFill>
                  <a:srgbClr val="0901AF"/>
                </a:solidFill>
              </a:endParaRPr>
            </a:p>
          </p:txBody>
        </p:sp>
        <p:sp>
          <p:nvSpPr>
            <p:cNvPr id="42" name="Text Box 46"/>
            <p:cNvSpPr txBox="1">
              <a:spLocks noChangeArrowheads="1"/>
            </p:cNvSpPr>
            <p:nvPr/>
          </p:nvSpPr>
          <p:spPr bwMode="auto">
            <a:xfrm>
              <a:off x="2100237" y="4285471"/>
              <a:ext cx="954914" cy="1538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0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000" b="1" dirty="0" smtClean="0">
                  <a:solidFill>
                    <a:srgbClr val="0901AF"/>
                  </a:solidFill>
                </a:rPr>
                <a:t>(P)</a:t>
              </a:r>
              <a:endParaRPr lang="en-US" sz="10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9" idx="2"/>
            </p:cNvCxnSpPr>
            <p:nvPr/>
          </p:nvCxnSpPr>
          <p:spPr>
            <a:xfrm>
              <a:off x="2296238" y="4032420"/>
              <a:ext cx="281456" cy="2549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55" idx="2"/>
          </p:cNvCxnSpPr>
          <p:nvPr/>
        </p:nvCxnSpPr>
        <p:spPr>
          <a:xfrm flipH="1">
            <a:off x="6963566" y="5885128"/>
            <a:ext cx="210249" cy="3443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795450" y="5731240"/>
            <a:ext cx="756730" cy="153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defRPr>
            </a:lvl1pPr>
          </a:lstStyle>
          <a:p>
            <a:r>
              <a:rPr lang="en-US" sz="1000" b="1" dirty="0" smtClean="0">
                <a:solidFill>
                  <a:srgbClr val="0901AF"/>
                </a:solidFill>
              </a:rPr>
              <a:t>intelligence(S)</a:t>
            </a:r>
            <a:endParaRPr lang="en-US" sz="1000" b="1" dirty="0">
              <a:solidFill>
                <a:srgbClr val="0901AF"/>
              </a:solidFill>
            </a:endParaRPr>
          </a:p>
        </p:txBody>
      </p:sp>
      <p:sp>
        <p:nvSpPr>
          <p:cNvPr id="113" name="Down Arrow 112"/>
          <p:cNvSpPr/>
          <p:nvPr/>
        </p:nvSpPr>
        <p:spPr>
          <a:xfrm>
            <a:off x="4535074" y="2289600"/>
            <a:ext cx="132893" cy="2322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/>
          <p:cNvSpPr/>
          <p:nvPr/>
        </p:nvSpPr>
        <p:spPr>
          <a:xfrm>
            <a:off x="2294288" y="5587571"/>
            <a:ext cx="132893" cy="2322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/>
          <p:cNvSpPr/>
          <p:nvPr/>
        </p:nvSpPr>
        <p:spPr>
          <a:xfrm>
            <a:off x="7114423" y="5472165"/>
            <a:ext cx="132893" cy="2322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204906" y="2712133"/>
            <a:ext cx="78489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Cancer(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204451" y="2712133"/>
            <a:ext cx="83440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Smokes(X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722642" y="2032000"/>
            <a:ext cx="85815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46500" y="2712133"/>
            <a:ext cx="82952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Smokes(Y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3954923" y="2505794"/>
            <a:ext cx="403134" cy="9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4576024" y="2850633"/>
            <a:ext cx="62888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038859" y="2850633"/>
            <a:ext cx="7076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181534" y="2032000"/>
            <a:ext cx="86626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Z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721100" y="1460500"/>
            <a:ext cx="85033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Friend(Z,Y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143403" y="2032000"/>
            <a:ext cx="907896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E-</a:t>
            </a:r>
            <a:r>
              <a:rPr lang="en-US" sz="1200" dirty="0" err="1" smtClean="0"/>
              <a:t>mails(X,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4" idx="3"/>
            <a:endCxn id="4" idx="1"/>
          </p:cNvCxnSpPr>
          <p:nvPr/>
        </p:nvCxnSpPr>
        <p:spPr>
          <a:xfrm>
            <a:off x="3047802" y="2170500"/>
            <a:ext cx="6748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4" idx="0"/>
          </p:cNvCxnSpPr>
          <p:nvPr/>
        </p:nvCxnSpPr>
        <p:spPr>
          <a:xfrm rot="16200000" flipH="1">
            <a:off x="4001744" y="1882024"/>
            <a:ext cx="294501" cy="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6" idx="1"/>
          </p:cNvCxnSpPr>
          <p:nvPr/>
        </p:nvCxnSpPr>
        <p:spPr>
          <a:xfrm>
            <a:off x="4580795" y="2170500"/>
            <a:ext cx="562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044575" y="2587624"/>
          <a:ext cx="3822700" cy="1682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4943474" y="2587624"/>
          <a:ext cx="3155950" cy="167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37299"/>
            <a:ext cx="8667750" cy="13598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7041" y="2232069"/>
            <a:ext cx="5035720" cy="1520567"/>
            <a:chOff x="1433120" y="2232069"/>
            <a:chExt cx="5035720" cy="1520567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78361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Cancer(</a:t>
              </a:r>
              <a:r>
                <a:rPr lang="en-US" sz="1200" dirty="0" err="1"/>
                <a:t>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828247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Smokes(a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868898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Friend(a,</a:t>
              </a:r>
              <a:r>
                <a:rPr lang="en-US" sz="1200" dirty="0" err="1"/>
                <a:t>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835385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Smokes(b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790751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Cancer(</a:t>
              </a:r>
              <a:r>
                <a:rPr lang="en-US" sz="1200" dirty="0" err="1"/>
                <a:t>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868898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Friend(b,</a:t>
              </a:r>
              <a:r>
                <a:rPr lang="en-US" sz="1200" dirty="0" err="1"/>
                <a:t>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876036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Friend(b,</a:t>
              </a:r>
              <a:r>
                <a:rPr lang="en-US" sz="1200" dirty="0" err="1"/>
                <a:t>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861759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Friend(a,</a:t>
              </a:r>
              <a:r>
                <a:rPr lang="en-US" sz="1200" dirty="0" err="1"/>
                <a:t>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11" name="Straight Connector 10"/>
            <p:cNvCxnSpPr>
              <a:stCxn id="4" idx="3"/>
              <a:endCxn id="6" idx="1"/>
            </p:cNvCxnSpPr>
            <p:nvPr/>
          </p:nvCxnSpPr>
          <p:spPr>
            <a:xfrm>
              <a:off x="3650933" y="2929153"/>
              <a:ext cx="624115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2"/>
              <a:endCxn id="4" idx="0"/>
            </p:cNvCxnSpPr>
            <p:nvPr/>
          </p:nvCxnSpPr>
          <p:spPr>
            <a:xfrm rot="16200000" flipH="1">
              <a:off x="3092630" y="2646472"/>
              <a:ext cx="281585" cy="6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4549156" y="2647067"/>
              <a:ext cx="281585" cy="558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7" idx="1"/>
            </p:cNvCxnSpPr>
            <p:nvPr/>
          </p:nvCxnSpPr>
          <p:spPr>
            <a:xfrm>
              <a:off x="5110433" y="2929153"/>
              <a:ext cx="567656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1"/>
              <a:endCxn id="3" idx="3"/>
            </p:cNvCxnSpPr>
            <p:nvPr/>
          </p:nvCxnSpPr>
          <p:spPr>
            <a:xfrm rot="10800000">
              <a:off x="2216734" y="2929153"/>
              <a:ext cx="605953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0"/>
              <a:endCxn id="4" idx="2"/>
            </p:cNvCxnSpPr>
            <p:nvPr/>
          </p:nvCxnSpPr>
          <p:spPr>
            <a:xfrm rot="5400000" flipH="1" flipV="1">
              <a:off x="3030025" y="3268852"/>
              <a:ext cx="407985" cy="55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4485361" y="3268257"/>
              <a:ext cx="407985" cy="67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247169" y="1843255"/>
            <a:ext cx="88492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Cancer(</a:t>
            </a:r>
            <a:r>
              <a:rPr lang="en-US" sz="1400" dirty="0" err="1"/>
              <a:t>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308217" y="1843255"/>
            <a:ext cx="94269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Smokes(X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826408" y="1163122"/>
            <a:ext cx="9704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Friend(X,</a:t>
            </a:r>
            <a:r>
              <a:rPr lang="en-US" sz="1400" dirty="0" err="1"/>
              <a:t>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50266" y="1843255"/>
            <a:ext cx="9370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Smokes(Y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3129009" y="1653498"/>
            <a:ext cx="372356" cy="7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3787266" y="1997144"/>
            <a:ext cx="4599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2250915" y="1997144"/>
            <a:ext cx="5993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13077" y="825767"/>
            <a:ext cx="2729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S(</a:t>
            </a:r>
            <a:r>
              <a:rPr lang="en-US" sz="1200" dirty="0"/>
              <a:t>Y</a:t>
            </a:r>
            <a:r>
              <a:rPr lang="en-US" sz="1200" dirty="0" smtClean="0"/>
              <a:t>) = T, S(X) =T, F(X,Y)=T: ln(70%)</a:t>
            </a:r>
          </a:p>
          <a:p>
            <a:r>
              <a:rPr lang="en-US" sz="1200" dirty="0" smtClean="0"/>
              <a:t>S(Y) = T, S(X) =F, F(X,Y)=F: ln(75%)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6297" y="419367"/>
            <a:ext cx="883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MLN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3714593" y="1544772"/>
            <a:ext cx="371157" cy="22581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399569" y="3729205"/>
            <a:ext cx="88492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Cancer(</a:t>
            </a:r>
            <a:r>
              <a:rPr lang="en-US" sz="1400" dirty="0" err="1"/>
              <a:t>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460617" y="3729205"/>
            <a:ext cx="94269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Smokes(X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978808" y="3049072"/>
            <a:ext cx="9704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Friend(X,</a:t>
            </a:r>
            <a:r>
              <a:rPr lang="en-US" sz="1400" dirty="0" err="1"/>
              <a:t>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02666" y="3729205"/>
            <a:ext cx="9370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Smokes(Y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5" idx="2"/>
            <a:endCxn id="16" idx="0"/>
          </p:cNvCxnSpPr>
          <p:nvPr/>
        </p:nvCxnSpPr>
        <p:spPr>
          <a:xfrm rot="16200000" flipH="1">
            <a:off x="3281409" y="3539448"/>
            <a:ext cx="372356" cy="7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3" idx="1"/>
          </p:cNvCxnSpPr>
          <p:nvPr/>
        </p:nvCxnSpPr>
        <p:spPr>
          <a:xfrm>
            <a:off x="3939666" y="3883094"/>
            <a:ext cx="45990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6" idx="1"/>
          </p:cNvCxnSpPr>
          <p:nvPr/>
        </p:nvCxnSpPr>
        <p:spPr>
          <a:xfrm>
            <a:off x="2403315" y="3883094"/>
            <a:ext cx="59935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5477" y="2711717"/>
            <a:ext cx="27297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S(</a:t>
            </a:r>
            <a:r>
              <a:rPr lang="en-US" sz="1200" dirty="0"/>
              <a:t>Y</a:t>
            </a:r>
            <a:r>
              <a:rPr lang="en-US" sz="1200" dirty="0" smtClean="0"/>
              <a:t>) = T, S(X) =T, F(X,Y)=T: ln(70%)</a:t>
            </a:r>
          </a:p>
          <a:p>
            <a:r>
              <a:rPr lang="en-US" sz="1200" dirty="0" smtClean="0"/>
              <a:t>S(Y) = T, S(X) =F, F(X,Y)=F: ln(75%)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3866993" y="3430722"/>
            <a:ext cx="371157" cy="22581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1705718" y="4219581"/>
            <a:ext cx="372356" cy="7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445852" y="4409338"/>
            <a:ext cx="884928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Cancer(X)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2756" y="863989"/>
            <a:ext cx="3723842" cy="957132"/>
            <a:chOff x="2368910" y="482989"/>
            <a:chExt cx="3723842" cy="957132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784890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Cancer(</a:t>
              </a:r>
              <a:r>
                <a:rPr lang="en-US" sz="1200" dirty="0" err="1"/>
                <a:t>Y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834408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Smokes(X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85815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Friend(X,</a:t>
              </a:r>
              <a:r>
                <a:rPr lang="en-US" sz="1200" dirty="0" err="1"/>
                <a:t>Y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829524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Smokes(Y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119382" y="956783"/>
              <a:ext cx="403134" cy="9543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4740483" y="1301622"/>
              <a:ext cx="567379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203318" y="1301622"/>
              <a:ext cx="707641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11" y="621489"/>
              <a:ext cx="1043291" cy="5416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658941" y="2232069"/>
            <a:ext cx="5035720" cy="1520567"/>
            <a:chOff x="1697041" y="2232069"/>
            <a:chExt cx="5035720" cy="1520567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1697041" y="2790653"/>
              <a:ext cx="783613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Cancer(</a:t>
              </a:r>
              <a:r>
                <a:rPr lang="en-US" sz="1200" dirty="0" err="1"/>
                <a:t>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086607" y="2790653"/>
              <a:ext cx="828247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Smokes(a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4516627" y="2232069"/>
              <a:ext cx="868898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Friend(a,</a:t>
              </a:r>
              <a:r>
                <a:rPr lang="en-US" sz="1200" dirty="0" err="1"/>
                <a:t>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4538969" y="2790653"/>
              <a:ext cx="835385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Smokes(b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5942010" y="2790653"/>
              <a:ext cx="790751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Cancer(</a:t>
              </a:r>
              <a:r>
                <a:rPr lang="en-US" sz="1200" dirty="0" err="1"/>
                <a:t>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3059506" y="2232069"/>
              <a:ext cx="868898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Friend(b,</a:t>
              </a:r>
              <a:r>
                <a:rPr lang="en-US" sz="1200" dirty="0" err="1"/>
                <a:t>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4511868" y="3475637"/>
              <a:ext cx="876036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Friend(b,</a:t>
              </a:r>
              <a:r>
                <a:rPr lang="en-US" sz="1200" dirty="0" err="1"/>
                <a:t>b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3064265" y="3475637"/>
              <a:ext cx="861759" cy="2769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 err="1" smtClean="0"/>
                <a:t>Friend(a,</a:t>
              </a:r>
              <a:r>
                <a:rPr lang="en-US" sz="1200" dirty="0" err="1"/>
                <a:t>a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26" name="Straight Connector 25"/>
            <p:cNvCxnSpPr>
              <a:stCxn id="19" idx="3"/>
              <a:endCxn id="21" idx="1"/>
            </p:cNvCxnSpPr>
            <p:nvPr/>
          </p:nvCxnSpPr>
          <p:spPr>
            <a:xfrm>
              <a:off x="3914854" y="2929153"/>
              <a:ext cx="624115" cy="1588"/>
            </a:xfrm>
            <a:prstGeom prst="line">
              <a:avLst/>
            </a:prstGeom>
            <a:ln w="38100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2"/>
              <a:endCxn id="19" idx="0"/>
            </p:cNvCxnSpPr>
            <p:nvPr/>
          </p:nvCxnSpPr>
          <p:spPr>
            <a:xfrm rot="16200000" flipH="1">
              <a:off x="3356551" y="2646472"/>
              <a:ext cx="281585" cy="677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2"/>
              <a:endCxn id="21" idx="0"/>
            </p:cNvCxnSpPr>
            <p:nvPr/>
          </p:nvCxnSpPr>
          <p:spPr>
            <a:xfrm rot="16200000" flipH="1">
              <a:off x="4813077" y="2647067"/>
              <a:ext cx="281585" cy="5586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3"/>
              <a:endCxn id="22" idx="1"/>
            </p:cNvCxnSpPr>
            <p:nvPr/>
          </p:nvCxnSpPr>
          <p:spPr>
            <a:xfrm>
              <a:off x="5374354" y="2929153"/>
              <a:ext cx="567656" cy="1588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9" idx="1"/>
              <a:endCxn id="18" idx="3"/>
            </p:cNvCxnSpPr>
            <p:nvPr/>
          </p:nvCxnSpPr>
          <p:spPr>
            <a:xfrm rot="10800000">
              <a:off x="2480655" y="2929153"/>
              <a:ext cx="605953" cy="1588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0"/>
              <a:endCxn id="19" idx="2"/>
            </p:cNvCxnSpPr>
            <p:nvPr/>
          </p:nvCxnSpPr>
          <p:spPr>
            <a:xfrm rot="5400000" flipH="1" flipV="1">
              <a:off x="3293946" y="3268852"/>
              <a:ext cx="407985" cy="558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4" idx="0"/>
              <a:endCxn id="21" idx="2"/>
            </p:cNvCxnSpPr>
            <p:nvPr/>
          </p:nvCxnSpPr>
          <p:spPr>
            <a:xfrm rot="5400000" flipH="1" flipV="1">
              <a:off x="4749282" y="3268257"/>
              <a:ext cx="407985" cy="677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3"/>
            </p:cNvCxnSpPr>
            <p:nvPr/>
          </p:nvCxnSpPr>
          <p:spPr>
            <a:xfrm>
              <a:off x="3928404" y="2370569"/>
              <a:ext cx="583464" cy="4200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0" idx="1"/>
              <a:endCxn id="19" idx="3"/>
            </p:cNvCxnSpPr>
            <p:nvPr/>
          </p:nvCxnSpPr>
          <p:spPr>
            <a:xfrm rot="10800000" flipV="1">
              <a:off x="3914855" y="2370569"/>
              <a:ext cx="601773" cy="5585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013077" y="101867"/>
            <a:ext cx="2729728" cy="1237397"/>
            <a:chOff x="5064321" y="4000500"/>
            <a:chExt cx="2729728" cy="1237397"/>
          </a:xfrm>
        </p:grpSpPr>
        <p:sp>
          <p:nvSpPr>
            <p:cNvPr id="39" name="TextBox 38"/>
            <p:cNvSpPr txBox="1"/>
            <p:nvPr/>
          </p:nvSpPr>
          <p:spPr>
            <a:xfrm>
              <a:off x="5064321" y="4406900"/>
              <a:ext cx="272972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S(</a:t>
              </a:r>
              <a:r>
                <a:rPr lang="en-US" sz="1200" dirty="0"/>
                <a:t>Y</a:t>
              </a:r>
              <a:r>
                <a:rPr lang="en-US" sz="1200" dirty="0" smtClean="0"/>
                <a:t>) = T, S(X) =T, F(X,Y)=T: ln(70%)</a:t>
              </a:r>
            </a:p>
            <a:p>
              <a:r>
                <a:rPr lang="en-US" sz="1200" dirty="0" smtClean="0"/>
                <a:t>S(Y) = T, S(X) =F, F(X,Y)=T: ln(75%)</a:t>
              </a:r>
            </a:p>
            <a:p>
              <a:r>
                <a:rPr lang="en-US" sz="1200" dirty="0" smtClean="0"/>
                <a:t>C(Y) = T, S(Y) =T:  ln(70%)</a:t>
              </a:r>
              <a:br>
                <a:rPr lang="en-US" sz="1200" dirty="0" smtClean="0"/>
              </a:br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7541" y="4000500"/>
              <a:ext cx="883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MLN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2350"/>
          <a:ext cx="2362199" cy="1236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109"/>
                <a:gridCol w="780109"/>
                <a:gridCol w="801981"/>
              </a:tblGrid>
              <a:tr h="30903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People</a:t>
                      </a:r>
                      <a:endParaRPr lang="en-US" sz="1400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Name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Smokes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Cancer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79749" y="1022350"/>
          <a:ext cx="1574800" cy="1236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400"/>
                <a:gridCol w="787400"/>
              </a:tblGrid>
              <a:tr h="30903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Friend</a:t>
                      </a:r>
                      <a:endParaRPr lang="en-US" sz="1400" b="1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Name1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Name2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0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43150" y="30670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6949" y="1199302"/>
          <a:ext cx="3413126" cy="94487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7176"/>
                <a:gridCol w="1885950"/>
              </a:tblGrid>
              <a:tr h="929855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Smokes(Anna) =T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Smokes(Bob) =T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Cancer(Anna) = T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Cancer(Bob)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= F</a:t>
                      </a: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Friend(Anna, Bob) = T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Friend(Bob, Anna) = T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Friend(Anna, Anna) = F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Friend(Bob, Bob) = 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08200" y="3441700"/>
          <a:ext cx="3683000" cy="1259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589"/>
                <a:gridCol w="715344"/>
                <a:gridCol w="533477"/>
                <a:gridCol w="569851"/>
                <a:gridCol w="521352"/>
                <a:gridCol w="5063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Name1 (=X)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sng" dirty="0" smtClean="0"/>
                        <a:t>Name2 (=Y)</a:t>
                      </a:r>
                      <a:endParaRPr lang="en-US" sz="14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S(X)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C(X)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S(Y)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C(Y)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08200" y="2971800"/>
            <a:ext cx="301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Friend Join People Join People 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08200" y="3441700"/>
          <a:ext cx="3683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589"/>
                <a:gridCol w="715344"/>
                <a:gridCol w="533477"/>
                <a:gridCol w="569851"/>
                <a:gridCol w="521352"/>
                <a:gridCol w="5063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X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Y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S(X)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C(X)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S(Y)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dirty="0" smtClean="0"/>
                        <a:t>C(Y)</a:t>
                      </a:r>
                      <a:endParaRPr lang="en-US" sz="14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937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2110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Friend(a,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6074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336570" y="1007083"/>
            <a:ext cx="310801" cy="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71703" y="1347788"/>
            <a:ext cx="2361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18947" y="1347788"/>
            <a:ext cx="392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662" y="482600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2762" y="1163122"/>
            <a:ext cx="4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0763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054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6452" y="3404655"/>
            <a:ext cx="3683694" cy="913835"/>
            <a:chOff x="2368910" y="482989"/>
            <a:chExt cx="4010998" cy="1080393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72046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Y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45144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Smokes(X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78167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Friend(X,</a:t>
              </a:r>
              <a:r>
                <a:rPr lang="en-US" sz="1600" dirty="0" err="1"/>
                <a:t>Y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38162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Smokes(Y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 rot="16200000" flipH="1">
              <a:off x="4338176" y="1021258"/>
              <a:ext cx="279873" cy="3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2" idx="1"/>
            </p:cNvCxnSpPr>
            <p:nvPr/>
          </p:nvCxnSpPr>
          <p:spPr>
            <a:xfrm>
              <a:off x="5049121" y="1363252"/>
              <a:ext cx="258742" cy="18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3" idx="3"/>
              <a:endCxn id="5" idx="1"/>
            </p:cNvCxnSpPr>
            <p:nvPr/>
          </p:nvCxnSpPr>
          <p:spPr>
            <a:xfrm>
              <a:off x="3514054" y="1363252"/>
              <a:ext cx="396905" cy="18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546710" y="482989"/>
              <a:ext cx="773437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age(X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15" name="Straight Arrow Connector 14"/>
            <p:cNvCxnSpPr>
              <a:stCxn id="3" idx="0"/>
              <a:endCxn id="13" idx="2"/>
            </p:cNvCxnSpPr>
            <p:nvPr/>
          </p:nvCxnSpPr>
          <p:spPr>
            <a:xfrm rot="16200000" flipV="1">
              <a:off x="2797519" y="1019160"/>
              <a:ext cx="279873" cy="805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4255060" y="1422708"/>
            <a:ext cx="78361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Cancer(</a:t>
            </a:r>
            <a:r>
              <a:rPr lang="en-US" sz="1200" dirty="0" err="1"/>
              <a:t>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271959" y="1422709"/>
            <a:ext cx="82824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Smokes(a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433270" y="859351"/>
            <a:ext cx="8688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Friend(a,</a:t>
            </a:r>
            <a:r>
              <a:rPr lang="en-US" sz="1200" dirty="0" err="1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455612" y="1417935"/>
            <a:ext cx="83538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Smokes(b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7495234" y="1417934"/>
            <a:ext cx="79075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Cancer(</a:t>
            </a:r>
            <a:r>
              <a:rPr lang="en-US" sz="1200" dirty="0" err="1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244858" y="864125"/>
            <a:ext cx="8688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Friend(b,</a:t>
            </a:r>
            <a:r>
              <a:rPr lang="en-US" sz="1200" dirty="0" err="1"/>
              <a:t>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6428511" y="2102919"/>
            <a:ext cx="876036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Friend(b,</a:t>
            </a:r>
            <a:r>
              <a:rPr lang="en-US" sz="1200" dirty="0" err="1"/>
              <a:t>b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5249617" y="2107693"/>
            <a:ext cx="86175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Friend(a,</a:t>
            </a:r>
            <a:r>
              <a:rPr lang="en-US" sz="1200" dirty="0" err="1"/>
              <a:t>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40" name="Straight Connector 39"/>
          <p:cNvCxnSpPr>
            <a:stCxn id="23" idx="3"/>
            <a:endCxn id="28" idx="1"/>
          </p:cNvCxnSpPr>
          <p:nvPr/>
        </p:nvCxnSpPr>
        <p:spPr>
          <a:xfrm flipV="1">
            <a:off x="6100206" y="1556435"/>
            <a:ext cx="355406" cy="4774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2"/>
            <a:endCxn id="23" idx="0"/>
          </p:cNvCxnSpPr>
          <p:nvPr/>
        </p:nvCxnSpPr>
        <p:spPr>
          <a:xfrm rot="16200000" flipH="1">
            <a:off x="5541903" y="1278528"/>
            <a:ext cx="281585" cy="677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2"/>
            <a:endCxn id="28" idx="0"/>
          </p:cNvCxnSpPr>
          <p:nvPr/>
        </p:nvCxnSpPr>
        <p:spPr>
          <a:xfrm rot="16200000" flipH="1">
            <a:off x="6729720" y="1274349"/>
            <a:ext cx="281585" cy="558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3"/>
            <a:endCxn id="35" idx="1"/>
          </p:cNvCxnSpPr>
          <p:nvPr/>
        </p:nvCxnSpPr>
        <p:spPr>
          <a:xfrm flipV="1">
            <a:off x="7290997" y="1556434"/>
            <a:ext cx="204237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1"/>
            <a:endCxn id="22" idx="3"/>
          </p:cNvCxnSpPr>
          <p:nvPr/>
        </p:nvCxnSpPr>
        <p:spPr>
          <a:xfrm rot="10800000">
            <a:off x="5038673" y="1561209"/>
            <a:ext cx="233286" cy="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0"/>
            <a:endCxn id="23" idx="2"/>
          </p:cNvCxnSpPr>
          <p:nvPr/>
        </p:nvCxnSpPr>
        <p:spPr>
          <a:xfrm rot="5400000" flipH="1" flipV="1">
            <a:off x="5479298" y="1900908"/>
            <a:ext cx="407985" cy="5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28" idx="2"/>
          </p:cNvCxnSpPr>
          <p:nvPr/>
        </p:nvCxnSpPr>
        <p:spPr>
          <a:xfrm rot="5400000" flipH="1" flipV="1">
            <a:off x="6665925" y="1895539"/>
            <a:ext cx="407985" cy="6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4274198" y="864125"/>
            <a:ext cx="78361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Age(a)</a:t>
            </a:r>
            <a:endParaRPr lang="en-US" sz="1200" dirty="0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7463967" y="859350"/>
            <a:ext cx="75879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Age(b)</a:t>
            </a:r>
            <a:endParaRPr lang="en-US" sz="1200" dirty="0"/>
          </a:p>
        </p:txBody>
      </p:sp>
      <p:cxnSp>
        <p:nvCxnSpPr>
          <p:cNvPr id="52" name="Straight Connector 51"/>
          <p:cNvCxnSpPr>
            <a:stCxn id="47" idx="2"/>
            <a:endCxn id="23" idx="0"/>
          </p:cNvCxnSpPr>
          <p:nvPr/>
        </p:nvCxnSpPr>
        <p:spPr>
          <a:xfrm rot="16200000" flipH="1">
            <a:off x="5035252" y="771877"/>
            <a:ext cx="281585" cy="102007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2"/>
            <a:endCxn id="28" idx="0"/>
          </p:cNvCxnSpPr>
          <p:nvPr/>
        </p:nvCxnSpPr>
        <p:spPr>
          <a:xfrm rot="5400000">
            <a:off x="7217542" y="792113"/>
            <a:ext cx="281586" cy="97005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269923" y="1367909"/>
            <a:ext cx="3683694" cy="913835"/>
            <a:chOff x="2368910" y="482989"/>
            <a:chExt cx="4010998" cy="1080393"/>
          </a:xfrm>
        </p:grpSpPr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72046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Y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93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45144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Smokes(X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78167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Friend(X,</a:t>
              </a:r>
              <a:r>
                <a:rPr lang="en-US" sz="1600" dirty="0" err="1"/>
                <a:t>Y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95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38162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Smokes(Y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96" name="Straight Arrow Connector 95"/>
            <p:cNvCxnSpPr>
              <a:stCxn id="94" idx="2"/>
              <a:endCxn id="95" idx="0"/>
            </p:cNvCxnSpPr>
            <p:nvPr/>
          </p:nvCxnSpPr>
          <p:spPr>
            <a:xfrm rot="16200000" flipH="1">
              <a:off x="4338176" y="1021258"/>
              <a:ext cx="279873" cy="38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5" idx="3"/>
              <a:endCxn id="92" idx="1"/>
            </p:cNvCxnSpPr>
            <p:nvPr/>
          </p:nvCxnSpPr>
          <p:spPr>
            <a:xfrm>
              <a:off x="5049121" y="1363252"/>
              <a:ext cx="258742" cy="18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3" idx="3"/>
              <a:endCxn id="95" idx="1"/>
            </p:cNvCxnSpPr>
            <p:nvPr/>
          </p:nvCxnSpPr>
          <p:spPr>
            <a:xfrm>
              <a:off x="3514054" y="1363252"/>
              <a:ext cx="396905" cy="18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 Box 8"/>
            <p:cNvSpPr txBox="1">
              <a:spLocks noChangeArrowheads="1"/>
            </p:cNvSpPr>
            <p:nvPr/>
          </p:nvSpPr>
          <p:spPr bwMode="auto">
            <a:xfrm>
              <a:off x="2546710" y="482989"/>
              <a:ext cx="773437" cy="400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age(X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100" name="Straight Arrow Connector 99"/>
            <p:cNvCxnSpPr>
              <a:stCxn id="95" idx="0"/>
              <a:endCxn id="99" idx="2"/>
            </p:cNvCxnSpPr>
            <p:nvPr/>
          </p:nvCxnSpPr>
          <p:spPr>
            <a:xfrm rot="16200000" flipV="1">
              <a:off x="3566798" y="249880"/>
              <a:ext cx="279873" cy="154661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7519</TotalTime>
  <Words>1623</Words>
  <Application>Microsoft Macintosh PowerPoint</Application>
  <PresentationFormat>On-screen Show (4:3)</PresentationFormat>
  <Paragraphs>345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Lattice</vt:lpstr>
      <vt:lpstr>Learning Lattice Small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Oliver Schulte</cp:lastModifiedBy>
  <cp:revision>267</cp:revision>
  <cp:lastPrinted>2016-12-08T01:30:28Z</cp:lastPrinted>
  <dcterms:created xsi:type="dcterms:W3CDTF">2012-03-15T21:21:49Z</dcterms:created>
  <dcterms:modified xsi:type="dcterms:W3CDTF">2016-12-09T22:45:57Z</dcterms:modified>
</cp:coreProperties>
</file>