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918400" cy="43891200"/>
  <p:notesSz cx="7004050" cy="92900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08" autoAdjust="0"/>
    <p:restoredTop sz="84401" autoAdjust="0"/>
  </p:normalViewPr>
  <p:slideViewPr>
    <p:cSldViewPr>
      <p:cViewPr varScale="1">
        <p:scale>
          <a:sx n="11" d="100"/>
          <a:sy n="11" d="100"/>
        </p:scale>
        <p:origin x="3072" y="106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08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07BB0-6222-4696-A877-144EA4039BF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5688" y="1162050"/>
            <a:ext cx="235267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74A91-3B30-42D3-ABDD-ADFE1988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3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Created on Nov 30,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2015. NIPS Learning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System workshop,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36in wide and 48 in tall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Dec.12. Montreal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74A91-3B30-42D3-ABDD-ADFE1988B8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3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2004000" y="0"/>
            <a:ext cx="914400" cy="438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" cy="438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2918400" cy="403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0843200"/>
            <a:ext cx="32918400" cy="30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389120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3891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43891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43891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43891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2000" y="856138"/>
            <a:ext cx="2359152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457200" rIns="182880" bIns="45720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FACTORBASE: SQL for Multi-Relational Model Learning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964471" y="1884738"/>
            <a:ext cx="21945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Zhensong Qian 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and Oliver Schulte, Simon Fraser University, Canada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67146" y="41934758"/>
            <a:ext cx="1385721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defTabSz="914400" fontAlgn="base">
              <a:spcAft>
                <a:spcPct val="0"/>
              </a:spcAft>
              <a:buFontTx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charset="0"/>
              </a:rPr>
              <a:t>Qian, Z.; Schulte, O. The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</a:rPr>
              <a:t>BayesBase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 System. www.cs.sfu.ca/~oschulte/BayesBase</a:t>
            </a:r>
          </a:p>
          <a:p>
            <a:pPr lvl="0" defTabSz="914400" fontAlgn="base">
              <a:spcAft>
                <a:spcPct val="0"/>
              </a:spcAft>
              <a:buFontTx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charset="0"/>
              </a:rPr>
              <a:t>Russell, S. &amp;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</a:rPr>
              <a:t>Norvig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, P. Artificial Intelligence: A Modern Approach Prentice Hall, 2010.</a:t>
            </a:r>
          </a:p>
          <a:p>
            <a:pPr lvl="0" defTabSz="914400" fontAlgn="base">
              <a:spcAft>
                <a:spcPct val="0"/>
              </a:spcAft>
              <a:buFontTx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charset="0"/>
              </a:rPr>
              <a:t>Wang, D. Z.;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</a:rPr>
              <a:t>Michelakis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, E.; &amp; et al. 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</a:rPr>
              <a:t>BayesStore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: managing large, uncertain data repositories with probabilistic graphical models, PVLDB, 2008, 1, 340-351.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76400" y="40894337"/>
            <a:ext cx="3689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References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011678" y="41816287"/>
            <a:ext cx="15472137" cy="2151113"/>
          </a:xfrm>
          <a:prstGeom prst="rect">
            <a:avLst/>
          </a:prstGeom>
          <a:noFill/>
        </p:spPr>
        <p:txBody>
          <a:bodyPr wrap="square" tIns="91440" bIns="91440" numCol="1" spcCol="457200" rtlCol="0">
            <a:noAutofit/>
          </a:bodyPr>
          <a:lstStyle/>
          <a:p>
            <a:pPr lvl="0" defTabSz="914400" fontAlgn="base">
              <a:spcAft>
                <a:spcPct val="0"/>
              </a:spcAft>
              <a:buFont typeface="+mj-lt"/>
              <a:buAutoNum type="arabicPeriod" startAt="4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</a:rPr>
              <a:t>Qian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, Z.; Schulte, O. &amp; Sun, Y. Computing Multi-Relational Sufficient Statistics for Large Databases, CIKM 2014, 1249-1258.</a:t>
            </a:r>
          </a:p>
          <a:p>
            <a:pPr lvl="0" defTabSz="914400" fontAlgn="base">
              <a:spcAft>
                <a:spcPct val="0"/>
              </a:spcAft>
              <a:buFontTx/>
              <a:buAutoNum type="arabicPeriod" startAt="4"/>
            </a:pPr>
            <a:r>
              <a:rPr lang="en-US" sz="2000" dirty="0" err="1">
                <a:solidFill>
                  <a:prstClr val="black"/>
                </a:solidFill>
                <a:latin typeface="Arial" charset="0"/>
              </a:rPr>
              <a:t>Hellerstein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, J. M.;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</a:rPr>
              <a:t>Ré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, C.;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</a:rPr>
              <a:t>Schoppmann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, F.; &amp; et al, The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</a:rPr>
              <a:t>MADlib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 Analytics Library: Or MAD Skills, the SQL, PVLDB, 2012, 5, 1700-1711</a:t>
            </a:r>
          </a:p>
          <a:p>
            <a:pPr lvl="0" defTabSz="914400" fontAlgn="base">
              <a:spcAft>
                <a:spcPct val="0"/>
              </a:spcAft>
              <a:buFontTx/>
              <a:buAutoNum type="arabicPeriod" startAt="4"/>
            </a:pPr>
            <a:r>
              <a:rPr lang="en-US" sz="2000" dirty="0">
                <a:solidFill>
                  <a:prstClr val="black"/>
                </a:solidFill>
                <a:latin typeface="Arial" charset="0"/>
              </a:rPr>
              <a:t>Schulte, O. &amp;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</a:rPr>
              <a:t>Khosravi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, H. Learning graphical models for relational data via lattice search Machine Learning, 2012, 88, 331-368</a:t>
            </a:r>
          </a:p>
          <a:p>
            <a:pPr lvl="0" defTabSz="914400" fontAlgn="base">
              <a:spcAft>
                <a:spcPct val="0"/>
              </a:spcAft>
              <a:buFontTx/>
              <a:buAutoNum type="arabicPeriod" startAt="4"/>
            </a:pPr>
            <a:r>
              <a:rPr lang="en-US" sz="2000" dirty="0" err="1">
                <a:solidFill>
                  <a:prstClr val="black"/>
                </a:solidFill>
                <a:latin typeface="Arial" charset="0"/>
              </a:rPr>
              <a:t>Niu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, F.;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</a:rPr>
              <a:t>Ré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, C.; Doan, A. &amp;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</a:rPr>
              <a:t>Shavlik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, J. W.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</a:rPr>
              <a:t>Tuffy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: Scaling up Statistical Inference in Markov Logic Networks using an RDBMS PVLDB, 2011, 4, 373-384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895380" y="40818137"/>
            <a:ext cx="3689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References</a:t>
            </a:r>
            <a:endParaRPr lang="en-US" sz="6000" b="1" dirty="0"/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598035" y="5317430"/>
            <a:ext cx="14173200" cy="746050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 defTabSz="914400" eaLnBrk="1" fontAlgn="base" hangingPunct="1">
              <a:lnSpc>
                <a:spcPct val="120000"/>
              </a:lnSpc>
              <a:spcAft>
                <a:spcPct val="0"/>
              </a:spcAft>
              <a:buFont typeface="Arial"/>
              <a:buChar char="•"/>
            </a:pPr>
            <a:r>
              <a:rPr lang="en-US" sz="3200" b="1" dirty="0">
                <a:solidFill>
                  <a:prstClr val="black"/>
                </a:solidFill>
              </a:rPr>
              <a:t>Statistical-Relational Learning</a:t>
            </a:r>
            <a:r>
              <a:rPr lang="en-US" sz="3200" dirty="0">
                <a:solidFill>
                  <a:prstClr val="black"/>
                </a:solidFill>
              </a:rPr>
              <a:t>: Learn a joint statistical model for </a:t>
            </a:r>
            <a:r>
              <a:rPr lang="en-US" sz="3200" i="1" dirty="0">
                <a:solidFill>
                  <a:prstClr val="black"/>
                </a:solidFill>
              </a:rPr>
              <a:t>all</a:t>
            </a:r>
            <a:r>
              <a:rPr lang="en-US" sz="3200" dirty="0">
                <a:solidFill>
                  <a:prstClr val="black"/>
                </a:solidFill>
              </a:rPr>
              <a:t> tables in the input database. </a:t>
            </a:r>
          </a:p>
          <a:p>
            <a:pPr marL="342900" lvl="0" indent="-342900" defTabSz="914400" eaLnBrk="1" fontAlgn="base" hangingPunct="1">
              <a:lnSpc>
                <a:spcPct val="120000"/>
              </a:lnSpc>
              <a:spcAft>
                <a:spcPct val="0"/>
              </a:spcAft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New approach to </a:t>
            </a:r>
            <a:r>
              <a:rPr lang="en-US" sz="3200" i="1" dirty="0">
                <a:solidFill>
                  <a:prstClr val="black"/>
                </a:solidFill>
              </a:rPr>
              <a:t>SRL system building</a:t>
            </a:r>
            <a:r>
              <a:rPr lang="en-US" sz="3200" dirty="0">
                <a:solidFill>
                  <a:prstClr val="black"/>
                </a:solidFill>
              </a:rPr>
              <a:t>:</a:t>
            </a:r>
          </a:p>
          <a:p>
            <a:pPr marL="342900" lvl="0" indent="-342900" defTabSz="914400" eaLnBrk="1" fontAlgn="base" hangingPunct="1">
              <a:lnSpc>
                <a:spcPct val="120000"/>
              </a:lnSpc>
              <a:spcAft>
                <a:spcPct val="0"/>
              </a:spcAft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The RDBMS stores structured objects for statistical analysis as </a:t>
            </a:r>
            <a:r>
              <a:rPr lang="en-US" sz="3200" i="1" dirty="0">
                <a:solidFill>
                  <a:prstClr val="black"/>
                </a:solidFill>
              </a:rPr>
              <a:t>first-class citizens</a:t>
            </a:r>
            <a:r>
              <a:rPr lang="en-US" sz="3200" dirty="0">
                <a:solidFill>
                  <a:prstClr val="black"/>
                </a:solidFill>
              </a:rPr>
              <a:t> in the database. </a:t>
            </a:r>
          </a:p>
          <a:p>
            <a:pPr marL="342900" lvl="0" indent="-342900" defTabSz="914400" eaLnBrk="1" fontAlgn="base" hangingPunct="1">
              <a:lnSpc>
                <a:spcPct val="120000"/>
              </a:lnSpc>
              <a:spcAft>
                <a:spcPct val="0"/>
              </a:spcAft>
              <a:buFont typeface="Arial"/>
              <a:buChar char="•"/>
            </a:pPr>
            <a:r>
              <a:rPr lang="en-US" sz="3200" i="1" dirty="0">
                <a:solidFill>
                  <a:prstClr val="black"/>
                </a:solidFill>
              </a:rPr>
              <a:t>SQL</a:t>
            </a:r>
            <a:r>
              <a:rPr lang="en-US" sz="3200" dirty="0">
                <a:solidFill>
                  <a:prstClr val="black"/>
                </a:solidFill>
              </a:rPr>
              <a:t> is used to build and transform statistical objects:</a:t>
            </a:r>
          </a:p>
          <a:p>
            <a:pPr marL="1200150" lvl="1" indent="-457200" defTabSz="914400" eaLnBrk="1" fontAlgn="base" hangingPunct="1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Structured Model 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3200" i="1" dirty="0">
                <a:solidFill>
                  <a:prstClr val="black"/>
                </a:solidFill>
              </a:rPr>
              <a:t>Bayesian network, Markov Logic Network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</a:p>
          <a:p>
            <a:pPr marL="1200150" lvl="1" indent="-457200" defTabSz="914400" eaLnBrk="1" fontAlgn="base" hangingPunct="1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Parameter Estimates.</a:t>
            </a:r>
          </a:p>
          <a:p>
            <a:pPr marL="1200150" lvl="1" indent="-457200" defTabSz="914400" eaLnBrk="1" fontAlgn="base" hangingPunct="1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Sufficient Statistics.</a:t>
            </a:r>
          </a:p>
          <a:p>
            <a:pPr marL="342900" lvl="0" indent="-342900" defTabSz="914400" eaLnBrk="1" fontAlgn="base" hangingPunct="1">
              <a:lnSpc>
                <a:spcPct val="120000"/>
              </a:lnSpc>
              <a:spcAft>
                <a:spcPct val="0"/>
              </a:spcAft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Empirical evaluation: leveraging the RDBMS capabilities achieves scalable learning and fast model testing.</a:t>
            </a:r>
          </a:p>
          <a:p>
            <a:pPr marL="342900" lvl="0" indent="-342900" defTabSz="914400" eaLnBrk="1" fontAlgn="base" hangingPunct="1">
              <a:lnSpc>
                <a:spcPct val="12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All code  and datasets are available online [1].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98035" y="4267200"/>
            <a:ext cx="141732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371600" y="38862000"/>
            <a:ext cx="14173200" cy="184665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b="1" dirty="0"/>
              <a:t>Goal</a:t>
            </a:r>
            <a:r>
              <a:rPr lang="en-US" sz="3200" dirty="0"/>
              <a:t>: Learn  Bayesian Network Parameters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Stored in Conditional Probability (CP)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Maximum Likelihood  Estimate are easy to compute from database counts.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82795" y="12843059"/>
            <a:ext cx="141732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Contributions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24000" y="30617279"/>
            <a:ext cx="14142720" cy="3139321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fontAlgn="base" hangingPunct="1">
              <a:spcBef>
                <a:spcPts val="6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</a:rPr>
              <a:t>Goal</a:t>
            </a:r>
            <a:r>
              <a:rPr lang="en-US" sz="3200" dirty="0">
                <a:solidFill>
                  <a:prstClr val="black"/>
                </a:solidFill>
              </a:rPr>
              <a:t>: Learn First-Order Bayesian Network [2].</a:t>
            </a:r>
          </a:p>
          <a:p>
            <a:pPr marL="342900" lvl="0" indent="-342900" defTabSz="91440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Bayesian Network Structure  Learning [6].</a:t>
            </a:r>
          </a:p>
          <a:p>
            <a:pPr marL="342900" lvl="0" indent="-342900" defTabSz="91440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Nodes = Random Variables </a:t>
            </a:r>
          </a:p>
          <a:p>
            <a:pPr marL="342900" lvl="0" indent="-342900" defTabSz="91440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Edges are stored in Database tables</a:t>
            </a:r>
          </a:p>
          <a:p>
            <a:pPr marL="342900" lvl="0" indent="-342900" defTabSz="91440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Model selection scores are also stored, not shown (BIC, AIC, </a:t>
            </a:r>
            <a:r>
              <a:rPr lang="en-US" sz="3200" dirty="0" err="1">
                <a:solidFill>
                  <a:prstClr val="black"/>
                </a:solidFill>
              </a:rPr>
              <a:t>BDeu</a:t>
            </a:r>
            <a:r>
              <a:rPr lang="en-US" sz="32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73638" y="16434137"/>
            <a:ext cx="141732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System Overview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16611600" y="36396354"/>
            <a:ext cx="14173200" cy="43088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 defTabSz="914400" eaLnBrk="1" fontAlgn="base" hangingPunct="1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Multi-relational learning requires new system capabilities.</a:t>
            </a:r>
          </a:p>
          <a:p>
            <a:pPr marL="800100" lvl="1" indent="-342900" defTabSz="914400" eaLnBrk="1" fontAlgn="base" hangingPunct="1">
              <a:spcBef>
                <a:spcPct val="0"/>
              </a:spcBef>
              <a:spcAft>
                <a:spcPct val="0"/>
              </a:spcAft>
              <a:buFont typeface="Wingdings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leverage SQL, RDBMS.</a:t>
            </a:r>
          </a:p>
          <a:p>
            <a:pPr marL="342900" lvl="0" indent="-342900" defTabSz="914400" eaLnBrk="1" fontAlgn="base" hangingPunct="1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Fast system development through high-level SQL constructs.</a:t>
            </a:r>
          </a:p>
          <a:p>
            <a:pPr marL="342900" lvl="0" indent="-342900" defTabSz="914400" eaLnBrk="1" fontAlgn="base" hangingPunct="1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Manage large statistical objects: parameters, sufficient statistics.</a:t>
            </a:r>
          </a:p>
          <a:p>
            <a:pPr marL="342900" lvl="0" indent="-342900" defTabSz="914400" eaLnBrk="1" fontAlgn="base" hangingPunct="1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Fast native support for counting (count(*)).</a:t>
            </a:r>
          </a:p>
          <a:p>
            <a:pPr marL="342900" lvl="0" indent="-342900" defTabSz="914400" eaLnBrk="1" fontAlgn="base" hangingPunct="1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Future Directions:</a:t>
            </a:r>
          </a:p>
          <a:p>
            <a:pPr marL="800100" lvl="1" indent="-342900" defTabSz="9144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distributed processing, in-memory computing (</a:t>
            </a:r>
            <a:r>
              <a:rPr lang="en-US" sz="3200" dirty="0" err="1">
                <a:solidFill>
                  <a:prstClr val="black"/>
                </a:solidFill>
              </a:rPr>
              <a:t>SparkSQL</a:t>
            </a:r>
            <a:r>
              <a:rPr lang="en-US" sz="3200" dirty="0">
                <a:solidFill>
                  <a:prstClr val="black"/>
                </a:solidFill>
              </a:rPr>
              <a:t>)</a:t>
            </a:r>
          </a:p>
          <a:p>
            <a:pPr marL="800100" lvl="1" indent="-342900" defTabSz="9144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Integrate with inference systems (</a:t>
            </a:r>
            <a:r>
              <a:rPr lang="en-US" sz="3200" dirty="0" err="1">
                <a:solidFill>
                  <a:prstClr val="black"/>
                </a:solidFill>
              </a:rPr>
              <a:t>BayesStore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dirty="0" err="1">
                <a:solidFill>
                  <a:prstClr val="black"/>
                </a:solidFill>
              </a:rPr>
              <a:t>Tuffy</a:t>
            </a:r>
            <a:r>
              <a:rPr lang="en-US" sz="32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6838324" y="35433000"/>
            <a:ext cx="14173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584960" y="13914328"/>
            <a:ext cx="14173200" cy="24160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82562" lvl="0" indent="-5143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Identifying new system requirements for multi-relational machine learning that go beyond single table machine learning. </a:t>
            </a:r>
          </a:p>
          <a:p>
            <a:pPr marL="182562" lvl="0" indent="-514350" defTabSz="9144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An integrated set of SQL-based solutions for providing these system capabilities.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93520" y="33832800"/>
            <a:ext cx="14173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Parameter </a:t>
            </a:r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Manager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6" name="Picture 4" descr="File:SFU-block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4" y="1105499"/>
            <a:ext cx="4257550" cy="165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 descr="File:SFU-block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6313" y="1181974"/>
            <a:ext cx="4257550" cy="165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16838324" y="31442001"/>
            <a:ext cx="141732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Related Works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 Box 190"/>
          <p:cNvSpPr txBox="1">
            <a:spLocks noChangeArrowheads="1"/>
          </p:cNvSpPr>
          <p:nvPr/>
        </p:nvSpPr>
        <p:spPr bwMode="auto">
          <a:xfrm>
            <a:off x="16593899" y="32411317"/>
            <a:ext cx="14173200" cy="290848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 defTabSz="914400" eaLnBrk="1" fontAlgn="base" hangingPunct="1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3200" dirty="0" err="1">
                <a:solidFill>
                  <a:prstClr val="black"/>
                </a:solidFill>
              </a:rPr>
              <a:t>BayesStore</a:t>
            </a:r>
            <a:r>
              <a:rPr lang="en-US" sz="3200" dirty="0">
                <a:solidFill>
                  <a:prstClr val="black"/>
                </a:solidFill>
              </a:rPr>
              <a:t> [3]: all statistical objects are first-class citizens in a relational database. Inference, no learning.</a:t>
            </a:r>
          </a:p>
          <a:p>
            <a:pPr marL="342900" lvl="0" indent="-342900" defTabSz="914400" eaLnBrk="1" fontAlgn="base" hangingPunct="1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3200" dirty="0" err="1">
                <a:solidFill>
                  <a:prstClr val="black"/>
                </a:solidFill>
              </a:rPr>
              <a:t>MadLib</a:t>
            </a:r>
            <a:r>
              <a:rPr lang="en-US" sz="3200" dirty="0">
                <a:solidFill>
                  <a:prstClr val="black"/>
                </a:solidFill>
              </a:rPr>
              <a:t> [5]: leverages SQL for </a:t>
            </a:r>
            <a:r>
              <a:rPr lang="en-US" sz="3200" i="1" dirty="0">
                <a:solidFill>
                  <a:prstClr val="black"/>
                </a:solidFill>
              </a:rPr>
              <a:t>single-relational</a:t>
            </a:r>
            <a:r>
              <a:rPr lang="en-US" sz="3200" dirty="0">
                <a:solidFill>
                  <a:prstClr val="black"/>
                </a:solidFill>
              </a:rPr>
              <a:t> data table analysis. </a:t>
            </a:r>
          </a:p>
          <a:p>
            <a:pPr marL="342900" lvl="0" indent="-342900" defTabSz="914400" eaLnBrk="1" fontAlgn="base" hangingPunct="1"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en-US" sz="3200" dirty="0" err="1">
                <a:solidFill>
                  <a:prstClr val="black"/>
                </a:solidFill>
              </a:rPr>
              <a:t>Tuffy</a:t>
            </a:r>
            <a:r>
              <a:rPr lang="en-US" sz="3200" dirty="0">
                <a:solidFill>
                  <a:prstClr val="black"/>
                </a:solidFill>
              </a:rPr>
              <a:t> [7]: reliable and scalable inference and parameter learning for Markov Logic Networks with an RDBMS. No structure learning.</a:t>
            </a: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67" y="17789898"/>
            <a:ext cx="8548187" cy="529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92"/>
          <p:cNvSpPr txBox="1">
            <a:spLocks noChangeArrowheads="1"/>
          </p:cNvSpPr>
          <p:nvPr/>
        </p:nvSpPr>
        <p:spPr bwMode="auto">
          <a:xfrm>
            <a:off x="1496667" y="22948880"/>
            <a:ext cx="14173200" cy="341632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 defTabSz="91440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prstClr val="black"/>
                </a:solidFill>
              </a:rPr>
              <a:t>Schema Analyzer: </a:t>
            </a:r>
            <a:r>
              <a:rPr lang="en-US" sz="3200" dirty="0">
                <a:solidFill>
                  <a:prstClr val="black"/>
                </a:solidFill>
              </a:rPr>
              <a:t>examines the information in the DB system catalog to define a default set of random variables.</a:t>
            </a:r>
          </a:p>
          <a:p>
            <a:pPr marL="342900" lvl="0" indent="-342900" defTabSz="91440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prstClr val="black"/>
                </a:solidFill>
              </a:rPr>
              <a:t>Count Manager: </a:t>
            </a:r>
            <a:r>
              <a:rPr lang="en-US" sz="3200" dirty="0">
                <a:solidFill>
                  <a:prstClr val="black"/>
                </a:solidFill>
              </a:rPr>
              <a:t>uses the meta data in the VDB database to compute multi-relational sufficient statistics for a set of random variables [4].</a:t>
            </a:r>
          </a:p>
          <a:p>
            <a:pPr marL="342900" lvl="0" indent="-342900" defTabSz="91440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prstClr val="black"/>
                </a:solidFill>
              </a:rPr>
              <a:t>Model Manager: </a:t>
            </a:r>
            <a:r>
              <a:rPr lang="en-US" sz="3200" dirty="0">
                <a:solidFill>
                  <a:prstClr val="black"/>
                </a:solidFill>
              </a:rPr>
              <a:t>supports </a:t>
            </a:r>
            <a:r>
              <a:rPr lang="en-US" sz="2800" dirty="0">
                <a:solidFill>
                  <a:prstClr val="black"/>
                </a:solidFill>
              </a:rPr>
              <a:t>the construction and  querying of large structured statistical models.</a:t>
            </a:r>
          </a:p>
        </p:txBody>
      </p: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771" y="18469504"/>
            <a:ext cx="6333429" cy="339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1493520" y="26365200"/>
            <a:ext cx="141732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Model Manager</a:t>
            </a:r>
          </a:p>
        </p:txBody>
      </p:sp>
      <p:pic>
        <p:nvPicPr>
          <p:cNvPr id="5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954" y="27538835"/>
            <a:ext cx="5671535" cy="309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1828800" y="35066851"/>
            <a:ext cx="13944600" cy="4023749"/>
            <a:chOff x="21347080" y="6013124"/>
            <a:chExt cx="12061915" cy="2873484"/>
          </a:xfrm>
        </p:grpSpPr>
        <p:sp>
          <p:nvSpPr>
            <p:cNvPr id="60" name="Left Arrow 59"/>
            <p:cNvSpPr/>
            <p:nvPr/>
          </p:nvSpPr>
          <p:spPr>
            <a:xfrm>
              <a:off x="24492648" y="6845355"/>
              <a:ext cx="443145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153363" y="8521268"/>
              <a:ext cx="2151798" cy="36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CP table</a:t>
              </a:r>
              <a:endParaRPr lang="en-US" sz="3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918766" y="8444282"/>
              <a:ext cx="3299495" cy="36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Specific SQL Query</a:t>
              </a:r>
              <a:endParaRPr lang="en-US" sz="3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688725" y="6211804"/>
              <a:ext cx="4720270" cy="21185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sz="3200" dirty="0">
                  <a:solidFill>
                    <a:srgbClr val="FF0000"/>
                  </a:solidFill>
                </a:rPr>
                <a:t>SELECT COUNT(*) AS </a:t>
              </a:r>
              <a:r>
                <a:rPr lang="en-US" sz="3200" dirty="0" smtClean="0">
                  <a:solidFill>
                    <a:srgbClr val="FF0000"/>
                  </a:solidFill>
                </a:rPr>
                <a:t>Count, </a:t>
              </a:r>
              <a:r>
                <a:rPr lang="en-US" sz="3200" dirty="0">
                  <a:solidFill>
                    <a:srgbClr val="FF0000"/>
                  </a:solidFill>
                </a:rPr>
                <a:t>Capability as `</a:t>
              </a:r>
              <a:r>
                <a:rPr lang="en-US" sz="3200" dirty="0" err="1">
                  <a:solidFill>
                    <a:srgbClr val="FF0000"/>
                  </a:solidFill>
                </a:rPr>
                <a:t>Capa</a:t>
              </a:r>
              <a:r>
                <a:rPr lang="en-US" sz="3200" dirty="0">
                  <a:solidFill>
                    <a:srgbClr val="FF0000"/>
                  </a:solidFill>
                </a:rPr>
                <a:t>(P,S)`, 'T' as `RA(P,S)`, Salary as `Salary(P,S)`</a:t>
              </a:r>
            </a:p>
            <a:p>
              <a:pPr algn="l"/>
              <a:r>
                <a:rPr lang="en-US" sz="3200" dirty="0">
                  <a:solidFill>
                    <a:srgbClr val="FF0000"/>
                  </a:solidFill>
                </a:rPr>
                <a:t>FROM `</a:t>
              </a:r>
              <a:r>
                <a:rPr lang="en-US" sz="3200" dirty="0" smtClean="0">
                  <a:solidFill>
                    <a:srgbClr val="FF0000"/>
                  </a:solidFill>
                </a:rPr>
                <a:t>RA`;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Left Arrow 63"/>
            <p:cNvSpPr/>
            <p:nvPr/>
          </p:nvSpPr>
          <p:spPr>
            <a:xfrm>
              <a:off x="28114862" y="6845355"/>
              <a:ext cx="434316" cy="45480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068577" y="8503319"/>
              <a:ext cx="3048096" cy="36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Contingency Table</a:t>
              </a:r>
              <a:endParaRPr lang="en-US" sz="3200" dirty="0"/>
            </a:p>
          </p:txBody>
        </p:sp>
        <p:pic>
          <p:nvPicPr>
            <p:cNvPr id="66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1461" y="6013124"/>
              <a:ext cx="3049613" cy="2529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7080" y="6015904"/>
              <a:ext cx="3136579" cy="252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Text Box 194"/>
          <p:cNvSpPr txBox="1">
            <a:spLocks noChangeArrowheads="1"/>
          </p:cNvSpPr>
          <p:nvPr/>
        </p:nvSpPr>
        <p:spPr bwMode="auto">
          <a:xfrm>
            <a:off x="16840200" y="5214830"/>
            <a:ext cx="14173200" cy="53399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b="1" dirty="0"/>
              <a:t>Goal</a:t>
            </a:r>
            <a:r>
              <a:rPr lang="en-US" sz="3200" dirty="0"/>
              <a:t>: for a conjunctive query, compute the instantiation count = result set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Stored in Contingency (CT) Table [4].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Main computational cost in learning. </a:t>
            </a:r>
            <a:endParaRPr lang="en-US" sz="3200" dirty="0" smtClean="0"/>
          </a:p>
          <a:p>
            <a:r>
              <a:rPr lang="en-US" sz="3200" b="1" dirty="0"/>
              <a:t>Problem</a:t>
            </a:r>
            <a:r>
              <a:rPr lang="en-US" sz="3200" dirty="0"/>
              <a:t>: need to generate SQL queries for </a:t>
            </a:r>
            <a:r>
              <a:rPr lang="en-US" sz="3200" b="1" dirty="0"/>
              <a:t>arbitrary variable lists</a:t>
            </a:r>
            <a:r>
              <a:rPr lang="en-US" sz="3200" dirty="0"/>
              <a:t>.</a:t>
            </a:r>
          </a:p>
          <a:p>
            <a:r>
              <a:rPr lang="en-US" sz="3200" b="1" dirty="0"/>
              <a:t>Solution</a:t>
            </a:r>
            <a:r>
              <a:rPr lang="en-US" sz="3200" dirty="0"/>
              <a:t>: use Meta Data + </a:t>
            </a:r>
            <a:r>
              <a:rPr lang="en-US" sz="3200" b="1" dirty="0"/>
              <a:t>Meta </a:t>
            </a:r>
            <a:r>
              <a:rPr lang="en-US" sz="3200" b="1" dirty="0" smtClean="0"/>
              <a:t>Queries</a:t>
            </a:r>
          </a:p>
          <a:p>
            <a:pPr defTabSz="914400" fontAlgn="base">
              <a:spcBef>
                <a:spcPts val="1800"/>
              </a:spcBef>
              <a:spcAft>
                <a:spcPts val="1200"/>
              </a:spcAft>
            </a:pPr>
            <a:r>
              <a:rPr lang="en-US" sz="3200" b="1" dirty="0">
                <a:solidFill>
                  <a:prstClr val="black"/>
                </a:solidFill>
              </a:rPr>
              <a:t>General</a:t>
            </a:r>
            <a:r>
              <a:rPr lang="en-US" sz="3200" dirty="0">
                <a:solidFill>
                  <a:prstClr val="black"/>
                </a:solidFill>
              </a:rPr>
              <a:t> Form of SQL Count  Query: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SELECT COUNT(*) AS Count, &lt;VARIABLE-LIST&gt;   FROM TABLE-LIST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GROUP BY &lt;VARIABLE-LIST&gt;   WHERE &lt;Join-Conditions</a:t>
            </a:r>
            <a:r>
              <a:rPr lang="en-US" sz="3200" dirty="0" smtClean="0">
                <a:solidFill>
                  <a:srgbClr val="FF0000"/>
                </a:solidFill>
              </a:rPr>
              <a:t>&gt;</a:t>
            </a:r>
            <a:endParaRPr lang="en-US" sz="3200" dirty="0"/>
          </a:p>
        </p:txBody>
      </p:sp>
      <p:sp>
        <p:nvSpPr>
          <p:cNvPr id="69" name="Rectangle 68"/>
          <p:cNvSpPr/>
          <p:nvPr/>
        </p:nvSpPr>
        <p:spPr>
          <a:xfrm>
            <a:off x="16840200" y="4267200"/>
            <a:ext cx="14173200" cy="101498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Count Manager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16956811" y="10827565"/>
            <a:ext cx="11670712" cy="5476883"/>
            <a:chOff x="22154168" y="15169356"/>
            <a:chExt cx="9088686" cy="3439850"/>
          </a:xfrm>
        </p:grpSpPr>
        <p:pic>
          <p:nvPicPr>
            <p:cNvPr id="88" name="Picture 1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54168" y="15169356"/>
              <a:ext cx="6169640" cy="34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28791128" y="15381099"/>
              <a:ext cx="2347532" cy="34271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/>
                <a:t>Variable </a:t>
              </a:r>
              <a:r>
                <a:rPr lang="en-US" sz="3200" dirty="0" smtClean="0"/>
                <a:t>List</a:t>
              </a:r>
              <a:endParaRPr lang="en-US" sz="3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895322" y="17691388"/>
              <a:ext cx="2347532" cy="34271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Count</a:t>
              </a:r>
              <a:r>
                <a:rPr lang="en-US" sz="3200" dirty="0"/>
                <a:t>(*)</a:t>
              </a:r>
              <a:r>
                <a:rPr lang="en-US" sz="3200" dirty="0" smtClean="0"/>
                <a:t> Query</a:t>
              </a:r>
              <a:endParaRPr lang="en-US" sz="3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827366" y="16523082"/>
              <a:ext cx="2347532" cy="34271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Meta</a:t>
              </a:r>
              <a:r>
                <a:rPr lang="en-US" sz="3200" dirty="0" smtClean="0"/>
                <a:t> Query</a:t>
              </a:r>
              <a:endParaRPr lang="en-US" sz="3200" dirty="0"/>
            </a:p>
          </p:txBody>
        </p:sp>
        <p:sp>
          <p:nvSpPr>
            <p:cNvPr id="92" name="Left Arrow 91"/>
            <p:cNvSpPr/>
            <p:nvPr/>
          </p:nvSpPr>
          <p:spPr>
            <a:xfrm rot="16200000">
              <a:off x="29640268" y="15912386"/>
              <a:ext cx="489204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eft Arrow 92"/>
            <p:cNvSpPr/>
            <p:nvPr/>
          </p:nvSpPr>
          <p:spPr>
            <a:xfrm rot="16200000">
              <a:off x="29651193" y="17097562"/>
              <a:ext cx="489204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 flipV="1">
              <a:off x="28334078" y="16717287"/>
              <a:ext cx="465537" cy="1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16838324" y="16366885"/>
            <a:ext cx="14173200" cy="101498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Random Variable Database</a:t>
            </a:r>
          </a:p>
        </p:txBody>
      </p:sp>
      <p:pic>
        <p:nvPicPr>
          <p:cNvPr id="96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244" y="17678400"/>
            <a:ext cx="8216614" cy="512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25104969" y="18100945"/>
            <a:ext cx="63656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703763" eaLnBrk="0" hangingPunct="0"/>
            <a:r>
              <a:rPr lang="en-US" sz="3200" dirty="0">
                <a:solidFill>
                  <a:prstClr val="black"/>
                </a:solidFill>
                <a:latin typeface="Arial" charset="0"/>
              </a:rPr>
              <a:t>Meta data about random variables stored in database tables. </a:t>
            </a:r>
            <a:endParaRPr lang="en-US" sz="3200" dirty="0">
              <a:solidFill>
                <a:prstClr val="black"/>
              </a:solidFill>
              <a:latin typeface="Arial" charset="0"/>
            </a:endParaRPr>
          </a:p>
          <a:p>
            <a:pPr indent="-342900" defTabSz="4703763" eaLnBrk="0" hangingPunct="0"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charset="0"/>
              </a:rPr>
              <a:t>Domain of possible values.</a:t>
            </a:r>
          </a:p>
          <a:p>
            <a:pPr indent="-342900" defTabSz="4703763" eaLnBrk="0" hangingPunct="0"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charset="0"/>
              </a:rPr>
              <a:t>Pointer to </a:t>
            </a:r>
            <a:r>
              <a:rPr lang="en-US" sz="3200" dirty="0">
                <a:solidFill>
                  <a:prstClr val="black"/>
                </a:solidFill>
                <a:latin typeface="Arial" charset="0"/>
              </a:rPr>
              <a:t>corresponding data </a:t>
            </a:r>
            <a:r>
              <a:rPr lang="en-US" sz="3200" dirty="0">
                <a:solidFill>
                  <a:prstClr val="black"/>
                </a:solidFill>
                <a:latin typeface="Arial" charset="0"/>
              </a:rPr>
              <a:t>table/column</a:t>
            </a:r>
            <a:r>
              <a:rPr lang="en-US" sz="3200" dirty="0">
                <a:solidFill>
                  <a:prstClr val="black"/>
                </a:solidFill>
                <a:latin typeface="Arial" charset="0"/>
              </a:rPr>
              <a:t>.</a:t>
            </a:r>
          </a:p>
          <a:p>
            <a:pPr indent="-342900" defTabSz="4703763" eaLnBrk="0" hangingPunct="0"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charset="0"/>
              </a:rPr>
              <a:t>...</a:t>
            </a:r>
          </a:p>
          <a:p>
            <a:pPr marL="342900" indent="-342900" algn="l">
              <a:buFont typeface="Arial"/>
              <a:buChar char="•"/>
            </a:pPr>
            <a:endParaRPr lang="en-US" sz="3200" dirty="0"/>
          </a:p>
        </p:txBody>
      </p:sp>
      <p:sp>
        <p:nvSpPr>
          <p:cNvPr id="98" name="Text Box 180"/>
          <p:cNvSpPr txBox="1">
            <a:spLocks noChangeArrowheads="1"/>
          </p:cNvSpPr>
          <p:nvPr/>
        </p:nvSpPr>
        <p:spPr bwMode="auto">
          <a:xfrm>
            <a:off x="9858667" y="22021800"/>
            <a:ext cx="5027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Calibri" pitchFamily="34" charset="0"/>
              </a:rPr>
              <a:t>ER-Design for University Domain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838324" y="23086498"/>
            <a:ext cx="14173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  <p:pic>
        <p:nvPicPr>
          <p:cNvPr id="10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0" y="27695975"/>
            <a:ext cx="9588749" cy="282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 Box 1122"/>
          <p:cNvSpPr txBox="1">
            <a:spLocks noChangeArrowheads="1"/>
          </p:cNvSpPr>
          <p:nvPr/>
        </p:nvSpPr>
        <p:spPr bwMode="auto">
          <a:xfrm>
            <a:off x="25913331" y="27755145"/>
            <a:ext cx="5158158" cy="263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lvl1pPr defTabSz="4703763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/>
            <a:r>
              <a:rPr lang="en-US" sz="3200" dirty="0">
                <a:solidFill>
                  <a:prstClr val="black"/>
                </a:solidFill>
              </a:rPr>
              <a:t>The RDBMS </a:t>
            </a:r>
            <a:r>
              <a:rPr lang="en-US" sz="3200" dirty="0" smtClean="0">
                <a:solidFill>
                  <a:prstClr val="black"/>
                </a:solidFill>
              </a:rPr>
              <a:t>support for </a:t>
            </a:r>
            <a:r>
              <a:rPr lang="en-US" sz="3200" dirty="0">
                <a:solidFill>
                  <a:prstClr val="black"/>
                </a:solidFill>
              </a:rPr>
              <a:t>multi-relational learning translates into orders of </a:t>
            </a:r>
            <a:r>
              <a:rPr lang="en-US" sz="3200" dirty="0" smtClean="0">
                <a:solidFill>
                  <a:prstClr val="black"/>
                </a:solidFill>
              </a:rPr>
              <a:t>magnitude improvements </a:t>
            </a:r>
            <a:r>
              <a:rPr lang="en-US" sz="3200" dirty="0">
                <a:solidFill>
                  <a:prstClr val="black"/>
                </a:solidFill>
              </a:rPr>
              <a:t>in speed and scalability.</a:t>
            </a:r>
          </a:p>
        </p:txBody>
      </p:sp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0" y="24688800"/>
            <a:ext cx="9524198" cy="281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25887986" y="24765000"/>
            <a:ext cx="5782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703763" eaLnBrk="0" hangingPunct="0"/>
            <a:r>
              <a:rPr lang="en-US" sz="3200" dirty="0">
                <a:solidFill>
                  <a:prstClr val="black"/>
                </a:solidFill>
                <a:latin typeface="Arial" charset="0"/>
              </a:rPr>
              <a:t>Database and performance statistics for </a:t>
            </a:r>
            <a:r>
              <a:rPr lang="en-US" sz="3200" dirty="0" err="1">
                <a:solidFill>
                  <a:prstClr val="black"/>
                </a:solidFill>
                <a:latin typeface="Arial" charset="0"/>
              </a:rPr>
              <a:t>FactorBase</a:t>
            </a:r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852048" y="24124920"/>
            <a:ext cx="13915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703763" eaLnBrk="0" hangingPunct="0"/>
            <a:r>
              <a:rPr lang="en-US" sz="3200" dirty="0">
                <a:solidFill>
                  <a:prstClr val="black"/>
                </a:solidFill>
                <a:latin typeface="Arial" charset="0"/>
              </a:rPr>
              <a:t>Task: learning a multi-relational Bayesian network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16400" y="27152025"/>
            <a:ext cx="140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703763" eaLnBrk="0" hangingPunct="0"/>
            <a:r>
              <a:rPr lang="en-US" sz="3200" dirty="0">
                <a:solidFill>
                  <a:prstClr val="black"/>
                </a:solidFill>
                <a:latin typeface="Arial" charset="0"/>
              </a:rPr>
              <a:t>Comparison with other statistical-relational learning </a:t>
            </a:r>
            <a:r>
              <a:rPr lang="en-US" sz="3200" dirty="0" smtClean="0">
                <a:solidFill>
                  <a:prstClr val="black"/>
                </a:solidFill>
                <a:latin typeface="Arial" charset="0"/>
              </a:rPr>
              <a:t>(Markov Logic Networks)</a:t>
            </a:r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011679" y="30327600"/>
            <a:ext cx="13544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703763" eaLnBrk="0" hangingPunct="0"/>
            <a:r>
              <a:rPr lang="en-US" sz="3200" dirty="0">
                <a:solidFill>
                  <a:prstClr val="black"/>
                </a:solidFill>
                <a:latin typeface="Arial" charset="0"/>
              </a:rPr>
              <a:t>Speedup on other tasks: compute model selection score, test models, cross-validation. Not shown.</a:t>
            </a:r>
          </a:p>
        </p:txBody>
      </p:sp>
      <p:sp>
        <p:nvSpPr>
          <p:cNvPr id="70" name="Text Box 46"/>
          <p:cNvSpPr txBox="1">
            <a:spLocks noChangeArrowheads="1"/>
          </p:cNvSpPr>
          <p:nvPr/>
        </p:nvSpPr>
        <p:spPr bwMode="auto">
          <a:xfrm>
            <a:off x="3929026" y="28575574"/>
            <a:ext cx="954016" cy="30777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2000" b="1" dirty="0" smtClean="0">
                <a:solidFill>
                  <a:srgbClr val="00B050"/>
                </a:solidFill>
              </a:rPr>
              <a:t>  RA(P,S)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1" name="Text Box 46"/>
          <p:cNvSpPr txBox="1">
            <a:spLocks noChangeArrowheads="1"/>
          </p:cNvSpPr>
          <p:nvPr/>
        </p:nvSpPr>
        <p:spPr bwMode="auto">
          <a:xfrm>
            <a:off x="3255597" y="27857407"/>
            <a:ext cx="1797313" cy="30777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Capability(P,S)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2886668" y="29355782"/>
            <a:ext cx="1567487" cy="30777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2000" b="1" dirty="0" smtClean="0">
                <a:solidFill>
                  <a:srgbClr val="0901AF"/>
                </a:solidFill>
              </a:rPr>
              <a:t>Popularity(P)</a:t>
            </a:r>
            <a:endParaRPr lang="en-US" sz="2000" b="1" dirty="0">
              <a:solidFill>
                <a:srgbClr val="0901AF"/>
              </a:solidFill>
            </a:endParaRPr>
          </a:p>
        </p:txBody>
      </p: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2511894" y="28560464"/>
            <a:ext cx="1172523" cy="30777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2000" b="1" dirty="0" smtClean="0">
                <a:solidFill>
                  <a:srgbClr val="C00000"/>
                </a:solidFill>
              </a:rPr>
              <a:t>Salary(P,S)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4" name="Text Box 46"/>
          <p:cNvSpPr txBox="1">
            <a:spLocks noChangeArrowheads="1"/>
          </p:cNvSpPr>
          <p:nvPr/>
        </p:nvSpPr>
        <p:spPr bwMode="auto">
          <a:xfrm>
            <a:off x="5512941" y="28903387"/>
            <a:ext cx="1276835" cy="30777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2000" b="1" dirty="0" smtClean="0">
                <a:solidFill>
                  <a:srgbClr val="0901AF"/>
                </a:solidFill>
              </a:rPr>
              <a:t> Ranking(S)</a:t>
            </a:r>
            <a:endParaRPr lang="en-US" sz="2000" b="1" dirty="0">
              <a:solidFill>
                <a:srgbClr val="0901AF"/>
              </a:solidFill>
            </a:endParaRPr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3307780" y="29979495"/>
            <a:ext cx="2138461" cy="30777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2000" b="1" dirty="0" err="1" smtClean="0">
                <a:solidFill>
                  <a:srgbClr val="0901AF"/>
                </a:solidFill>
              </a:rPr>
              <a:t>Teachingability</a:t>
            </a:r>
            <a:r>
              <a:rPr lang="en-US" sz="2000" b="1" dirty="0" smtClean="0">
                <a:solidFill>
                  <a:srgbClr val="0901AF"/>
                </a:solidFill>
              </a:rPr>
              <a:t>(P)</a:t>
            </a:r>
            <a:endParaRPr lang="en-US" sz="2000" b="1" dirty="0">
              <a:solidFill>
                <a:srgbClr val="0901AF"/>
              </a:solidFill>
            </a:endParaRPr>
          </a:p>
        </p:txBody>
      </p:sp>
      <p:cxnSp>
        <p:nvCxnSpPr>
          <p:cNvPr id="76" name="Straight Arrow Connector 75"/>
          <p:cNvCxnSpPr>
            <a:stCxn id="71" idx="2"/>
            <a:endCxn id="70" idx="0"/>
          </p:cNvCxnSpPr>
          <p:nvPr/>
        </p:nvCxnSpPr>
        <p:spPr>
          <a:xfrm>
            <a:off x="4154254" y="28165184"/>
            <a:ext cx="251780" cy="410390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2"/>
            <a:endCxn id="73" idx="0"/>
          </p:cNvCxnSpPr>
          <p:nvPr/>
        </p:nvCxnSpPr>
        <p:spPr>
          <a:xfrm flipH="1">
            <a:off x="3098156" y="28165184"/>
            <a:ext cx="1056098" cy="395280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3"/>
          </p:cNvCxnSpPr>
          <p:nvPr/>
        </p:nvCxnSpPr>
        <p:spPr>
          <a:xfrm flipV="1">
            <a:off x="4883042" y="28377908"/>
            <a:ext cx="889602" cy="351555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0" idx="2"/>
            <a:endCxn id="72" idx="0"/>
          </p:cNvCxnSpPr>
          <p:nvPr/>
        </p:nvCxnSpPr>
        <p:spPr>
          <a:xfrm flipH="1">
            <a:off x="3670412" y="28883351"/>
            <a:ext cx="735622" cy="472431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0" idx="2"/>
            <a:endCxn id="75" idx="0"/>
          </p:cNvCxnSpPr>
          <p:nvPr/>
        </p:nvCxnSpPr>
        <p:spPr>
          <a:xfrm flipH="1">
            <a:off x="4377011" y="28883351"/>
            <a:ext cx="29023" cy="1096144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0" idx="3"/>
            <a:endCxn id="74" idx="1"/>
          </p:cNvCxnSpPr>
          <p:nvPr/>
        </p:nvCxnSpPr>
        <p:spPr>
          <a:xfrm>
            <a:off x="4883042" y="28729463"/>
            <a:ext cx="629899" cy="327813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2"/>
            <a:endCxn id="75" idx="0"/>
          </p:cNvCxnSpPr>
          <p:nvPr/>
        </p:nvCxnSpPr>
        <p:spPr>
          <a:xfrm>
            <a:off x="3670412" y="29663559"/>
            <a:ext cx="706599" cy="315936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3"/>
            <a:endCxn id="70" idx="1"/>
          </p:cNvCxnSpPr>
          <p:nvPr/>
        </p:nvCxnSpPr>
        <p:spPr>
          <a:xfrm>
            <a:off x="3684417" y="28714353"/>
            <a:ext cx="244609" cy="15110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4" idx="0"/>
          </p:cNvCxnSpPr>
          <p:nvPr/>
        </p:nvCxnSpPr>
        <p:spPr>
          <a:xfrm>
            <a:off x="5848334" y="28423458"/>
            <a:ext cx="303025" cy="47992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 Box 46"/>
          <p:cNvSpPr txBox="1">
            <a:spLocks noChangeArrowheads="1"/>
          </p:cNvSpPr>
          <p:nvPr/>
        </p:nvSpPr>
        <p:spPr bwMode="auto">
          <a:xfrm>
            <a:off x="5311814" y="28091397"/>
            <a:ext cx="1768584" cy="30777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2000" b="1" dirty="0" smtClean="0">
                <a:solidFill>
                  <a:srgbClr val="0901AF"/>
                </a:solidFill>
              </a:rPr>
              <a:t> Intelligence(S)</a:t>
            </a:r>
            <a:endParaRPr lang="en-US" sz="2000" b="1" dirty="0">
              <a:solidFill>
                <a:srgbClr val="0901AF"/>
              </a:solidFill>
            </a:endParaRPr>
          </a:p>
        </p:txBody>
      </p:sp>
      <p:cxnSp>
        <p:nvCxnSpPr>
          <p:cNvPr id="86" name="Straight Arrow Connector 85"/>
          <p:cNvCxnSpPr>
            <a:endCxn id="85" idx="1"/>
          </p:cNvCxnSpPr>
          <p:nvPr/>
        </p:nvCxnSpPr>
        <p:spPr>
          <a:xfrm>
            <a:off x="4875871" y="28025994"/>
            <a:ext cx="435943" cy="219292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069597" y="29643683"/>
            <a:ext cx="163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 in Professor</a:t>
            </a:r>
            <a:endParaRPr lang="en-US" sz="20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09396" y="27645962"/>
            <a:ext cx="173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 in Student</a:t>
            </a:r>
            <a:endParaRPr lang="en-US" sz="20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013030" y="27584400"/>
            <a:ext cx="5149770" cy="1613848"/>
          </a:xfrm>
          <a:prstGeom prst="rect">
            <a:avLst/>
          </a:prstGeom>
          <a:noFill/>
          <a:ln w="28575">
            <a:solidFill>
              <a:srgbClr val="BA7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0" name="Rectangle 109"/>
          <p:cNvSpPr/>
          <p:nvPr/>
        </p:nvSpPr>
        <p:spPr>
          <a:xfrm>
            <a:off x="2089230" y="27739720"/>
            <a:ext cx="3241931" cy="2675352"/>
          </a:xfrm>
          <a:prstGeom prst="rect">
            <a:avLst/>
          </a:prstGeom>
          <a:noFill/>
          <a:ln w="28575">
            <a:solidFill>
              <a:srgbClr val="BA7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686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844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48x36</dc:title>
  <dc:creator>Jay Larson</dc:creator>
  <dc:description>Quality poster printing
www.genigraphics.com
1-800-790-4001</dc:description>
  <cp:lastModifiedBy>Qian, Zhensong</cp:lastModifiedBy>
  <cp:revision>79</cp:revision>
  <cp:lastPrinted>2013-02-12T02:21:55Z</cp:lastPrinted>
  <dcterms:created xsi:type="dcterms:W3CDTF">2013-02-10T21:14:48Z</dcterms:created>
  <dcterms:modified xsi:type="dcterms:W3CDTF">2015-12-01T21:54:26Z</dcterms:modified>
</cp:coreProperties>
</file>