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77" r:id="rId2"/>
    <p:sldMasterId id="2147483690" r:id="rId3"/>
  </p:sldMasterIdLst>
  <p:notesMasterIdLst>
    <p:notesMasterId r:id="rId5"/>
  </p:notesMasterIdLst>
  <p:sldIdLst>
    <p:sldId id="260" r:id="rId4"/>
  </p:sldIdLst>
  <p:sldSz cx="33110488" cy="438912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mv="urn:schemas-microsoft-com:mac:vml" xmlns:mc="http://schemas.openxmlformats.org/markup-compatibility/2006">
        <p15:guide id="1" orient="horz" pos="6922">
          <p15:clr>
            <a:srgbClr val="A4A3A4"/>
          </p15:clr>
        </p15:guide>
        <p15:guide id="2" orient="horz" pos="13464">
          <p15:clr>
            <a:srgbClr val="A4A3A4"/>
          </p15:clr>
        </p15:guide>
        <p15:guide id="3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950" autoAdjust="0"/>
    <p:restoredTop sz="87336" autoAdjust="0"/>
  </p:normalViewPr>
  <p:slideViewPr>
    <p:cSldViewPr snapToGrid="0">
      <p:cViewPr>
        <p:scale>
          <a:sx n="14" d="100"/>
          <a:sy n="14" d="100"/>
        </p:scale>
        <p:origin x="-3960" y="240"/>
      </p:cViewPr>
      <p:guideLst>
        <p:guide orient="horz" pos="13844"/>
        <p:guide orient="horz" pos="26928"/>
        <p:guide pos="104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1050" y="692150"/>
            <a:ext cx="26146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177D19-4A9C-4854-AD26-091DB4EDB9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6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D494187-0A69-4D20-92BE-11FE687D6675}" type="slidenum">
              <a:rPr lang="en-US" sz="1200" smtClean="0">
                <a:solidFill>
                  <a:prstClr val="black"/>
                </a:solidFill>
              </a:rPr>
              <a:pPr/>
              <a:t>1</a:t>
            </a:fld>
            <a:endParaRPr lang="en-US" sz="1200" smtClean="0">
              <a:solidFill>
                <a:prstClr val="black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51050" y="693738"/>
            <a:ext cx="2613025" cy="3463925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Based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SDM_Forum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changed to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FactorBase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June 25, 2015.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46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766" y="13633450"/>
            <a:ext cx="28142957" cy="9410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6336" y="24872950"/>
            <a:ext cx="23177821" cy="11214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363421" y="1698631"/>
            <a:ext cx="7989007" cy="393096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804" y="1698631"/>
            <a:ext cx="23855647" cy="393096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8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287" y="13634730"/>
            <a:ext cx="28143915" cy="94081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6573" y="24871680"/>
            <a:ext cx="23177342" cy="112166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79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59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38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18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98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77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5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3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55524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/>
            <a:fld id="{DDE9EFB5-09CB-4C4B-8337-85790EC4699D}" type="datetimeFigureOut">
              <a:rPr lang="en-US" sz="9300" smtClean="0">
                <a:solidFill>
                  <a:prstClr val="black"/>
                </a:solidFill>
              </a:rPr>
              <a:pPr algn="l" eaLnBrk="0" hangingPunct="0"/>
              <a:t>2015-07-08</a:t>
            </a:fld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2750" y="40680650"/>
            <a:ext cx="10484988" cy="2336800"/>
          </a:xfrm>
          <a:prstGeom prst="rect">
            <a:avLst/>
          </a:prstGeom>
        </p:spPr>
        <p:txBody>
          <a:bodyPr/>
          <a:lstStyle/>
          <a:p>
            <a:pPr algn="l" eaLnBrk="0" hangingPunct="0"/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29183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/>
            <a:fld id="{0A593F9D-2B13-4F68-9308-3F995CF64545}" type="slidenum">
              <a:rPr lang="en-US" sz="9300" smtClean="0">
                <a:solidFill>
                  <a:prstClr val="black"/>
                </a:solidFill>
              </a:rPr>
              <a:pPr algn="l" eaLnBrk="0" hangingPunct="0"/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68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525" y="1757684"/>
            <a:ext cx="29799439" cy="7315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525" y="10241296"/>
            <a:ext cx="29799439" cy="28966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55524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2750" y="40680650"/>
            <a:ext cx="10484988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29183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92E1F633-DF29-4248-B2C6-F9C60E80BEE2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97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499" y="28204170"/>
            <a:ext cx="28143915" cy="8717280"/>
          </a:xfrm>
          <a:prstGeom prst="rect">
            <a:avLst/>
          </a:prstGeo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5499" y="18602980"/>
            <a:ext cx="28143915" cy="960119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7963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5928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3892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1856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39820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7785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5749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3713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55524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2750" y="40680650"/>
            <a:ext cx="10484988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29183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F35FC160-CD73-4828-BEB1-856519966F38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5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525" y="1757684"/>
            <a:ext cx="29799439" cy="7315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8691" y="49154080"/>
            <a:ext cx="80183714" cy="139039604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74243" y="49154080"/>
            <a:ext cx="80183717" cy="139039604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55524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12750" y="40680650"/>
            <a:ext cx="10484988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729183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48D73C95-674B-4CEA-AF64-03742CFFA5BE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6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525" y="1757684"/>
            <a:ext cx="29799439" cy="7315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529" y="9824724"/>
            <a:ext cx="14629549" cy="40944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00" b="1"/>
            </a:lvl1pPr>
            <a:lvl2pPr marL="1879638" indent="0">
              <a:buNone/>
              <a:defRPr sz="8200" b="1"/>
            </a:lvl2pPr>
            <a:lvl3pPr marL="3759284" indent="0">
              <a:buNone/>
              <a:defRPr sz="7400" b="1"/>
            </a:lvl3pPr>
            <a:lvl4pPr marL="5638923" indent="0">
              <a:buNone/>
              <a:defRPr sz="6600" b="1"/>
            </a:lvl4pPr>
            <a:lvl5pPr marL="7518569" indent="0">
              <a:buNone/>
              <a:defRPr sz="6600" b="1"/>
            </a:lvl5pPr>
            <a:lvl6pPr marL="9398207" indent="0">
              <a:buNone/>
              <a:defRPr sz="6600" b="1"/>
            </a:lvl6pPr>
            <a:lvl7pPr marL="11277853" indent="0">
              <a:buNone/>
              <a:defRPr sz="6600" b="1"/>
            </a:lvl7pPr>
            <a:lvl8pPr marL="13157491" indent="0">
              <a:buNone/>
              <a:defRPr sz="6600" b="1"/>
            </a:lvl8pPr>
            <a:lvl9pPr marL="15037134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5529" y="13919200"/>
            <a:ext cx="14629549" cy="25288244"/>
          </a:xfrm>
          <a:prstGeom prst="rect">
            <a:avLst/>
          </a:prstGeo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19681" y="9824724"/>
            <a:ext cx="14635296" cy="40944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00" b="1"/>
            </a:lvl1pPr>
            <a:lvl2pPr marL="1879638" indent="0">
              <a:buNone/>
              <a:defRPr sz="8200" b="1"/>
            </a:lvl2pPr>
            <a:lvl3pPr marL="3759284" indent="0">
              <a:buNone/>
              <a:defRPr sz="7400" b="1"/>
            </a:lvl3pPr>
            <a:lvl4pPr marL="5638923" indent="0">
              <a:buNone/>
              <a:defRPr sz="6600" b="1"/>
            </a:lvl4pPr>
            <a:lvl5pPr marL="7518569" indent="0">
              <a:buNone/>
              <a:defRPr sz="6600" b="1"/>
            </a:lvl5pPr>
            <a:lvl6pPr marL="9398207" indent="0">
              <a:buNone/>
              <a:defRPr sz="6600" b="1"/>
            </a:lvl6pPr>
            <a:lvl7pPr marL="11277853" indent="0">
              <a:buNone/>
              <a:defRPr sz="6600" b="1"/>
            </a:lvl7pPr>
            <a:lvl8pPr marL="13157491" indent="0">
              <a:buNone/>
              <a:defRPr sz="6600" b="1"/>
            </a:lvl8pPr>
            <a:lvl9pPr marL="15037134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19681" y="13919200"/>
            <a:ext cx="14635296" cy="25288244"/>
          </a:xfrm>
          <a:prstGeom prst="rect">
            <a:avLst/>
          </a:prstGeo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55524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12750" y="40680650"/>
            <a:ext cx="10484988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3729183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67358FF4-A924-40A0-A67F-9D9F86323117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2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525" y="1757684"/>
            <a:ext cx="29799439" cy="7315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55524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12750" y="40680650"/>
            <a:ext cx="10484988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29183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2BD546E3-A03F-4210-87F2-DECCEB35DB5E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91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55524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12750" y="40680650"/>
            <a:ext cx="10484988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29183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4728640B-D94E-4546-98FA-50B45F6F1EF1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74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530" y="1747520"/>
            <a:ext cx="10893123" cy="7437120"/>
          </a:xfrm>
          <a:prstGeom prst="rect">
            <a:avLst/>
          </a:prstGeo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5281" y="1747536"/>
            <a:ext cx="18509683" cy="37459924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5530" y="9184656"/>
            <a:ext cx="10893123" cy="30022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800"/>
            </a:lvl1pPr>
            <a:lvl2pPr marL="1879638" indent="0">
              <a:buNone/>
              <a:defRPr sz="4900"/>
            </a:lvl2pPr>
            <a:lvl3pPr marL="3759284" indent="0">
              <a:buNone/>
              <a:defRPr sz="4100"/>
            </a:lvl3pPr>
            <a:lvl4pPr marL="5638923" indent="0">
              <a:buNone/>
              <a:defRPr sz="3700"/>
            </a:lvl4pPr>
            <a:lvl5pPr marL="7518569" indent="0">
              <a:buNone/>
              <a:defRPr sz="3700"/>
            </a:lvl5pPr>
            <a:lvl6pPr marL="9398207" indent="0">
              <a:buNone/>
              <a:defRPr sz="3700"/>
            </a:lvl6pPr>
            <a:lvl7pPr marL="11277853" indent="0">
              <a:buNone/>
              <a:defRPr sz="3700"/>
            </a:lvl7pPr>
            <a:lvl8pPr marL="13157491" indent="0">
              <a:buNone/>
              <a:defRPr sz="3700"/>
            </a:lvl8pPr>
            <a:lvl9pPr marL="15037134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55524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12750" y="40680650"/>
            <a:ext cx="10484988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729183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44A19E23-5D1B-48D5-B9C8-D54516FFD0FD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9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888" y="30723840"/>
            <a:ext cx="19866293" cy="3627124"/>
          </a:xfrm>
          <a:prstGeom prst="rect">
            <a:avLst/>
          </a:prstGeo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89888" y="3921760"/>
            <a:ext cx="19866293" cy="26334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00"/>
            </a:lvl1pPr>
            <a:lvl2pPr marL="1879638" indent="0">
              <a:buNone/>
              <a:defRPr sz="11500"/>
            </a:lvl2pPr>
            <a:lvl3pPr marL="3759284" indent="0">
              <a:buNone/>
              <a:defRPr sz="9900"/>
            </a:lvl3pPr>
            <a:lvl4pPr marL="5638923" indent="0">
              <a:buNone/>
              <a:defRPr sz="8200"/>
            </a:lvl4pPr>
            <a:lvl5pPr marL="7518569" indent="0">
              <a:buNone/>
              <a:defRPr sz="8200"/>
            </a:lvl5pPr>
            <a:lvl6pPr marL="9398207" indent="0">
              <a:buNone/>
              <a:defRPr sz="8200"/>
            </a:lvl6pPr>
            <a:lvl7pPr marL="11277853" indent="0">
              <a:buNone/>
              <a:defRPr sz="8200"/>
            </a:lvl7pPr>
            <a:lvl8pPr marL="13157491" indent="0">
              <a:buNone/>
              <a:defRPr sz="8200"/>
            </a:lvl8pPr>
            <a:lvl9pPr marL="15037134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9888" y="34350964"/>
            <a:ext cx="19866293" cy="5151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800"/>
            </a:lvl1pPr>
            <a:lvl2pPr marL="1879638" indent="0">
              <a:buNone/>
              <a:defRPr sz="4900"/>
            </a:lvl2pPr>
            <a:lvl3pPr marL="3759284" indent="0">
              <a:buNone/>
              <a:defRPr sz="4100"/>
            </a:lvl3pPr>
            <a:lvl4pPr marL="5638923" indent="0">
              <a:buNone/>
              <a:defRPr sz="3700"/>
            </a:lvl4pPr>
            <a:lvl5pPr marL="7518569" indent="0">
              <a:buNone/>
              <a:defRPr sz="3700"/>
            </a:lvl5pPr>
            <a:lvl6pPr marL="9398207" indent="0">
              <a:buNone/>
              <a:defRPr sz="3700"/>
            </a:lvl6pPr>
            <a:lvl7pPr marL="11277853" indent="0">
              <a:buNone/>
              <a:defRPr sz="3700"/>
            </a:lvl7pPr>
            <a:lvl8pPr marL="13157491" indent="0">
              <a:buNone/>
              <a:defRPr sz="3700"/>
            </a:lvl8pPr>
            <a:lvl9pPr marL="15037134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55524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12750" y="40680650"/>
            <a:ext cx="10484988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729183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9B1F8CC1-ACB5-411F-964B-0E323E325FE8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8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525" y="1757684"/>
            <a:ext cx="29799439" cy="7315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525" y="10241296"/>
            <a:ext cx="29799439" cy="289661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55524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2750" y="40680650"/>
            <a:ext cx="10484988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29183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A6AAB476-4180-476C-8E44-346A6C88289F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50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631021" y="8432800"/>
            <a:ext cx="40226944" cy="17976088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8683" y="8432800"/>
            <a:ext cx="120140486" cy="1797608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55524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2750" y="40680650"/>
            <a:ext cx="10484988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29183" y="40680650"/>
            <a:ext cx="7725781" cy="23368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fld id="{CACD5047-885E-4A79-B6B1-70F7028DC292}" type="slidenum">
              <a:rPr lang="en-US" sz="9300" smtClean="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76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55045" y="39970076"/>
            <a:ext cx="7726739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312273" y="39970076"/>
            <a:ext cx="10485947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 eaLnBrk="0" hangingPunct="0">
              <a:defRPr/>
            </a:pPr>
            <a:endParaRPr lang="en-US" sz="930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728707" y="39970076"/>
            <a:ext cx="7726739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 eaLnBrk="0" hangingPunct="0">
              <a:defRPr/>
            </a:pPr>
            <a:fld id="{235AB594-0746-48E8-9C6A-9A95AC9A7BEC}" type="slidenum">
              <a:rPr lang="en-US" sz="9300">
                <a:solidFill>
                  <a:prstClr val="black"/>
                </a:solidFill>
              </a:rPr>
              <a:pPr algn="l" eaLnBrk="0" hangingPunct="0">
                <a:defRPr/>
              </a:pPr>
              <a:t>‹#›</a:t>
            </a:fld>
            <a:endParaRPr lang="en-US" sz="9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19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766" y="13633450"/>
            <a:ext cx="28142957" cy="9410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6334" y="24872950"/>
            <a:ext cx="23177821" cy="11214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0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8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498" y="28203531"/>
            <a:ext cx="28144155" cy="8718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5498" y="18602326"/>
            <a:ext cx="28144155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749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804" y="7518400"/>
            <a:ext cx="2763998" cy="3348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1768" y="7518400"/>
            <a:ext cx="2763998" cy="3348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52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046" y="1758950"/>
            <a:ext cx="29800397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45" y="9823455"/>
            <a:ext cx="14629547" cy="4095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5045" y="13919200"/>
            <a:ext cx="14629547" cy="2528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19911" y="9823455"/>
            <a:ext cx="14635535" cy="4095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19911" y="13919200"/>
            <a:ext cx="14635535" cy="2528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65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500" y="28203531"/>
            <a:ext cx="28144155" cy="8718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5500" y="18602326"/>
            <a:ext cx="28144155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649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355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045" y="1746255"/>
            <a:ext cx="10893121" cy="74390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5760" y="1746255"/>
            <a:ext cx="18509683" cy="374618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5045" y="9185276"/>
            <a:ext cx="10893121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9093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650" y="30724477"/>
            <a:ext cx="19866532" cy="3625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89650" y="3921126"/>
            <a:ext cx="19866532" cy="26336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9650" y="34350326"/>
            <a:ext cx="19866532" cy="5153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619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70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363421" y="1698631"/>
            <a:ext cx="7989007" cy="393096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804" y="1698631"/>
            <a:ext cx="23855647" cy="393096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806" y="7518400"/>
            <a:ext cx="2763998" cy="3348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1772" y="7518400"/>
            <a:ext cx="2763998" cy="3348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047" y="1758950"/>
            <a:ext cx="29800398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46" y="9823455"/>
            <a:ext cx="14629547" cy="4095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5046" y="13919200"/>
            <a:ext cx="14629547" cy="2528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19912" y="9823455"/>
            <a:ext cx="14635535" cy="4095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19912" y="13919200"/>
            <a:ext cx="14635535" cy="2528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67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046" y="1746255"/>
            <a:ext cx="10893121" cy="74390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5760" y="1746255"/>
            <a:ext cx="18509683" cy="374618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5046" y="9185276"/>
            <a:ext cx="10893121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377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651" y="30724483"/>
            <a:ext cx="19866532" cy="3625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89651" y="3921126"/>
            <a:ext cx="19866532" cy="26336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9651" y="34350326"/>
            <a:ext cx="19866532" cy="5153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16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33110488" cy="640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724532" y="1698626"/>
            <a:ext cx="3162789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5183" tIns="32585" rIns="65183" bIns="325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3110488" cy="43891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54" name="Text Box 38"/>
          <p:cNvSpPr txBox="1">
            <a:spLocks noChangeArrowheads="1"/>
          </p:cNvSpPr>
          <p:nvPr userDrawn="1"/>
        </p:nvSpPr>
        <p:spPr bwMode="auto">
          <a:xfrm>
            <a:off x="344904" y="43259376"/>
            <a:ext cx="1422717" cy="18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183" tIns="32585" rIns="65183" bIns="32585">
            <a:spAutoFit/>
          </a:bodyPr>
          <a:lstStyle>
            <a:lvl1pPr defTabSz="652463">
              <a:defRPr>
                <a:solidFill>
                  <a:schemeClr val="tx1"/>
                </a:solidFill>
                <a:latin typeface="Arial" charset="0"/>
              </a:defRPr>
            </a:lvl1pPr>
            <a:lvl2pPr marL="327025" defTabSz="652463">
              <a:defRPr>
                <a:solidFill>
                  <a:schemeClr val="tx1"/>
                </a:solidFill>
                <a:latin typeface="Arial" charset="0"/>
              </a:defRPr>
            </a:lvl2pPr>
            <a:lvl3pPr marL="652463" defTabSz="652463">
              <a:defRPr>
                <a:solidFill>
                  <a:schemeClr val="tx1"/>
                </a:solidFill>
                <a:latin typeface="Arial" charset="0"/>
              </a:defRPr>
            </a:lvl3pPr>
            <a:lvl4pPr marL="979488" defTabSz="652463">
              <a:defRPr>
                <a:solidFill>
                  <a:schemeClr val="tx1"/>
                </a:solidFill>
                <a:latin typeface="Arial" charset="0"/>
              </a:defRPr>
            </a:lvl4pPr>
            <a:lvl5pPr marL="1306513" defTabSz="65246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en-US" sz="300" b="1" smtClean="0">
                <a:solidFill>
                  <a:srgbClr val="808080"/>
                </a:solidFill>
              </a:rPr>
              <a:t>TEMPLATE DESIGN © 2008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en-US" sz="500" b="1" smtClean="0">
                <a:solidFill>
                  <a:srgbClr val="808080"/>
                </a:solidFill>
              </a:rPr>
              <a:t>www.PosterPresentations.com</a:t>
            </a:r>
          </a:p>
        </p:txBody>
      </p:sp>
      <p:sp>
        <p:nvSpPr>
          <p:cNvPr id="86055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805" y="7518400"/>
            <a:ext cx="5642962" cy="3348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25967" tIns="325967" rIns="325967" bIns="325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86063" name="Rectangle 47"/>
          <p:cNvSpPr>
            <a:spLocks noChangeArrowheads="1"/>
          </p:cNvSpPr>
          <p:nvPr userDrawn="1"/>
        </p:nvSpPr>
        <p:spPr bwMode="auto">
          <a:xfrm>
            <a:off x="347297" y="7518409"/>
            <a:ext cx="6202229" cy="354171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70" name="Rectangle 54"/>
          <p:cNvSpPr>
            <a:spLocks noChangeArrowheads="1"/>
          </p:cNvSpPr>
          <p:nvPr userDrawn="1"/>
        </p:nvSpPr>
        <p:spPr bwMode="auto">
          <a:xfrm>
            <a:off x="26560964" y="7518409"/>
            <a:ext cx="6187857" cy="354171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71" name="Rectangle 55"/>
          <p:cNvSpPr>
            <a:spLocks noChangeArrowheads="1"/>
          </p:cNvSpPr>
          <p:nvPr userDrawn="1"/>
        </p:nvSpPr>
        <p:spPr bwMode="auto">
          <a:xfrm>
            <a:off x="6900418" y="7518409"/>
            <a:ext cx="6202229" cy="354171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72" name="Rectangle 56"/>
          <p:cNvSpPr>
            <a:spLocks noChangeArrowheads="1"/>
          </p:cNvSpPr>
          <p:nvPr userDrawn="1"/>
        </p:nvSpPr>
        <p:spPr bwMode="auto">
          <a:xfrm>
            <a:off x="13453536" y="7518409"/>
            <a:ext cx="6202229" cy="354171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73" name="Rectangle 57"/>
          <p:cNvSpPr>
            <a:spLocks noChangeArrowheads="1"/>
          </p:cNvSpPr>
          <p:nvPr userDrawn="1"/>
        </p:nvSpPr>
        <p:spPr bwMode="auto">
          <a:xfrm>
            <a:off x="20006653" y="7518409"/>
            <a:ext cx="6202229" cy="354171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6074" name="Line 58"/>
          <p:cNvSpPr>
            <a:spLocks noChangeShapeType="1"/>
          </p:cNvSpPr>
          <p:nvPr userDrawn="1"/>
        </p:nvSpPr>
        <p:spPr bwMode="auto">
          <a:xfrm>
            <a:off x="0" y="6400800"/>
            <a:ext cx="33110488" cy="0"/>
          </a:xfrm>
          <a:prstGeom prst="line">
            <a:avLst/>
          </a:prstGeom>
          <a:noFill/>
          <a:ln w="1016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0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2pPr>
      <a:lvl3pPr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3pPr>
      <a:lvl4pPr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4pPr>
      <a:lvl5pPr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5pPr>
      <a:lvl6pPr marL="4572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6pPr>
      <a:lvl7pPr marL="9144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7pPr>
      <a:lvl8pPr marL="13716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8pPr>
      <a:lvl9pPr marL="18288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9pPr>
    </p:titleStyle>
    <p:bodyStyle>
      <a:lvl1pPr marL="244475" indent="-244475" algn="l" defTabSz="652463" rtl="0" fontAlgn="base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28638" indent="-201613" algn="l" defTabSz="652463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15975" indent="-163513" algn="l" defTabSz="652463" rtl="0" fontAlgn="base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143000" indent="-163513" algn="l" defTabSz="652463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4700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19272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3844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8416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2988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0" y="-986960"/>
            <a:ext cx="33110488" cy="44958000"/>
            <a:chOff x="0" y="0"/>
            <a:chExt cx="43891200" cy="32918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43891200" cy="32918400"/>
            </a:xfrm>
            <a:prstGeom prst="rect">
              <a:avLst/>
            </a:prstGeom>
            <a:gradFill>
              <a:gsLst>
                <a:gs pos="21000">
                  <a:schemeClr val="accent1">
                    <a:lumMod val="0"/>
                    <a:lumOff val="100000"/>
                  </a:schemeClr>
                </a:gs>
                <a:gs pos="6800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/>
              <a:endParaRPr lang="en-US" sz="93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29340313"/>
              <a:ext cx="43891200" cy="28495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>
                    <a:alpha val="73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/>
              <a:endParaRPr lang="en-US" sz="93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381000"/>
              <a:ext cx="43891199" cy="4953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5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/>
              <a:endParaRPr lang="en-US" sz="9300">
                <a:solidFill>
                  <a:prstClr val="white"/>
                </a:solidFill>
              </a:endParaRPr>
            </a:p>
          </p:txBody>
        </p:sp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685800" y="5334000"/>
              <a:ext cx="42672001" cy="25374600"/>
            </a:xfrm>
            <a:custGeom>
              <a:avLst/>
              <a:gdLst>
                <a:gd name="T0" fmla="*/ 18065 w 19008"/>
                <a:gd name="T1" fmla="*/ 1 h 10248"/>
                <a:gd name="T2" fmla="*/ 18214 w 19008"/>
                <a:gd name="T3" fmla="*/ 20 h 10248"/>
                <a:gd name="T4" fmla="*/ 18355 w 19008"/>
                <a:gd name="T5" fmla="*/ 62 h 10248"/>
                <a:gd name="T6" fmla="*/ 18486 w 19008"/>
                <a:gd name="T7" fmla="*/ 124 h 10248"/>
                <a:gd name="T8" fmla="*/ 18608 w 19008"/>
                <a:gd name="T9" fmla="*/ 203 h 10248"/>
                <a:gd name="T10" fmla="*/ 18716 w 19008"/>
                <a:gd name="T11" fmla="*/ 298 h 10248"/>
                <a:gd name="T12" fmla="*/ 18810 w 19008"/>
                <a:gd name="T13" fmla="*/ 409 h 10248"/>
                <a:gd name="T14" fmla="*/ 18888 w 19008"/>
                <a:gd name="T15" fmla="*/ 533 h 10248"/>
                <a:gd name="T16" fmla="*/ 18947 w 19008"/>
                <a:gd name="T17" fmla="*/ 668 h 10248"/>
                <a:gd name="T18" fmla="*/ 18988 w 19008"/>
                <a:gd name="T19" fmla="*/ 813 h 10248"/>
                <a:gd name="T20" fmla="*/ 19007 w 19008"/>
                <a:gd name="T21" fmla="*/ 965 h 10248"/>
                <a:gd name="T22" fmla="*/ 18426 w 19008"/>
                <a:gd name="T23" fmla="*/ 1217 h 10248"/>
                <a:gd name="T24" fmla="*/ 19008 w 19008"/>
                <a:gd name="T25" fmla="*/ 8879 h 10248"/>
                <a:gd name="T26" fmla="*/ 19008 w 19008"/>
                <a:gd name="T27" fmla="*/ 9064 h 10248"/>
                <a:gd name="T28" fmla="*/ 19003 w 19008"/>
                <a:gd name="T29" fmla="*/ 9336 h 10248"/>
                <a:gd name="T30" fmla="*/ 18977 w 19008"/>
                <a:gd name="T31" fmla="*/ 9485 h 10248"/>
                <a:gd name="T32" fmla="*/ 18930 w 19008"/>
                <a:gd name="T33" fmla="*/ 9627 h 10248"/>
                <a:gd name="T34" fmla="*/ 18863 w 19008"/>
                <a:gd name="T35" fmla="*/ 9757 h 10248"/>
                <a:gd name="T36" fmla="*/ 18780 w 19008"/>
                <a:gd name="T37" fmla="*/ 9877 h 10248"/>
                <a:gd name="T38" fmla="*/ 18681 w 19008"/>
                <a:gd name="T39" fmla="*/ 9983 h 10248"/>
                <a:gd name="T40" fmla="*/ 18568 w 19008"/>
                <a:gd name="T41" fmla="*/ 10073 h 10248"/>
                <a:gd name="T42" fmla="*/ 18444 w 19008"/>
                <a:gd name="T43" fmla="*/ 10147 h 10248"/>
                <a:gd name="T44" fmla="*/ 18309 w 19008"/>
                <a:gd name="T45" fmla="*/ 10202 h 10248"/>
                <a:gd name="T46" fmla="*/ 18166 w 19008"/>
                <a:gd name="T47" fmla="*/ 10236 h 10248"/>
                <a:gd name="T48" fmla="*/ 18015 w 19008"/>
                <a:gd name="T49" fmla="*/ 10248 h 10248"/>
                <a:gd name="T50" fmla="*/ 892 w 19008"/>
                <a:gd name="T51" fmla="*/ 10243 h 10248"/>
                <a:gd name="T52" fmla="*/ 746 w 19008"/>
                <a:gd name="T53" fmla="*/ 10216 h 10248"/>
                <a:gd name="T54" fmla="*/ 608 w 19008"/>
                <a:gd name="T55" fmla="*/ 10167 h 10248"/>
                <a:gd name="T56" fmla="*/ 480 w 19008"/>
                <a:gd name="T57" fmla="*/ 10101 h 10248"/>
                <a:gd name="T58" fmla="*/ 362 w 19008"/>
                <a:gd name="T59" fmla="*/ 10015 h 10248"/>
                <a:gd name="T60" fmla="*/ 259 w 19008"/>
                <a:gd name="T61" fmla="*/ 9914 h 10248"/>
                <a:gd name="T62" fmla="*/ 170 w 19008"/>
                <a:gd name="T63" fmla="*/ 9799 h 10248"/>
                <a:gd name="T64" fmla="*/ 99 w 19008"/>
                <a:gd name="T65" fmla="*/ 9672 h 10248"/>
                <a:gd name="T66" fmla="*/ 45 w 19008"/>
                <a:gd name="T67" fmla="*/ 9533 h 10248"/>
                <a:gd name="T68" fmla="*/ 12 w 19008"/>
                <a:gd name="T69" fmla="*/ 9385 h 10248"/>
                <a:gd name="T70" fmla="*/ 0 w 19008"/>
                <a:gd name="T71" fmla="*/ 9231 h 10248"/>
                <a:gd name="T72" fmla="*/ 564 w 19008"/>
                <a:gd name="T73" fmla="*/ 8879 h 10248"/>
                <a:gd name="T74" fmla="*/ 564 w 19008"/>
                <a:gd name="T75" fmla="*/ 1401 h 10248"/>
                <a:gd name="T76" fmla="*/ 0 w 19008"/>
                <a:gd name="T77" fmla="*/ 1017 h 10248"/>
                <a:gd name="T78" fmla="*/ 12 w 19008"/>
                <a:gd name="T79" fmla="*/ 863 h 10248"/>
                <a:gd name="T80" fmla="*/ 45 w 19008"/>
                <a:gd name="T81" fmla="*/ 715 h 10248"/>
                <a:gd name="T82" fmla="*/ 99 w 19008"/>
                <a:gd name="T83" fmla="*/ 576 h 10248"/>
                <a:gd name="T84" fmla="*/ 170 w 19008"/>
                <a:gd name="T85" fmla="*/ 449 h 10248"/>
                <a:gd name="T86" fmla="*/ 259 w 19008"/>
                <a:gd name="T87" fmla="*/ 334 h 10248"/>
                <a:gd name="T88" fmla="*/ 362 w 19008"/>
                <a:gd name="T89" fmla="*/ 233 h 10248"/>
                <a:gd name="T90" fmla="*/ 480 w 19008"/>
                <a:gd name="T91" fmla="*/ 147 h 10248"/>
                <a:gd name="T92" fmla="*/ 608 w 19008"/>
                <a:gd name="T93" fmla="*/ 81 h 10248"/>
                <a:gd name="T94" fmla="*/ 746 w 19008"/>
                <a:gd name="T95" fmla="*/ 32 h 10248"/>
                <a:gd name="T96" fmla="*/ 892 w 19008"/>
                <a:gd name="T97" fmla="*/ 5 h 10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008" h="10248">
                  <a:moveTo>
                    <a:pt x="993" y="0"/>
                  </a:moveTo>
                  <a:lnTo>
                    <a:pt x="18015" y="0"/>
                  </a:lnTo>
                  <a:lnTo>
                    <a:pt x="18065" y="1"/>
                  </a:lnTo>
                  <a:lnTo>
                    <a:pt x="18116" y="5"/>
                  </a:lnTo>
                  <a:lnTo>
                    <a:pt x="18166" y="12"/>
                  </a:lnTo>
                  <a:lnTo>
                    <a:pt x="18214" y="20"/>
                  </a:lnTo>
                  <a:lnTo>
                    <a:pt x="18262" y="32"/>
                  </a:lnTo>
                  <a:lnTo>
                    <a:pt x="18309" y="46"/>
                  </a:lnTo>
                  <a:lnTo>
                    <a:pt x="18355" y="62"/>
                  </a:lnTo>
                  <a:lnTo>
                    <a:pt x="18400" y="81"/>
                  </a:lnTo>
                  <a:lnTo>
                    <a:pt x="18444" y="101"/>
                  </a:lnTo>
                  <a:lnTo>
                    <a:pt x="18486" y="124"/>
                  </a:lnTo>
                  <a:lnTo>
                    <a:pt x="18528" y="147"/>
                  </a:lnTo>
                  <a:lnTo>
                    <a:pt x="18568" y="175"/>
                  </a:lnTo>
                  <a:lnTo>
                    <a:pt x="18608" y="203"/>
                  </a:lnTo>
                  <a:lnTo>
                    <a:pt x="18646" y="233"/>
                  </a:lnTo>
                  <a:lnTo>
                    <a:pt x="18681" y="265"/>
                  </a:lnTo>
                  <a:lnTo>
                    <a:pt x="18716" y="298"/>
                  </a:lnTo>
                  <a:lnTo>
                    <a:pt x="18749" y="334"/>
                  </a:lnTo>
                  <a:lnTo>
                    <a:pt x="18780" y="371"/>
                  </a:lnTo>
                  <a:lnTo>
                    <a:pt x="18810" y="409"/>
                  </a:lnTo>
                  <a:lnTo>
                    <a:pt x="18838" y="449"/>
                  </a:lnTo>
                  <a:lnTo>
                    <a:pt x="18863" y="491"/>
                  </a:lnTo>
                  <a:lnTo>
                    <a:pt x="18888" y="533"/>
                  </a:lnTo>
                  <a:lnTo>
                    <a:pt x="18909" y="576"/>
                  </a:lnTo>
                  <a:lnTo>
                    <a:pt x="18930" y="621"/>
                  </a:lnTo>
                  <a:lnTo>
                    <a:pt x="18947" y="668"/>
                  </a:lnTo>
                  <a:lnTo>
                    <a:pt x="18963" y="715"/>
                  </a:lnTo>
                  <a:lnTo>
                    <a:pt x="18977" y="763"/>
                  </a:lnTo>
                  <a:lnTo>
                    <a:pt x="18988" y="813"/>
                  </a:lnTo>
                  <a:lnTo>
                    <a:pt x="18996" y="863"/>
                  </a:lnTo>
                  <a:lnTo>
                    <a:pt x="19003" y="912"/>
                  </a:lnTo>
                  <a:lnTo>
                    <a:pt x="19007" y="965"/>
                  </a:lnTo>
                  <a:lnTo>
                    <a:pt x="19008" y="1017"/>
                  </a:lnTo>
                  <a:lnTo>
                    <a:pt x="19008" y="1217"/>
                  </a:lnTo>
                  <a:lnTo>
                    <a:pt x="18426" y="1217"/>
                  </a:lnTo>
                  <a:lnTo>
                    <a:pt x="18426" y="1401"/>
                  </a:lnTo>
                  <a:lnTo>
                    <a:pt x="19008" y="1401"/>
                  </a:lnTo>
                  <a:lnTo>
                    <a:pt x="19008" y="8879"/>
                  </a:lnTo>
                  <a:lnTo>
                    <a:pt x="18426" y="8879"/>
                  </a:lnTo>
                  <a:lnTo>
                    <a:pt x="18426" y="9064"/>
                  </a:lnTo>
                  <a:lnTo>
                    <a:pt x="19008" y="9064"/>
                  </a:lnTo>
                  <a:lnTo>
                    <a:pt x="19008" y="9231"/>
                  </a:lnTo>
                  <a:lnTo>
                    <a:pt x="19007" y="9283"/>
                  </a:lnTo>
                  <a:lnTo>
                    <a:pt x="19003" y="9336"/>
                  </a:lnTo>
                  <a:lnTo>
                    <a:pt x="18996" y="9385"/>
                  </a:lnTo>
                  <a:lnTo>
                    <a:pt x="18988" y="9435"/>
                  </a:lnTo>
                  <a:lnTo>
                    <a:pt x="18977" y="9485"/>
                  </a:lnTo>
                  <a:lnTo>
                    <a:pt x="18963" y="9533"/>
                  </a:lnTo>
                  <a:lnTo>
                    <a:pt x="18947" y="9580"/>
                  </a:lnTo>
                  <a:lnTo>
                    <a:pt x="18930" y="9627"/>
                  </a:lnTo>
                  <a:lnTo>
                    <a:pt x="18909" y="9672"/>
                  </a:lnTo>
                  <a:lnTo>
                    <a:pt x="18888" y="9715"/>
                  </a:lnTo>
                  <a:lnTo>
                    <a:pt x="18863" y="9757"/>
                  </a:lnTo>
                  <a:lnTo>
                    <a:pt x="18838" y="9799"/>
                  </a:lnTo>
                  <a:lnTo>
                    <a:pt x="18810" y="9839"/>
                  </a:lnTo>
                  <a:lnTo>
                    <a:pt x="18780" y="9877"/>
                  </a:lnTo>
                  <a:lnTo>
                    <a:pt x="18749" y="9914"/>
                  </a:lnTo>
                  <a:lnTo>
                    <a:pt x="18716" y="9950"/>
                  </a:lnTo>
                  <a:lnTo>
                    <a:pt x="18681" y="9983"/>
                  </a:lnTo>
                  <a:lnTo>
                    <a:pt x="18646" y="10015"/>
                  </a:lnTo>
                  <a:lnTo>
                    <a:pt x="18608" y="10045"/>
                  </a:lnTo>
                  <a:lnTo>
                    <a:pt x="18568" y="10073"/>
                  </a:lnTo>
                  <a:lnTo>
                    <a:pt x="18528" y="10101"/>
                  </a:lnTo>
                  <a:lnTo>
                    <a:pt x="18486" y="10124"/>
                  </a:lnTo>
                  <a:lnTo>
                    <a:pt x="18444" y="10147"/>
                  </a:lnTo>
                  <a:lnTo>
                    <a:pt x="18400" y="10167"/>
                  </a:lnTo>
                  <a:lnTo>
                    <a:pt x="18355" y="10186"/>
                  </a:lnTo>
                  <a:lnTo>
                    <a:pt x="18309" y="10202"/>
                  </a:lnTo>
                  <a:lnTo>
                    <a:pt x="18262" y="10216"/>
                  </a:lnTo>
                  <a:lnTo>
                    <a:pt x="18214" y="10228"/>
                  </a:lnTo>
                  <a:lnTo>
                    <a:pt x="18166" y="10236"/>
                  </a:lnTo>
                  <a:lnTo>
                    <a:pt x="18116" y="10243"/>
                  </a:lnTo>
                  <a:lnTo>
                    <a:pt x="18065" y="10247"/>
                  </a:lnTo>
                  <a:lnTo>
                    <a:pt x="18015" y="10248"/>
                  </a:lnTo>
                  <a:lnTo>
                    <a:pt x="993" y="10248"/>
                  </a:lnTo>
                  <a:lnTo>
                    <a:pt x="943" y="10247"/>
                  </a:lnTo>
                  <a:lnTo>
                    <a:pt x="892" y="10243"/>
                  </a:lnTo>
                  <a:lnTo>
                    <a:pt x="842" y="10236"/>
                  </a:lnTo>
                  <a:lnTo>
                    <a:pt x="794" y="10228"/>
                  </a:lnTo>
                  <a:lnTo>
                    <a:pt x="746" y="10216"/>
                  </a:lnTo>
                  <a:lnTo>
                    <a:pt x="699" y="10202"/>
                  </a:lnTo>
                  <a:lnTo>
                    <a:pt x="653" y="10186"/>
                  </a:lnTo>
                  <a:lnTo>
                    <a:pt x="608" y="10167"/>
                  </a:lnTo>
                  <a:lnTo>
                    <a:pt x="564" y="10147"/>
                  </a:lnTo>
                  <a:lnTo>
                    <a:pt x="522" y="10124"/>
                  </a:lnTo>
                  <a:lnTo>
                    <a:pt x="480" y="10101"/>
                  </a:lnTo>
                  <a:lnTo>
                    <a:pt x="440" y="10073"/>
                  </a:lnTo>
                  <a:lnTo>
                    <a:pt x="400" y="10045"/>
                  </a:lnTo>
                  <a:lnTo>
                    <a:pt x="362" y="10015"/>
                  </a:lnTo>
                  <a:lnTo>
                    <a:pt x="327" y="9983"/>
                  </a:lnTo>
                  <a:lnTo>
                    <a:pt x="292" y="9950"/>
                  </a:lnTo>
                  <a:lnTo>
                    <a:pt x="259" y="9914"/>
                  </a:lnTo>
                  <a:lnTo>
                    <a:pt x="228" y="9877"/>
                  </a:lnTo>
                  <a:lnTo>
                    <a:pt x="198" y="9839"/>
                  </a:lnTo>
                  <a:lnTo>
                    <a:pt x="170" y="9799"/>
                  </a:lnTo>
                  <a:lnTo>
                    <a:pt x="145" y="9757"/>
                  </a:lnTo>
                  <a:lnTo>
                    <a:pt x="120" y="9715"/>
                  </a:lnTo>
                  <a:lnTo>
                    <a:pt x="99" y="9672"/>
                  </a:lnTo>
                  <a:lnTo>
                    <a:pt x="78" y="9627"/>
                  </a:lnTo>
                  <a:lnTo>
                    <a:pt x="61" y="9580"/>
                  </a:lnTo>
                  <a:lnTo>
                    <a:pt x="45" y="9533"/>
                  </a:lnTo>
                  <a:lnTo>
                    <a:pt x="31" y="9485"/>
                  </a:lnTo>
                  <a:lnTo>
                    <a:pt x="20" y="9435"/>
                  </a:lnTo>
                  <a:lnTo>
                    <a:pt x="12" y="9385"/>
                  </a:lnTo>
                  <a:lnTo>
                    <a:pt x="5" y="9336"/>
                  </a:lnTo>
                  <a:lnTo>
                    <a:pt x="1" y="9283"/>
                  </a:lnTo>
                  <a:lnTo>
                    <a:pt x="0" y="9231"/>
                  </a:lnTo>
                  <a:lnTo>
                    <a:pt x="0" y="9064"/>
                  </a:lnTo>
                  <a:lnTo>
                    <a:pt x="564" y="9064"/>
                  </a:lnTo>
                  <a:lnTo>
                    <a:pt x="564" y="8879"/>
                  </a:lnTo>
                  <a:lnTo>
                    <a:pt x="0" y="8879"/>
                  </a:lnTo>
                  <a:lnTo>
                    <a:pt x="0" y="1401"/>
                  </a:lnTo>
                  <a:lnTo>
                    <a:pt x="564" y="1401"/>
                  </a:lnTo>
                  <a:lnTo>
                    <a:pt x="564" y="1217"/>
                  </a:lnTo>
                  <a:lnTo>
                    <a:pt x="0" y="1217"/>
                  </a:lnTo>
                  <a:lnTo>
                    <a:pt x="0" y="1017"/>
                  </a:lnTo>
                  <a:lnTo>
                    <a:pt x="1" y="965"/>
                  </a:lnTo>
                  <a:lnTo>
                    <a:pt x="5" y="912"/>
                  </a:lnTo>
                  <a:lnTo>
                    <a:pt x="12" y="863"/>
                  </a:lnTo>
                  <a:lnTo>
                    <a:pt x="20" y="813"/>
                  </a:lnTo>
                  <a:lnTo>
                    <a:pt x="31" y="763"/>
                  </a:lnTo>
                  <a:lnTo>
                    <a:pt x="45" y="715"/>
                  </a:lnTo>
                  <a:lnTo>
                    <a:pt x="61" y="668"/>
                  </a:lnTo>
                  <a:lnTo>
                    <a:pt x="78" y="621"/>
                  </a:lnTo>
                  <a:lnTo>
                    <a:pt x="99" y="576"/>
                  </a:lnTo>
                  <a:lnTo>
                    <a:pt x="120" y="533"/>
                  </a:lnTo>
                  <a:lnTo>
                    <a:pt x="145" y="491"/>
                  </a:lnTo>
                  <a:lnTo>
                    <a:pt x="170" y="449"/>
                  </a:lnTo>
                  <a:lnTo>
                    <a:pt x="198" y="409"/>
                  </a:lnTo>
                  <a:lnTo>
                    <a:pt x="228" y="371"/>
                  </a:lnTo>
                  <a:lnTo>
                    <a:pt x="259" y="334"/>
                  </a:lnTo>
                  <a:lnTo>
                    <a:pt x="292" y="298"/>
                  </a:lnTo>
                  <a:lnTo>
                    <a:pt x="327" y="265"/>
                  </a:lnTo>
                  <a:lnTo>
                    <a:pt x="362" y="233"/>
                  </a:lnTo>
                  <a:lnTo>
                    <a:pt x="400" y="203"/>
                  </a:lnTo>
                  <a:lnTo>
                    <a:pt x="440" y="175"/>
                  </a:lnTo>
                  <a:lnTo>
                    <a:pt x="480" y="147"/>
                  </a:lnTo>
                  <a:lnTo>
                    <a:pt x="522" y="124"/>
                  </a:lnTo>
                  <a:lnTo>
                    <a:pt x="564" y="101"/>
                  </a:lnTo>
                  <a:lnTo>
                    <a:pt x="608" y="81"/>
                  </a:lnTo>
                  <a:lnTo>
                    <a:pt x="653" y="62"/>
                  </a:lnTo>
                  <a:lnTo>
                    <a:pt x="699" y="46"/>
                  </a:lnTo>
                  <a:lnTo>
                    <a:pt x="746" y="32"/>
                  </a:lnTo>
                  <a:lnTo>
                    <a:pt x="794" y="20"/>
                  </a:lnTo>
                  <a:lnTo>
                    <a:pt x="842" y="12"/>
                  </a:lnTo>
                  <a:lnTo>
                    <a:pt x="892" y="5"/>
                  </a:lnTo>
                  <a:lnTo>
                    <a:pt x="943" y="1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rgbClr val="FEFEFE">
                <a:alpha val="7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9300">
                <a:solidFill>
                  <a:prstClr val="black"/>
                </a:solidFill>
              </a:endParaRPr>
            </a:p>
          </p:txBody>
        </p:sp>
      </p:grpSp>
      <p:sp>
        <p:nvSpPr>
          <p:cNvPr id="17" name="Rounded Rectangle 16"/>
          <p:cNvSpPr/>
          <p:nvPr userDrawn="1"/>
        </p:nvSpPr>
        <p:spPr bwMode="auto">
          <a:xfrm>
            <a:off x="-9379519" y="19846636"/>
            <a:ext cx="12673960" cy="35169764"/>
          </a:xfrm>
          <a:prstGeom prst="roundRect">
            <a:avLst>
              <a:gd name="adj" fmla="val 18860"/>
            </a:avLst>
          </a:prstGeom>
          <a:gradFill flip="none" rotWithShape="1">
            <a:gsLst>
              <a:gs pos="8000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29816054" y="19846636"/>
            <a:ext cx="12673960" cy="35169764"/>
          </a:xfrm>
          <a:prstGeom prst="roundRect">
            <a:avLst>
              <a:gd name="adj" fmla="val 18860"/>
            </a:avLst>
          </a:prstGeom>
          <a:gradFill flip="none" rotWithShape="1">
            <a:gsLst>
              <a:gs pos="8000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-12588883" y="-22707599"/>
            <a:ext cx="12588883" cy="93116398"/>
          </a:xfrm>
          <a:prstGeom prst="rect">
            <a:avLst/>
          </a:prstGeom>
          <a:solidFill>
            <a:srgbClr val="CDD1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 bwMode="auto">
          <a:xfrm>
            <a:off x="33110488" y="-8839193"/>
            <a:ext cx="12588883" cy="74675998"/>
          </a:xfrm>
          <a:prstGeom prst="rect">
            <a:avLst/>
          </a:prstGeom>
          <a:solidFill>
            <a:srgbClr val="CDD1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 rot="5400000">
            <a:off x="2511685" y="40114887"/>
            <a:ext cx="33375600" cy="40928243"/>
          </a:xfrm>
          <a:prstGeom prst="rect">
            <a:avLst/>
          </a:prstGeom>
          <a:solidFill>
            <a:srgbClr val="CDD1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 bwMode="auto">
          <a:xfrm rot="5400000">
            <a:off x="2511687" y="-38203050"/>
            <a:ext cx="33375600" cy="40928243"/>
          </a:xfrm>
          <a:prstGeom prst="rect">
            <a:avLst/>
          </a:prstGeom>
          <a:solidFill>
            <a:srgbClr val="CDD1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703763" eaLnBrk="0" hangingPunct="0"/>
            <a:endParaRPr lang="en-US" sz="9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defTabSz="375928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9731" indent="-1409731" algn="l" defTabSz="375928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4419" indent="-1174773" algn="l" defTabSz="375928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699103" indent="-939819" algn="l" defTabSz="375928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78750" indent="-939819" algn="l" defTabSz="375928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58388" indent="-939819" algn="l" defTabSz="375928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8026" indent="-939819" algn="l" defTabSz="37592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17672" indent="-939819" algn="l" defTabSz="37592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97310" indent="-939819" algn="l" defTabSz="37592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6953" indent="-939819" algn="l" defTabSz="37592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9638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9284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8923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8569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8207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7853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57491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37134" algn="l" defTabSz="37592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/>
          <p:cNvSpPr>
            <a:spLocks noChangeArrowheads="1"/>
          </p:cNvSpPr>
          <p:nvPr userDrawn="1"/>
        </p:nvSpPr>
        <p:spPr bwMode="auto">
          <a:xfrm>
            <a:off x="0" y="0"/>
            <a:ext cx="33110488" cy="640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724532" y="1698626"/>
            <a:ext cx="3162789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5183" tIns="32585" rIns="65183" bIns="325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0" y="0"/>
            <a:ext cx="33110488" cy="43891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86054" name="Text Box 38"/>
          <p:cNvSpPr txBox="1">
            <a:spLocks noChangeArrowheads="1"/>
          </p:cNvSpPr>
          <p:nvPr userDrawn="1"/>
        </p:nvSpPr>
        <p:spPr bwMode="auto">
          <a:xfrm>
            <a:off x="344901" y="43259376"/>
            <a:ext cx="1422716" cy="18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183" tIns="32585" rIns="65183" bIns="32585">
            <a:spAutoFit/>
          </a:bodyPr>
          <a:lstStyle>
            <a:lvl1pPr defTabSz="652463">
              <a:defRPr>
                <a:solidFill>
                  <a:schemeClr val="tx1"/>
                </a:solidFill>
                <a:latin typeface="Arial" charset="0"/>
              </a:defRPr>
            </a:lvl1pPr>
            <a:lvl2pPr marL="327025" defTabSz="652463">
              <a:defRPr>
                <a:solidFill>
                  <a:schemeClr val="tx1"/>
                </a:solidFill>
                <a:latin typeface="Arial" charset="0"/>
              </a:defRPr>
            </a:lvl2pPr>
            <a:lvl3pPr marL="652463" defTabSz="652463">
              <a:defRPr>
                <a:solidFill>
                  <a:schemeClr val="tx1"/>
                </a:solidFill>
                <a:latin typeface="Arial" charset="0"/>
              </a:defRPr>
            </a:lvl3pPr>
            <a:lvl4pPr marL="979488" defTabSz="652463">
              <a:defRPr>
                <a:solidFill>
                  <a:schemeClr val="tx1"/>
                </a:solidFill>
                <a:latin typeface="Arial" charset="0"/>
              </a:defRPr>
            </a:lvl4pPr>
            <a:lvl5pPr marL="1306513" defTabSz="65246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652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en-US" sz="300" b="1" smtClean="0">
                <a:solidFill>
                  <a:srgbClr val="808080"/>
                </a:solidFill>
              </a:rPr>
              <a:t>TEMPLATE DESIGN © 2008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en-US" sz="500" b="1" smtClean="0">
                <a:solidFill>
                  <a:srgbClr val="808080"/>
                </a:solidFill>
              </a:rPr>
              <a:t>www.PosterPresentations.com</a:t>
            </a:r>
          </a:p>
        </p:txBody>
      </p:sp>
      <p:sp>
        <p:nvSpPr>
          <p:cNvPr id="1030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804" y="7518400"/>
            <a:ext cx="5642962" cy="3348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25967" tIns="325967" rIns="325967" bIns="325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1031" name="Rectangle 47"/>
          <p:cNvSpPr>
            <a:spLocks noChangeArrowheads="1"/>
          </p:cNvSpPr>
          <p:nvPr userDrawn="1"/>
        </p:nvSpPr>
        <p:spPr bwMode="auto">
          <a:xfrm>
            <a:off x="347296" y="7518403"/>
            <a:ext cx="6202229" cy="354171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2" name="Rectangle 54"/>
          <p:cNvSpPr>
            <a:spLocks noChangeArrowheads="1"/>
          </p:cNvSpPr>
          <p:nvPr userDrawn="1"/>
        </p:nvSpPr>
        <p:spPr bwMode="auto">
          <a:xfrm>
            <a:off x="26560964" y="7518403"/>
            <a:ext cx="6187857" cy="354171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3" name="Rectangle 55"/>
          <p:cNvSpPr>
            <a:spLocks noChangeArrowheads="1"/>
          </p:cNvSpPr>
          <p:nvPr userDrawn="1"/>
        </p:nvSpPr>
        <p:spPr bwMode="auto">
          <a:xfrm>
            <a:off x="6900417" y="7518403"/>
            <a:ext cx="6202229" cy="354171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4" name="Rectangle 56"/>
          <p:cNvSpPr>
            <a:spLocks noChangeArrowheads="1"/>
          </p:cNvSpPr>
          <p:nvPr userDrawn="1"/>
        </p:nvSpPr>
        <p:spPr bwMode="auto">
          <a:xfrm>
            <a:off x="13453534" y="7518403"/>
            <a:ext cx="6202229" cy="354171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5" name="Rectangle 57"/>
          <p:cNvSpPr>
            <a:spLocks noChangeArrowheads="1"/>
          </p:cNvSpPr>
          <p:nvPr userDrawn="1"/>
        </p:nvSpPr>
        <p:spPr bwMode="auto">
          <a:xfrm>
            <a:off x="20006652" y="7518403"/>
            <a:ext cx="6202229" cy="354171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6" name="Line 58"/>
          <p:cNvSpPr>
            <a:spLocks noChangeShapeType="1"/>
          </p:cNvSpPr>
          <p:nvPr userDrawn="1"/>
        </p:nvSpPr>
        <p:spPr bwMode="auto">
          <a:xfrm>
            <a:off x="0" y="6400800"/>
            <a:ext cx="33110488" cy="0"/>
          </a:xfrm>
          <a:prstGeom prst="line">
            <a:avLst/>
          </a:prstGeom>
          <a:noFill/>
          <a:ln w="1016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2100" smtClean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2pPr>
      <a:lvl3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3pPr>
      <a:lvl4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4pPr>
      <a:lvl5pPr algn="ctr" defTabSz="652463" rtl="0" eaLnBrk="0" fontAlgn="base" hangingPunct="0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5pPr>
      <a:lvl6pPr marL="4572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6pPr>
      <a:lvl7pPr marL="9144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7pPr>
      <a:lvl8pPr marL="13716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8pPr>
      <a:lvl9pPr marL="1828800" algn="ctr" defTabSz="652463" rtl="0" fontAlgn="base">
        <a:spcBef>
          <a:spcPct val="0"/>
        </a:spcBef>
        <a:spcAft>
          <a:spcPct val="0"/>
        </a:spcAft>
        <a:defRPr sz="6100">
          <a:solidFill>
            <a:srgbClr val="FFFFFF"/>
          </a:solidFill>
          <a:latin typeface="Arial Black" pitchFamily="34" charset="0"/>
        </a:defRPr>
      </a:lvl9pPr>
    </p:titleStyle>
    <p:bodyStyle>
      <a:lvl1pPr marL="244475" indent="-244475" algn="l" defTabSz="652463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28638" indent="-201613" algn="l" defTabSz="6524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15975" indent="-163513" algn="l" defTabSz="652463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143000" indent="-163513" algn="l" defTabSz="652463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470025" indent="-163513" algn="l" defTabSz="652463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19272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3844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8416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298825" indent="-163513" algn="l" defTabSz="652463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753"/>
          <p:cNvSpPr txBox="1">
            <a:spLocks noChangeArrowheads="1"/>
          </p:cNvSpPr>
          <p:nvPr/>
        </p:nvSpPr>
        <p:spPr bwMode="auto">
          <a:xfrm>
            <a:off x="743373" y="614045"/>
            <a:ext cx="323671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702175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2175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6000" dirty="0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SQL </a:t>
            </a:r>
            <a:r>
              <a:rPr lang="en-US" sz="6000" dirty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for SRL: Structure Learning Inside a Database System</a:t>
            </a:r>
          </a:p>
        </p:txBody>
      </p:sp>
      <p:sp>
        <p:nvSpPr>
          <p:cNvPr id="3078" name="AutoShape 754"/>
          <p:cNvSpPr>
            <a:spLocks noChangeArrowheads="1"/>
          </p:cNvSpPr>
          <p:nvPr/>
        </p:nvSpPr>
        <p:spPr bwMode="auto">
          <a:xfrm>
            <a:off x="1324567" y="7197628"/>
            <a:ext cx="7240523" cy="12192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Introduction</a:t>
            </a:r>
          </a:p>
        </p:txBody>
      </p:sp>
      <p:sp>
        <p:nvSpPr>
          <p:cNvPr id="3079" name="Text Box 755"/>
          <p:cNvSpPr txBox="1">
            <a:spLocks noChangeArrowheads="1"/>
          </p:cNvSpPr>
          <p:nvPr/>
        </p:nvSpPr>
        <p:spPr bwMode="auto">
          <a:xfrm>
            <a:off x="1441263" y="8628106"/>
            <a:ext cx="7392037" cy="761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703763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Statistical-Relational Learning</a:t>
            </a:r>
            <a:r>
              <a:rPr lang="en-US" sz="2400" dirty="0">
                <a:solidFill>
                  <a:prstClr val="black"/>
                </a:solidFill>
              </a:rPr>
              <a:t>: Learn a joint statistical model for </a:t>
            </a:r>
            <a:r>
              <a:rPr lang="en-US" sz="2400" i="1" dirty="0">
                <a:solidFill>
                  <a:prstClr val="black"/>
                </a:solidFill>
              </a:rPr>
              <a:t>all</a:t>
            </a:r>
            <a:r>
              <a:rPr lang="en-US" sz="2400" dirty="0">
                <a:solidFill>
                  <a:prstClr val="black"/>
                </a:solidFill>
              </a:rPr>
              <a:t> tables in the input database. 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New approach to </a:t>
            </a:r>
            <a:r>
              <a:rPr lang="en-US" sz="2400" i="1" dirty="0">
                <a:solidFill>
                  <a:prstClr val="black"/>
                </a:solidFill>
              </a:rPr>
              <a:t>SRL system building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>
                <a:solidFill>
                  <a:prstClr val="black"/>
                </a:solidFill>
              </a:rPr>
              <a:t>RDBMS stores structured objects for statistical analysis as </a:t>
            </a:r>
            <a:r>
              <a:rPr lang="en-US" sz="2400" i="1" dirty="0">
                <a:solidFill>
                  <a:prstClr val="black"/>
                </a:solidFill>
              </a:rPr>
              <a:t>first-class citizens</a:t>
            </a:r>
            <a:r>
              <a:rPr lang="en-US" sz="2400" dirty="0">
                <a:solidFill>
                  <a:prstClr val="black"/>
                </a:solidFill>
              </a:rPr>
              <a:t> in the database. 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i="1" dirty="0">
                <a:solidFill>
                  <a:prstClr val="black"/>
                </a:solidFill>
              </a:rPr>
              <a:t>SQL</a:t>
            </a:r>
            <a:r>
              <a:rPr lang="en-US" sz="2400" dirty="0">
                <a:solidFill>
                  <a:prstClr val="black"/>
                </a:solidFill>
              </a:rPr>
              <a:t> is used to build and transform statistical objects:</a:t>
            </a:r>
          </a:p>
          <a:p>
            <a:pPr marL="1085850" lvl="1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Structured Model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400" i="1" dirty="0">
                <a:solidFill>
                  <a:prstClr val="black"/>
                </a:solidFill>
              </a:rPr>
              <a:t>Bayesian network, Markov Logic Network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1085850" lvl="1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Parameter Estimates.</a:t>
            </a:r>
          </a:p>
          <a:p>
            <a:pPr marL="1085850" lvl="1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Sufficient Statistics.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Empirical evaluation: </a:t>
            </a:r>
            <a:r>
              <a:rPr lang="en-US" sz="2400" dirty="0">
                <a:solidFill>
                  <a:prstClr val="black"/>
                </a:solidFill>
              </a:rPr>
              <a:t>leveraging the </a:t>
            </a:r>
            <a:r>
              <a:rPr lang="en-US" sz="2400" dirty="0" smtClean="0">
                <a:solidFill>
                  <a:prstClr val="black"/>
                </a:solidFill>
              </a:rPr>
              <a:t>RDBMS capabilities </a:t>
            </a:r>
            <a:r>
              <a:rPr lang="en-US" sz="2400" dirty="0">
                <a:solidFill>
                  <a:prstClr val="black"/>
                </a:solidFill>
              </a:rPr>
              <a:t>achieves scalable learning and fast model testing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All code  and datasets are available online [1].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24566" y="17239058"/>
            <a:ext cx="7340058" cy="3438342"/>
            <a:chOff x="1793942" y="9991002"/>
            <a:chExt cx="9729967" cy="1719171"/>
          </a:xfrm>
        </p:grpSpPr>
        <p:sp>
          <p:nvSpPr>
            <p:cNvPr id="3080" name="AutoShape 756"/>
            <p:cNvSpPr>
              <a:spLocks noChangeArrowheads="1"/>
            </p:cNvSpPr>
            <p:nvPr/>
          </p:nvSpPr>
          <p:spPr bwMode="auto">
            <a:xfrm>
              <a:off x="1793942" y="9991002"/>
              <a:ext cx="9598025" cy="609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702175" eaLnBrk="0" hangingPunct="0"/>
              <a:r>
                <a:rPr lang="en-US" sz="4200" b="1" dirty="0">
                  <a:solidFill>
                    <a:srgbClr val="C6E7FC">
                      <a:lumMod val="50000"/>
                    </a:srgbClr>
                  </a:solidFill>
                </a:rPr>
                <a:t>Contributions</a:t>
              </a:r>
            </a:p>
          </p:txBody>
        </p:sp>
        <p:sp>
          <p:nvSpPr>
            <p:cNvPr id="3081" name="Text Box 757"/>
            <p:cNvSpPr txBox="1">
              <a:spLocks noChangeArrowheads="1"/>
            </p:cNvSpPr>
            <p:nvPr/>
          </p:nvSpPr>
          <p:spPr bwMode="auto">
            <a:xfrm>
              <a:off x="1960623" y="10702205"/>
              <a:ext cx="9563286" cy="1007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4703763">
                <a:defRPr sz="9300">
                  <a:solidFill>
                    <a:schemeClr val="tx1"/>
                  </a:solidFill>
                  <a:latin typeface="Arial" charset="0"/>
                </a:defRPr>
              </a:lvl1pPr>
              <a:lvl2pPr marL="798513" indent="-331788" defTabSz="4703763">
                <a:defRPr sz="9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82562" indent="-514350" algn="l" eaLnBrk="0" hangingPunct="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prstClr val="black"/>
                  </a:solidFill>
                </a:rPr>
                <a:t>Identifying </a:t>
              </a:r>
              <a:r>
                <a:rPr lang="en-US" sz="2400" dirty="0">
                  <a:solidFill>
                    <a:prstClr val="black"/>
                  </a:solidFill>
                </a:rPr>
                <a:t>new system requirements for </a:t>
              </a:r>
              <a:r>
                <a:rPr lang="en-US" sz="2400" dirty="0" smtClean="0">
                  <a:solidFill>
                    <a:prstClr val="black"/>
                  </a:solidFill>
                </a:rPr>
                <a:t>multi-relational machine </a:t>
              </a:r>
              <a:r>
                <a:rPr lang="en-US" sz="2400" dirty="0">
                  <a:solidFill>
                    <a:prstClr val="black"/>
                  </a:solidFill>
                </a:rPr>
                <a:t>learning that go beyond </a:t>
              </a:r>
              <a:r>
                <a:rPr lang="en-US" sz="2400" dirty="0" smtClean="0">
                  <a:solidFill>
                    <a:prstClr val="black"/>
                  </a:solidFill>
                </a:rPr>
                <a:t>single table machine </a:t>
              </a:r>
              <a:r>
                <a:rPr lang="en-US" sz="2400" dirty="0">
                  <a:solidFill>
                    <a:prstClr val="black"/>
                  </a:solidFill>
                </a:rPr>
                <a:t>learning</a:t>
              </a:r>
              <a:r>
                <a:rPr lang="en-US" sz="2400" dirty="0" smtClean="0">
                  <a:solidFill>
                    <a:prstClr val="black"/>
                  </a:solidFill>
                </a:rPr>
                <a:t>. </a:t>
              </a:r>
              <a:endParaRPr lang="en-US" sz="2400" dirty="0">
                <a:solidFill>
                  <a:prstClr val="black"/>
                </a:solidFill>
              </a:endParaRPr>
            </a:p>
            <a:p>
              <a:pPr marL="182562" indent="-514350" algn="l" eaLnBrk="0" hangingPunct="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prstClr val="black"/>
                  </a:solidFill>
                </a:rPr>
                <a:t>An integrated set of SQL-based solutions for </a:t>
              </a:r>
              <a:r>
                <a:rPr lang="en-US" sz="2400" dirty="0" smtClean="0">
                  <a:solidFill>
                    <a:prstClr val="black"/>
                  </a:solidFill>
                </a:rPr>
                <a:t>providing these </a:t>
              </a:r>
              <a:r>
                <a:rPr lang="en-US" sz="2400" dirty="0">
                  <a:solidFill>
                    <a:prstClr val="black"/>
                  </a:solidFill>
                </a:rPr>
                <a:t>system capabilities.</a:t>
              </a:r>
            </a:p>
          </p:txBody>
        </p:sp>
      </p:grpSp>
      <p:sp>
        <p:nvSpPr>
          <p:cNvPr id="3086" name="AutoShape 863"/>
          <p:cNvSpPr>
            <a:spLocks noChangeArrowheads="1"/>
          </p:cNvSpPr>
          <p:nvPr/>
        </p:nvSpPr>
        <p:spPr bwMode="auto">
          <a:xfrm>
            <a:off x="9005751" y="7254736"/>
            <a:ext cx="7240524" cy="12192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System Overview</a:t>
            </a:r>
          </a:p>
        </p:txBody>
      </p:sp>
      <p:sp>
        <p:nvSpPr>
          <p:cNvPr id="3095" name="Text Box 1125"/>
          <p:cNvSpPr txBox="1">
            <a:spLocks noChangeArrowheads="1"/>
          </p:cNvSpPr>
          <p:nvPr/>
        </p:nvSpPr>
        <p:spPr bwMode="auto">
          <a:xfrm>
            <a:off x="5086238" y="3600528"/>
            <a:ext cx="216748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702175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2175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2175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4000" b="1" dirty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Oliver Schulte</a:t>
            </a:r>
            <a:r>
              <a:rPr lang="en-US" sz="4000" b="1" dirty="0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 and </a:t>
            </a:r>
            <a:r>
              <a:rPr lang="en-US" sz="4000" dirty="0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Zhensong Qian</a:t>
            </a:r>
            <a:r>
              <a:rPr lang="en-US" sz="4000" b="1" dirty="0" smtClean="0">
                <a:solidFill>
                  <a:srgbClr val="C6E7FC">
                    <a:lumMod val="50000"/>
                  </a:srgbClr>
                </a:solidFill>
                <a:latin typeface="Arial Black" pitchFamily="34" charset="0"/>
              </a:rPr>
              <a:t>, Simon Fraser University, Canada</a:t>
            </a:r>
            <a:endParaRPr lang="en-US" sz="4000" b="1" dirty="0">
              <a:solidFill>
                <a:srgbClr val="C6E7FC">
                  <a:lumMod val="50000"/>
                </a:srgbClr>
              </a:solidFill>
              <a:latin typeface="Arial Black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33613" y="28313016"/>
            <a:ext cx="8001498" cy="7399146"/>
            <a:chOff x="32476685" y="15899925"/>
            <a:chExt cx="10776744" cy="3699573"/>
          </a:xfrm>
        </p:grpSpPr>
        <p:sp>
          <p:nvSpPr>
            <p:cNvPr id="334" name="Text Box 865"/>
            <p:cNvSpPr txBox="1">
              <a:spLocks noChangeArrowheads="1"/>
            </p:cNvSpPr>
            <p:nvPr/>
          </p:nvSpPr>
          <p:spPr bwMode="auto">
            <a:xfrm>
              <a:off x="32476685" y="16589058"/>
              <a:ext cx="10776744" cy="3010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BD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71450" tIns="85725" rIns="171450" bIns="85725">
              <a:spAutoFit/>
            </a:bodyPr>
            <a:lstStyle>
              <a:lvl1pPr marL="342900" indent="-342900" defTabSz="4703763">
                <a:defRPr sz="9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703763">
                <a:defRPr sz="9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703763">
                <a:defRPr sz="9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9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>
                  <a:solidFill>
                    <a:prstClr val="black"/>
                  </a:solidFill>
                </a:rPr>
                <a:t>Qian, Z.; Schulte, </a:t>
              </a:r>
              <a:r>
                <a:rPr lang="en-US" sz="2000" dirty="0" smtClean="0">
                  <a:solidFill>
                    <a:prstClr val="black"/>
                  </a:solidFill>
                </a:rPr>
                <a:t>O. The </a:t>
              </a:r>
              <a:r>
                <a:rPr lang="en-US" sz="2000" dirty="0" err="1" smtClean="0"/>
                <a:t>BayesBase</a:t>
              </a:r>
              <a:r>
                <a:rPr lang="en-US" sz="2000" dirty="0" smtClean="0"/>
                <a:t> System. www.cs.sfu.ca</a:t>
              </a:r>
              <a:r>
                <a:rPr lang="en-US" sz="2000" dirty="0"/>
                <a:t>/~</a:t>
              </a:r>
              <a:r>
                <a:rPr lang="en-US" sz="2000" dirty="0" smtClean="0"/>
                <a:t>oschulte/BayesBase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 smtClean="0">
                  <a:solidFill>
                    <a:prstClr val="black"/>
                  </a:solidFill>
                </a:rPr>
                <a:t>Russell, S. &amp; </a:t>
              </a:r>
              <a:r>
                <a:rPr lang="en-US" sz="2000" dirty="0" err="1" smtClean="0">
                  <a:solidFill>
                    <a:prstClr val="black"/>
                  </a:solidFill>
                </a:rPr>
                <a:t>Norvig</a:t>
              </a:r>
              <a:r>
                <a:rPr lang="en-US" sz="2000" dirty="0" smtClean="0">
                  <a:solidFill>
                    <a:prstClr val="black"/>
                  </a:solidFill>
                </a:rPr>
                <a:t>, P. Artificial Intelligence: A Modern Approach Prentice Hall, 2010.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 smtClean="0">
                  <a:solidFill>
                    <a:prstClr val="black"/>
                  </a:solidFill>
                </a:rPr>
                <a:t>Wang</a:t>
              </a:r>
              <a:r>
                <a:rPr lang="en-US" sz="2000" dirty="0">
                  <a:solidFill>
                    <a:prstClr val="black"/>
                  </a:solidFill>
                </a:rPr>
                <a:t>, D. Z.; </a:t>
              </a:r>
              <a:r>
                <a:rPr lang="en-US" sz="2000" dirty="0" err="1">
                  <a:solidFill>
                    <a:prstClr val="black"/>
                  </a:solidFill>
                </a:rPr>
                <a:t>Michelakis</a:t>
              </a:r>
              <a:r>
                <a:rPr lang="en-US" sz="2000" dirty="0">
                  <a:solidFill>
                    <a:prstClr val="black"/>
                  </a:solidFill>
                </a:rPr>
                <a:t>, E.; &amp; et al. </a:t>
              </a:r>
              <a:r>
                <a:rPr lang="en-US" sz="2000" dirty="0" smtClean="0">
                  <a:solidFill>
                    <a:prstClr val="black"/>
                  </a:solidFill>
                </a:rPr>
                <a:t> </a:t>
              </a:r>
              <a:r>
                <a:rPr lang="en-US" sz="2000" dirty="0" err="1">
                  <a:solidFill>
                    <a:prstClr val="black"/>
                  </a:solidFill>
                </a:rPr>
                <a:t>BayesStore</a:t>
              </a:r>
              <a:r>
                <a:rPr lang="en-US" sz="2000" dirty="0">
                  <a:solidFill>
                    <a:prstClr val="black"/>
                  </a:solidFill>
                </a:rPr>
                <a:t>: managing large, uncertain data repositories with probabilistic graphical </a:t>
              </a:r>
              <a:r>
                <a:rPr lang="en-US" sz="2000" dirty="0" smtClean="0">
                  <a:solidFill>
                    <a:prstClr val="black"/>
                  </a:solidFill>
                </a:rPr>
                <a:t>models, PVLDB, </a:t>
              </a:r>
              <a:r>
                <a:rPr lang="en-US" sz="2000" dirty="0">
                  <a:solidFill>
                    <a:prstClr val="black"/>
                  </a:solidFill>
                </a:rPr>
                <a:t>2008, 1, </a:t>
              </a:r>
              <a:r>
                <a:rPr lang="en-US" sz="2000" dirty="0" smtClean="0">
                  <a:solidFill>
                    <a:prstClr val="black"/>
                  </a:solidFill>
                </a:rPr>
                <a:t>340-351.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>
                  <a:solidFill>
                    <a:prstClr val="black"/>
                  </a:solidFill>
                </a:rPr>
                <a:t>Qian, Z.; Schulte, O. &amp; Sun, Y. Computing Multi-Relational Sufficient Statistics for Large </a:t>
              </a:r>
              <a:r>
                <a:rPr lang="en-US" sz="2000" dirty="0" smtClean="0">
                  <a:solidFill>
                    <a:prstClr val="black"/>
                  </a:solidFill>
                </a:rPr>
                <a:t>Databases, CIKM </a:t>
              </a:r>
              <a:r>
                <a:rPr lang="en-US" sz="2000" dirty="0">
                  <a:solidFill>
                    <a:prstClr val="black"/>
                  </a:solidFill>
                </a:rPr>
                <a:t>2014, </a:t>
              </a:r>
              <a:r>
                <a:rPr lang="en-US" sz="2000" dirty="0" smtClean="0">
                  <a:solidFill>
                    <a:prstClr val="black"/>
                  </a:solidFill>
                </a:rPr>
                <a:t>1249-1258.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 err="1">
                  <a:solidFill>
                    <a:prstClr val="black"/>
                  </a:solidFill>
                </a:rPr>
                <a:t>Hellerstein</a:t>
              </a:r>
              <a:r>
                <a:rPr lang="en-US" sz="2000" dirty="0">
                  <a:solidFill>
                    <a:prstClr val="black"/>
                  </a:solidFill>
                </a:rPr>
                <a:t>, J. M.; </a:t>
              </a:r>
              <a:r>
                <a:rPr lang="en-US" sz="2000" dirty="0" err="1">
                  <a:solidFill>
                    <a:prstClr val="black"/>
                  </a:solidFill>
                </a:rPr>
                <a:t>Ré</a:t>
              </a:r>
              <a:r>
                <a:rPr lang="en-US" sz="2000" dirty="0">
                  <a:solidFill>
                    <a:prstClr val="black"/>
                  </a:solidFill>
                </a:rPr>
                <a:t>, C.; </a:t>
              </a:r>
              <a:r>
                <a:rPr lang="en-US" sz="2000" dirty="0" err="1">
                  <a:solidFill>
                    <a:prstClr val="black"/>
                  </a:solidFill>
                </a:rPr>
                <a:t>Schoppmann</a:t>
              </a:r>
              <a:r>
                <a:rPr lang="en-US" sz="2000" dirty="0">
                  <a:solidFill>
                    <a:prstClr val="black"/>
                  </a:solidFill>
                </a:rPr>
                <a:t>, F.; </a:t>
              </a:r>
              <a:r>
                <a:rPr lang="en-US" sz="2000" dirty="0" smtClean="0">
                  <a:solidFill>
                    <a:prstClr val="black"/>
                  </a:solidFill>
                </a:rPr>
                <a:t>&amp; et al, The </a:t>
              </a:r>
              <a:r>
                <a:rPr lang="en-US" sz="2000" dirty="0" err="1">
                  <a:solidFill>
                    <a:prstClr val="black"/>
                  </a:solidFill>
                </a:rPr>
                <a:t>MADlib</a:t>
              </a:r>
              <a:r>
                <a:rPr lang="en-US" sz="2000" dirty="0">
                  <a:solidFill>
                    <a:prstClr val="black"/>
                  </a:solidFill>
                </a:rPr>
                <a:t> Analytics Library: Or MAD Skills, the </a:t>
              </a:r>
              <a:r>
                <a:rPr lang="en-US" sz="2000" dirty="0" smtClean="0">
                  <a:solidFill>
                    <a:prstClr val="black"/>
                  </a:solidFill>
                </a:rPr>
                <a:t>SQL, PVLDB, </a:t>
              </a:r>
              <a:r>
                <a:rPr lang="en-US" sz="2000" dirty="0">
                  <a:solidFill>
                    <a:prstClr val="black"/>
                  </a:solidFill>
                </a:rPr>
                <a:t>2012, 5, </a:t>
              </a:r>
              <a:r>
                <a:rPr lang="en-US" sz="2000" dirty="0" smtClean="0">
                  <a:solidFill>
                    <a:prstClr val="black"/>
                  </a:solidFill>
                </a:rPr>
                <a:t>1700-1711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 smtClean="0">
                  <a:solidFill>
                    <a:prstClr val="black"/>
                  </a:solidFill>
                </a:rPr>
                <a:t>Schulte</a:t>
              </a:r>
              <a:r>
                <a:rPr lang="en-US" sz="2000" dirty="0">
                  <a:solidFill>
                    <a:prstClr val="black"/>
                  </a:solidFill>
                </a:rPr>
                <a:t>, O. &amp; </a:t>
              </a:r>
              <a:r>
                <a:rPr lang="en-US" sz="2000" dirty="0" err="1">
                  <a:solidFill>
                    <a:prstClr val="black"/>
                  </a:solidFill>
                </a:rPr>
                <a:t>Khosravi</a:t>
              </a:r>
              <a:r>
                <a:rPr lang="en-US" sz="2000" dirty="0">
                  <a:solidFill>
                    <a:prstClr val="black"/>
                  </a:solidFill>
                </a:rPr>
                <a:t>, H. Learning graphical models for relational data via lattice search Machine Learning, 2012, 88, </a:t>
              </a:r>
              <a:r>
                <a:rPr lang="en-US" sz="2000" dirty="0" smtClean="0">
                  <a:solidFill>
                    <a:prstClr val="black"/>
                  </a:solidFill>
                </a:rPr>
                <a:t>331-368</a:t>
              </a:r>
            </a:p>
            <a:p>
              <a:pPr algn="l">
                <a:spcBef>
                  <a:spcPts val="0"/>
                </a:spcBef>
                <a:buFontTx/>
                <a:buAutoNum type="arabicPeriod"/>
              </a:pPr>
              <a:r>
                <a:rPr lang="en-US" sz="2000" dirty="0" err="1">
                  <a:solidFill>
                    <a:prstClr val="black"/>
                  </a:solidFill>
                </a:rPr>
                <a:t>Niu</a:t>
              </a:r>
              <a:r>
                <a:rPr lang="en-US" sz="2000" dirty="0">
                  <a:solidFill>
                    <a:prstClr val="black"/>
                  </a:solidFill>
                </a:rPr>
                <a:t>, F.; </a:t>
              </a:r>
              <a:r>
                <a:rPr lang="en-US" sz="2000" dirty="0" err="1">
                  <a:solidFill>
                    <a:prstClr val="black"/>
                  </a:solidFill>
                </a:rPr>
                <a:t>Ré</a:t>
              </a:r>
              <a:r>
                <a:rPr lang="en-US" sz="2000" dirty="0">
                  <a:solidFill>
                    <a:prstClr val="black"/>
                  </a:solidFill>
                </a:rPr>
                <a:t>, C.; Doan, A. &amp; </a:t>
              </a:r>
              <a:r>
                <a:rPr lang="en-US" sz="2000" dirty="0" err="1">
                  <a:solidFill>
                    <a:prstClr val="black"/>
                  </a:solidFill>
                </a:rPr>
                <a:t>Shavlik</a:t>
              </a:r>
              <a:r>
                <a:rPr lang="en-US" sz="2000" dirty="0">
                  <a:solidFill>
                    <a:prstClr val="black"/>
                  </a:solidFill>
                </a:rPr>
                <a:t>, J. W. </a:t>
              </a:r>
              <a:r>
                <a:rPr lang="en-US" sz="2000" dirty="0" err="1">
                  <a:solidFill>
                    <a:prstClr val="black"/>
                  </a:solidFill>
                </a:rPr>
                <a:t>Tuffy</a:t>
              </a:r>
              <a:r>
                <a:rPr lang="en-US" sz="2000" dirty="0">
                  <a:solidFill>
                    <a:prstClr val="black"/>
                  </a:solidFill>
                </a:rPr>
                <a:t>: Scaling up Statistical Inference in Markov Logic Networks using an RDBMS PVLDB, 2011, 4, 373-384</a:t>
              </a:r>
            </a:p>
          </p:txBody>
        </p:sp>
        <p:sp>
          <p:nvSpPr>
            <p:cNvPr id="593" name="AutoShape 1124"/>
            <p:cNvSpPr>
              <a:spLocks noChangeArrowheads="1"/>
            </p:cNvSpPr>
            <p:nvPr/>
          </p:nvSpPr>
          <p:spPr bwMode="auto">
            <a:xfrm>
              <a:off x="32716352" y="15899925"/>
              <a:ext cx="9819570" cy="609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702175" eaLnBrk="0" hangingPunct="0"/>
              <a:r>
                <a:rPr lang="en-US" sz="4200" b="1" dirty="0">
                  <a:solidFill>
                    <a:srgbClr val="C6E7FC">
                      <a:lumMod val="50000"/>
                    </a:srgbClr>
                  </a:solidFill>
                </a:rPr>
                <a:t>References</a:t>
              </a:r>
            </a:p>
          </p:txBody>
        </p:sp>
      </p:grpSp>
      <p:pic>
        <p:nvPicPr>
          <p:cNvPr id="848" name="Picture 4" descr="File:SFU-block-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7461" y="464480"/>
            <a:ext cx="3211795" cy="33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" name="AutoShape 1120"/>
          <p:cNvSpPr>
            <a:spLocks noChangeArrowheads="1"/>
          </p:cNvSpPr>
          <p:nvPr/>
        </p:nvSpPr>
        <p:spPr bwMode="auto">
          <a:xfrm>
            <a:off x="16555734" y="19203116"/>
            <a:ext cx="7240524" cy="12192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The Count Manager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654374" y="15180796"/>
            <a:ext cx="7615609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Schema Analyzer: </a:t>
            </a:r>
            <a:r>
              <a:rPr lang="en-US" sz="2400" dirty="0"/>
              <a:t>examines the information in the </a:t>
            </a:r>
            <a:r>
              <a:rPr lang="en-US" sz="2400" dirty="0" smtClean="0"/>
              <a:t>DB system </a:t>
            </a:r>
            <a:r>
              <a:rPr lang="en-US" sz="2400" dirty="0"/>
              <a:t>catalog to define a default set of random </a:t>
            </a:r>
            <a:r>
              <a:rPr lang="en-US" sz="2400" dirty="0" smtClean="0"/>
              <a:t>variables.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Count Manager: </a:t>
            </a:r>
            <a:r>
              <a:rPr lang="en-US" sz="2400" dirty="0"/>
              <a:t>uses the </a:t>
            </a:r>
            <a:r>
              <a:rPr lang="en-US" sz="2400" dirty="0" smtClean="0"/>
              <a:t>meta data in </a:t>
            </a:r>
            <a:r>
              <a:rPr lang="en-US" sz="2400" dirty="0"/>
              <a:t>the VDB database to compute </a:t>
            </a:r>
            <a:r>
              <a:rPr lang="en-US" sz="2400" dirty="0" smtClean="0"/>
              <a:t>multi-relational sufficient statistics </a:t>
            </a:r>
            <a:r>
              <a:rPr lang="en-US" sz="2400" dirty="0"/>
              <a:t>for a set of random </a:t>
            </a:r>
            <a:r>
              <a:rPr lang="en-US" sz="2400" dirty="0" smtClean="0"/>
              <a:t>variables [4].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Model Manager: </a:t>
            </a:r>
            <a:r>
              <a:rPr lang="en-US" sz="2400" dirty="0" smtClean="0"/>
              <a:t>supports the construction and  querying of </a:t>
            </a:r>
            <a:r>
              <a:rPr lang="en-US" sz="2400" dirty="0"/>
              <a:t>large structured statistical models.</a:t>
            </a:r>
          </a:p>
        </p:txBody>
      </p:sp>
      <p:sp>
        <p:nvSpPr>
          <p:cNvPr id="856" name="AutoShape 1120"/>
          <p:cNvSpPr>
            <a:spLocks noChangeArrowheads="1"/>
          </p:cNvSpPr>
          <p:nvPr/>
        </p:nvSpPr>
        <p:spPr bwMode="auto">
          <a:xfrm>
            <a:off x="24706361" y="19203116"/>
            <a:ext cx="7240524" cy="12192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Results</a:t>
            </a:r>
          </a:p>
        </p:txBody>
      </p:sp>
      <p:sp>
        <p:nvSpPr>
          <p:cNvPr id="43" name="AutoShape 1120"/>
          <p:cNvSpPr>
            <a:spLocks noChangeArrowheads="1"/>
          </p:cNvSpPr>
          <p:nvPr/>
        </p:nvSpPr>
        <p:spPr bwMode="auto">
          <a:xfrm>
            <a:off x="16567330" y="7254736"/>
            <a:ext cx="7240524" cy="12192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The Parameter Manager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6519850" y="8866745"/>
            <a:ext cx="8236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/>
              <a:t>Goal</a:t>
            </a:r>
            <a:r>
              <a:rPr lang="en-US" sz="2400" dirty="0" smtClean="0"/>
              <a:t>: Learn  Bayesian Network Parameters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Stored in Conditional Probability </a:t>
            </a:r>
            <a:r>
              <a:rPr lang="en-US" sz="2400" dirty="0"/>
              <a:t>(CP</a:t>
            </a:r>
            <a:r>
              <a:rPr lang="en-US" sz="2400" dirty="0" smtClean="0"/>
              <a:t>) table.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Maximum Likelihood  Estimate are easy to compute from database counts.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634817" y="21085903"/>
            <a:ext cx="8236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/>
              <a:t>Goal</a:t>
            </a:r>
            <a:r>
              <a:rPr lang="en-US" sz="2400" dirty="0" smtClean="0"/>
              <a:t>: for a conjunctive query, compute the instantiation count = result set size.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Stored in </a:t>
            </a:r>
            <a:r>
              <a:rPr lang="en-US" sz="2400" dirty="0"/>
              <a:t>Contingency </a:t>
            </a:r>
            <a:r>
              <a:rPr lang="en-US" sz="2400" dirty="0" smtClean="0"/>
              <a:t>(CT) Table [4].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Main computational cost in learning.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634817" y="23673515"/>
            <a:ext cx="790117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/>
              <a:t>Problem</a:t>
            </a:r>
            <a:r>
              <a:rPr lang="en-US" sz="2400" dirty="0" smtClean="0"/>
              <a:t>: need to generate SQL queries for </a:t>
            </a:r>
            <a:r>
              <a:rPr lang="en-US" sz="2400" b="1" dirty="0" smtClean="0"/>
              <a:t>arbitrary variable lists</a:t>
            </a:r>
            <a:r>
              <a:rPr lang="en-US" sz="2400" dirty="0" smtClean="0"/>
              <a:t>.</a:t>
            </a:r>
          </a:p>
          <a:p>
            <a:pPr algn="l"/>
            <a:r>
              <a:rPr lang="en-US" sz="2400" b="1" dirty="0" smtClean="0"/>
              <a:t>Solution</a:t>
            </a:r>
            <a:r>
              <a:rPr lang="en-US" sz="2400" dirty="0" smtClean="0"/>
              <a:t>: use Meta Data + </a:t>
            </a:r>
            <a:r>
              <a:rPr lang="en-US" sz="2400" b="1" dirty="0" smtClean="0"/>
              <a:t>Meta Queries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888989" y="34705091"/>
            <a:ext cx="1876191" cy="461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Variable </a:t>
            </a:r>
            <a:r>
              <a:rPr lang="en-US" sz="2400" dirty="0" smtClean="0"/>
              <a:t>List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21409647" y="34705091"/>
            <a:ext cx="252277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Count</a:t>
            </a:r>
            <a:r>
              <a:rPr lang="en-US" sz="2400" dirty="0"/>
              <a:t>(*)</a:t>
            </a:r>
            <a:r>
              <a:rPr lang="en-US" sz="2400" dirty="0" smtClean="0"/>
              <a:t> Query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18735865" y="34705091"/>
            <a:ext cx="1876191" cy="461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Meta</a:t>
            </a:r>
            <a:r>
              <a:rPr lang="en-US" sz="2400" dirty="0" smtClean="0"/>
              <a:t> Query</a:t>
            </a:r>
            <a:endParaRPr lang="en-US" sz="2400" dirty="0"/>
          </a:p>
        </p:txBody>
      </p:sp>
      <p:sp>
        <p:nvSpPr>
          <p:cNvPr id="66" name="AutoShape 1120"/>
          <p:cNvSpPr>
            <a:spLocks noChangeArrowheads="1"/>
          </p:cNvSpPr>
          <p:nvPr/>
        </p:nvSpPr>
        <p:spPr bwMode="auto">
          <a:xfrm>
            <a:off x="24535989" y="7347092"/>
            <a:ext cx="7410896" cy="134258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The Random </a:t>
            </a:r>
            <a:r>
              <a:rPr lang="en-US" sz="4200" b="1" dirty="0" smtClean="0">
                <a:solidFill>
                  <a:srgbClr val="C6E7FC">
                    <a:lumMod val="50000"/>
                  </a:srgbClr>
                </a:solidFill>
              </a:rPr>
              <a:t>Variable</a:t>
            </a:r>
          </a:p>
          <a:p>
            <a:pPr defTabSz="4702175" eaLnBrk="0" hangingPunct="0"/>
            <a:r>
              <a:rPr lang="en-US" sz="4200" b="1" dirty="0" smtClean="0">
                <a:solidFill>
                  <a:srgbClr val="C6E7FC">
                    <a:lumMod val="50000"/>
                  </a:srgbClr>
                </a:solidFill>
              </a:rPr>
              <a:t> </a:t>
            </a:r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Database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4759846" y="14628360"/>
            <a:ext cx="7248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Meta data about random variables stored in database tables. 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Domain of possible values.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Pointer to </a:t>
            </a:r>
            <a:r>
              <a:rPr lang="en-US" sz="2400" dirty="0" smtClean="0"/>
              <a:t>corresponding data </a:t>
            </a:r>
            <a:r>
              <a:rPr lang="en-US" sz="2400" dirty="0"/>
              <a:t>table/column</a:t>
            </a:r>
            <a:r>
              <a:rPr lang="en-US" sz="2400" dirty="0" smtClean="0"/>
              <a:t>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...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8554422" y="26702093"/>
            <a:ext cx="8071259" cy="4216648"/>
            <a:chOff x="11871337" y="15347475"/>
            <a:chExt cx="10699246" cy="2108324"/>
          </a:xfrm>
        </p:grpSpPr>
        <p:sp>
          <p:nvSpPr>
            <p:cNvPr id="862" name="AutoShape 1120"/>
            <p:cNvSpPr>
              <a:spLocks noChangeArrowheads="1"/>
            </p:cNvSpPr>
            <p:nvPr/>
          </p:nvSpPr>
          <p:spPr bwMode="auto">
            <a:xfrm>
              <a:off x="11871337" y="15347475"/>
              <a:ext cx="9598025" cy="609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702175" eaLnBrk="0" hangingPunct="0"/>
              <a:r>
                <a:rPr lang="en-US" sz="4200" b="1" dirty="0">
                  <a:solidFill>
                    <a:srgbClr val="C6E7FC">
                      <a:lumMod val="50000"/>
                    </a:srgbClr>
                  </a:solidFill>
                </a:rPr>
                <a:t>The Model Manager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182614" y="16147748"/>
              <a:ext cx="10387969" cy="1308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2400" b="1" dirty="0" smtClean="0"/>
                <a:t>Goal</a:t>
              </a:r>
              <a:r>
                <a:rPr lang="en-US" sz="2400" dirty="0" smtClean="0"/>
                <a:t>: Learn First-Order Bayesian Network [2].</a:t>
              </a:r>
            </a:p>
            <a:p>
              <a:pPr marL="342900" indent="-342900" algn="l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Bayesian Network Structure  Learning [6].</a:t>
              </a:r>
            </a:p>
            <a:p>
              <a:pPr marL="342900" indent="-342900" algn="l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Nodes = Random Variables </a:t>
              </a:r>
            </a:p>
            <a:p>
              <a:pPr marL="342900" indent="-342900" algn="l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Edges are stored in Database tables</a:t>
              </a:r>
            </a:p>
            <a:p>
              <a:pPr marL="342900" indent="-342900" algn="l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Model selection scores are also stored, not shown (BIC, AIC, </a:t>
              </a:r>
              <a:r>
                <a:rPr lang="en-US" sz="2400" dirty="0" err="1" smtClean="0"/>
                <a:t>BDeu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652072" y="25598877"/>
            <a:ext cx="7032854" cy="2857274"/>
            <a:chOff x="22159543" y="11838912"/>
            <a:chExt cx="9322738" cy="1428637"/>
          </a:xfrm>
        </p:grpSpPr>
        <p:sp>
          <p:nvSpPr>
            <p:cNvPr id="55" name="TextBox 54"/>
            <p:cNvSpPr txBox="1"/>
            <p:nvPr/>
          </p:nvSpPr>
          <p:spPr>
            <a:xfrm>
              <a:off x="22159543" y="11838912"/>
              <a:ext cx="9322738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b="1" dirty="0" smtClean="0"/>
                <a:t>General</a:t>
              </a:r>
              <a:r>
                <a:rPr lang="en-US" sz="2400" dirty="0" smtClean="0"/>
                <a:t> Form of SQL Count  Query: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401272" y="12298053"/>
              <a:ext cx="8302212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FF0000"/>
                  </a:solidFill>
                </a:rPr>
                <a:t>SELECT COUNT(*) AS </a:t>
              </a:r>
              <a:r>
                <a:rPr lang="en-US" sz="2400" dirty="0" smtClean="0">
                  <a:solidFill>
                    <a:srgbClr val="FF0000"/>
                  </a:solidFill>
                </a:rPr>
                <a:t>Count, </a:t>
              </a:r>
              <a:r>
                <a:rPr lang="en-US" sz="2400" dirty="0">
                  <a:solidFill>
                    <a:srgbClr val="FF0000"/>
                  </a:solidFill>
                </a:rPr>
                <a:t>&lt;VARIABLE-LIST&gt;</a:t>
              </a:r>
            </a:p>
            <a:p>
              <a:pPr algn="l"/>
              <a:r>
                <a:rPr lang="en-US" sz="2400" dirty="0">
                  <a:solidFill>
                    <a:srgbClr val="FF0000"/>
                  </a:solidFill>
                </a:rPr>
                <a:t>FROM TABLE-LIST</a:t>
              </a:r>
            </a:p>
            <a:p>
              <a:pPr algn="l"/>
              <a:r>
                <a:rPr lang="en-US" sz="2400" dirty="0">
                  <a:solidFill>
                    <a:srgbClr val="FF0000"/>
                  </a:solidFill>
                </a:rPr>
                <a:t>GROUP BY &lt;VARIABLE-LIST&gt;</a:t>
              </a:r>
            </a:p>
            <a:p>
              <a:pPr algn="l"/>
              <a:r>
                <a:rPr lang="en-US" sz="2400" dirty="0" smtClean="0">
                  <a:solidFill>
                    <a:srgbClr val="FF0000"/>
                  </a:solidFill>
                </a:rPr>
                <a:t>WHERE </a:t>
              </a:r>
              <a:r>
                <a:rPr lang="en-US" sz="2400" dirty="0">
                  <a:solidFill>
                    <a:srgbClr val="FF0000"/>
                  </a:solidFill>
                </a:rPr>
                <a:t>&lt;Join-Conditions</a:t>
              </a:r>
              <a:r>
                <a:rPr lang="en-US" sz="2400" dirty="0" smtClean="0">
                  <a:solidFill>
                    <a:srgbClr val="FF0000"/>
                  </a:solidFill>
                </a:rPr>
                <a:t>&gt;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24565" y="21479002"/>
            <a:ext cx="7340059" cy="4683736"/>
            <a:chOff x="1867898" y="16140948"/>
            <a:chExt cx="9729968" cy="2341868"/>
          </a:xfrm>
        </p:grpSpPr>
        <p:sp>
          <p:nvSpPr>
            <p:cNvPr id="71" name="AutoShape 756"/>
            <p:cNvSpPr>
              <a:spLocks noChangeArrowheads="1"/>
            </p:cNvSpPr>
            <p:nvPr/>
          </p:nvSpPr>
          <p:spPr bwMode="auto">
            <a:xfrm>
              <a:off x="1867898" y="16140948"/>
              <a:ext cx="9598025" cy="609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4702175" eaLnBrk="0" hangingPunct="0"/>
              <a:r>
                <a:rPr lang="en-US" sz="4200" b="1" dirty="0">
                  <a:solidFill>
                    <a:srgbClr val="C6E7FC">
                      <a:lumMod val="50000"/>
                    </a:srgbClr>
                  </a:solidFill>
                </a:rPr>
                <a:t>Related Works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8669" y="16920850"/>
              <a:ext cx="9649197" cy="15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Arial"/>
                <a:buChar char="•"/>
              </a:pPr>
              <a:r>
                <a:rPr lang="en-US" sz="2400" dirty="0" err="1"/>
                <a:t>BayesStore </a:t>
              </a:r>
              <a:r>
                <a:rPr lang="en-US" sz="2400" dirty="0"/>
                <a:t>[3]: all statistical objects are first-class citizens in a relational database. Inference, no learning.</a:t>
              </a:r>
            </a:p>
            <a:p>
              <a:pPr marL="342900" indent="-342900" algn="l">
                <a:buFont typeface="Arial"/>
                <a:buChar char="•"/>
              </a:pPr>
              <a:r>
                <a:rPr lang="en-US" sz="2400" dirty="0" err="1" smtClean="0"/>
                <a:t>MadLib</a:t>
              </a:r>
              <a:r>
                <a:rPr lang="en-US" sz="2400" dirty="0" smtClean="0"/>
                <a:t> [5]: leverages SQL for </a:t>
              </a:r>
              <a:r>
                <a:rPr lang="en-US" sz="2400" i="1" dirty="0" smtClean="0"/>
                <a:t>single-relational</a:t>
              </a:r>
              <a:r>
                <a:rPr lang="en-US" sz="2400" dirty="0" smtClean="0"/>
                <a:t> data table analysis. </a:t>
              </a:r>
            </a:p>
            <a:p>
              <a:pPr marL="342900" indent="-342900" algn="l">
                <a:spcBef>
                  <a:spcPts val="600"/>
                </a:spcBef>
                <a:buFont typeface="Arial"/>
                <a:buChar char="•"/>
              </a:pPr>
              <a:r>
                <a:rPr lang="en-US" sz="2400" dirty="0" err="1" smtClean="0"/>
                <a:t>Tuffy</a:t>
              </a:r>
              <a:r>
                <a:rPr lang="en-US" sz="2400" dirty="0" smtClean="0"/>
                <a:t> [7]: </a:t>
              </a:r>
              <a:r>
                <a:rPr lang="en-US" sz="2400" dirty="0"/>
                <a:t>reliable and scalable inference and parameter learning for Markov Logic Networks with an RDBMS. No structure learning.</a:t>
              </a:r>
              <a:endParaRPr lang="en-US" sz="2400" dirty="0" smtClean="0"/>
            </a:p>
          </p:txBody>
        </p:sp>
      </p:grpSp>
      <p:sp>
        <p:nvSpPr>
          <p:cNvPr id="77" name="AutoShape 1120"/>
          <p:cNvSpPr>
            <a:spLocks noChangeArrowheads="1"/>
          </p:cNvSpPr>
          <p:nvPr/>
        </p:nvSpPr>
        <p:spPr bwMode="auto">
          <a:xfrm>
            <a:off x="8673237" y="19413917"/>
            <a:ext cx="7240524" cy="12192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ER-Design </a:t>
            </a:r>
            <a:endParaRPr lang="en-US" sz="4200" b="1" dirty="0" smtClean="0">
              <a:solidFill>
                <a:srgbClr val="C6E7FC">
                  <a:lumMod val="50000"/>
                </a:srgbClr>
              </a:solidFill>
            </a:endParaRPr>
          </a:p>
          <a:p>
            <a:pPr defTabSz="4702175" eaLnBrk="0" hangingPunct="0"/>
            <a:r>
              <a:rPr lang="en-US" sz="4200" b="1" dirty="0" smtClean="0">
                <a:solidFill>
                  <a:srgbClr val="C6E7FC">
                    <a:lumMod val="50000"/>
                  </a:srgbClr>
                </a:solidFill>
              </a:rPr>
              <a:t>University </a:t>
            </a:r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Domain</a:t>
            </a:r>
          </a:p>
        </p:txBody>
      </p:sp>
      <p:pic>
        <p:nvPicPr>
          <p:cNvPr id="51" name="Picture 4" descr="File:SFU-block-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71" y="464480"/>
            <a:ext cx="3211795" cy="33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 Box 1122"/>
          <p:cNvSpPr txBox="1">
            <a:spLocks noChangeArrowheads="1"/>
          </p:cNvSpPr>
          <p:nvPr/>
        </p:nvSpPr>
        <p:spPr bwMode="auto">
          <a:xfrm>
            <a:off x="24739734" y="29564181"/>
            <a:ext cx="7686120" cy="128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lvl1pPr defTabSz="4703763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/>
            <a:r>
              <a:rPr lang="en-US" sz="2400" dirty="0">
                <a:solidFill>
                  <a:prstClr val="black"/>
                </a:solidFill>
              </a:rPr>
              <a:t>The RDBMS </a:t>
            </a:r>
            <a:r>
              <a:rPr lang="en-US" sz="2400" dirty="0" smtClean="0">
                <a:solidFill>
                  <a:prstClr val="black"/>
                </a:solidFill>
              </a:rPr>
              <a:t>support for </a:t>
            </a:r>
            <a:r>
              <a:rPr lang="en-US" sz="2400" dirty="0">
                <a:solidFill>
                  <a:prstClr val="black"/>
                </a:solidFill>
              </a:rPr>
              <a:t>multi-relational learning translates into orders of </a:t>
            </a:r>
            <a:r>
              <a:rPr lang="en-US" sz="2400" dirty="0" smtClean="0">
                <a:solidFill>
                  <a:prstClr val="black"/>
                </a:solidFill>
              </a:rPr>
              <a:t>magnitude improvements </a:t>
            </a:r>
            <a:r>
              <a:rPr lang="en-US" sz="2400" dirty="0">
                <a:solidFill>
                  <a:prstClr val="black"/>
                </a:solidFill>
              </a:rPr>
              <a:t>in speed and scalability.</a:t>
            </a:r>
          </a:p>
        </p:txBody>
      </p:sp>
      <p:sp>
        <p:nvSpPr>
          <p:cNvPr id="9" name="Rectangle 8"/>
          <p:cNvSpPr/>
          <p:nvPr/>
        </p:nvSpPr>
        <p:spPr>
          <a:xfrm>
            <a:off x="24765837" y="23965433"/>
            <a:ext cx="7223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Database and performance statistics for MRLBase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12302" y="20704487"/>
            <a:ext cx="698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Task: learning a multi-relational Bayesian network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695815" y="25553471"/>
            <a:ext cx="7983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Comparison with other statistical-relational learning (Markov Logic Networks)</a:t>
            </a:r>
          </a:p>
        </p:txBody>
      </p:sp>
      <p:sp>
        <p:nvSpPr>
          <p:cNvPr id="65" name="AutoShape 1120"/>
          <p:cNvSpPr>
            <a:spLocks noChangeArrowheads="1"/>
          </p:cNvSpPr>
          <p:nvPr/>
        </p:nvSpPr>
        <p:spPr bwMode="auto">
          <a:xfrm>
            <a:off x="24720671" y="32632992"/>
            <a:ext cx="7295194" cy="12192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702175" eaLnBrk="0" hangingPunct="0"/>
            <a:r>
              <a:rPr lang="en-US" sz="4200" b="1" dirty="0">
                <a:solidFill>
                  <a:srgbClr val="C6E7FC">
                    <a:lumMod val="50000"/>
                  </a:srgbClr>
                </a:solidFill>
              </a:rPr>
              <a:t>Conclusions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4854497" y="31090673"/>
            <a:ext cx="6986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Speedup on other tasks: compute model selection score, test models, cross-validation. Not shown.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913300" y="34239948"/>
            <a:ext cx="69869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Multi-relational learning requires new system capabilities.</a:t>
            </a:r>
          </a:p>
          <a:p>
            <a:pPr marL="800100" lvl="1" indent="-342900" algn="l">
              <a:buFont typeface="Wingdings" charset="2"/>
              <a:buChar char="Ø"/>
            </a:pPr>
            <a:r>
              <a:rPr lang="en-US" sz="2400" dirty="0"/>
              <a:t>leverage SQL, RDBMS.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Fast system development through high-level SQL constructs.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Manage large statistical objects: parameters, sufficient statistics.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Fast native support for counting (count(*)).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Future Directions: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distributed processing, in-memory computing (</a:t>
            </a:r>
            <a:r>
              <a:rPr lang="en-US" sz="2400" dirty="0" err="1"/>
              <a:t>SparkSQL</a:t>
            </a:r>
            <a:r>
              <a:rPr lang="en-US" sz="2400" dirty="0"/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Integrate with inference systems (</a:t>
            </a:r>
            <a:r>
              <a:rPr lang="en-US" sz="2400" dirty="0" err="1"/>
              <a:t>BayesStore</a:t>
            </a:r>
            <a:r>
              <a:rPr lang="en-US" sz="2400" dirty="0"/>
              <a:t>, </a:t>
            </a:r>
            <a:r>
              <a:rPr lang="en-US" sz="2400" dirty="0" err="1"/>
              <a:t>Tuffy</a:t>
            </a:r>
            <a:r>
              <a:rPr lang="en-US" sz="2400" dirty="0"/>
              <a:t>)</a:t>
            </a:r>
          </a:p>
        </p:txBody>
      </p:sp>
      <p:pic>
        <p:nvPicPr>
          <p:cNvPr id="20" name="Picture 19" descr="architectur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207" y="9718611"/>
            <a:ext cx="6896100" cy="5057942"/>
          </a:xfrm>
          <a:prstGeom prst="rect">
            <a:avLst/>
          </a:prstGeom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993" y="21057858"/>
            <a:ext cx="6938965" cy="308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786" y="31330601"/>
            <a:ext cx="5916256" cy="322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903" y="35071144"/>
            <a:ext cx="5902139" cy="339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Left Arrow 79"/>
          <p:cNvSpPr/>
          <p:nvPr/>
        </p:nvSpPr>
        <p:spPr>
          <a:xfrm>
            <a:off x="20267535" y="12655483"/>
            <a:ext cx="443145" cy="5537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6957836" y="14734913"/>
            <a:ext cx="2151798" cy="52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 table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16460964" y="16696677"/>
            <a:ext cx="3299495" cy="52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 SQL Query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19794368" y="16001297"/>
            <a:ext cx="4391404" cy="21101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SELECT COUNT(*) AS </a:t>
            </a:r>
            <a:r>
              <a:rPr lang="en-US" sz="2400" dirty="0" smtClean="0">
                <a:solidFill>
                  <a:srgbClr val="FF0000"/>
                </a:solidFill>
              </a:rPr>
              <a:t>Count, </a:t>
            </a:r>
            <a:r>
              <a:rPr lang="en-US" sz="2400" dirty="0">
                <a:solidFill>
                  <a:srgbClr val="FF0000"/>
                </a:solidFill>
              </a:rPr>
              <a:t>Capability as `</a:t>
            </a:r>
            <a:r>
              <a:rPr lang="en-US" sz="2400" dirty="0" err="1">
                <a:solidFill>
                  <a:srgbClr val="FF0000"/>
                </a:solidFill>
              </a:rPr>
              <a:t>Capa</a:t>
            </a:r>
            <a:r>
              <a:rPr lang="en-US" sz="2400" dirty="0">
                <a:solidFill>
                  <a:srgbClr val="FF0000"/>
                </a:solidFill>
              </a:rPr>
              <a:t>(P,S)`, 'T' as `RA(P,S)`, Salary as `Salary(P,S)`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FROM `</a:t>
            </a:r>
            <a:r>
              <a:rPr lang="en-US" sz="2400" dirty="0" smtClean="0">
                <a:solidFill>
                  <a:srgbClr val="FF0000"/>
                </a:solidFill>
              </a:rPr>
              <a:t>RA`;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4" name="Left Arrow 83"/>
          <p:cNvSpPr/>
          <p:nvPr/>
        </p:nvSpPr>
        <p:spPr>
          <a:xfrm rot="5400000">
            <a:off x="22206274" y="15380325"/>
            <a:ext cx="434316" cy="5196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1127734" y="14734913"/>
            <a:ext cx="3048096" cy="52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Contingency Table</a:t>
            </a:r>
            <a:endParaRPr lang="en-US" sz="2400" dirty="0"/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82" y="11285906"/>
            <a:ext cx="3364646" cy="318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777" y="11341124"/>
            <a:ext cx="3473380" cy="319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227" y="28801315"/>
            <a:ext cx="6536379" cy="490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18018773" y="34807354"/>
            <a:ext cx="396889" cy="3175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/>
          <p:cNvSpPr/>
          <p:nvPr/>
        </p:nvSpPr>
        <p:spPr>
          <a:xfrm>
            <a:off x="20790647" y="34800998"/>
            <a:ext cx="396889" cy="3175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426" y="9224503"/>
            <a:ext cx="7864156" cy="490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507" y="21500012"/>
            <a:ext cx="7294482" cy="215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061" y="26899926"/>
            <a:ext cx="7697775" cy="227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55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921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1_Office Theme</vt:lpstr>
      <vt:lpstr>1_Custom Design</vt:lpstr>
      <vt:lpstr>PowerPoint Presentation</vt:lpstr>
    </vt:vector>
  </TitlesOfParts>
  <Company>MegaPrint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48x72 Horizontal Template</dc:title>
  <dc:creator>Ethan Shulda;www.postersession.com</dc:creator>
  <cp:keywords>www.postersession.com</cp:keywords>
  <dc:description>©MegaPrint Inc. 2009-2015</dc:description>
  <cp:lastModifiedBy>Oliver Schulte</cp:lastModifiedBy>
  <cp:revision>110</cp:revision>
  <dcterms:created xsi:type="dcterms:W3CDTF">2015-06-27T05:03:35Z</dcterms:created>
  <dcterms:modified xsi:type="dcterms:W3CDTF">2015-07-08T07:34:45Z</dcterms:modified>
  <cp:category>Research Poster</cp:category>
</cp:coreProperties>
</file>