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handoutMasterIdLst>
    <p:handoutMasterId r:id="rId7"/>
  </p:handoutMasterIdLst>
  <p:sldIdLst>
    <p:sldId id="359" r:id="rId2"/>
    <p:sldId id="360" r:id="rId3"/>
    <p:sldId id="361" r:id="rId4"/>
    <p:sldId id="3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8" autoAdjust="0"/>
  </p:normalViewPr>
  <p:slideViewPr>
    <p:cSldViewPr>
      <p:cViewPr>
        <p:scale>
          <a:sx n="90" d="100"/>
          <a:sy n="90" d="100"/>
        </p:scale>
        <p:origin x="-1904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D90E4-B570-429D-A545-DC641F773161}" type="datetimeFigureOut">
              <a:rPr lang="en-CA" smtClean="0"/>
              <a:pPr/>
              <a:t>2015-07-15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A505F-189E-4618-B1C3-0B87CBE2377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076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F0C9-9D90-43B7-B864-C740BDB0E12B}" type="datetimeFigureOut">
              <a:rPr lang="en-CA" smtClean="0"/>
              <a:pPr/>
              <a:t>2015-07-15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02E-09F5-4D88-B60D-2C95D92541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918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Sindbad</a:t>
            </a:r>
            <a:r>
              <a:rPr lang="en-US" dirty="0" smtClean="0"/>
              <a:t> </a:t>
            </a:r>
            <a:r>
              <a:rPr lang="en-US" smtClean="0"/>
              <a:t>see poster.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48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8CAFD-6C82-408B-8BD6-680A22434A1D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1DD6-8048-491F-BBF5-B518791B90AF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0DC9-3F05-4780-B172-4F4B471E6218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A89B-A74E-46AB-9EB7-65B171D4E376}" type="datetime1">
              <a:rPr lang="en-CA" smtClean="0"/>
              <a:pPr/>
              <a:t>2015-07-15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407944"/>
            <a:ext cx="624608" cy="365125"/>
          </a:xfrm>
        </p:spPr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5CA5-BA56-48B6-BBA0-D6A8681BEE6A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59C6-FF95-4080-90D8-DD70E6EB21EF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5D3C0-0ED9-4269-94DF-A41420A135D3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39D6-1A17-4480-AC41-88CC4C3FC685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F294D-EBB8-4BC0-BB0D-326F6FEE763E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ECC7FA0-3EFB-4C8A-A8AC-D397C09AC9AB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F37C0-D2E4-4134-AD64-6C880C5E8A8D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r>
              <a:rPr lang="en-CA" dirty="0" smtClean="0"/>
              <a:t>/45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5177DCE-6BA6-4C2B-82DA-C6AEA6CE7C44}" type="datetime1">
              <a:rPr lang="en-CA" smtClean="0"/>
              <a:pPr/>
              <a:t>2015-07-15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CA"/>
              <a:t>University of Alberta AI Seminar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8424" y="6407944"/>
            <a:ext cx="62460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924944"/>
            <a:ext cx="8229600" cy="1155583"/>
          </a:xfrm>
        </p:spPr>
        <p:txBody>
          <a:bodyPr/>
          <a:lstStyle/>
          <a:p>
            <a:pPr marL="109728" indent="0">
              <a:buNone/>
            </a:pPr>
            <a:r>
              <a:rPr lang="en-CA" dirty="0" smtClean="0"/>
              <a:t>Oliver Schulte and </a:t>
            </a:r>
            <a:r>
              <a:rPr lang="en-CA" dirty="0" err="1" smtClean="0"/>
              <a:t>Zhensong</a:t>
            </a:r>
            <a:r>
              <a:rPr lang="en-CA" dirty="0" smtClean="0"/>
              <a:t> </a:t>
            </a:r>
            <a:r>
              <a:rPr lang="en-CA" dirty="0" err="1" smtClean="0"/>
              <a:t>Qian</a:t>
            </a:r>
            <a:endParaRPr lang="en-CA" dirty="0"/>
          </a:p>
          <a:p>
            <a:pPr marL="109728" indent="0">
              <a:buNone/>
            </a:pPr>
            <a:r>
              <a:rPr lang="en-CA" dirty="0" smtClean="0"/>
              <a:t>Simon </a:t>
            </a:r>
            <a:r>
              <a:rPr lang="en-CA" dirty="0"/>
              <a:t>Fraser University, Vancouver, Canada. 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SQL for SRL: </a:t>
            </a:r>
            <a:r>
              <a:rPr lang="en-CA" dirty="0" smtClean="0"/>
              <a:t>Model Structure </a:t>
            </a:r>
            <a:r>
              <a:rPr lang="en-CA" dirty="0" smtClean="0"/>
              <a:t>Learning Inside a Database System</a:t>
            </a:r>
            <a:br>
              <a:rPr lang="en-CA" dirty="0" smtClean="0"/>
            </a:br>
            <a:r>
              <a:rPr lang="en-CA" sz="2700" dirty="0" smtClean="0"/>
              <a:t>or, </a:t>
            </a:r>
            <a:r>
              <a:rPr lang="en-CA" sz="2700" dirty="0" smtClean="0"/>
              <a:t>Structure </a:t>
            </a:r>
            <a:r>
              <a:rPr lang="en-CA" sz="2700" dirty="0" smtClean="0"/>
              <a:t>Learning Made Easy</a:t>
            </a:r>
            <a:endParaRPr lang="en-CA" sz="2700" dirty="0"/>
          </a:p>
        </p:txBody>
      </p:sp>
      <p:pic>
        <p:nvPicPr>
          <p:cNvPr id="5" name="Picture 5" descr="sfu-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293096"/>
            <a:ext cx="17163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-19508" y="1556792"/>
            <a:ext cx="6707088" cy="4467951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Programming</a:t>
            </a:r>
            <a:r>
              <a:rPr lang="en-US" dirty="0" smtClean="0"/>
              <a:t> graphical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s</a:t>
            </a:r>
            <a:r>
              <a:rPr lang="en-US" dirty="0" smtClean="0"/>
              <a:t>earch for relational data is hard.</a:t>
            </a:r>
          </a:p>
          <a:p>
            <a:pPr lvl="1"/>
            <a:r>
              <a:rPr lang="en-US" dirty="0" smtClean="0"/>
              <a:t>Multi-relational data is not self-describing.</a:t>
            </a:r>
          </a:p>
          <a:p>
            <a:pPr lvl="2">
              <a:buFont typeface="Wingdings" charset="2"/>
              <a:buChar char="Ø"/>
            </a:pPr>
            <a:r>
              <a:rPr lang="en-US" dirty="0" smtClean="0"/>
              <a:t>Need to query metadata. e.g.</a:t>
            </a:r>
            <a:br>
              <a:rPr lang="en-US" dirty="0" smtClean="0"/>
            </a:br>
            <a:r>
              <a:rPr lang="en-US" dirty="0" smtClean="0"/>
              <a:t>DB schema/mode declarations.</a:t>
            </a:r>
          </a:p>
          <a:p>
            <a:pPr lvl="1">
              <a:buFont typeface="Arial"/>
              <a:buChar char="•"/>
            </a:pPr>
            <a:r>
              <a:rPr lang="en-US" i="1" dirty="0" smtClean="0"/>
              <a:t>Structured</a:t>
            </a:r>
            <a:r>
              <a:rPr lang="en-US" dirty="0" smtClean="0"/>
              <a:t> Models (Graphs) with </a:t>
            </a:r>
            <a:r>
              <a:rPr lang="en-US" i="1" dirty="0" smtClean="0"/>
              <a:t>structured</a:t>
            </a:r>
            <a:r>
              <a:rPr lang="en-US" dirty="0" smtClean="0"/>
              <a:t> components (terms, predicates, first-order variables, constants).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Computing event </a:t>
            </a:r>
            <a:r>
              <a:rPr lang="en-US" i="1" dirty="0" smtClean="0"/>
              <a:t>counts</a:t>
            </a:r>
            <a:r>
              <a:rPr lang="en-US" dirty="0" smtClean="0"/>
              <a:t> across multiple tables is expensive and error-prone.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Large Parameter space, &gt; 1M sometimes.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for Programming Model Structure Learning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823400" y="20726400"/>
            <a:ext cx="8458200" cy="6019800"/>
            <a:chOff x="34823400" y="20726400"/>
            <a:chExt cx="8458200" cy="6019800"/>
          </a:xfrm>
        </p:grpSpPr>
        <p:pic>
          <p:nvPicPr>
            <p:cNvPr id="7" name="Content Placeholder 4" descr="playerimpactgoal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975800" y="20878800"/>
            <a:ext cx="8458200" cy="6019800"/>
            <a:chOff x="34823400" y="20726400"/>
            <a:chExt cx="8458200" cy="6019800"/>
          </a:xfrm>
        </p:grpSpPr>
        <p:pic>
          <p:nvPicPr>
            <p:cNvPr id="12" name="Content Placeholder 4" descr="playerimpactgoal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128200" y="21031200"/>
            <a:ext cx="8458200" cy="6019800"/>
            <a:chOff x="34823400" y="20726400"/>
            <a:chExt cx="8458200" cy="6019800"/>
          </a:xfrm>
        </p:grpSpPr>
        <p:pic>
          <p:nvPicPr>
            <p:cNvPr id="17" name="Content Placeholder 4" descr="playerimpactgoal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18" name="Right Arrow 17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80600" y="21183600"/>
            <a:ext cx="8458200" cy="6019800"/>
            <a:chOff x="34823400" y="20726400"/>
            <a:chExt cx="8458200" cy="6019800"/>
          </a:xfrm>
        </p:grpSpPr>
        <p:pic>
          <p:nvPicPr>
            <p:cNvPr id="22" name="Content Placeholder 4" descr="playerimpactgoals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9823" y="20726400"/>
              <a:ext cx="8031777" cy="6019800"/>
            </a:xfrm>
            <a:prstGeom prst="rect">
              <a:avLst/>
            </a:prstGeom>
          </p:spPr>
        </p:pic>
        <p:sp>
          <p:nvSpPr>
            <p:cNvPr id="23" name="Right Arrow 22"/>
            <p:cNvSpPr/>
            <p:nvPr/>
          </p:nvSpPr>
          <p:spPr>
            <a:xfrm>
              <a:off x="34823400" y="23774400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34823400" y="210465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34852413" y="21503791"/>
              <a:ext cx="352963" cy="60809"/>
            </a:xfrm>
            <a:prstGeom prst="rightArrow">
              <a:avLst/>
            </a:prstGeom>
            <a:solidFill>
              <a:srgbClr val="2DA2BF"/>
            </a:solidFill>
            <a:ln w="55000" cap="flat" cmpd="thickThin" algn="ctr">
              <a:solidFill>
                <a:srgbClr val="2DA2B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ucida Sans Unicode"/>
                <a:ea typeface="+mn-ea"/>
                <a:cs typeface="+mn-cs"/>
              </a:endParaRPr>
            </a:p>
          </p:txBody>
        </p:sp>
      </p:grpSp>
      <p:pic>
        <p:nvPicPr>
          <p:cNvPr id="30" name="Picture 29" descr="mondial-pic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052736"/>
            <a:ext cx="3818176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6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relational </a:t>
            </a:r>
            <a:r>
              <a:rPr lang="en-US" b="1" dirty="0" smtClean="0"/>
              <a:t>model</a:t>
            </a:r>
            <a:r>
              <a:rPr lang="en-US" dirty="0" smtClean="0"/>
              <a:t> inside the database.</a:t>
            </a:r>
            <a:br>
              <a:rPr lang="en-US" dirty="0" smtClean="0"/>
            </a:br>
            <a:r>
              <a:rPr lang="en-US" dirty="0" smtClean="0"/>
              <a:t>(As well as relational data.) </a:t>
            </a:r>
            <a:br>
              <a:rPr lang="en-US" dirty="0" smtClean="0"/>
            </a:br>
            <a:r>
              <a:rPr lang="en-US" sz="2400" dirty="0" err="1" smtClean="0"/>
              <a:t>Tuffy</a:t>
            </a:r>
            <a:r>
              <a:rPr lang="en-US" sz="2400" dirty="0" smtClean="0"/>
              <a:t>, Felix, </a:t>
            </a:r>
            <a:r>
              <a:rPr lang="en-US" sz="2400" dirty="0" err="1" smtClean="0"/>
              <a:t>BayesStore</a:t>
            </a:r>
            <a:r>
              <a:rPr lang="en-US" sz="2400" dirty="0" smtClean="0"/>
              <a:t>, Wang et al. 1995.</a:t>
            </a:r>
          </a:p>
          <a:p>
            <a:r>
              <a:rPr lang="en-US" sz="2400" dirty="0" smtClean="0"/>
              <a:t>Use SQL to query metadata from DB catalog.</a:t>
            </a:r>
          </a:p>
          <a:p>
            <a:r>
              <a:rPr lang="en-US" sz="2400" dirty="0" smtClean="0"/>
              <a:t>Native SQL support for complex counts (count(*)).</a:t>
            </a:r>
          </a:p>
          <a:p>
            <a:r>
              <a:rPr lang="en-US" sz="2400" dirty="0" smtClean="0"/>
              <a:t>SQL for creating, transforming, storing sets of models.</a:t>
            </a:r>
          </a:p>
          <a:p>
            <a:r>
              <a:rPr lang="en-US" sz="2400" dirty="0" smtClean="0"/>
              <a:t>SQL for computing and storing parameter values.</a:t>
            </a:r>
            <a:br>
              <a:rPr lang="en-US" sz="2400" dirty="0" smtClean="0"/>
            </a:br>
            <a:r>
              <a:rPr lang="en-US" sz="2400" dirty="0" smtClean="0"/>
              <a:t>&gt;1M parameters no problem.</a:t>
            </a:r>
          </a:p>
          <a:p>
            <a:r>
              <a:rPr lang="en-US" sz="2400" dirty="0" smtClean="0"/>
              <a:t>SQL is standardized: system is portable, works out of the box.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Solution: SQL Scripts All the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2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1481328"/>
            <a:ext cx="4762872" cy="396389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Tuffy</a:t>
            </a:r>
            <a:r>
              <a:rPr lang="en-US" dirty="0" smtClean="0"/>
              <a:t>, </a:t>
            </a:r>
            <a:r>
              <a:rPr lang="en-US" dirty="0" err="1" smtClean="0"/>
              <a:t>BayesStore</a:t>
            </a:r>
            <a:r>
              <a:rPr lang="en-US" dirty="0" smtClean="0"/>
              <a:t>: complementary</a:t>
            </a:r>
          </a:p>
          <a:p>
            <a:pPr lvl="1"/>
            <a:r>
              <a:rPr lang="en-US" dirty="0" smtClean="0"/>
              <a:t>push model inside the database as well.</a:t>
            </a:r>
          </a:p>
          <a:p>
            <a:pPr lvl="1"/>
            <a:r>
              <a:rPr lang="en-US" dirty="0" smtClean="0"/>
              <a:t>leverage database techniques for </a:t>
            </a:r>
            <a:r>
              <a:rPr lang="en-US" i="1" dirty="0" smtClean="0"/>
              <a:t>inference</a:t>
            </a:r>
            <a:r>
              <a:rPr lang="en-US" dirty="0" smtClean="0"/>
              <a:t>/parameter learning, not structure learning.</a:t>
            </a:r>
          </a:p>
          <a:p>
            <a:r>
              <a:rPr lang="en-US" dirty="0" err="1" smtClean="0"/>
              <a:t>Madlib</a:t>
            </a:r>
            <a:r>
              <a:rPr lang="en-US" dirty="0" smtClean="0"/>
              <a:t>, </a:t>
            </a:r>
            <a:r>
              <a:rPr lang="en-US" dirty="0" err="1" smtClean="0"/>
              <a:t>MLBase</a:t>
            </a:r>
            <a:r>
              <a:rPr lang="en-US" dirty="0" smtClean="0"/>
              <a:t>, Bismarck, </a:t>
            </a:r>
            <a:r>
              <a:rPr lang="en-US" dirty="0" err="1" smtClean="0"/>
              <a:t>MauveDB</a:t>
            </a:r>
            <a:r>
              <a:rPr lang="en-US" dirty="0" smtClean="0"/>
              <a:t>, </a:t>
            </a:r>
            <a:r>
              <a:rPr lang="en-US" dirty="0" err="1" smtClean="0"/>
              <a:t>Unipivot</a:t>
            </a:r>
            <a:r>
              <a:rPr lang="en-US" dirty="0" smtClean="0"/>
              <a:t>...</a:t>
            </a:r>
          </a:p>
          <a:p>
            <a:pPr lvl="1"/>
            <a:r>
              <a:rPr lang="en-US" dirty="0" smtClean="0"/>
              <a:t>leverage database techniques for </a:t>
            </a:r>
            <a:r>
              <a:rPr lang="en-US" i="1" dirty="0" smtClean="0"/>
              <a:t>single-table</a:t>
            </a:r>
            <a:r>
              <a:rPr lang="en-US" dirty="0" smtClean="0"/>
              <a:t> learning.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pic>
        <p:nvPicPr>
          <p:cNvPr id="5" name="Picture 4" descr="related-d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28800"/>
            <a:ext cx="359603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5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4824</TotalTime>
  <Words>131</Words>
  <Application>Microsoft Macintosh PowerPoint</Application>
  <PresentationFormat>On-screen Show (4:3)</PresentationFormat>
  <Paragraphs>30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SQL for SRL: Model Structure Learning Inside a Database System or, Structure Learning Made Easy</vt:lpstr>
      <vt:lpstr>SQL for Programming Model Structure Learning</vt:lpstr>
      <vt:lpstr>The Solution: SQL Scripts All the Way</vt:lpstr>
      <vt:lpstr>Related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Markov Game Model for Valuing Player Actions in Ice Hockey</dc:title>
  <dc:creator>Kurt</dc:creator>
  <cp:lastModifiedBy>Oliver Schulte</cp:lastModifiedBy>
  <cp:revision>274</cp:revision>
  <dcterms:created xsi:type="dcterms:W3CDTF">2015-06-12T04:02:09Z</dcterms:created>
  <dcterms:modified xsi:type="dcterms:W3CDTF">2015-07-15T11:30:18Z</dcterms:modified>
</cp:coreProperties>
</file>