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7" r:id="rId2"/>
    <p:sldMasterId id="2147483690" r:id="rId3"/>
  </p:sldMasterIdLst>
  <p:notesMasterIdLst>
    <p:notesMasterId r:id="rId6"/>
  </p:notesMasterIdLst>
  <p:sldIdLst>
    <p:sldId id="260" r:id="rId4"/>
    <p:sldId id="261" r:id="rId5"/>
  </p:sldIdLst>
  <p:sldSz cx="438912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50" autoAdjust="0"/>
    <p:restoredTop sz="87336" autoAdjust="0"/>
  </p:normalViewPr>
  <p:slideViewPr>
    <p:cSldViewPr snapToGrid="0">
      <p:cViewPr>
        <p:scale>
          <a:sx n="45" d="100"/>
          <a:sy n="45" d="100"/>
        </p:scale>
        <p:origin x="-3920" y="-1168"/>
      </p:cViewPr>
      <p:guideLst>
        <p:guide orient="horz" pos="6922"/>
        <p:guide orient="horz" pos="1346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6363" y="692150"/>
            <a:ext cx="6929438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177D19-4A9C-4854-AD26-091DB4EDB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i.stanford.edu/hazy/tuffy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94187-0A69-4D20-92BE-11FE687D6675}" type="slidenum">
              <a:rPr lang="en-US" sz="1200" smtClean="0">
                <a:solidFill>
                  <a:prstClr val="black"/>
                </a:solidFill>
              </a:rPr>
              <a:pPr/>
              <a:t>1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693738"/>
            <a:ext cx="6927851" cy="3463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1. edge</a:t>
            </a:r>
            <a:r>
              <a:rPr lang="en-US" baseline="0" dirty="0" smtClean="0">
                <a:latin typeface="Arial" charset="0"/>
              </a:rPr>
              <a:t> table, (</a:t>
            </a:r>
            <a:r>
              <a:rPr lang="en-US" dirty="0" smtClean="0">
                <a:latin typeface="Arial" charset="0"/>
              </a:rPr>
              <a:t>cap, teach), done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2.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Russell2010</a:t>
            </a:r>
            <a:r>
              <a:rPr lang="en-US" dirty="0" smtClean="0"/>
              <a:t> , name of BN?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3.</a:t>
            </a:r>
            <a:r>
              <a:rPr lang="en-US" baseline="0" dirty="0" smtClean="0">
                <a:latin typeface="Arial" charset="0"/>
              </a:rPr>
              <a:t> Ct table only contain ‘T’, done.</a:t>
            </a:r>
          </a:p>
          <a:p>
            <a:pPr eaLnBrk="1" hangingPunct="1"/>
            <a:r>
              <a:rPr lang="en-US" baseline="0" dirty="0" smtClean="0">
                <a:latin typeface="Arial" charset="0"/>
              </a:rPr>
              <a:t>4. No create table.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Felix is a relational optimizer for statistical inference; it has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Tuffy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inside.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Archimedes: A Probabilistic Master Knowledge Base System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94187-0A69-4D20-92BE-11FE687D6675}" type="slidenum">
              <a:rPr lang="en-US" sz="1200" smtClean="0">
                <a:solidFill>
                  <a:prstClr val="black"/>
                </a:solidFill>
              </a:rPr>
              <a:pPr/>
              <a:t>2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693738"/>
            <a:ext cx="6927851" cy="3463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6816725"/>
            <a:ext cx="37306251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475"/>
            <a:ext cx="30724475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96104" y="849315"/>
            <a:ext cx="10590213" cy="19654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5"/>
            <a:ext cx="31623000" cy="19654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5"/>
            <a:ext cx="37307520" cy="4704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9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DDE9EFB5-09CB-4C4B-8337-85790EC4699D}" type="datetimeFigureOut">
              <a:rPr lang="en-US" sz="9300" smtClean="0">
                <a:solidFill>
                  <a:prstClr val="black"/>
                </a:solidFill>
              </a:rPr>
              <a:pPr algn="l" eaLnBrk="0" hangingPunct="0"/>
              <a:t>2015-05-01</a:t>
            </a:fld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0A593F9D-2B13-4F68-9308-3F995CF64545}" type="slidenum">
              <a:rPr lang="en-US" sz="9300" smtClean="0">
                <a:solidFill>
                  <a:prstClr val="black"/>
                </a:solidFill>
              </a:rPr>
              <a:pPr algn="l" eaLnBrk="0" hangingPunct="0"/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5120648"/>
            <a:ext cx="39502080" cy="14483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2E1F633-DF29-4248-B2C6-F9C60E80BEE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9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085"/>
            <a:ext cx="37307520" cy="4358640"/>
          </a:xfrm>
          <a:prstGeom prst="rect">
            <a:avLst/>
          </a:prstGeo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490"/>
            <a:ext cx="37307520" cy="48005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928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89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856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820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F35FC160-CD73-4828-BEB1-856519966F3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9111" y="24577040"/>
            <a:ext cx="106291379" cy="6951980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05" y="24577040"/>
            <a:ext cx="106291383" cy="6951980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8D73C95-674B-4CEA-AF64-03742CFFA5B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6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4912362"/>
            <a:ext cx="19392903" cy="20472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6959600"/>
            <a:ext cx="19392903" cy="12644122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7" y="4912362"/>
            <a:ext cx="19400520" cy="20472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7" y="6959600"/>
            <a:ext cx="19400520" cy="12644122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67358FF4-A924-40A0-A67F-9D9F86323117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2BD546E3-A03F-4210-87F2-DECCEB35DB5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9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728640B-D94E-4546-98FA-50B45F6F1EF1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873760"/>
            <a:ext cx="14439903" cy="3718560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8"/>
            <a:ext cx="24536400" cy="18729962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4592328"/>
            <a:ext cx="14439903" cy="15011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4A19E23-5D1B-48D5-B9C8-D54516FFD0FD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0"/>
            <a:ext cx="26334720" cy="1813562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0"/>
            </a:lvl1pPr>
            <a:lvl2pPr marL="1879638" indent="0">
              <a:buNone/>
              <a:defRPr sz="11500"/>
            </a:lvl2pPr>
            <a:lvl3pPr marL="3759284" indent="0">
              <a:buNone/>
              <a:defRPr sz="9900"/>
            </a:lvl3pPr>
            <a:lvl4pPr marL="5638923" indent="0">
              <a:buNone/>
              <a:defRPr sz="8200"/>
            </a:lvl4pPr>
            <a:lvl5pPr marL="7518569" indent="0">
              <a:buNone/>
              <a:defRPr sz="8200"/>
            </a:lvl5pPr>
            <a:lvl6pPr marL="9398207" indent="0">
              <a:buNone/>
              <a:defRPr sz="8200"/>
            </a:lvl6pPr>
            <a:lvl7pPr marL="11277853" indent="0">
              <a:buNone/>
              <a:defRPr sz="8200"/>
            </a:lvl7pPr>
            <a:lvl8pPr marL="13157491" indent="0">
              <a:buNone/>
              <a:defRPr sz="8200"/>
            </a:lvl8pPr>
            <a:lvl9pPr marL="15037134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2"/>
            <a:ext cx="26334720" cy="25755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B1F8CC1-ACB5-411F-964B-0E323E325FE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8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5120648"/>
            <a:ext cx="39502080" cy="144830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A6AAB476-4180-476C-8E44-346A6C88289F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0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838635" y="4216400"/>
            <a:ext cx="53324760" cy="8988044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9101" y="4216400"/>
            <a:ext cx="159258000" cy="898804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0340325"/>
            <a:ext cx="138988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0340325"/>
            <a:ext cx="10241280" cy="11684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CACD5047-885E-4A79-B6B1-70F7028DC29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3924" y="19985038"/>
            <a:ext cx="102425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4995527" y="19985038"/>
            <a:ext cx="139001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454728" y="19985038"/>
            <a:ext cx="10242551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fld id="{235AB594-0746-48E8-9C6A-9A95AC9A7BEC}" type="slidenum">
              <a:rPr lang="en-US" sz="930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1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6816725"/>
            <a:ext cx="37306250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2436475"/>
            <a:ext cx="30724475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0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8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14101765"/>
            <a:ext cx="37307838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9301163"/>
            <a:ext cx="37307838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749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3759200"/>
            <a:ext cx="3663950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5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879475"/>
            <a:ext cx="3950335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4911727"/>
            <a:ext cx="1939290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6959600"/>
            <a:ext cx="19392900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2" y="4911727"/>
            <a:ext cx="1940083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2" y="6959600"/>
            <a:ext cx="19400837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1765"/>
            <a:ext cx="37307839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163"/>
            <a:ext cx="37307839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4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355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873127"/>
            <a:ext cx="14439900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127"/>
            <a:ext cx="245364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4592638"/>
            <a:ext cx="14439900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09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7" y="15362238"/>
            <a:ext cx="26335037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7" y="1960563"/>
            <a:ext cx="26335037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7" y="17175163"/>
            <a:ext cx="26335037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1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7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96104" y="849315"/>
            <a:ext cx="10590213" cy="19654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5"/>
            <a:ext cx="31623000" cy="19654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2" y="3759200"/>
            <a:ext cx="3663951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4" y="3759200"/>
            <a:ext cx="3663951" cy="1674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475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4911727"/>
            <a:ext cx="19392900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6959600"/>
            <a:ext cx="19392900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3" y="4911727"/>
            <a:ext cx="19400837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3" y="6959600"/>
            <a:ext cx="19400837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873127"/>
            <a:ext cx="14439900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127"/>
            <a:ext cx="245364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4592638"/>
            <a:ext cx="14439900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7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8" y="15362241"/>
            <a:ext cx="26335037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8" y="1960563"/>
            <a:ext cx="26335037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8" y="17175163"/>
            <a:ext cx="26335037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1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849313"/>
            <a:ext cx="419258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457203" y="21629688"/>
            <a:ext cx="1885951" cy="1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86055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3759200"/>
            <a:ext cx="7480300" cy="167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86063" name="Rectangle 47"/>
          <p:cNvSpPr>
            <a:spLocks noChangeArrowheads="1"/>
          </p:cNvSpPr>
          <p:nvPr userDrawn="1"/>
        </p:nvSpPr>
        <p:spPr bwMode="auto">
          <a:xfrm>
            <a:off x="460376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0" name="Rectangle 54"/>
          <p:cNvSpPr>
            <a:spLocks noChangeArrowheads="1"/>
          </p:cNvSpPr>
          <p:nvPr userDrawn="1"/>
        </p:nvSpPr>
        <p:spPr bwMode="auto">
          <a:xfrm>
            <a:off x="35209163" y="3759204"/>
            <a:ext cx="8202612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1" name="Rectangle 55"/>
          <p:cNvSpPr>
            <a:spLocks noChangeArrowheads="1"/>
          </p:cNvSpPr>
          <p:nvPr userDrawn="1"/>
        </p:nvSpPr>
        <p:spPr bwMode="auto">
          <a:xfrm>
            <a:off x="91471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2" name="Rectangle 56"/>
          <p:cNvSpPr>
            <a:spLocks noChangeArrowheads="1"/>
          </p:cNvSpPr>
          <p:nvPr userDrawn="1"/>
        </p:nvSpPr>
        <p:spPr bwMode="auto">
          <a:xfrm>
            <a:off x="178339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3" name="Rectangle 57"/>
          <p:cNvSpPr>
            <a:spLocks noChangeArrowheads="1"/>
          </p:cNvSpPr>
          <p:nvPr userDrawn="1"/>
        </p:nvSpPr>
        <p:spPr bwMode="auto">
          <a:xfrm>
            <a:off x="26520781" y="3759204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4" name="Line 58"/>
          <p:cNvSpPr>
            <a:spLocks noChangeShapeType="1"/>
          </p:cNvSpPr>
          <p:nvPr userDrawn="1"/>
        </p:nvSpPr>
        <p:spPr bwMode="auto">
          <a:xfrm>
            <a:off x="0" y="3200400"/>
            <a:ext cx="43891200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fontAlgn="base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0" y="-493480"/>
            <a:ext cx="43891200" cy="22479000"/>
            <a:chOff x="0" y="0"/>
            <a:chExt cx="43891200" cy="32918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43891200" cy="32918400"/>
            </a:xfrm>
            <a:prstGeom prst="rect">
              <a:avLst/>
            </a:prstGeom>
            <a:gradFill>
              <a:gsLst>
                <a:gs pos="21000">
                  <a:schemeClr val="accent1">
                    <a:lumMod val="0"/>
                    <a:lumOff val="100000"/>
                  </a:schemeClr>
                </a:gs>
                <a:gs pos="68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29340313"/>
              <a:ext cx="43891200" cy="28495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73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381000"/>
              <a:ext cx="43891199" cy="4953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685800" y="5334000"/>
              <a:ext cx="42672001" cy="25374600"/>
            </a:xfrm>
            <a:custGeom>
              <a:avLst/>
              <a:gdLst>
                <a:gd name="T0" fmla="*/ 18065 w 19008"/>
                <a:gd name="T1" fmla="*/ 1 h 10248"/>
                <a:gd name="T2" fmla="*/ 18214 w 19008"/>
                <a:gd name="T3" fmla="*/ 20 h 10248"/>
                <a:gd name="T4" fmla="*/ 18355 w 19008"/>
                <a:gd name="T5" fmla="*/ 62 h 10248"/>
                <a:gd name="T6" fmla="*/ 18486 w 19008"/>
                <a:gd name="T7" fmla="*/ 124 h 10248"/>
                <a:gd name="T8" fmla="*/ 18608 w 19008"/>
                <a:gd name="T9" fmla="*/ 203 h 10248"/>
                <a:gd name="T10" fmla="*/ 18716 w 19008"/>
                <a:gd name="T11" fmla="*/ 298 h 10248"/>
                <a:gd name="T12" fmla="*/ 18810 w 19008"/>
                <a:gd name="T13" fmla="*/ 409 h 10248"/>
                <a:gd name="T14" fmla="*/ 18888 w 19008"/>
                <a:gd name="T15" fmla="*/ 533 h 10248"/>
                <a:gd name="T16" fmla="*/ 18947 w 19008"/>
                <a:gd name="T17" fmla="*/ 668 h 10248"/>
                <a:gd name="T18" fmla="*/ 18988 w 19008"/>
                <a:gd name="T19" fmla="*/ 813 h 10248"/>
                <a:gd name="T20" fmla="*/ 19007 w 19008"/>
                <a:gd name="T21" fmla="*/ 965 h 10248"/>
                <a:gd name="T22" fmla="*/ 18426 w 19008"/>
                <a:gd name="T23" fmla="*/ 1217 h 10248"/>
                <a:gd name="T24" fmla="*/ 19008 w 19008"/>
                <a:gd name="T25" fmla="*/ 8879 h 10248"/>
                <a:gd name="T26" fmla="*/ 19008 w 19008"/>
                <a:gd name="T27" fmla="*/ 9064 h 10248"/>
                <a:gd name="T28" fmla="*/ 19003 w 19008"/>
                <a:gd name="T29" fmla="*/ 9336 h 10248"/>
                <a:gd name="T30" fmla="*/ 18977 w 19008"/>
                <a:gd name="T31" fmla="*/ 9485 h 10248"/>
                <a:gd name="T32" fmla="*/ 18930 w 19008"/>
                <a:gd name="T33" fmla="*/ 9627 h 10248"/>
                <a:gd name="T34" fmla="*/ 18863 w 19008"/>
                <a:gd name="T35" fmla="*/ 9757 h 10248"/>
                <a:gd name="T36" fmla="*/ 18780 w 19008"/>
                <a:gd name="T37" fmla="*/ 9877 h 10248"/>
                <a:gd name="T38" fmla="*/ 18681 w 19008"/>
                <a:gd name="T39" fmla="*/ 9983 h 10248"/>
                <a:gd name="T40" fmla="*/ 18568 w 19008"/>
                <a:gd name="T41" fmla="*/ 10073 h 10248"/>
                <a:gd name="T42" fmla="*/ 18444 w 19008"/>
                <a:gd name="T43" fmla="*/ 10147 h 10248"/>
                <a:gd name="T44" fmla="*/ 18309 w 19008"/>
                <a:gd name="T45" fmla="*/ 10202 h 10248"/>
                <a:gd name="T46" fmla="*/ 18166 w 19008"/>
                <a:gd name="T47" fmla="*/ 10236 h 10248"/>
                <a:gd name="T48" fmla="*/ 18015 w 19008"/>
                <a:gd name="T49" fmla="*/ 10248 h 10248"/>
                <a:gd name="T50" fmla="*/ 892 w 19008"/>
                <a:gd name="T51" fmla="*/ 10243 h 10248"/>
                <a:gd name="T52" fmla="*/ 746 w 19008"/>
                <a:gd name="T53" fmla="*/ 10216 h 10248"/>
                <a:gd name="T54" fmla="*/ 608 w 19008"/>
                <a:gd name="T55" fmla="*/ 10167 h 10248"/>
                <a:gd name="T56" fmla="*/ 480 w 19008"/>
                <a:gd name="T57" fmla="*/ 10101 h 10248"/>
                <a:gd name="T58" fmla="*/ 362 w 19008"/>
                <a:gd name="T59" fmla="*/ 10015 h 10248"/>
                <a:gd name="T60" fmla="*/ 259 w 19008"/>
                <a:gd name="T61" fmla="*/ 9914 h 10248"/>
                <a:gd name="T62" fmla="*/ 170 w 19008"/>
                <a:gd name="T63" fmla="*/ 9799 h 10248"/>
                <a:gd name="T64" fmla="*/ 99 w 19008"/>
                <a:gd name="T65" fmla="*/ 9672 h 10248"/>
                <a:gd name="T66" fmla="*/ 45 w 19008"/>
                <a:gd name="T67" fmla="*/ 9533 h 10248"/>
                <a:gd name="T68" fmla="*/ 12 w 19008"/>
                <a:gd name="T69" fmla="*/ 9385 h 10248"/>
                <a:gd name="T70" fmla="*/ 0 w 19008"/>
                <a:gd name="T71" fmla="*/ 9231 h 10248"/>
                <a:gd name="T72" fmla="*/ 564 w 19008"/>
                <a:gd name="T73" fmla="*/ 8879 h 10248"/>
                <a:gd name="T74" fmla="*/ 564 w 19008"/>
                <a:gd name="T75" fmla="*/ 1401 h 10248"/>
                <a:gd name="T76" fmla="*/ 0 w 19008"/>
                <a:gd name="T77" fmla="*/ 1017 h 10248"/>
                <a:gd name="T78" fmla="*/ 12 w 19008"/>
                <a:gd name="T79" fmla="*/ 863 h 10248"/>
                <a:gd name="T80" fmla="*/ 45 w 19008"/>
                <a:gd name="T81" fmla="*/ 715 h 10248"/>
                <a:gd name="T82" fmla="*/ 99 w 19008"/>
                <a:gd name="T83" fmla="*/ 576 h 10248"/>
                <a:gd name="T84" fmla="*/ 170 w 19008"/>
                <a:gd name="T85" fmla="*/ 449 h 10248"/>
                <a:gd name="T86" fmla="*/ 259 w 19008"/>
                <a:gd name="T87" fmla="*/ 334 h 10248"/>
                <a:gd name="T88" fmla="*/ 362 w 19008"/>
                <a:gd name="T89" fmla="*/ 233 h 10248"/>
                <a:gd name="T90" fmla="*/ 480 w 19008"/>
                <a:gd name="T91" fmla="*/ 147 h 10248"/>
                <a:gd name="T92" fmla="*/ 608 w 19008"/>
                <a:gd name="T93" fmla="*/ 81 h 10248"/>
                <a:gd name="T94" fmla="*/ 746 w 19008"/>
                <a:gd name="T95" fmla="*/ 32 h 10248"/>
                <a:gd name="T96" fmla="*/ 892 w 19008"/>
                <a:gd name="T97" fmla="*/ 5 h 10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08" h="10248">
                  <a:moveTo>
                    <a:pt x="993" y="0"/>
                  </a:moveTo>
                  <a:lnTo>
                    <a:pt x="18015" y="0"/>
                  </a:lnTo>
                  <a:lnTo>
                    <a:pt x="18065" y="1"/>
                  </a:lnTo>
                  <a:lnTo>
                    <a:pt x="18116" y="5"/>
                  </a:lnTo>
                  <a:lnTo>
                    <a:pt x="18166" y="12"/>
                  </a:lnTo>
                  <a:lnTo>
                    <a:pt x="18214" y="20"/>
                  </a:lnTo>
                  <a:lnTo>
                    <a:pt x="18262" y="32"/>
                  </a:lnTo>
                  <a:lnTo>
                    <a:pt x="18309" y="46"/>
                  </a:lnTo>
                  <a:lnTo>
                    <a:pt x="18355" y="62"/>
                  </a:lnTo>
                  <a:lnTo>
                    <a:pt x="18400" y="81"/>
                  </a:lnTo>
                  <a:lnTo>
                    <a:pt x="18444" y="101"/>
                  </a:lnTo>
                  <a:lnTo>
                    <a:pt x="18486" y="124"/>
                  </a:lnTo>
                  <a:lnTo>
                    <a:pt x="18528" y="147"/>
                  </a:lnTo>
                  <a:lnTo>
                    <a:pt x="18568" y="175"/>
                  </a:lnTo>
                  <a:lnTo>
                    <a:pt x="18608" y="203"/>
                  </a:lnTo>
                  <a:lnTo>
                    <a:pt x="18646" y="233"/>
                  </a:lnTo>
                  <a:lnTo>
                    <a:pt x="18681" y="265"/>
                  </a:lnTo>
                  <a:lnTo>
                    <a:pt x="18716" y="298"/>
                  </a:lnTo>
                  <a:lnTo>
                    <a:pt x="18749" y="334"/>
                  </a:lnTo>
                  <a:lnTo>
                    <a:pt x="18780" y="371"/>
                  </a:lnTo>
                  <a:lnTo>
                    <a:pt x="18810" y="409"/>
                  </a:lnTo>
                  <a:lnTo>
                    <a:pt x="18838" y="449"/>
                  </a:lnTo>
                  <a:lnTo>
                    <a:pt x="18863" y="491"/>
                  </a:lnTo>
                  <a:lnTo>
                    <a:pt x="18888" y="533"/>
                  </a:lnTo>
                  <a:lnTo>
                    <a:pt x="18909" y="576"/>
                  </a:lnTo>
                  <a:lnTo>
                    <a:pt x="18930" y="621"/>
                  </a:lnTo>
                  <a:lnTo>
                    <a:pt x="18947" y="668"/>
                  </a:lnTo>
                  <a:lnTo>
                    <a:pt x="18963" y="715"/>
                  </a:lnTo>
                  <a:lnTo>
                    <a:pt x="18977" y="763"/>
                  </a:lnTo>
                  <a:lnTo>
                    <a:pt x="18988" y="813"/>
                  </a:lnTo>
                  <a:lnTo>
                    <a:pt x="18996" y="863"/>
                  </a:lnTo>
                  <a:lnTo>
                    <a:pt x="19003" y="912"/>
                  </a:lnTo>
                  <a:lnTo>
                    <a:pt x="19007" y="965"/>
                  </a:lnTo>
                  <a:lnTo>
                    <a:pt x="19008" y="1017"/>
                  </a:lnTo>
                  <a:lnTo>
                    <a:pt x="19008" y="1217"/>
                  </a:lnTo>
                  <a:lnTo>
                    <a:pt x="18426" y="1217"/>
                  </a:lnTo>
                  <a:lnTo>
                    <a:pt x="18426" y="1401"/>
                  </a:lnTo>
                  <a:lnTo>
                    <a:pt x="19008" y="1401"/>
                  </a:lnTo>
                  <a:lnTo>
                    <a:pt x="19008" y="8879"/>
                  </a:lnTo>
                  <a:lnTo>
                    <a:pt x="18426" y="8879"/>
                  </a:lnTo>
                  <a:lnTo>
                    <a:pt x="18426" y="9064"/>
                  </a:lnTo>
                  <a:lnTo>
                    <a:pt x="19008" y="9064"/>
                  </a:lnTo>
                  <a:lnTo>
                    <a:pt x="19008" y="9231"/>
                  </a:lnTo>
                  <a:lnTo>
                    <a:pt x="19007" y="9283"/>
                  </a:lnTo>
                  <a:lnTo>
                    <a:pt x="19003" y="9336"/>
                  </a:lnTo>
                  <a:lnTo>
                    <a:pt x="18996" y="9385"/>
                  </a:lnTo>
                  <a:lnTo>
                    <a:pt x="18988" y="9435"/>
                  </a:lnTo>
                  <a:lnTo>
                    <a:pt x="18977" y="9485"/>
                  </a:lnTo>
                  <a:lnTo>
                    <a:pt x="18963" y="9533"/>
                  </a:lnTo>
                  <a:lnTo>
                    <a:pt x="18947" y="9580"/>
                  </a:lnTo>
                  <a:lnTo>
                    <a:pt x="18930" y="9627"/>
                  </a:lnTo>
                  <a:lnTo>
                    <a:pt x="18909" y="9672"/>
                  </a:lnTo>
                  <a:lnTo>
                    <a:pt x="18888" y="9715"/>
                  </a:lnTo>
                  <a:lnTo>
                    <a:pt x="18863" y="9757"/>
                  </a:lnTo>
                  <a:lnTo>
                    <a:pt x="18838" y="9799"/>
                  </a:lnTo>
                  <a:lnTo>
                    <a:pt x="18810" y="9839"/>
                  </a:lnTo>
                  <a:lnTo>
                    <a:pt x="18780" y="9877"/>
                  </a:lnTo>
                  <a:lnTo>
                    <a:pt x="18749" y="9914"/>
                  </a:lnTo>
                  <a:lnTo>
                    <a:pt x="18716" y="9950"/>
                  </a:lnTo>
                  <a:lnTo>
                    <a:pt x="18681" y="9983"/>
                  </a:lnTo>
                  <a:lnTo>
                    <a:pt x="18646" y="10015"/>
                  </a:lnTo>
                  <a:lnTo>
                    <a:pt x="18608" y="10045"/>
                  </a:lnTo>
                  <a:lnTo>
                    <a:pt x="18568" y="10073"/>
                  </a:lnTo>
                  <a:lnTo>
                    <a:pt x="18528" y="10101"/>
                  </a:lnTo>
                  <a:lnTo>
                    <a:pt x="18486" y="10124"/>
                  </a:lnTo>
                  <a:lnTo>
                    <a:pt x="18444" y="10147"/>
                  </a:lnTo>
                  <a:lnTo>
                    <a:pt x="18400" y="10167"/>
                  </a:lnTo>
                  <a:lnTo>
                    <a:pt x="18355" y="10186"/>
                  </a:lnTo>
                  <a:lnTo>
                    <a:pt x="18309" y="10202"/>
                  </a:lnTo>
                  <a:lnTo>
                    <a:pt x="18262" y="10216"/>
                  </a:lnTo>
                  <a:lnTo>
                    <a:pt x="18214" y="10228"/>
                  </a:lnTo>
                  <a:lnTo>
                    <a:pt x="18166" y="10236"/>
                  </a:lnTo>
                  <a:lnTo>
                    <a:pt x="18116" y="10243"/>
                  </a:lnTo>
                  <a:lnTo>
                    <a:pt x="18065" y="10247"/>
                  </a:lnTo>
                  <a:lnTo>
                    <a:pt x="18015" y="10248"/>
                  </a:lnTo>
                  <a:lnTo>
                    <a:pt x="993" y="10248"/>
                  </a:lnTo>
                  <a:lnTo>
                    <a:pt x="943" y="10247"/>
                  </a:lnTo>
                  <a:lnTo>
                    <a:pt x="892" y="10243"/>
                  </a:lnTo>
                  <a:lnTo>
                    <a:pt x="842" y="10236"/>
                  </a:lnTo>
                  <a:lnTo>
                    <a:pt x="794" y="10228"/>
                  </a:lnTo>
                  <a:lnTo>
                    <a:pt x="746" y="10216"/>
                  </a:lnTo>
                  <a:lnTo>
                    <a:pt x="699" y="10202"/>
                  </a:lnTo>
                  <a:lnTo>
                    <a:pt x="653" y="10186"/>
                  </a:lnTo>
                  <a:lnTo>
                    <a:pt x="608" y="10167"/>
                  </a:lnTo>
                  <a:lnTo>
                    <a:pt x="564" y="10147"/>
                  </a:lnTo>
                  <a:lnTo>
                    <a:pt x="522" y="10124"/>
                  </a:lnTo>
                  <a:lnTo>
                    <a:pt x="480" y="10101"/>
                  </a:lnTo>
                  <a:lnTo>
                    <a:pt x="440" y="10073"/>
                  </a:lnTo>
                  <a:lnTo>
                    <a:pt x="400" y="10045"/>
                  </a:lnTo>
                  <a:lnTo>
                    <a:pt x="362" y="10015"/>
                  </a:lnTo>
                  <a:lnTo>
                    <a:pt x="327" y="9983"/>
                  </a:lnTo>
                  <a:lnTo>
                    <a:pt x="292" y="9950"/>
                  </a:lnTo>
                  <a:lnTo>
                    <a:pt x="259" y="9914"/>
                  </a:lnTo>
                  <a:lnTo>
                    <a:pt x="228" y="9877"/>
                  </a:lnTo>
                  <a:lnTo>
                    <a:pt x="198" y="9839"/>
                  </a:lnTo>
                  <a:lnTo>
                    <a:pt x="170" y="9799"/>
                  </a:lnTo>
                  <a:lnTo>
                    <a:pt x="145" y="9757"/>
                  </a:lnTo>
                  <a:lnTo>
                    <a:pt x="120" y="9715"/>
                  </a:lnTo>
                  <a:lnTo>
                    <a:pt x="99" y="9672"/>
                  </a:lnTo>
                  <a:lnTo>
                    <a:pt x="78" y="9627"/>
                  </a:lnTo>
                  <a:lnTo>
                    <a:pt x="61" y="9580"/>
                  </a:lnTo>
                  <a:lnTo>
                    <a:pt x="45" y="9533"/>
                  </a:lnTo>
                  <a:lnTo>
                    <a:pt x="31" y="9485"/>
                  </a:lnTo>
                  <a:lnTo>
                    <a:pt x="20" y="9435"/>
                  </a:lnTo>
                  <a:lnTo>
                    <a:pt x="12" y="9385"/>
                  </a:lnTo>
                  <a:lnTo>
                    <a:pt x="5" y="9336"/>
                  </a:lnTo>
                  <a:lnTo>
                    <a:pt x="1" y="9283"/>
                  </a:lnTo>
                  <a:lnTo>
                    <a:pt x="0" y="9231"/>
                  </a:lnTo>
                  <a:lnTo>
                    <a:pt x="0" y="9064"/>
                  </a:lnTo>
                  <a:lnTo>
                    <a:pt x="564" y="9064"/>
                  </a:lnTo>
                  <a:lnTo>
                    <a:pt x="564" y="8879"/>
                  </a:lnTo>
                  <a:lnTo>
                    <a:pt x="0" y="8879"/>
                  </a:lnTo>
                  <a:lnTo>
                    <a:pt x="0" y="1401"/>
                  </a:lnTo>
                  <a:lnTo>
                    <a:pt x="564" y="1401"/>
                  </a:lnTo>
                  <a:lnTo>
                    <a:pt x="564" y="1217"/>
                  </a:lnTo>
                  <a:lnTo>
                    <a:pt x="0" y="1217"/>
                  </a:lnTo>
                  <a:lnTo>
                    <a:pt x="0" y="1017"/>
                  </a:lnTo>
                  <a:lnTo>
                    <a:pt x="1" y="965"/>
                  </a:lnTo>
                  <a:lnTo>
                    <a:pt x="5" y="912"/>
                  </a:lnTo>
                  <a:lnTo>
                    <a:pt x="12" y="863"/>
                  </a:lnTo>
                  <a:lnTo>
                    <a:pt x="20" y="813"/>
                  </a:lnTo>
                  <a:lnTo>
                    <a:pt x="31" y="763"/>
                  </a:lnTo>
                  <a:lnTo>
                    <a:pt x="45" y="715"/>
                  </a:lnTo>
                  <a:lnTo>
                    <a:pt x="61" y="668"/>
                  </a:lnTo>
                  <a:lnTo>
                    <a:pt x="78" y="621"/>
                  </a:lnTo>
                  <a:lnTo>
                    <a:pt x="99" y="576"/>
                  </a:lnTo>
                  <a:lnTo>
                    <a:pt x="120" y="533"/>
                  </a:lnTo>
                  <a:lnTo>
                    <a:pt x="145" y="491"/>
                  </a:lnTo>
                  <a:lnTo>
                    <a:pt x="170" y="449"/>
                  </a:lnTo>
                  <a:lnTo>
                    <a:pt x="198" y="409"/>
                  </a:lnTo>
                  <a:lnTo>
                    <a:pt x="228" y="371"/>
                  </a:lnTo>
                  <a:lnTo>
                    <a:pt x="259" y="334"/>
                  </a:lnTo>
                  <a:lnTo>
                    <a:pt x="292" y="298"/>
                  </a:lnTo>
                  <a:lnTo>
                    <a:pt x="327" y="265"/>
                  </a:lnTo>
                  <a:lnTo>
                    <a:pt x="362" y="233"/>
                  </a:lnTo>
                  <a:lnTo>
                    <a:pt x="400" y="203"/>
                  </a:lnTo>
                  <a:lnTo>
                    <a:pt x="440" y="175"/>
                  </a:lnTo>
                  <a:lnTo>
                    <a:pt x="480" y="147"/>
                  </a:lnTo>
                  <a:lnTo>
                    <a:pt x="522" y="124"/>
                  </a:lnTo>
                  <a:lnTo>
                    <a:pt x="564" y="101"/>
                  </a:lnTo>
                  <a:lnTo>
                    <a:pt x="608" y="81"/>
                  </a:lnTo>
                  <a:lnTo>
                    <a:pt x="653" y="62"/>
                  </a:lnTo>
                  <a:lnTo>
                    <a:pt x="699" y="46"/>
                  </a:lnTo>
                  <a:lnTo>
                    <a:pt x="746" y="32"/>
                  </a:lnTo>
                  <a:lnTo>
                    <a:pt x="794" y="20"/>
                  </a:lnTo>
                  <a:lnTo>
                    <a:pt x="842" y="12"/>
                  </a:lnTo>
                  <a:lnTo>
                    <a:pt x="892" y="5"/>
                  </a:lnTo>
                  <a:lnTo>
                    <a:pt x="943" y="1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9300">
                <a:solidFill>
                  <a:prstClr val="black"/>
                </a:solidFill>
              </a:endParaRPr>
            </a:p>
          </p:txBody>
        </p:sp>
      </p:grpSp>
      <p:sp>
        <p:nvSpPr>
          <p:cNvPr id="17" name="Rounded Rectangle 16"/>
          <p:cNvSpPr/>
          <p:nvPr userDrawn="1"/>
        </p:nvSpPr>
        <p:spPr bwMode="auto">
          <a:xfrm>
            <a:off x="-12433473" y="9923318"/>
            <a:ext cx="16800577" cy="17584882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39524104" y="9923318"/>
            <a:ext cx="16800577" cy="17584882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-16687800" y="-11353800"/>
            <a:ext cx="16687800" cy="46558199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43891200" y="-4419597"/>
            <a:ext cx="16687800" cy="37337999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 rot="5400000">
            <a:off x="17106901" y="3162303"/>
            <a:ext cx="16687800" cy="54254401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 rot="5400000">
            <a:off x="17106904" y="-35996665"/>
            <a:ext cx="16687800" cy="54254401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375928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731" indent="-1409731" algn="l" defTabSz="375928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4419" indent="-1174773" algn="l" defTabSz="375928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910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750" indent="-939819" algn="l" defTabSz="37592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8388" indent="-939819" algn="l" defTabSz="37592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8026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7672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7310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95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638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928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892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8569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8207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785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7491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713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849313"/>
            <a:ext cx="419258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457200" y="21629688"/>
            <a:ext cx="1885950" cy="1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3759200"/>
            <a:ext cx="7480300" cy="167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31" name="Rectangle 47"/>
          <p:cNvSpPr>
            <a:spLocks noChangeArrowheads="1"/>
          </p:cNvSpPr>
          <p:nvPr userDrawn="1"/>
        </p:nvSpPr>
        <p:spPr bwMode="auto">
          <a:xfrm>
            <a:off x="460375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2" name="Rectangle 54"/>
          <p:cNvSpPr>
            <a:spLocks noChangeArrowheads="1"/>
          </p:cNvSpPr>
          <p:nvPr userDrawn="1"/>
        </p:nvSpPr>
        <p:spPr bwMode="auto">
          <a:xfrm>
            <a:off x="35209163" y="3759201"/>
            <a:ext cx="8202612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3" name="Rectangle 55"/>
          <p:cNvSpPr>
            <a:spLocks noChangeArrowheads="1"/>
          </p:cNvSpPr>
          <p:nvPr userDrawn="1"/>
        </p:nvSpPr>
        <p:spPr bwMode="auto">
          <a:xfrm>
            <a:off x="91471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4" name="Rectangle 56"/>
          <p:cNvSpPr>
            <a:spLocks noChangeArrowheads="1"/>
          </p:cNvSpPr>
          <p:nvPr userDrawn="1"/>
        </p:nvSpPr>
        <p:spPr bwMode="auto">
          <a:xfrm>
            <a:off x="178339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57"/>
          <p:cNvSpPr>
            <a:spLocks noChangeArrowheads="1"/>
          </p:cNvSpPr>
          <p:nvPr userDrawn="1"/>
        </p:nvSpPr>
        <p:spPr bwMode="auto">
          <a:xfrm>
            <a:off x="26520779" y="3759201"/>
            <a:ext cx="8221663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6" name="Line 58"/>
          <p:cNvSpPr>
            <a:spLocks noChangeShapeType="1"/>
          </p:cNvSpPr>
          <p:nvPr userDrawn="1"/>
        </p:nvSpPr>
        <p:spPr bwMode="auto">
          <a:xfrm>
            <a:off x="0" y="3200400"/>
            <a:ext cx="43891200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2.png"/><Relationship Id="rId13" Type="http://schemas.openxmlformats.org/officeDocument/2006/relationships/image" Target="../media/image6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5.png"/><Relationship Id="rId17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985413" y="307022"/>
            <a:ext cx="429057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6000" dirty="0" err="1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MRLBase</a:t>
            </a:r>
            <a:r>
              <a:rPr lang="en-US" sz="6000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: Multi-Relational Learning with Multi-Relational Databases</a:t>
            </a:r>
          </a:p>
        </p:txBody>
      </p:sp>
      <p:sp>
        <p:nvSpPr>
          <p:cNvPr id="3078" name="AutoShape 754"/>
          <p:cNvSpPr>
            <a:spLocks noChangeArrowheads="1"/>
          </p:cNvSpPr>
          <p:nvPr/>
        </p:nvSpPr>
        <p:spPr bwMode="auto">
          <a:xfrm>
            <a:off x="1755843" y="3598814"/>
            <a:ext cx="9598024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Introduction</a:t>
            </a:r>
          </a:p>
        </p:txBody>
      </p:sp>
      <p:sp>
        <p:nvSpPr>
          <p:cNvPr id="3079" name="Text Box 755"/>
          <p:cNvSpPr txBox="1">
            <a:spLocks noChangeArrowheads="1"/>
          </p:cNvSpPr>
          <p:nvPr/>
        </p:nvSpPr>
        <p:spPr bwMode="auto">
          <a:xfrm>
            <a:off x="1910536" y="4314053"/>
            <a:ext cx="9798870" cy="53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Statistical-Relational Learning</a:t>
            </a:r>
            <a:r>
              <a:rPr lang="en-US" sz="2400" dirty="0">
                <a:solidFill>
                  <a:prstClr val="black"/>
                </a:solidFill>
              </a:rPr>
              <a:t>: Learn a joint statistical model for </a:t>
            </a:r>
            <a:r>
              <a:rPr lang="en-US" sz="2400" i="1" dirty="0">
                <a:solidFill>
                  <a:prstClr val="black"/>
                </a:solidFill>
              </a:rPr>
              <a:t>all</a:t>
            </a:r>
            <a:r>
              <a:rPr lang="en-US" sz="2400" dirty="0">
                <a:solidFill>
                  <a:prstClr val="black"/>
                </a:solidFill>
              </a:rPr>
              <a:t> tables in the input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New approach to </a:t>
            </a:r>
            <a:r>
              <a:rPr lang="en-US" sz="2400" i="1" dirty="0">
                <a:solidFill>
                  <a:prstClr val="black"/>
                </a:solidFill>
              </a:rPr>
              <a:t>SRL system building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RDBMS stores structured objects for statistical analysis as </a:t>
            </a:r>
            <a:r>
              <a:rPr lang="en-US" sz="2400" i="1" dirty="0">
                <a:solidFill>
                  <a:prstClr val="black"/>
                </a:solidFill>
              </a:rPr>
              <a:t>first-class citizens</a:t>
            </a:r>
            <a:r>
              <a:rPr lang="en-US" sz="2400" dirty="0">
                <a:solidFill>
                  <a:prstClr val="black"/>
                </a:solidFill>
              </a:rPr>
              <a:t> in the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SQL</a:t>
            </a:r>
            <a:r>
              <a:rPr lang="en-US" sz="2400" dirty="0">
                <a:solidFill>
                  <a:prstClr val="black"/>
                </a:solidFill>
              </a:rPr>
              <a:t> is used to build and transform statistical objects: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Structured Model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400" i="1" dirty="0">
                <a:solidFill>
                  <a:prstClr val="black"/>
                </a:solidFill>
              </a:rPr>
              <a:t>Bayesian network, Markov Logic Network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Parameter Estimates.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Sufficient Statistics.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Empirical evaluation: </a:t>
            </a:r>
            <a:r>
              <a:rPr lang="en-US" sz="2400" dirty="0">
                <a:solidFill>
                  <a:prstClr val="black"/>
                </a:solidFill>
              </a:rPr>
              <a:t>leveraging the </a:t>
            </a:r>
            <a:r>
              <a:rPr lang="en-US" sz="2400" dirty="0" smtClean="0">
                <a:solidFill>
                  <a:prstClr val="black"/>
                </a:solidFill>
              </a:rPr>
              <a:t>RDBMS capabilities </a:t>
            </a:r>
            <a:r>
              <a:rPr lang="en-US" sz="2400" dirty="0">
                <a:solidFill>
                  <a:prstClr val="black"/>
                </a:solidFill>
              </a:rPr>
              <a:t>achieves scalable learning and fast model testing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code  and datasets are available online [1].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5842" y="9956409"/>
            <a:ext cx="9729967" cy="2357808"/>
            <a:chOff x="1793942" y="9991002"/>
            <a:chExt cx="9729967" cy="2357808"/>
          </a:xfrm>
        </p:grpSpPr>
        <p:sp>
          <p:nvSpPr>
            <p:cNvPr id="3080" name="AutoShape 756"/>
            <p:cNvSpPr>
              <a:spLocks noChangeArrowheads="1"/>
            </p:cNvSpPr>
            <p:nvPr/>
          </p:nvSpPr>
          <p:spPr bwMode="auto">
            <a:xfrm>
              <a:off x="1793942" y="9991002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Contributions</a:t>
              </a:r>
            </a:p>
          </p:txBody>
        </p:sp>
        <p:sp>
          <p:nvSpPr>
            <p:cNvPr id="3081" name="Text Box 757"/>
            <p:cNvSpPr txBox="1">
              <a:spLocks noChangeArrowheads="1"/>
            </p:cNvSpPr>
            <p:nvPr/>
          </p:nvSpPr>
          <p:spPr bwMode="auto">
            <a:xfrm>
              <a:off x="1960623" y="10702205"/>
              <a:ext cx="9563286" cy="1646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98513" indent="-331788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82562" indent="-514350" algn="l" eaLnBrk="0" hangingPunct="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Identifying </a:t>
              </a:r>
              <a:r>
                <a:rPr lang="en-US" sz="2400" dirty="0">
                  <a:solidFill>
                    <a:prstClr val="black"/>
                  </a:solidFill>
                </a:rPr>
                <a:t>new system requirements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multi-relational machine </a:t>
              </a:r>
              <a:r>
                <a:rPr lang="en-US" sz="2400" dirty="0">
                  <a:solidFill>
                    <a:prstClr val="black"/>
                  </a:solidFill>
                </a:rPr>
                <a:t>learning that go beyond </a:t>
              </a:r>
              <a:r>
                <a:rPr lang="en-US" sz="2400" dirty="0" smtClean="0">
                  <a:solidFill>
                    <a:prstClr val="black"/>
                  </a:solidFill>
                </a:rPr>
                <a:t>single table machine </a:t>
              </a:r>
              <a:r>
                <a:rPr lang="en-US" sz="2400" dirty="0">
                  <a:solidFill>
                    <a:prstClr val="black"/>
                  </a:solidFill>
                </a:rPr>
                <a:t>learning</a:t>
              </a:r>
              <a:r>
                <a:rPr lang="en-US" sz="2400" dirty="0" smtClean="0">
                  <a:solidFill>
                    <a:prstClr val="black"/>
                  </a:solidFill>
                </a:rPr>
                <a:t>. </a:t>
              </a:r>
              <a:endParaRPr lang="en-US" sz="2400" dirty="0">
                <a:solidFill>
                  <a:prstClr val="black"/>
                </a:solidFill>
              </a:endParaRPr>
            </a:p>
            <a:p>
              <a:pPr marL="182562" indent="-514350" algn="l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An integrated set of SQL-based solutions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providing these </a:t>
              </a:r>
              <a:r>
                <a:rPr lang="en-US" sz="2400" dirty="0">
                  <a:solidFill>
                    <a:prstClr val="black"/>
                  </a:solidFill>
                </a:rPr>
                <a:t>system capabilities.</a:t>
              </a:r>
            </a:p>
          </p:txBody>
        </p:sp>
      </p:grpSp>
      <p:sp>
        <p:nvSpPr>
          <p:cNvPr id="3086" name="AutoShape 863"/>
          <p:cNvSpPr>
            <a:spLocks noChangeArrowheads="1"/>
          </p:cNvSpPr>
          <p:nvPr/>
        </p:nvSpPr>
        <p:spPr bwMode="auto">
          <a:xfrm>
            <a:off x="11938006" y="362736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System Overview</a:t>
            </a: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6742307" y="1800264"/>
            <a:ext cx="287321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4000" i="1" dirty="0" err="1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Zhensong</a:t>
            </a:r>
            <a:r>
              <a:rPr lang="en-US" sz="4000" i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 Qian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, Oliver Schulte, Simon Fraser University, Canada</a:t>
            </a:r>
            <a:endParaRPr lang="en-US" sz="4000" b="1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02716" y="15359700"/>
            <a:ext cx="10606770" cy="4555576"/>
            <a:chOff x="32476685" y="15899925"/>
            <a:chExt cx="10776744" cy="4555576"/>
          </a:xfrm>
        </p:grpSpPr>
        <p:sp>
          <p:nvSpPr>
            <p:cNvPr id="334" name="Text Box 865"/>
            <p:cNvSpPr txBox="1">
              <a:spLocks noChangeArrowheads="1"/>
            </p:cNvSpPr>
            <p:nvPr/>
          </p:nvSpPr>
          <p:spPr bwMode="auto">
            <a:xfrm>
              <a:off x="32476685" y="16589058"/>
              <a:ext cx="10776744" cy="3866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BD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71450" tIns="85725" rIns="171450" bIns="85725">
              <a:spAutoFit/>
            </a:bodyPr>
            <a:lstStyle>
              <a:lvl1pPr marL="342900" indent="-342900"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</a:t>
              </a:r>
              <a:r>
                <a:rPr lang="en-US" sz="2000" dirty="0" smtClean="0">
                  <a:solidFill>
                    <a:prstClr val="black"/>
                  </a:solidFill>
                </a:rPr>
                <a:t>O. &amp; et al. </a:t>
              </a:r>
              <a:r>
                <a:rPr lang="en-US" sz="2000" dirty="0" err="1" smtClean="0"/>
                <a:t>MRLBase</a:t>
              </a:r>
              <a:r>
                <a:rPr lang="en-US" sz="2000" dirty="0" smtClean="0"/>
                <a:t> </a:t>
              </a:r>
              <a:r>
                <a:rPr lang="en-US" sz="2000" dirty="0"/>
                <a:t>Code. </a:t>
              </a:r>
              <a:r>
                <a:rPr lang="en-US" sz="2000" dirty="0" smtClean="0"/>
                <a:t>http</a:t>
              </a:r>
              <a:r>
                <a:rPr lang="en-US" sz="2000" dirty="0"/>
                <a:t>://www.cs.sfu.ca/~</a:t>
              </a:r>
              <a:r>
                <a:rPr lang="en-US" sz="2000" dirty="0" smtClean="0"/>
                <a:t>oschulte/BayesBase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Russell, S. &amp; </a:t>
              </a:r>
              <a:r>
                <a:rPr lang="en-US" sz="2000" dirty="0" err="1" smtClean="0">
                  <a:solidFill>
                    <a:prstClr val="black"/>
                  </a:solidFill>
                </a:rPr>
                <a:t>Norvig</a:t>
              </a:r>
              <a:r>
                <a:rPr lang="en-US" sz="2000" dirty="0" smtClean="0">
                  <a:solidFill>
                    <a:prstClr val="black"/>
                  </a:solidFill>
                </a:rPr>
                <a:t>, P. Artificial Intelligence: A Modern Approach Prentice Hall, 2010.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Wang</a:t>
              </a:r>
              <a:r>
                <a:rPr lang="en-US" sz="2000" dirty="0">
                  <a:solidFill>
                    <a:prstClr val="black"/>
                  </a:solidFill>
                </a:rPr>
                <a:t>, D. Z.; </a:t>
              </a:r>
              <a:r>
                <a:rPr lang="en-US" sz="2000" dirty="0" err="1">
                  <a:solidFill>
                    <a:prstClr val="black"/>
                  </a:solidFill>
                </a:rPr>
                <a:t>Michelakis</a:t>
              </a:r>
              <a:r>
                <a:rPr lang="en-US" sz="2000" dirty="0">
                  <a:solidFill>
                    <a:prstClr val="black"/>
                  </a:solidFill>
                </a:rPr>
                <a:t>, E.; &amp; et al. </a:t>
              </a:r>
              <a:r>
                <a:rPr lang="en-US" sz="2000" dirty="0" smtClean="0">
                  <a:solidFill>
                    <a:prstClr val="black"/>
                  </a:solidFill>
                </a:rPr>
                <a:t> </a:t>
              </a:r>
              <a:r>
                <a:rPr lang="en-US" sz="2000" dirty="0" err="1">
                  <a:solidFill>
                    <a:prstClr val="black"/>
                  </a:solidFill>
                </a:rPr>
                <a:t>BayesStore</a:t>
              </a:r>
              <a:r>
                <a:rPr lang="en-US" sz="2000" dirty="0">
                  <a:solidFill>
                    <a:prstClr val="black"/>
                  </a:solidFill>
                </a:rPr>
                <a:t>: managing large, uncertain data repositories with probabilistic graphical </a:t>
              </a:r>
              <a:r>
                <a:rPr lang="en-US" sz="2000" dirty="0" smtClean="0">
                  <a:solidFill>
                    <a:prstClr val="black"/>
                  </a:solidFill>
                </a:rPr>
                <a:t>models, PVLDB, </a:t>
              </a:r>
              <a:r>
                <a:rPr lang="en-US" sz="2000" dirty="0">
                  <a:solidFill>
                    <a:prstClr val="black"/>
                  </a:solidFill>
                </a:rPr>
                <a:t>2008, 1, </a:t>
              </a:r>
              <a:r>
                <a:rPr lang="en-US" sz="2000" dirty="0" smtClean="0">
                  <a:solidFill>
                    <a:prstClr val="black"/>
                  </a:solidFill>
                </a:rPr>
                <a:t>340-351.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O. &amp; Sun, Y. Computing Multi-Relational Sufficient Statistics for Large </a:t>
              </a:r>
              <a:r>
                <a:rPr lang="en-US" sz="2000" dirty="0" smtClean="0">
                  <a:solidFill>
                    <a:prstClr val="black"/>
                  </a:solidFill>
                </a:rPr>
                <a:t>Databases, CIKM </a:t>
              </a:r>
              <a:r>
                <a:rPr lang="en-US" sz="2000" dirty="0">
                  <a:solidFill>
                    <a:prstClr val="black"/>
                  </a:solidFill>
                </a:rPr>
                <a:t>2014, </a:t>
              </a:r>
              <a:r>
                <a:rPr lang="en-US" sz="2000" dirty="0" smtClean="0">
                  <a:solidFill>
                    <a:prstClr val="black"/>
                  </a:solidFill>
                </a:rPr>
                <a:t>1249-1258.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Hellerstein</a:t>
              </a:r>
              <a:r>
                <a:rPr lang="en-US" sz="2000" dirty="0">
                  <a:solidFill>
                    <a:prstClr val="black"/>
                  </a:solidFill>
                </a:rPr>
                <a:t>, J. M.;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</a:t>
              </a:r>
              <a:r>
                <a:rPr lang="en-US" sz="2000" dirty="0" err="1">
                  <a:solidFill>
                    <a:prstClr val="black"/>
                  </a:solidFill>
                </a:rPr>
                <a:t>Schoppmann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smtClean="0">
                  <a:solidFill>
                    <a:prstClr val="black"/>
                  </a:solidFill>
                </a:rPr>
                <a:t>&amp; et al, The </a:t>
              </a:r>
              <a:r>
                <a:rPr lang="en-US" sz="2000" dirty="0" err="1">
                  <a:solidFill>
                    <a:prstClr val="black"/>
                  </a:solidFill>
                </a:rPr>
                <a:t>MADlib</a:t>
              </a:r>
              <a:r>
                <a:rPr lang="en-US" sz="2000" dirty="0">
                  <a:solidFill>
                    <a:prstClr val="black"/>
                  </a:solidFill>
                </a:rPr>
                <a:t> Analytics Library: Or MAD Skills, the </a:t>
              </a:r>
              <a:r>
                <a:rPr lang="en-US" sz="2000" dirty="0" smtClean="0">
                  <a:solidFill>
                    <a:prstClr val="black"/>
                  </a:solidFill>
                </a:rPr>
                <a:t>SQL, PVLDB, </a:t>
              </a:r>
              <a:r>
                <a:rPr lang="en-US" sz="2000" dirty="0">
                  <a:solidFill>
                    <a:prstClr val="black"/>
                  </a:solidFill>
                </a:rPr>
                <a:t>2012, 5, </a:t>
              </a:r>
              <a:r>
                <a:rPr lang="en-US" sz="2000" dirty="0" smtClean="0">
                  <a:solidFill>
                    <a:prstClr val="black"/>
                  </a:solidFill>
                </a:rPr>
                <a:t>1700-1711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Schulte</a:t>
              </a:r>
              <a:r>
                <a:rPr lang="en-US" sz="2000" dirty="0">
                  <a:solidFill>
                    <a:prstClr val="black"/>
                  </a:solidFill>
                </a:rPr>
                <a:t>, O. &amp; </a:t>
              </a:r>
              <a:r>
                <a:rPr lang="en-US" sz="2000" dirty="0" err="1">
                  <a:solidFill>
                    <a:prstClr val="black"/>
                  </a:solidFill>
                </a:rPr>
                <a:t>Khosravi</a:t>
              </a:r>
              <a:r>
                <a:rPr lang="en-US" sz="2000" dirty="0">
                  <a:solidFill>
                    <a:prstClr val="black"/>
                  </a:solidFill>
                </a:rPr>
                <a:t>, H. Learning graphical models for relational data via lattice search Machine Learning, 2012, 88, </a:t>
              </a:r>
              <a:r>
                <a:rPr lang="en-US" sz="2000" dirty="0" smtClean="0">
                  <a:solidFill>
                    <a:prstClr val="black"/>
                  </a:solidFill>
                </a:rPr>
                <a:t>331-368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Niu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Doan, A. &amp; </a:t>
              </a:r>
              <a:r>
                <a:rPr lang="en-US" sz="2000" dirty="0" err="1">
                  <a:solidFill>
                    <a:prstClr val="black"/>
                  </a:solidFill>
                </a:rPr>
                <a:t>Shavlik</a:t>
              </a:r>
              <a:r>
                <a:rPr lang="en-US" sz="2000" dirty="0">
                  <a:solidFill>
                    <a:prstClr val="black"/>
                  </a:solidFill>
                </a:rPr>
                <a:t>, J. W. </a:t>
              </a:r>
              <a:r>
                <a:rPr lang="en-US" sz="2000" dirty="0" err="1">
                  <a:solidFill>
                    <a:prstClr val="black"/>
                  </a:solidFill>
                </a:rPr>
                <a:t>Tuffy</a:t>
              </a:r>
              <a:r>
                <a:rPr lang="en-US" sz="2000" dirty="0">
                  <a:solidFill>
                    <a:prstClr val="black"/>
                  </a:solidFill>
                </a:rPr>
                <a:t>: Scaling up Statistical Inference in Markov Logic Networks using an RDBMS PVLDB, 2011, 4, 373-384</a:t>
              </a:r>
            </a:p>
          </p:txBody>
        </p:sp>
        <p:sp>
          <p:nvSpPr>
            <p:cNvPr id="593" name="AutoShape 1124"/>
            <p:cNvSpPr>
              <a:spLocks noChangeArrowheads="1"/>
            </p:cNvSpPr>
            <p:nvPr/>
          </p:nvSpPr>
          <p:spPr bwMode="auto">
            <a:xfrm>
              <a:off x="32716352" y="15899925"/>
              <a:ext cx="9819570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References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403" y="4446061"/>
            <a:ext cx="8038032" cy="49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8" name="Picture 4" descr="File:SFU-block-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306" y="232240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" name="AutoShape 1120"/>
          <p:cNvSpPr>
            <a:spLocks noChangeArrowheads="1"/>
          </p:cNvSpPr>
          <p:nvPr/>
        </p:nvSpPr>
        <p:spPr bwMode="auto">
          <a:xfrm>
            <a:off x="21946249" y="960155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Count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9276" y="9596219"/>
            <a:ext cx="100952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Schema Analyzer: </a:t>
            </a:r>
            <a:r>
              <a:rPr lang="en-US" sz="2400" dirty="0"/>
              <a:t>examines the information in the </a:t>
            </a:r>
            <a:r>
              <a:rPr lang="en-US" sz="2400" dirty="0" smtClean="0"/>
              <a:t>DB system </a:t>
            </a:r>
            <a:r>
              <a:rPr lang="en-US" sz="2400" dirty="0"/>
              <a:t>catalog to define a default set of random </a:t>
            </a:r>
            <a:r>
              <a:rPr lang="en-US" sz="2400" dirty="0" smtClean="0"/>
              <a:t>variables.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Count Manager: </a:t>
            </a:r>
            <a:r>
              <a:rPr lang="en-US" sz="2400" dirty="0"/>
              <a:t>uses the </a:t>
            </a:r>
            <a:r>
              <a:rPr lang="en-US" sz="2400" dirty="0" smtClean="0"/>
              <a:t>meta data in </a:t>
            </a:r>
            <a:r>
              <a:rPr lang="en-US" sz="2400" dirty="0"/>
              <a:t>the VDB database to compute </a:t>
            </a:r>
            <a:r>
              <a:rPr lang="en-US" sz="2400" dirty="0" smtClean="0"/>
              <a:t>multi-relational sufficient statistics </a:t>
            </a:r>
            <a:r>
              <a:rPr lang="en-US" sz="2400" dirty="0"/>
              <a:t>for a set of random </a:t>
            </a:r>
            <a:r>
              <a:rPr lang="en-US" sz="2400" dirty="0" smtClean="0"/>
              <a:t>variables [4].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Model Manager: </a:t>
            </a:r>
            <a:r>
              <a:rPr lang="en-US" sz="2400" dirty="0" smtClean="0"/>
              <a:t>supports the construction and  querying of </a:t>
            </a:r>
            <a:r>
              <a:rPr lang="en-US" sz="2400" dirty="0"/>
              <a:t>large structured statistical models.</a:t>
            </a:r>
          </a:p>
        </p:txBody>
      </p:sp>
      <p:sp>
        <p:nvSpPr>
          <p:cNvPr id="856" name="AutoShape 1120"/>
          <p:cNvSpPr>
            <a:spLocks noChangeArrowheads="1"/>
          </p:cNvSpPr>
          <p:nvPr/>
        </p:nvSpPr>
        <p:spPr bwMode="auto">
          <a:xfrm>
            <a:off x="32750704" y="960155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Results</a:t>
            </a:r>
          </a:p>
        </p:txBody>
      </p:sp>
      <p:sp>
        <p:nvSpPr>
          <p:cNvPr id="43" name="AutoShape 1120"/>
          <p:cNvSpPr>
            <a:spLocks noChangeArrowheads="1"/>
          </p:cNvSpPr>
          <p:nvPr/>
        </p:nvSpPr>
        <p:spPr bwMode="auto">
          <a:xfrm>
            <a:off x="21961621" y="362736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Parameter Manager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898682" y="4433372"/>
            <a:ext cx="1091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Learn  Bayesian Network Parameters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Conditional Probability </a:t>
            </a:r>
            <a:r>
              <a:rPr lang="en-US" sz="2400" dirty="0"/>
              <a:t>(CP</a:t>
            </a:r>
            <a:r>
              <a:rPr lang="en-US" sz="2400" dirty="0" smtClean="0"/>
              <a:t>) table.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Maximum Likelihood  Estimate are easy to compute from database counts.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051082" y="10542951"/>
            <a:ext cx="1091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for a conjunctive query, compute the instantiation count = result set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</a:t>
            </a:r>
            <a:r>
              <a:rPr lang="en-US" sz="2400" dirty="0"/>
              <a:t>Contingency </a:t>
            </a:r>
            <a:r>
              <a:rPr lang="en-US" sz="2400" dirty="0" smtClean="0"/>
              <a:t>(CT) Table [4].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Main computational cost in learning.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051081" y="11836757"/>
            <a:ext cx="1047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Problem</a:t>
            </a:r>
            <a:r>
              <a:rPr lang="en-US" sz="2400" dirty="0" smtClean="0"/>
              <a:t>: need to generate SQL queries for </a:t>
            </a:r>
            <a:r>
              <a:rPr lang="en-US" sz="2400" b="1" dirty="0" smtClean="0"/>
              <a:t>arbitrary variable lists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b="1" dirty="0" smtClean="0"/>
              <a:t>Solution</a:t>
            </a:r>
            <a:r>
              <a:rPr lang="en-US" sz="2400" dirty="0" smtClean="0"/>
              <a:t>: use Meta Data + </a:t>
            </a:r>
            <a:r>
              <a:rPr lang="en-US" sz="2400" b="1" dirty="0" smtClean="0"/>
              <a:t>Meta Queries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2152457" y="14987598"/>
            <a:ext cx="9628941" cy="4909285"/>
            <a:chOff x="22154168" y="15169356"/>
            <a:chExt cx="9088686" cy="343985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4168" y="15169356"/>
              <a:ext cx="6169640" cy="34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791128" y="15390716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2400" dirty="0"/>
                <a:t>Variable </a:t>
              </a:r>
              <a:r>
                <a:rPr lang="en-US" sz="2400" dirty="0" smtClean="0"/>
                <a:t>List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95322" y="17691388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Count</a:t>
              </a:r>
              <a:r>
                <a:rPr lang="en-US" sz="2400" dirty="0"/>
                <a:t>(*)</a:t>
              </a:r>
              <a:r>
                <a:rPr lang="en-US" sz="2400" dirty="0" smtClean="0"/>
                <a:t> Query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27366" y="16523082"/>
              <a:ext cx="2347532" cy="3234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Meta</a:t>
              </a:r>
              <a:r>
                <a:rPr lang="en-US" sz="2400" dirty="0" smtClean="0"/>
                <a:t> Query</a:t>
              </a:r>
              <a:endParaRPr lang="en-US" sz="2400" dirty="0"/>
            </a:p>
          </p:txBody>
        </p:sp>
        <p:sp>
          <p:nvSpPr>
            <p:cNvPr id="62" name="Left Arrow 61"/>
            <p:cNvSpPr/>
            <p:nvPr/>
          </p:nvSpPr>
          <p:spPr>
            <a:xfrm rot="16200000">
              <a:off x="29640268" y="15912386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6200000">
              <a:off x="29651193" y="17097562"/>
              <a:ext cx="48920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8334078" y="16717287"/>
              <a:ext cx="465537" cy="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utoShape 1120"/>
          <p:cNvSpPr>
            <a:spLocks noChangeArrowheads="1"/>
          </p:cNvSpPr>
          <p:nvPr/>
        </p:nvSpPr>
        <p:spPr bwMode="auto">
          <a:xfrm>
            <a:off x="32524860" y="3673546"/>
            <a:ext cx="9823869" cy="53486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Random Variable Database</a:t>
            </a:r>
          </a:p>
        </p:txBody>
      </p: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638" y="4473787"/>
            <a:ext cx="7347877" cy="458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0085495" y="5559110"/>
            <a:ext cx="346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Meta data about random variables stored in database tables.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Domain of possible values.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Pointer to </a:t>
            </a:r>
            <a:r>
              <a:rPr lang="en-US" sz="2400" dirty="0" smtClean="0"/>
              <a:t>corresponding data </a:t>
            </a:r>
            <a:r>
              <a:rPr lang="en-US" sz="2400" dirty="0"/>
              <a:t>table/column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...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96" y="12827470"/>
            <a:ext cx="5732119" cy="255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761546" y="5985003"/>
            <a:ext cx="10916509" cy="3296564"/>
            <a:chOff x="21624386" y="5985003"/>
            <a:chExt cx="10916509" cy="2885098"/>
          </a:xfrm>
        </p:grpSpPr>
        <p:sp>
          <p:nvSpPr>
            <p:cNvPr id="47" name="Left Arrow 46"/>
            <p:cNvSpPr/>
            <p:nvPr/>
          </p:nvSpPr>
          <p:spPr>
            <a:xfrm>
              <a:off x="24492648" y="6845355"/>
              <a:ext cx="443145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956010" y="8390455"/>
              <a:ext cx="2151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 table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40597" y="8400787"/>
              <a:ext cx="3299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Specific SQL Query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16098" y="6149130"/>
              <a:ext cx="4324797" cy="21185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SELECT COUNT(*) AS </a:t>
              </a:r>
              <a:r>
                <a:rPr lang="en-US" sz="24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2400" dirty="0">
                  <a:solidFill>
                    <a:srgbClr val="FF0000"/>
                  </a:solidFill>
                </a:rPr>
                <a:t>Capability as `</a:t>
              </a:r>
              <a:r>
                <a:rPr lang="en-US" sz="2400" dirty="0" err="1">
                  <a:solidFill>
                    <a:srgbClr val="FF0000"/>
                  </a:solidFill>
                </a:rPr>
                <a:t>Capa</a:t>
              </a:r>
              <a:r>
                <a:rPr lang="en-US" sz="2400" dirty="0">
                  <a:solidFill>
                    <a:srgbClr val="FF0000"/>
                  </a:solidFill>
                </a:rPr>
                <a:t>(P,S)`, 'T' as `RA(P,S)`, Salary as `Salary(P,S)`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FROM `</a:t>
              </a:r>
              <a:r>
                <a:rPr lang="en-US" sz="2400" dirty="0" smtClean="0">
                  <a:solidFill>
                    <a:srgbClr val="FF0000"/>
                  </a:solidFill>
                </a:rPr>
                <a:t>RA`;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Left Arrow 52"/>
            <p:cNvSpPr/>
            <p:nvPr/>
          </p:nvSpPr>
          <p:spPr>
            <a:xfrm>
              <a:off x="27756615" y="6862132"/>
              <a:ext cx="434316" cy="4548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690223" y="8408436"/>
              <a:ext cx="304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Contingency Table</a:t>
              </a:r>
              <a:endParaRPr lang="en-US" sz="2400" dirty="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5793" y="5985003"/>
              <a:ext cx="2753710" cy="228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4386" y="5985003"/>
              <a:ext cx="2859273" cy="230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1871337" y="15471045"/>
            <a:ext cx="10699246" cy="5597904"/>
            <a:chOff x="11871337" y="15347475"/>
            <a:chExt cx="10699246" cy="5597904"/>
          </a:xfrm>
        </p:grpSpPr>
        <p:sp>
          <p:nvSpPr>
            <p:cNvPr id="862" name="AutoShape 1120"/>
            <p:cNvSpPr>
              <a:spLocks noChangeArrowheads="1"/>
            </p:cNvSpPr>
            <p:nvPr/>
          </p:nvSpPr>
          <p:spPr bwMode="auto">
            <a:xfrm>
              <a:off x="11871337" y="15347475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The Model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82614" y="16147748"/>
              <a:ext cx="1038796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2400" b="1" dirty="0" smtClean="0"/>
                <a:t>Goal</a:t>
              </a:r>
              <a:r>
                <a:rPr lang="en-US" sz="2400" dirty="0" smtClean="0"/>
                <a:t>: Learn First-Order Bayesian Network [2].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Bayesian Network Structure  Learning [6].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Nodes = Random Variables 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Edges are stored in Database tables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Model selection scores are also stored, not shown (BIC, AIC, </a:t>
              </a:r>
              <a:r>
                <a:rPr lang="en-US" sz="2400" dirty="0" err="1" smtClean="0"/>
                <a:t>BDeu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981" y="18581020"/>
              <a:ext cx="3933131" cy="226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5524" y="18556306"/>
              <a:ext cx="4379967" cy="238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2073955" y="12799438"/>
            <a:ext cx="9322738" cy="2028801"/>
            <a:chOff x="22159543" y="11838912"/>
            <a:chExt cx="9322738" cy="2028801"/>
          </a:xfrm>
        </p:grpSpPr>
        <p:sp>
          <p:nvSpPr>
            <p:cNvPr id="55" name="TextBox 54"/>
            <p:cNvSpPr txBox="1"/>
            <p:nvPr/>
          </p:nvSpPr>
          <p:spPr>
            <a:xfrm>
              <a:off x="22159543" y="11838912"/>
              <a:ext cx="9322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 smtClean="0"/>
                <a:t>General</a:t>
              </a:r>
              <a:r>
                <a:rPr lang="en-US" sz="2400" dirty="0" smtClean="0"/>
                <a:t> Form of SQL Count  Query: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01273" y="12298053"/>
              <a:ext cx="83022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SELECT COUNT(*) AS </a:t>
              </a:r>
              <a:r>
                <a:rPr lang="en-US" sz="24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2400" dirty="0">
                  <a:solidFill>
                    <a:srgbClr val="FF0000"/>
                  </a:solidFill>
                </a:rPr>
                <a:t>&lt;VARIABLE-LIST&gt;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FROM TABLE-LIST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GROUP BY &lt;VARIABLE-LIST&gt;</a:t>
              </a:r>
            </a:p>
            <a:p>
              <a:pPr algn="l"/>
              <a:r>
                <a:rPr lang="en-US" sz="2400" dirty="0" smtClean="0">
                  <a:solidFill>
                    <a:srgbClr val="FF0000"/>
                  </a:solidFill>
                </a:rPr>
                <a:t>WHERE </a:t>
              </a:r>
              <a:r>
                <a:rPr lang="en-US" sz="2400" dirty="0">
                  <a:solidFill>
                    <a:srgbClr val="FF0000"/>
                  </a:solidFill>
                </a:rPr>
                <a:t>&lt;Join-Conditions</a:t>
              </a:r>
              <a:r>
                <a:rPr lang="en-US" sz="2400" dirty="0" smtClean="0">
                  <a:solidFill>
                    <a:srgbClr val="FF0000"/>
                  </a:solidFill>
                </a:rPr>
                <a:t>&gt;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55841" y="12444023"/>
            <a:ext cx="9729968" cy="2795838"/>
            <a:chOff x="1867898" y="16140948"/>
            <a:chExt cx="9729968" cy="2795838"/>
          </a:xfrm>
        </p:grpSpPr>
        <p:sp>
          <p:nvSpPr>
            <p:cNvPr id="71" name="AutoShape 756"/>
            <p:cNvSpPr>
              <a:spLocks noChangeArrowheads="1"/>
            </p:cNvSpPr>
            <p:nvPr/>
          </p:nvSpPr>
          <p:spPr bwMode="auto">
            <a:xfrm>
              <a:off x="1867898" y="16140948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Related Works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8669" y="16920850"/>
              <a:ext cx="9649197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/>
                <a:buChar char="•"/>
              </a:pPr>
              <a:r>
                <a:rPr lang="en-US" sz="2400" dirty="0" err="1"/>
                <a:t>BayesStore </a:t>
              </a:r>
              <a:r>
                <a:rPr lang="en-US" sz="2400" dirty="0"/>
                <a:t>[3]: all statistical objects are first-class citizens in a relational database. Inference, no learning.</a:t>
              </a:r>
            </a:p>
            <a:p>
              <a:pPr marL="342900" indent="-342900" algn="l">
                <a:buFont typeface="Arial"/>
                <a:buChar char="•"/>
              </a:pPr>
              <a:r>
                <a:rPr lang="en-US" sz="2400" dirty="0" err="1" smtClean="0"/>
                <a:t>MadLib</a:t>
              </a:r>
              <a:r>
                <a:rPr lang="en-US" sz="2400" dirty="0" smtClean="0"/>
                <a:t> [5]: leverages SQL for </a:t>
              </a:r>
              <a:r>
                <a:rPr lang="en-US" sz="2400" i="1" dirty="0" smtClean="0"/>
                <a:t>single-relational</a:t>
              </a:r>
              <a:r>
                <a:rPr lang="en-US" sz="2400" dirty="0" smtClean="0"/>
                <a:t> data table analysis. </a:t>
              </a:r>
            </a:p>
            <a:p>
              <a:pPr marL="342900" indent="-342900" algn="l">
                <a:spcBef>
                  <a:spcPts val="600"/>
                </a:spcBef>
                <a:buFont typeface="Arial"/>
                <a:buChar char="•"/>
              </a:pPr>
              <a:r>
                <a:rPr lang="en-US" sz="2400" dirty="0" err="1" smtClean="0"/>
                <a:t>Tuffy</a:t>
              </a:r>
              <a:r>
                <a:rPr lang="en-US" sz="2400" dirty="0" smtClean="0"/>
                <a:t> [7]: </a:t>
              </a:r>
              <a:r>
                <a:rPr lang="en-US" sz="2400" dirty="0"/>
                <a:t>reliable and scalable inference and parameter learning for Markov Logic Networks with an RDBMS. No structure learning.</a:t>
              </a:r>
              <a:endParaRPr lang="en-US" sz="2400" dirty="0" smtClean="0"/>
            </a:p>
          </p:txBody>
        </p:sp>
      </p:grpSp>
      <p:sp>
        <p:nvSpPr>
          <p:cNvPr id="77" name="AutoShape 1120"/>
          <p:cNvSpPr>
            <a:spLocks noChangeArrowheads="1"/>
          </p:cNvSpPr>
          <p:nvPr/>
        </p:nvSpPr>
        <p:spPr bwMode="auto">
          <a:xfrm>
            <a:off x="11871336" y="12110947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ER-Design for University Domain</a:t>
            </a:r>
          </a:p>
        </p:txBody>
      </p:sp>
      <p:pic>
        <p:nvPicPr>
          <p:cNvPr id="51" name="Picture 4" descr="File:SFU-block-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232240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291" y="13326249"/>
            <a:ext cx="6024563" cy="177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1122"/>
          <p:cNvSpPr txBox="1">
            <a:spLocks noChangeArrowheads="1"/>
          </p:cNvSpPr>
          <p:nvPr/>
        </p:nvSpPr>
        <p:spPr bwMode="auto">
          <a:xfrm>
            <a:off x="38896174" y="13282265"/>
            <a:ext cx="4684511" cy="201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2400" dirty="0">
                <a:solidFill>
                  <a:prstClr val="black"/>
                </a:solidFill>
              </a:rPr>
              <a:t>The RDBMS </a:t>
            </a:r>
            <a:r>
              <a:rPr lang="en-US" sz="2400" dirty="0" smtClean="0">
                <a:solidFill>
                  <a:prstClr val="black"/>
                </a:solidFill>
              </a:rPr>
              <a:t>support for </a:t>
            </a:r>
            <a:r>
              <a:rPr lang="en-US" sz="2400" dirty="0">
                <a:solidFill>
                  <a:prstClr val="black"/>
                </a:solidFill>
              </a:rPr>
              <a:t>multi-relational learning translates into orders of </a:t>
            </a:r>
            <a:r>
              <a:rPr lang="en-US" sz="2400" dirty="0" smtClean="0">
                <a:solidFill>
                  <a:prstClr val="black"/>
                </a:solidFill>
              </a:rPr>
              <a:t>magnitude improvements </a:t>
            </a:r>
            <a:r>
              <a:rPr lang="en-US" sz="2400" dirty="0">
                <a:solidFill>
                  <a:prstClr val="black"/>
                </a:solidFill>
              </a:rPr>
              <a:t>in speed and scalability.</a:t>
            </a:r>
          </a:p>
        </p:txBody>
      </p:sp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71" y="10863329"/>
            <a:ext cx="5957934" cy="175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843391" y="11252185"/>
            <a:ext cx="4511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Database and performance statistics for MRLBase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1140" y="10352243"/>
            <a:ext cx="9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Task: learning a multi-relational Bayesian network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36726" y="12776735"/>
            <a:ext cx="1058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Comparison with other statistical-relational learning (Markov Logic Networks)</a:t>
            </a:r>
          </a:p>
        </p:txBody>
      </p:sp>
      <p:sp>
        <p:nvSpPr>
          <p:cNvPr id="65" name="AutoShape 1120"/>
          <p:cNvSpPr>
            <a:spLocks noChangeArrowheads="1"/>
          </p:cNvSpPr>
          <p:nvPr/>
        </p:nvSpPr>
        <p:spPr bwMode="auto">
          <a:xfrm>
            <a:off x="32769674" y="16316496"/>
            <a:ext cx="967049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Conclusions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999686" y="15307202"/>
            <a:ext cx="926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Speedup on other tasks: compute model selection score, test models, cross-validation. Not shown.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5024" y="17119974"/>
            <a:ext cx="9261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Multi-relational learning requires new system capabilities.</a:t>
            </a:r>
          </a:p>
          <a:p>
            <a:pPr marL="800100" lvl="1" indent="-342900" algn="l">
              <a:buFont typeface="Wingdings" charset="2"/>
              <a:buChar char="Ø"/>
            </a:pPr>
            <a:r>
              <a:rPr lang="en-US" sz="2400" dirty="0"/>
              <a:t>leverage SQL, RDBMS.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system development through high-level SQL constructs.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Manage large statistical objects: parameters, sufficient statistics.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native support for counting (count(*)).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Future Directions: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distributed processing, in-memory computing (</a:t>
            </a:r>
            <a:r>
              <a:rPr lang="en-US" sz="2400" dirty="0" err="1"/>
              <a:t>SparkSQL</a:t>
            </a:r>
            <a:r>
              <a:rPr lang="en-US" sz="2400" dirty="0"/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Integrate with inference systems (</a:t>
            </a:r>
            <a:r>
              <a:rPr lang="en-US" sz="2400" dirty="0" err="1"/>
              <a:t>BayesStore</a:t>
            </a:r>
            <a:r>
              <a:rPr lang="en-US" sz="2400" dirty="0"/>
              <a:t>, </a:t>
            </a:r>
            <a:r>
              <a:rPr lang="en-US" sz="2400" dirty="0" err="1"/>
              <a:t>Tuffy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25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985413" y="93662"/>
            <a:ext cx="4290578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8800" dirty="0" err="1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MRLBase</a:t>
            </a:r>
            <a:r>
              <a:rPr lang="en-US" sz="8800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: Multi-Relational Learning with Multi-Relational Databases</a:t>
            </a:r>
          </a:p>
        </p:txBody>
      </p:sp>
      <p:sp>
        <p:nvSpPr>
          <p:cNvPr id="3078" name="AutoShape 754"/>
          <p:cNvSpPr>
            <a:spLocks noChangeArrowheads="1"/>
          </p:cNvSpPr>
          <p:nvPr/>
        </p:nvSpPr>
        <p:spPr bwMode="auto">
          <a:xfrm>
            <a:off x="1931926" y="3598814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>
                <a:solidFill>
                  <a:srgbClr val="C6E7FC">
                    <a:lumMod val="50000"/>
                  </a:srgbClr>
                </a:solidFill>
              </a:rPr>
              <a:t>Introduction</a:t>
            </a:r>
          </a:p>
        </p:txBody>
      </p:sp>
      <p:sp>
        <p:nvSpPr>
          <p:cNvPr id="3079" name="Text Box 755"/>
          <p:cNvSpPr txBox="1">
            <a:spLocks noChangeArrowheads="1"/>
          </p:cNvSpPr>
          <p:nvPr/>
        </p:nvSpPr>
        <p:spPr bwMode="auto">
          <a:xfrm>
            <a:off x="2046355" y="4440650"/>
            <a:ext cx="9345612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3000" dirty="0">
                <a:solidFill>
                  <a:prstClr val="black"/>
                </a:solidFill>
              </a:rPr>
              <a:t>We present </a:t>
            </a:r>
            <a:r>
              <a:rPr lang="en-US" sz="3000" dirty="0" err="1">
                <a:solidFill>
                  <a:prstClr val="black"/>
                </a:solidFill>
              </a:rPr>
              <a:t>MRLBase</a:t>
            </a:r>
            <a:r>
              <a:rPr lang="en-US" sz="3000" dirty="0">
                <a:solidFill>
                  <a:prstClr val="black"/>
                </a:solidFill>
              </a:rPr>
              <a:t> for “Multi-relational Learning Base”, a framework for building the system capabilities required for multi-relational learning that go beyond what is required for single-table learning. </a:t>
            </a:r>
            <a:r>
              <a:rPr lang="en-US" sz="3000" dirty="0" smtClean="0">
                <a:solidFill>
                  <a:prstClr val="black"/>
                </a:solidFill>
              </a:rPr>
              <a:t>The </a:t>
            </a:r>
            <a:r>
              <a:rPr lang="en-US" sz="3000" dirty="0">
                <a:solidFill>
                  <a:prstClr val="black"/>
                </a:solidFill>
              </a:rPr>
              <a:t>RDBMS is used not only to store data, but also to store structured objects for statistical analysis as first-class citizens in the database. </a:t>
            </a:r>
            <a:r>
              <a:rPr lang="en-US" sz="3000" dirty="0" smtClean="0">
                <a:solidFill>
                  <a:prstClr val="black"/>
                </a:solidFill>
              </a:rPr>
              <a:t>A </a:t>
            </a:r>
            <a:r>
              <a:rPr lang="en-US" sz="3000" dirty="0">
                <a:solidFill>
                  <a:prstClr val="black"/>
                </a:solidFill>
              </a:rPr>
              <a:t>case study on six benchmark databases shows how our system supports a challenging and important machine learning application, namely learning a Bayesian network model for an entire database. </a:t>
            </a:r>
            <a:r>
              <a:rPr lang="en-US" sz="3000" dirty="0" smtClean="0">
                <a:solidFill>
                  <a:prstClr val="black"/>
                </a:solidFill>
              </a:rPr>
              <a:t>Empirical evidence </a:t>
            </a:r>
            <a:r>
              <a:rPr lang="en-US" sz="3000" dirty="0">
                <a:solidFill>
                  <a:prstClr val="black"/>
                </a:solidFill>
              </a:rPr>
              <a:t>indicates that leveraging the </a:t>
            </a:r>
            <a:r>
              <a:rPr lang="en-US" sz="3000" dirty="0" smtClean="0">
                <a:solidFill>
                  <a:prstClr val="black"/>
                </a:solidFill>
              </a:rPr>
              <a:t>RDBMS capabilities </a:t>
            </a:r>
            <a:r>
              <a:rPr lang="en-US" sz="3000" dirty="0">
                <a:solidFill>
                  <a:prstClr val="black"/>
                </a:solidFill>
              </a:rPr>
              <a:t>achieves scalable learning and fast model testing.</a:t>
            </a:r>
          </a:p>
        </p:txBody>
      </p:sp>
      <p:sp>
        <p:nvSpPr>
          <p:cNvPr id="3080" name="AutoShape 756"/>
          <p:cNvSpPr>
            <a:spLocks noChangeArrowheads="1"/>
          </p:cNvSpPr>
          <p:nvPr/>
        </p:nvSpPr>
        <p:spPr bwMode="auto">
          <a:xfrm>
            <a:off x="1793942" y="12450984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 dirty="0">
                <a:solidFill>
                  <a:srgbClr val="C6E7FC">
                    <a:lumMod val="50000"/>
                  </a:srgbClr>
                </a:solidFill>
              </a:rPr>
              <a:t>Contributions.</a:t>
            </a:r>
          </a:p>
        </p:txBody>
      </p:sp>
      <p:sp>
        <p:nvSpPr>
          <p:cNvPr id="3081" name="Text Box 757"/>
          <p:cNvSpPr txBox="1">
            <a:spLocks noChangeArrowheads="1"/>
          </p:cNvSpPr>
          <p:nvPr/>
        </p:nvSpPr>
        <p:spPr bwMode="auto">
          <a:xfrm>
            <a:off x="1960623" y="13162187"/>
            <a:ext cx="9345612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98513" indent="-331788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3000" dirty="0">
                <a:solidFill>
                  <a:prstClr val="black"/>
                </a:solidFill>
              </a:rPr>
              <a:t>The main contributions of this paper may be</a:t>
            </a:r>
          </a:p>
          <a:p>
            <a:pPr algn="l" eaLnBrk="0" hangingPunct="0"/>
            <a:r>
              <a:rPr lang="en-US" sz="3000" dirty="0">
                <a:solidFill>
                  <a:prstClr val="black"/>
                </a:solidFill>
              </a:rPr>
              <a:t>summarized as follows </a:t>
            </a:r>
          </a:p>
          <a:p>
            <a:pPr marL="182562" indent="-514350" algn="l" eaLnBrk="0" hangingPunct="0">
              <a:buFont typeface="+mj-lt"/>
              <a:buAutoNum type="arabicPeriod"/>
            </a:pPr>
            <a:r>
              <a:rPr lang="en-US" sz="3000" dirty="0">
                <a:solidFill>
                  <a:prstClr val="black"/>
                </a:solidFill>
              </a:rPr>
              <a:t>Identifying new system requirements for </a:t>
            </a:r>
            <a:r>
              <a:rPr lang="en-US" sz="3000" dirty="0" smtClean="0">
                <a:solidFill>
                  <a:prstClr val="black"/>
                </a:solidFill>
              </a:rPr>
              <a:t>multi-relational machine </a:t>
            </a:r>
            <a:r>
              <a:rPr lang="en-US" sz="3000" dirty="0">
                <a:solidFill>
                  <a:prstClr val="black"/>
                </a:solidFill>
              </a:rPr>
              <a:t>learning that go beyond traditional </a:t>
            </a:r>
            <a:r>
              <a:rPr lang="en-US" sz="3000" dirty="0" smtClean="0">
                <a:solidFill>
                  <a:prstClr val="black"/>
                </a:solidFill>
              </a:rPr>
              <a:t>single table machine </a:t>
            </a:r>
            <a:r>
              <a:rPr lang="en-US" sz="3000" dirty="0">
                <a:solidFill>
                  <a:prstClr val="black"/>
                </a:solidFill>
              </a:rPr>
              <a:t>learning</a:t>
            </a:r>
            <a:r>
              <a:rPr lang="en-US" sz="3000" dirty="0" smtClean="0">
                <a:solidFill>
                  <a:prstClr val="black"/>
                </a:solidFill>
              </a:rPr>
              <a:t>. </a:t>
            </a:r>
            <a:endParaRPr lang="en-US" sz="3000" dirty="0">
              <a:solidFill>
                <a:prstClr val="black"/>
              </a:solidFill>
            </a:endParaRPr>
          </a:p>
          <a:p>
            <a:pPr marL="182562" indent="-514350" algn="l" eaLnBrk="0" hangingPunct="0">
              <a:buFont typeface="+mj-lt"/>
              <a:buAutoNum type="arabicPeriod"/>
            </a:pPr>
            <a:r>
              <a:rPr lang="en-US" sz="3000" dirty="0">
                <a:solidFill>
                  <a:prstClr val="black"/>
                </a:solidFill>
              </a:rPr>
              <a:t>An integrated set of SQL-based solutions for </a:t>
            </a:r>
            <a:r>
              <a:rPr lang="en-US" sz="3000" dirty="0" smtClean="0">
                <a:solidFill>
                  <a:prstClr val="black"/>
                </a:solidFill>
              </a:rPr>
              <a:t>providing these </a:t>
            </a:r>
            <a:r>
              <a:rPr lang="en-US" sz="3000" dirty="0">
                <a:solidFill>
                  <a:prstClr val="black"/>
                </a:solidFill>
              </a:rPr>
              <a:t>system capabilities, </a:t>
            </a:r>
            <a:r>
              <a:rPr lang="en-US" sz="3000" dirty="0" smtClean="0">
                <a:solidFill>
                  <a:prstClr val="black"/>
                </a:solidFill>
              </a:rPr>
              <a:t>including: </a:t>
            </a:r>
            <a:endParaRPr lang="en-US" sz="3000" dirty="0">
              <a:solidFill>
                <a:prstClr val="black"/>
              </a:solidFill>
            </a:endParaRPr>
          </a:p>
          <a:p>
            <a:pPr marL="854075" lvl="1" indent="-396875" algn="l" eaLnBrk="0" hangingPunct="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black"/>
                </a:solidFill>
              </a:rPr>
              <a:t>Defining </a:t>
            </a:r>
            <a:r>
              <a:rPr lang="en-US" sz="3000" dirty="0">
                <a:solidFill>
                  <a:prstClr val="black"/>
                </a:solidFill>
              </a:rPr>
              <a:t>a default set of relational random </a:t>
            </a:r>
            <a:r>
              <a:rPr lang="en-US" sz="3000" dirty="0" smtClean="0">
                <a:solidFill>
                  <a:prstClr val="black"/>
                </a:solidFill>
              </a:rPr>
              <a:t>variables, and </a:t>
            </a:r>
            <a:r>
              <a:rPr lang="en-US" sz="3000" dirty="0">
                <a:solidFill>
                  <a:prstClr val="black"/>
                </a:solidFill>
              </a:rPr>
              <a:t>extracting </a:t>
            </a:r>
            <a:r>
              <a:rPr lang="en-US" sz="3000" dirty="0" smtClean="0">
                <a:solidFill>
                  <a:prstClr val="black"/>
                </a:solidFill>
              </a:rPr>
              <a:t>meta information </a:t>
            </a:r>
            <a:r>
              <a:rPr lang="en-US" sz="3000" dirty="0">
                <a:solidFill>
                  <a:prstClr val="black"/>
                </a:solidFill>
              </a:rPr>
              <a:t>about </a:t>
            </a:r>
            <a:r>
              <a:rPr lang="en-US" sz="3000" dirty="0" smtClean="0">
                <a:solidFill>
                  <a:prstClr val="black"/>
                </a:solidFill>
              </a:rPr>
              <a:t>them from </a:t>
            </a:r>
            <a:r>
              <a:rPr lang="en-US" sz="3000" dirty="0">
                <a:solidFill>
                  <a:prstClr val="black"/>
                </a:solidFill>
              </a:rPr>
              <a:t>the RDBMS system </a:t>
            </a:r>
            <a:r>
              <a:rPr lang="en-US" sz="3000" dirty="0" smtClean="0">
                <a:solidFill>
                  <a:prstClr val="black"/>
                </a:solidFill>
              </a:rPr>
              <a:t>catalog.</a:t>
            </a:r>
          </a:p>
          <a:p>
            <a:pPr marL="923925" lvl="1" indent="-457200" algn="l" eaLnBrk="0" hangingPunct="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black"/>
                </a:solidFill>
              </a:rPr>
              <a:t>Computing </a:t>
            </a:r>
            <a:r>
              <a:rPr lang="en-US" sz="3000" dirty="0">
                <a:solidFill>
                  <a:prstClr val="black"/>
                </a:solidFill>
              </a:rPr>
              <a:t>contingency tables that store </a:t>
            </a:r>
            <a:r>
              <a:rPr lang="en-US" sz="3000" dirty="0" smtClean="0">
                <a:solidFill>
                  <a:prstClr val="black"/>
                </a:solidFill>
              </a:rPr>
              <a:t>multi relational sufficient </a:t>
            </a:r>
            <a:r>
              <a:rPr lang="en-US" sz="3000" dirty="0">
                <a:solidFill>
                  <a:prstClr val="black"/>
                </a:solidFill>
              </a:rPr>
              <a:t>statistics as database tables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</a:p>
          <a:p>
            <a:pPr marL="923925" lvl="1" indent="-457200" algn="l" eaLnBrk="0" hangingPunct="0">
              <a:buFont typeface="Arial" panose="020B0604020202020204" pitchFamily="34" charset="0"/>
              <a:buChar char="•"/>
            </a:pPr>
            <a:r>
              <a:rPr lang="en-US" sz="3000" dirty="0" smtClean="0"/>
              <a:t>Storing </a:t>
            </a:r>
            <a:r>
              <a:rPr lang="en-US" sz="3000" dirty="0"/>
              <a:t>and scoring probabilistic models</a:t>
            </a:r>
            <a:r>
              <a:rPr lang="en-US" sz="3000" dirty="0" smtClean="0"/>
              <a:t>.</a:t>
            </a:r>
            <a:endParaRPr lang="en-US" sz="3000" dirty="0">
              <a:solidFill>
                <a:prstClr val="black"/>
              </a:solidFill>
            </a:endParaRPr>
          </a:p>
        </p:txBody>
      </p:sp>
      <p:sp>
        <p:nvSpPr>
          <p:cNvPr id="3086" name="AutoShape 863"/>
          <p:cNvSpPr>
            <a:spLocks noChangeArrowheads="1"/>
          </p:cNvSpPr>
          <p:nvPr/>
        </p:nvSpPr>
        <p:spPr bwMode="auto">
          <a:xfrm>
            <a:off x="11938006" y="362736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 dirty="0" smtClean="0">
                <a:solidFill>
                  <a:srgbClr val="C6E7FC">
                    <a:lumMod val="50000"/>
                  </a:srgbClr>
                </a:solidFill>
              </a:rPr>
              <a:t>System Overview</a:t>
            </a:r>
            <a:endParaRPr lang="en-US" sz="48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3090" name="AutoShape 1120"/>
          <p:cNvSpPr>
            <a:spLocks noChangeArrowheads="1"/>
          </p:cNvSpPr>
          <p:nvPr/>
        </p:nvSpPr>
        <p:spPr bwMode="auto">
          <a:xfrm>
            <a:off x="11665674" y="13060584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</a:rPr>
              <a:t>The Random Variable Database</a:t>
            </a:r>
            <a:endParaRPr lang="en-US" sz="40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3092" name="Text Box 1122"/>
          <p:cNvSpPr txBox="1">
            <a:spLocks noChangeArrowheads="1"/>
          </p:cNvSpPr>
          <p:nvPr/>
        </p:nvSpPr>
        <p:spPr bwMode="auto">
          <a:xfrm>
            <a:off x="12072075" y="20219127"/>
            <a:ext cx="8578126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1800" dirty="0">
                <a:solidFill>
                  <a:prstClr val="black"/>
                </a:solidFill>
              </a:rPr>
              <a:t>Translation from ER Diagram to </a:t>
            </a:r>
            <a:r>
              <a:rPr lang="en-US" sz="1800" dirty="0" smtClean="0">
                <a:solidFill>
                  <a:prstClr val="black"/>
                </a:solidFill>
              </a:rPr>
              <a:t>Relational Random </a:t>
            </a:r>
            <a:r>
              <a:rPr lang="en-US" sz="1800" dirty="0">
                <a:solidFill>
                  <a:prstClr val="black"/>
                </a:solidFill>
              </a:rPr>
              <a:t>Variable</a:t>
            </a: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6742307" y="1525944"/>
            <a:ext cx="287321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6000" dirty="0" err="1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Zhensong</a:t>
            </a:r>
            <a:r>
              <a:rPr lang="en-US" sz="6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 Qian, Oliver Schulte, Simon Fraser University, Canada</a:t>
            </a:r>
            <a:endParaRPr lang="en-US" sz="6000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sp>
        <p:nvSpPr>
          <p:cNvPr id="3096" name="Text Box 1126"/>
          <p:cNvSpPr txBox="1">
            <a:spLocks noChangeArrowheads="1"/>
          </p:cNvSpPr>
          <p:nvPr/>
        </p:nvSpPr>
        <p:spPr bwMode="auto">
          <a:xfrm>
            <a:off x="2098606" y="21918887"/>
            <a:ext cx="2873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36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Acknowledgements</a:t>
            </a:r>
            <a:endParaRPr lang="en-US" sz="3600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sp>
        <p:nvSpPr>
          <p:cNvPr id="334" name="Text Box 865"/>
          <p:cNvSpPr txBox="1">
            <a:spLocks noChangeArrowheads="1"/>
          </p:cNvSpPr>
          <p:nvPr/>
        </p:nvSpPr>
        <p:spPr bwMode="auto">
          <a:xfrm>
            <a:off x="32969206" y="17843503"/>
            <a:ext cx="9344025" cy="225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BD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lvl1pPr marL="342900" indent="-342900"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3000" dirty="0">
                <a:solidFill>
                  <a:prstClr val="black"/>
                </a:solidFill>
              </a:rPr>
              <a:t>Insert your text here. Remember to size your font to fit your information into the space. 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3000" dirty="0">
                <a:solidFill>
                  <a:prstClr val="black"/>
                </a:solidFill>
              </a:rPr>
              <a:t>The larger your font, the easier it will be for others to read your poster. </a:t>
            </a:r>
          </a:p>
        </p:txBody>
      </p:sp>
      <p:sp>
        <p:nvSpPr>
          <p:cNvPr id="589" name="AutoShape 1120"/>
          <p:cNvSpPr>
            <a:spLocks noChangeArrowheads="1"/>
          </p:cNvSpPr>
          <p:nvPr/>
        </p:nvSpPr>
        <p:spPr bwMode="auto">
          <a:xfrm>
            <a:off x="32842206" y="3886200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 dirty="0" smtClean="0">
                <a:solidFill>
                  <a:srgbClr val="C6E7FC">
                    <a:lumMod val="50000"/>
                  </a:srgbClr>
                </a:solidFill>
              </a:rPr>
              <a:t>Results</a:t>
            </a:r>
            <a:endParaRPr lang="en-US" sz="48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593" name="AutoShape 1124"/>
          <p:cNvSpPr>
            <a:spLocks noChangeArrowheads="1"/>
          </p:cNvSpPr>
          <p:nvPr/>
        </p:nvSpPr>
        <p:spPr bwMode="auto">
          <a:xfrm>
            <a:off x="32842206" y="1706403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>
                <a:solidFill>
                  <a:srgbClr val="C6E7FC">
                    <a:lumMod val="50000"/>
                  </a:srgbClr>
                </a:solidFill>
              </a:rPr>
              <a:t>References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907" y="4558551"/>
            <a:ext cx="7377552" cy="456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8" name="Picture 4" descr="File:SFU-block-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611" y="1354609"/>
            <a:ext cx="4257550" cy="16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674" y="17746727"/>
            <a:ext cx="8299503" cy="24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785" y="13932744"/>
            <a:ext cx="7339869" cy="326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283672" y="17290942"/>
            <a:ext cx="6687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A relational ER Design for a university domain.</a:t>
            </a:r>
            <a:endParaRPr lang="en-US" sz="2400" dirty="0"/>
          </a:p>
        </p:txBody>
      </p:sp>
      <p:sp>
        <p:nvSpPr>
          <p:cNvPr id="849" name="AutoShape 1120"/>
          <p:cNvSpPr>
            <a:spLocks noChangeArrowheads="1"/>
          </p:cNvSpPr>
          <p:nvPr/>
        </p:nvSpPr>
        <p:spPr bwMode="auto">
          <a:xfrm>
            <a:off x="21854809" y="9601558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000" b="1" dirty="0">
                <a:solidFill>
                  <a:srgbClr val="C6E7FC">
                    <a:lumMod val="50000"/>
                  </a:srgbClr>
                </a:solidFill>
              </a:rPr>
              <a:t>THE 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</a:rPr>
              <a:t>Counter MANAGER</a:t>
            </a:r>
            <a:endParaRPr lang="en-US" sz="4000" b="1" dirty="0">
              <a:solidFill>
                <a:srgbClr val="C6E7FC">
                  <a:lumMod val="50000"/>
                </a:srgb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853" y="16593073"/>
            <a:ext cx="3737150" cy="363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898" y="16521314"/>
            <a:ext cx="5724856" cy="377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080" y="4670314"/>
            <a:ext cx="10027920" cy="19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1" name="Text Box 1122"/>
          <p:cNvSpPr txBox="1">
            <a:spLocks noChangeArrowheads="1"/>
          </p:cNvSpPr>
          <p:nvPr/>
        </p:nvSpPr>
        <p:spPr bwMode="auto">
          <a:xfrm>
            <a:off x="32986027" y="14046235"/>
            <a:ext cx="9344025" cy="15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3000" dirty="0">
                <a:solidFill>
                  <a:prstClr val="black"/>
                </a:solidFill>
              </a:rPr>
              <a:t>The RDBMS </a:t>
            </a:r>
            <a:r>
              <a:rPr lang="en-US" sz="3000" dirty="0" smtClean="0">
                <a:solidFill>
                  <a:prstClr val="black"/>
                </a:solidFill>
              </a:rPr>
              <a:t>support for </a:t>
            </a:r>
            <a:r>
              <a:rPr lang="en-US" sz="3000" dirty="0">
                <a:solidFill>
                  <a:prstClr val="black"/>
                </a:solidFill>
              </a:rPr>
              <a:t>multi-relational learning translates into orders of </a:t>
            </a:r>
            <a:r>
              <a:rPr lang="en-US" sz="3000" dirty="0" smtClean="0">
                <a:solidFill>
                  <a:prstClr val="black"/>
                </a:solidFill>
              </a:rPr>
              <a:t>magnitude improvements </a:t>
            </a:r>
            <a:r>
              <a:rPr lang="en-US" sz="3000" dirty="0">
                <a:solidFill>
                  <a:prstClr val="black"/>
                </a:solidFill>
              </a:rPr>
              <a:t>in speed and scalability.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371" y="6655733"/>
            <a:ext cx="9975693" cy="294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012" y="9601558"/>
            <a:ext cx="9441180" cy="278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55845" y="9217847"/>
            <a:ext cx="97325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dirty="0"/>
              <a:t>The </a:t>
            </a:r>
            <a:r>
              <a:rPr lang="en-US" sz="2600" b="1" dirty="0"/>
              <a:t>Schema Analyzer </a:t>
            </a:r>
            <a:r>
              <a:rPr lang="en-US" sz="2600" dirty="0"/>
              <a:t>examines the information in the </a:t>
            </a:r>
            <a:r>
              <a:rPr lang="en-US" sz="2600" dirty="0" smtClean="0"/>
              <a:t>DB system </a:t>
            </a:r>
            <a:r>
              <a:rPr lang="en-US" sz="2600" dirty="0"/>
              <a:t>catalog to define a default set of random </a:t>
            </a:r>
            <a:r>
              <a:rPr lang="en-US" sz="2600" dirty="0" smtClean="0"/>
              <a:t>variables for </a:t>
            </a:r>
            <a:r>
              <a:rPr lang="en-US" sz="2600" dirty="0"/>
              <a:t>statistical analysis</a:t>
            </a:r>
            <a:r>
              <a:rPr lang="en-US" sz="2600" dirty="0" smtClean="0"/>
              <a:t>.</a:t>
            </a:r>
          </a:p>
          <a:p>
            <a:pPr algn="l"/>
            <a:r>
              <a:rPr lang="en-US" sz="2600" dirty="0"/>
              <a:t>The </a:t>
            </a:r>
            <a:r>
              <a:rPr lang="en-US" sz="2600" b="1" dirty="0"/>
              <a:t>Count Manager </a:t>
            </a:r>
            <a:r>
              <a:rPr lang="en-US" sz="2600" dirty="0"/>
              <a:t>uses the </a:t>
            </a:r>
            <a:r>
              <a:rPr lang="en-US" sz="2600" dirty="0" smtClean="0"/>
              <a:t>meta-information in </a:t>
            </a:r>
            <a:r>
              <a:rPr lang="en-US" sz="2600" dirty="0"/>
              <a:t>the VDB database to compute </a:t>
            </a:r>
            <a:r>
              <a:rPr lang="en-US" sz="2600" dirty="0" smtClean="0"/>
              <a:t>multi-relational sufficient statistics </a:t>
            </a:r>
            <a:r>
              <a:rPr lang="en-US" sz="2600" dirty="0"/>
              <a:t>for a set of random variables</a:t>
            </a:r>
            <a:r>
              <a:rPr lang="en-US" sz="2600" dirty="0" smtClean="0"/>
              <a:t>.</a:t>
            </a:r>
          </a:p>
          <a:p>
            <a:pPr algn="l"/>
            <a:r>
              <a:rPr lang="en-US" sz="2600" dirty="0" smtClean="0"/>
              <a:t>The </a:t>
            </a:r>
            <a:r>
              <a:rPr lang="en-US" sz="2600" b="1" dirty="0" smtClean="0"/>
              <a:t>Model Manager </a:t>
            </a:r>
            <a:r>
              <a:rPr lang="en-US" sz="2600" dirty="0" smtClean="0"/>
              <a:t>supports the construction and  querying of </a:t>
            </a:r>
            <a:r>
              <a:rPr lang="en-US" sz="2600" dirty="0"/>
              <a:t>large structured statistical models.</a:t>
            </a:r>
          </a:p>
        </p:txBody>
      </p:sp>
      <p:sp>
        <p:nvSpPr>
          <p:cNvPr id="856" name="AutoShape 1120"/>
          <p:cNvSpPr>
            <a:spLocks noChangeArrowheads="1"/>
          </p:cNvSpPr>
          <p:nvPr/>
        </p:nvSpPr>
        <p:spPr bwMode="auto">
          <a:xfrm>
            <a:off x="32969206" y="12857387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800" b="1" dirty="0">
                <a:solidFill>
                  <a:srgbClr val="C6E7FC">
                    <a:lumMod val="50000"/>
                  </a:srgbClr>
                </a:solidFill>
              </a:rPr>
              <a:t>Results Cont’d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853" y="3349378"/>
            <a:ext cx="72898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8" name="Rectangle 857"/>
          <p:cNvSpPr/>
          <p:nvPr/>
        </p:nvSpPr>
        <p:spPr>
          <a:xfrm>
            <a:off x="22051081" y="7895978"/>
            <a:ext cx="8299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Metadata: </a:t>
            </a:r>
            <a:r>
              <a:rPr lang="en-US" sz="2400" dirty="0"/>
              <a:t>Main Tables in </a:t>
            </a:r>
            <a:r>
              <a:rPr lang="en-US" sz="2400" dirty="0" smtClean="0"/>
              <a:t>the Random </a:t>
            </a:r>
            <a:r>
              <a:rPr lang="en-US" sz="2400" dirty="0"/>
              <a:t>Variable Database VDB. 2Variables are </a:t>
            </a:r>
            <a:r>
              <a:rPr lang="en-US" sz="2400" dirty="0" smtClean="0"/>
              <a:t>relational random </a:t>
            </a:r>
            <a:r>
              <a:rPr lang="en-US" sz="2400" dirty="0"/>
              <a:t>variables that represent </a:t>
            </a:r>
            <a:r>
              <a:rPr lang="en-US" sz="2400" dirty="0" smtClean="0"/>
              <a:t>attributes of </a:t>
            </a:r>
            <a:r>
              <a:rPr lang="en-US" sz="2400" dirty="0"/>
              <a:t>binary relationships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082" y="10629900"/>
            <a:ext cx="3469041" cy="116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621" y="12288952"/>
            <a:ext cx="3976201" cy="117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916" y="10714888"/>
            <a:ext cx="485180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2" name="AutoShape 1120"/>
          <p:cNvSpPr>
            <a:spLocks noChangeArrowheads="1"/>
          </p:cNvSpPr>
          <p:nvPr/>
        </p:nvSpPr>
        <p:spPr bwMode="auto">
          <a:xfrm>
            <a:off x="21961621" y="14105172"/>
            <a:ext cx="9598025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defTabSz="4702175" eaLnBrk="0" hangingPunct="0"/>
            <a:r>
              <a:rPr lang="en-US" sz="4000" b="1" dirty="0">
                <a:solidFill>
                  <a:srgbClr val="C6E7FC">
                    <a:lumMod val="50000"/>
                  </a:srgbClr>
                </a:solidFill>
              </a:rPr>
              <a:t>THE 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</a:rPr>
              <a:t>Model MANAGER</a:t>
            </a:r>
            <a:endParaRPr lang="en-US" sz="4000" b="1" dirty="0">
              <a:solidFill>
                <a:srgbClr val="C6E7FC">
                  <a:lumMod val="50000"/>
                </a:srgbClr>
              </a:solidFill>
            </a:endParaRP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667" y="15137590"/>
            <a:ext cx="6586184" cy="11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512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1362</Words>
  <Application>Microsoft Macintosh PowerPoint</Application>
  <PresentationFormat>Custom</PresentationFormat>
  <Paragraphs>118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Custom Design</vt:lpstr>
      <vt:lpstr>1_Office Theme</vt:lpstr>
      <vt:lpstr>1_Custom Design</vt:lpstr>
      <vt:lpstr>PowerPoint Presentation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Shulda;www.postersession.com</dc:creator>
  <cp:keywords>www.postersession.com</cp:keywords>
  <dc:description>©MegaPrint Inc. 2009-2015</dc:description>
  <cp:lastModifiedBy>Oliver Schulte</cp:lastModifiedBy>
  <cp:revision>103</cp:revision>
  <dcterms:created xsi:type="dcterms:W3CDTF">2008-12-04T00:20:37Z</dcterms:created>
  <dcterms:modified xsi:type="dcterms:W3CDTF">2015-05-01T17:26:44Z</dcterms:modified>
  <cp:category>Research Poster</cp:category>
</cp:coreProperties>
</file>