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131"/>
  </p:notesMasterIdLst>
  <p:handoutMasterIdLst>
    <p:handoutMasterId r:id="rId132"/>
  </p:handoutMasterIdLst>
  <p:sldIdLst>
    <p:sldId id="367" r:id="rId3"/>
    <p:sldId id="364" r:id="rId4"/>
    <p:sldId id="380" r:id="rId5"/>
    <p:sldId id="381" r:id="rId6"/>
    <p:sldId id="382" r:id="rId7"/>
    <p:sldId id="384" r:id="rId8"/>
    <p:sldId id="366" r:id="rId9"/>
    <p:sldId id="401" r:id="rId10"/>
    <p:sldId id="403" r:id="rId11"/>
    <p:sldId id="400" r:id="rId12"/>
    <p:sldId id="407" r:id="rId13"/>
    <p:sldId id="408" r:id="rId14"/>
    <p:sldId id="409" r:id="rId15"/>
    <p:sldId id="412" r:id="rId16"/>
    <p:sldId id="413" r:id="rId17"/>
    <p:sldId id="415" r:id="rId18"/>
    <p:sldId id="414" r:id="rId19"/>
    <p:sldId id="416" r:id="rId20"/>
    <p:sldId id="368" r:id="rId21"/>
    <p:sldId id="398" r:id="rId22"/>
    <p:sldId id="369" r:id="rId23"/>
    <p:sldId id="370" r:id="rId24"/>
    <p:sldId id="399" r:id="rId25"/>
    <p:sldId id="371" r:id="rId26"/>
    <p:sldId id="372" r:id="rId27"/>
    <p:sldId id="373" r:id="rId28"/>
    <p:sldId id="377" r:id="rId29"/>
    <p:sldId id="374" r:id="rId30"/>
    <p:sldId id="375" r:id="rId31"/>
    <p:sldId id="376" r:id="rId32"/>
    <p:sldId id="379" r:id="rId33"/>
    <p:sldId id="383" r:id="rId34"/>
    <p:sldId id="387" r:id="rId35"/>
    <p:sldId id="385" r:id="rId36"/>
    <p:sldId id="388" r:id="rId37"/>
    <p:sldId id="386" r:id="rId38"/>
    <p:sldId id="389" r:id="rId39"/>
    <p:sldId id="390" r:id="rId40"/>
    <p:sldId id="391" r:id="rId41"/>
    <p:sldId id="394" r:id="rId42"/>
    <p:sldId id="397" r:id="rId43"/>
    <p:sldId id="392" r:id="rId44"/>
    <p:sldId id="404" r:id="rId45"/>
    <p:sldId id="405" r:id="rId46"/>
    <p:sldId id="393" r:id="rId47"/>
    <p:sldId id="406" r:id="rId48"/>
    <p:sldId id="411" r:id="rId49"/>
    <p:sldId id="395" r:id="rId50"/>
    <p:sldId id="256" r:id="rId51"/>
    <p:sldId id="363" r:id="rId52"/>
    <p:sldId id="276" r:id="rId53"/>
    <p:sldId id="351" r:id="rId54"/>
    <p:sldId id="258" r:id="rId55"/>
    <p:sldId id="259" r:id="rId56"/>
    <p:sldId id="260" r:id="rId57"/>
    <p:sldId id="262" r:id="rId58"/>
    <p:sldId id="269" r:id="rId59"/>
    <p:sldId id="334" r:id="rId60"/>
    <p:sldId id="317" r:id="rId61"/>
    <p:sldId id="270" r:id="rId62"/>
    <p:sldId id="271" r:id="rId63"/>
    <p:sldId id="273" r:id="rId64"/>
    <p:sldId id="274" r:id="rId65"/>
    <p:sldId id="316" r:id="rId66"/>
    <p:sldId id="275" r:id="rId67"/>
    <p:sldId id="264" r:id="rId68"/>
    <p:sldId id="277" r:id="rId69"/>
    <p:sldId id="278" r:id="rId70"/>
    <p:sldId id="279" r:id="rId71"/>
    <p:sldId id="281" r:id="rId72"/>
    <p:sldId id="282" r:id="rId73"/>
    <p:sldId id="352" r:id="rId74"/>
    <p:sldId id="357" r:id="rId75"/>
    <p:sldId id="359" r:id="rId76"/>
    <p:sldId id="354" r:id="rId77"/>
    <p:sldId id="341" r:id="rId78"/>
    <p:sldId id="337" r:id="rId79"/>
    <p:sldId id="326" r:id="rId80"/>
    <p:sldId id="340" r:id="rId81"/>
    <p:sldId id="338" r:id="rId82"/>
    <p:sldId id="339" r:id="rId83"/>
    <p:sldId id="335" r:id="rId84"/>
    <p:sldId id="324" r:id="rId85"/>
    <p:sldId id="346" r:id="rId86"/>
    <p:sldId id="356" r:id="rId87"/>
    <p:sldId id="345" r:id="rId88"/>
    <p:sldId id="348" r:id="rId89"/>
    <p:sldId id="347" r:id="rId90"/>
    <p:sldId id="344" r:id="rId91"/>
    <p:sldId id="349" r:id="rId92"/>
    <p:sldId id="343" r:id="rId93"/>
    <p:sldId id="319" r:id="rId94"/>
    <p:sldId id="315" r:id="rId95"/>
    <p:sldId id="313" r:id="rId96"/>
    <p:sldId id="286" r:id="rId97"/>
    <p:sldId id="295" r:id="rId98"/>
    <p:sldId id="296" r:id="rId99"/>
    <p:sldId id="297" r:id="rId100"/>
    <p:sldId id="265" r:id="rId101"/>
    <p:sldId id="266" r:id="rId102"/>
    <p:sldId id="267" r:id="rId103"/>
    <p:sldId id="268" r:id="rId104"/>
    <p:sldId id="311" r:id="rId105"/>
    <p:sldId id="293" r:id="rId106"/>
    <p:sldId id="300" r:id="rId107"/>
    <p:sldId id="294" r:id="rId108"/>
    <p:sldId id="320" r:id="rId109"/>
    <p:sldId id="360" r:id="rId110"/>
    <p:sldId id="361" r:id="rId111"/>
    <p:sldId id="362" r:id="rId112"/>
    <p:sldId id="350" r:id="rId113"/>
    <p:sldId id="301" r:id="rId114"/>
    <p:sldId id="302" r:id="rId115"/>
    <p:sldId id="332" r:id="rId116"/>
    <p:sldId id="333" r:id="rId117"/>
    <p:sldId id="303" r:id="rId118"/>
    <p:sldId id="304" r:id="rId119"/>
    <p:sldId id="305" r:id="rId120"/>
    <p:sldId id="306" r:id="rId121"/>
    <p:sldId id="307" r:id="rId122"/>
    <p:sldId id="308" r:id="rId123"/>
    <p:sldId id="309" r:id="rId124"/>
    <p:sldId id="310" r:id="rId125"/>
    <p:sldId id="330" r:id="rId126"/>
    <p:sldId id="331" r:id="rId127"/>
    <p:sldId id="353" r:id="rId128"/>
    <p:sldId id="355" r:id="rId129"/>
    <p:sldId id="358" r:id="rId13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2" autoAdjust="0"/>
    <p:restoredTop sz="82465" autoAdjust="0"/>
  </p:normalViewPr>
  <p:slideViewPr>
    <p:cSldViewPr snapToGrid="0" snapToObjects="1">
      <p:cViewPr varScale="1">
        <p:scale>
          <a:sx n="73" d="100"/>
          <a:sy n="73" d="100"/>
        </p:scale>
        <p:origin x="-168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Sheet3!$L$8</c:f>
              <c:strCache>
                <c:ptCount val="1"/>
                <c:pt idx="0">
                  <c:v>Blocked Instances</c:v>
                </c:pt>
              </c:strCache>
            </c:strRef>
          </c:tx>
          <c:invertIfNegative val="0"/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Sheet3!$M$8:$R$8</c:f>
              <c:numCache>
                <c:formatCode>General</c:formatCode>
                <c:ptCount val="6"/>
                <c:pt idx="0">
                  <c:v>54.44</c:v>
                </c:pt>
                <c:pt idx="1">
                  <c:v>61.79</c:v>
                </c:pt>
                <c:pt idx="2">
                  <c:v>109.2</c:v>
                </c:pt>
                <c:pt idx="3">
                  <c:v>80.179999999999978</c:v>
                </c:pt>
                <c:pt idx="4">
                  <c:v>693.42</c:v>
                </c:pt>
                <c:pt idx="5">
                  <c:v>18756</c:v>
                </c:pt>
              </c:numCache>
            </c:numRef>
          </c:val>
        </c:ser>
        <c:ser>
          <c:idx val="1"/>
          <c:order val="1"/>
          <c:tx>
            <c:strRef>
              <c:f>Sheet3!$L$9</c:f>
              <c:strCache>
                <c:ptCount val="1"/>
                <c:pt idx="0">
                  <c:v>Instance-by-instance</c:v>
                </c:pt>
              </c:strCache>
            </c:strRef>
          </c:tx>
          <c:invertIfNegative val="0"/>
          <c:cat>
            <c:strRef>
              <c:f>Sheet3!$M$7:$R$7</c:f>
              <c:strCache>
                <c:ptCount val="6"/>
                <c:pt idx="0">
                  <c:v>Movielens</c:v>
                </c:pt>
                <c:pt idx="1">
                  <c:v>Mutagenesis</c:v>
                </c:pt>
                <c:pt idx="2">
                  <c:v>Mondial</c:v>
                </c:pt>
                <c:pt idx="3">
                  <c:v>UW-CSE</c:v>
                </c:pt>
                <c:pt idx="4">
                  <c:v>Hepatitis</c:v>
                </c:pt>
                <c:pt idx="5">
                  <c:v>IMDB</c:v>
                </c:pt>
              </c:strCache>
            </c:strRef>
          </c:cat>
          <c:val>
            <c:numRef>
              <c:f>Sheet3!$M$9:$R$9</c:f>
              <c:numCache>
                <c:formatCode>General</c:formatCode>
                <c:ptCount val="6"/>
                <c:pt idx="0">
                  <c:v>5544.01</c:v>
                </c:pt>
                <c:pt idx="1">
                  <c:v>4052.43</c:v>
                </c:pt>
                <c:pt idx="2">
                  <c:v>957.37</c:v>
                </c:pt>
                <c:pt idx="3">
                  <c:v>1064.1199999999999</c:v>
                </c:pt>
                <c:pt idx="4">
                  <c:v>23210.52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31906560"/>
        <c:axId val="131945216"/>
      </c:barChart>
      <c:catAx>
        <c:axId val="1319065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1945216"/>
        <c:crosses val="autoZero"/>
        <c:auto val="1"/>
        <c:lblAlgn val="ctr"/>
        <c:lblOffset val="100"/>
        <c:noMultiLvlLbl val="0"/>
      </c:catAx>
      <c:valAx>
        <c:axId val="131945216"/>
        <c:scaling>
          <c:logBase val="10"/>
          <c:orientation val="minMax"/>
          <c:max val="60000"/>
          <c:min val="50"/>
        </c:scaling>
        <c:delete val="0"/>
        <c:axPos val="l"/>
        <c:majorGridlines/>
        <c:minorGridlines/>
        <c:numFmt formatCode="General" sourceLinked="1"/>
        <c:majorTickMark val="none"/>
        <c:minorTickMark val="none"/>
        <c:tickLblPos val="nextTo"/>
        <c:crossAx val="13190656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43DF10F-661A-154D-AEC4-831FE342F32A}" type="datetime1">
              <a:rPr lang="en-US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5E3594E-B5E7-DE43-B105-D1E7D31786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4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3CBE3EAE-D6F7-B341-A9D9-F43E30C616E4}" type="datetime1">
              <a:rPr lang="en-US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0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Grounding</a:t>
            </a:r>
            <a:r>
              <a:rPr lang="en-US" baseline="0" dirty="0" smtClean="0"/>
              <a:t> time, instance by instance </a:t>
            </a:r>
            <a:r>
              <a:rPr lang="en-US" baseline="0" dirty="0" smtClean="0">
                <a:sym typeface="Wingdings" panose="05000000000000000000" pitchFamily="2" charset="2"/>
              </a:rPr>
              <a:t> batch given Markov Blanket (MB)  batch given Family Configuration (FC)</a:t>
            </a:r>
          </a:p>
          <a:p>
            <a:endParaRPr lang="en-US" dirty="0" smtClean="0"/>
          </a:p>
          <a:p>
            <a:r>
              <a:rPr lang="en-US" dirty="0" smtClean="0"/>
              <a:t>Self-relationship??</a:t>
            </a:r>
          </a:p>
          <a:p>
            <a:r>
              <a:rPr lang="en-US" dirty="0" smtClean="0"/>
              <a:t>CT time reuse</a:t>
            </a:r>
            <a:r>
              <a:rPr lang="en-US" baseline="0" dirty="0" smtClean="0"/>
              <a:t> part of the results from </a:t>
            </a:r>
            <a:r>
              <a:rPr lang="en-US" baseline="0" dirty="0" err="1" smtClean="0"/>
              <a:t>cikm</a:t>
            </a:r>
            <a:r>
              <a:rPr lang="en-US" baseline="0" dirty="0" smtClean="0"/>
              <a:t>; do not need the compression ratio</a:t>
            </a:r>
          </a:p>
          <a:p>
            <a:r>
              <a:rPr lang="en-US" baseline="0" dirty="0" smtClean="0"/>
              <a:t>BN learning time: BBH vs. flat ; do not need to report this for other two since that’s for scoring comparison</a:t>
            </a:r>
          </a:p>
          <a:p>
            <a:r>
              <a:rPr lang="en-US" baseline="0" dirty="0" smtClean="0"/>
              <a:t>Pseudo BIC?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pbn.pdf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ct-cp-table.pdf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the sample set-up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*descriptive attributes</a:t>
            </a:r>
            <a:r>
              <a:rPr lang="en-US" baseline="0" dirty="0" smtClean="0"/>
              <a:t> of links?</a:t>
            </a:r>
          </a:p>
          <a:p>
            <a:r>
              <a:rPr lang="en-US" baseline="0" dirty="0" smtClean="0"/>
              <a:t>*</a:t>
            </a:r>
            <a:r>
              <a:rPr lang="en-US" baseline="0" dirty="0" err="1" smtClean="0"/>
              <a:t>functors</a:t>
            </a:r>
            <a:r>
              <a:rPr lang="en-US" baseline="0" dirty="0" smtClean="0"/>
              <a:t>?</a:t>
            </a:r>
          </a:p>
          <a:p>
            <a:r>
              <a:rPr lang="en-US" dirty="0" smtClean="0"/>
              <a:t>self-relationship: relation tables involve the </a:t>
            </a:r>
            <a:r>
              <a:rPr lang="en-US" baseline="0" dirty="0" smtClean="0"/>
              <a:t>same entity table, border(country1,country2)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same type :different relation tables involve</a:t>
            </a:r>
            <a:r>
              <a:rPr lang="en-US" baseline="0" dirty="0" smtClean="0"/>
              <a:t> two same entity tables, bond(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moleatm</a:t>
            </a:r>
            <a:r>
              <a:rPr lang="en-US" baseline="0" dirty="0" smtClean="0"/>
              <a:t>(</a:t>
            </a:r>
            <a:r>
              <a:rPr lang="en-US" baseline="0" dirty="0" err="1" smtClean="0"/>
              <a:t>a_id,m_id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76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view-flow.png</a:t>
            </a: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with random variable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9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a log-log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test-timing.pdf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8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Relational Learning with Relational Algebra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/>
              <a:t>BayesBase</a:t>
            </a:r>
            <a:r>
              <a:rPr lang="en-US" dirty="0" smtClean="0"/>
              <a:t>: Learning Bayes Nets with Relational Algebra</a:t>
            </a:r>
            <a:endParaRPr lang="en-US" dirty="0" smtClean="0">
              <a:effectLst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effectLst/>
              </a:rPr>
              <a:t>BayesBase</a:t>
            </a:r>
            <a:r>
              <a:rPr lang="en-US" dirty="0" smtClean="0">
                <a:effectLst/>
              </a:rPr>
              <a:t>: Learning Bayes Nets with Relational Algebra</a:t>
            </a:r>
            <a:endParaRPr lang="en-US" dirty="0" smtClean="0">
              <a:latin typeface="Franklin Gothic Book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</a:t>
            </a:r>
            <a:r>
              <a:rPr lang="en-US" baseline="0" dirty="0" smtClean="0">
                <a:latin typeface="Franklin Gothic Book" charset="0"/>
              </a:rPr>
              <a:t>Database </a:t>
            </a:r>
            <a:r>
              <a:rPr lang="en-US" dirty="0" smtClean="0">
                <a:latin typeface="Franklin Gothic Book" charset="0"/>
              </a:rPr>
              <a:t>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</a:t>
            </a:r>
            <a:r>
              <a:rPr lang="en-US" baseline="0" dirty="0" smtClean="0">
                <a:latin typeface="Franklin Gothic Book" charset="0"/>
              </a:rPr>
              <a:t> I</a:t>
            </a:r>
            <a:r>
              <a:rPr lang="en-US" dirty="0" smtClean="0">
                <a:latin typeface="Franklin Gothic Book" charset="0"/>
              </a:rPr>
              <a:t>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Schema Information for Machine Learning with Relational Databases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 smtClean="0">
                <a:latin typeface="Franklin Gothic Book" charset="0"/>
              </a:rPr>
              <a:t>BayesBase</a:t>
            </a:r>
            <a:r>
              <a:rPr lang="en-US" dirty="0" smtClean="0">
                <a:latin typeface="Franklin Gothic Book" charset="0"/>
              </a:rPr>
              <a:t>: Managing Meta-information for Machine Learning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Managing Relational Database Schemata for Learning Graphical Models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Ref: </a:t>
            </a:r>
            <a:r>
              <a:rPr lang="en-US" dirty="0" err="1" smtClean="0">
                <a:latin typeface="Calibri" charset="0"/>
              </a:rPr>
              <a:t>Mlbase</a:t>
            </a:r>
            <a:r>
              <a:rPr lang="en-US" dirty="0" smtClean="0">
                <a:latin typeface="Calibri" charset="0"/>
              </a:rPr>
              <a:t>, </a:t>
            </a:r>
            <a:r>
              <a:rPr lang="en-US" dirty="0" err="1" smtClean="0">
                <a:latin typeface="Calibri" charset="0"/>
              </a:rPr>
              <a:t>bayestore</a:t>
            </a:r>
            <a:r>
              <a:rPr lang="en-US" dirty="0" smtClean="0">
                <a:latin typeface="Calibri" charset="0"/>
              </a:rPr>
              <a:t>?</a:t>
            </a:r>
            <a:endParaRPr lang="en-US" dirty="0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6955" indent="-291136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454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30366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96184" indent="-232909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62002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27820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93639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59457" indent="-23290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BEA8C6-1438-6349-AE5B-AD4AFC0FE361}" type="slidenum">
              <a:rPr lang="en-US" sz="1200">
                <a:latin typeface="Calibri" charset="0"/>
              </a:rPr>
              <a:pPr eaLnBrk="1" hangingPunct="1"/>
              <a:t>49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21 2014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3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Preprocessing that data into a flat table: lose</a:t>
            </a:r>
            <a:r>
              <a:rPr lang="en-US" baseline="0" dirty="0" smtClean="0"/>
              <a:t> important information or introduce some redundancy </a:t>
            </a:r>
            <a:r>
              <a:rPr lang="en-US" baseline="0" dirty="0" err="1" smtClean="0"/>
              <a:t>infor</a:t>
            </a:r>
            <a:r>
              <a:rPr lang="en-US" baseline="0" dirty="0" smtClean="0"/>
              <a:t>, and usually time-consuming </a:t>
            </a:r>
          </a:p>
          <a:p>
            <a:r>
              <a:rPr lang="en-US" dirty="0" smtClean="0"/>
              <a:t>Getoor2001. : </a:t>
            </a:r>
          </a:p>
          <a:p>
            <a:r>
              <a:rPr lang="en-US" dirty="0" smtClean="0"/>
              <a:t>real data often contain strong correlations between attributes (For example a census database might contain highly correlated attributes such as Income and Home-Owner. The attribute value independence assumption would lead to an overestimate of the result size of a query that asks for low-income home-owners.)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0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BayesStore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Getoor</a:t>
            </a:r>
            <a:r>
              <a:rPr lang="en-US" baseline="0" dirty="0" smtClean="0"/>
              <a:t> and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3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Still use University</a:t>
            </a:r>
            <a:r>
              <a:rPr lang="en-US" baseline="0" dirty="0" smtClean="0"/>
              <a:t> but with the non-numerical ranking?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up </a:t>
            </a:r>
            <a:r>
              <a:rPr lang="en-US" dirty="0" err="1" smtClean="0"/>
              <a:t>domingos</a:t>
            </a:r>
            <a:r>
              <a:rPr lang="en-US" dirty="0" smtClean="0"/>
              <a:t>’ paper on relational</a:t>
            </a:r>
            <a:r>
              <a:rPr lang="en-US" baseline="0" dirty="0" smtClean="0"/>
              <a:t> learning challenges.</a:t>
            </a:r>
          </a:p>
          <a:p>
            <a:r>
              <a:rPr lang="en-US" baseline="0" dirty="0" smtClean="0"/>
              <a:t>maybe mention recursive dependencies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2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describe it in English? Do not need to a</a:t>
            </a:r>
            <a:r>
              <a:rPr lang="en-US" dirty="0" smtClean="0"/>
              <a:t>dd</a:t>
            </a:r>
            <a:r>
              <a:rPr lang="en-US" baseline="0" dirty="0" smtClean="0"/>
              <a:t> algorithm in the paper?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</a:t>
            </a:r>
            <a:r>
              <a:rPr lang="en-US" baseline="0" dirty="0" smtClean="0"/>
              <a:t>-wise search, big graph</a:t>
            </a:r>
            <a:endParaRPr lang="en-US" dirty="0" smtClean="0"/>
          </a:p>
          <a:p>
            <a:r>
              <a:rPr lang="en-US" dirty="0" smtClean="0"/>
              <a:t>1.Generating</a:t>
            </a:r>
            <a:r>
              <a:rPr lang="en-US" baseline="0" dirty="0" smtClean="0"/>
              <a:t> the required/forbidden edges with views</a:t>
            </a:r>
          </a:p>
          <a:p>
            <a:r>
              <a:rPr lang="en-US" baseline="0" dirty="0" smtClean="0"/>
              <a:t>2.Propagating the knowledge from the lower level to upper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761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Bdeu</a:t>
            </a:r>
            <a:r>
              <a:rPr lang="en-US" baseline="0" dirty="0" smtClean="0"/>
              <a:t>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6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Meta-SQL query: [Column-List(Table)]</a:t>
            </a:r>
          </a:p>
          <a:p>
            <a:r>
              <a:rPr lang="en-US" dirty="0" smtClean="0"/>
              <a:t>[Column-List(student)]: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[Column-List(prof)]: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[Column-List(course)]: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[Column-List(RA)]: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[Column-List(</a:t>
            </a:r>
            <a:r>
              <a:rPr lang="en-US" dirty="0" err="1" smtClean="0"/>
              <a:t>Reg</a:t>
            </a:r>
            <a:r>
              <a:rPr lang="en-US" dirty="0" smtClean="0"/>
              <a:t>)]: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61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4046" indent="-524046">
              <a:buFont typeface="+mj-lt"/>
              <a:buAutoNum type="arabicPeriod"/>
            </a:pPr>
            <a:r>
              <a:rPr lang="en-US" dirty="0" smtClean="0"/>
              <a:t>% Need</a:t>
            </a:r>
            <a:r>
              <a:rPr lang="en-US" baseline="0" dirty="0" smtClean="0"/>
              <a:t> to project so that</a:t>
            </a:r>
            <a:r>
              <a:rPr lang="en-US" dirty="0" smtClean="0"/>
              <a:t> </a:t>
            </a:r>
            <a:r>
              <a:rPr lang="en-US" smtClean="0"/>
              <a:t>both T[R2=T,R1=T</a:t>
            </a:r>
            <a:r>
              <a:rPr lang="en-US" dirty="0" smtClean="0"/>
              <a:t>, R3_star] and Project_{2Nodes(R3)-comp</a:t>
            </a:r>
            <a:r>
              <a:rPr lang="en-US" smtClean="0"/>
              <a:t>} T[R1=T,R2=T,R3=T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2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r>
              <a:rPr lang="en-US" baseline="0" dirty="0" smtClean="0"/>
              <a:t> 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76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algebra = relational algebra</a:t>
            </a:r>
            <a:r>
              <a:rPr lang="en-US" baseline="0" dirty="0" smtClean="0"/>
              <a:t> for implementation.</a:t>
            </a:r>
          </a:p>
          <a:p>
            <a:r>
              <a:rPr lang="en-US" baseline="0" dirty="0" smtClean="0"/>
              <a:t>if you make good use of database techniques, can achieve general scalable machine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1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Updated</a:t>
            </a:r>
            <a:r>
              <a:rPr lang="en-US" baseline="0" dirty="0" smtClean="0">
                <a:effectLst/>
              </a:rPr>
              <a:t> on Aug. 19, 2014 for CIKM camera ready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Add Oliver’s net comments</a:t>
            </a:r>
            <a:r>
              <a:rPr lang="en-US" baseline="0" dirty="0" smtClean="0">
                <a:effectLst/>
              </a:rPr>
              <a:t> Jun 10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 2014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 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ct_T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table we can draw the part of the lattice that shows the RA(S,P) chain with the S and P tables below it. Perhaps beside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_* table, we can draw the Student and Professor nodes, with an x between them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Replace</a:t>
            </a:r>
            <a:r>
              <a:rPr lang="en-US" baseline="0" dirty="0" smtClean="0">
                <a:effectLst/>
              </a:rPr>
              <a:t> CT with </a:t>
            </a:r>
            <a:r>
              <a:rPr lang="en-US" baseline="0" dirty="0" err="1" smtClean="0">
                <a:effectLst/>
              </a:rPr>
              <a:t>ct</a:t>
            </a:r>
            <a:r>
              <a:rPr lang="en-US" baseline="0" dirty="0" smtClean="0">
                <a:effectLst/>
              </a:rPr>
              <a:t>, Feb 25</a:t>
            </a:r>
            <a:r>
              <a:rPr lang="en-US" baseline="30000" dirty="0" smtClean="0">
                <a:effectLst/>
              </a:rPr>
              <a:t>th</a:t>
            </a:r>
            <a:r>
              <a:rPr lang="en-US" baseline="0" dirty="0" smtClean="0">
                <a:effectLst/>
              </a:rPr>
              <a:t>, 2014, added columns list table</a:t>
            </a:r>
            <a:endParaRPr lang="en-US" dirty="0" smtClean="0">
              <a:effectLst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organization Jan 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24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dirty="0" smtClean="0"/>
              <a:t>rv_db_tables.png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latex version</a:t>
            </a:r>
            <a:endParaRPr lang="en-US" baseline="0" dirty="0" smtClean="0"/>
          </a:p>
          <a:p>
            <a:r>
              <a:rPr lang="en-US" baseline="0" dirty="0" smtClean="0"/>
              <a:t>translation.png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meta-query.png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Feb 25, 2014</a:t>
            </a:r>
          </a:p>
          <a:p>
            <a:endParaRPr lang="en-US" dirty="0" smtClean="0"/>
          </a:p>
          <a:p>
            <a:r>
              <a:rPr lang="en-US" dirty="0" smtClean="0"/>
              <a:t>general-flow-chart.png</a:t>
            </a:r>
          </a:p>
          <a:p>
            <a:r>
              <a:rPr lang="en-US" dirty="0" smtClean="0"/>
              <a:t>Expend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 net table and replace Student and Course with S,C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duplicated</a:t>
            </a:r>
            <a:r>
              <a:rPr lang="en-US" baseline="0" dirty="0" smtClean="0"/>
              <a:t> student Jack and course 103. Should probably use Moore’s notation #.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:::Descriptive Attributes(Entity and Relation)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rgbClr val="C00000"/>
                </a:solidFill>
              </a:rPr>
              <a:t>Intel(student0) : Intelligence is the Descriptive Attributes, Student0 is the Entity</a:t>
            </a:r>
            <a:r>
              <a:rPr lang="en-US" sz="1200" b="1" baseline="0" dirty="0" smtClean="0">
                <a:solidFill>
                  <a:srgbClr val="C00000"/>
                </a:solidFill>
              </a:rPr>
              <a:t> table 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deterministic</a:t>
            </a:r>
            <a:r>
              <a:rPr lang="en-US" sz="1200" dirty="0" smtClean="0"/>
              <a:t> </a:t>
            </a:r>
            <a:r>
              <a:rPr lang="en-US" sz="1200" b="1" dirty="0" smtClean="0"/>
              <a:t>functions of key fields</a:t>
            </a:r>
            <a:r>
              <a:rPr lang="en-US" sz="1200" dirty="0" smtClean="0"/>
              <a:t>.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add RA. Maybe add link between relationships.</a:t>
            </a:r>
          </a:p>
          <a:p>
            <a:r>
              <a:rPr lang="en-US" dirty="0" smtClean="0"/>
              <a:t>Maybe show an example of a BN that you learned.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63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university-schema.png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path-bn.png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18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smtClean="0"/>
              <a:t>ch(5,1)*1 +ch(5,2)*2 +ch(5,3)*3 +ch(5,4)*4 +ch(5,5)*5 </a:t>
            </a:r>
            <a:r>
              <a:rPr lang="en-US" sz="1200" dirty="0" smtClean="0"/>
              <a:t>= sigma[1,5, </a:t>
            </a:r>
            <a:r>
              <a:rPr lang="en-US" sz="1200" dirty="0" err="1" smtClean="0"/>
              <a:t>ch</a:t>
            </a:r>
            <a:r>
              <a:rPr lang="en-US" sz="1200" dirty="0" smtClean="0"/>
              <a:t>(5,k)*k]  = 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smtClean="0"/>
              <a:t>table `a_CT` </a:t>
            </a:r>
            <a:r>
              <a:rPr lang="en-US" dirty="0" smtClean="0"/>
              <a:t>as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`a_counts` </a:t>
            </a:r>
            <a:r>
              <a:rPr lang="en-US" dirty="0" smtClean="0"/>
              <a:t>union </a:t>
            </a:r>
            <a:r>
              <a:rPr lang="en-US" smtClean="0"/>
              <a:t>select `MULT` , `popularity(prof0)` , `teachingability(prof0)` , `intelligence(student0)` , `ranking(student0)` , `capability(prof0,student0)` , `salary(prof0,student0)` , `a` from `a_false`, `a_join`;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89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Snapshot of generating </a:t>
            </a:r>
            <a:r>
              <a:rPr lang="en-US" dirty="0" err="1" smtClean="0"/>
              <a:t>a_ct</a:t>
            </a:r>
            <a:r>
              <a:rPr lang="en-US" dirty="0" smtClean="0"/>
              <a:t> based 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unielwin_CT</a:t>
            </a:r>
            <a:r>
              <a:rPr lang="en-US" baseline="0" dirty="0" smtClean="0"/>
              <a:t>, Jan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65819"/>
                <a:r>
                  <a:rPr lang="en-US" dirty="0" err="1" smtClean="0"/>
                  <a:t>PivotCT</a:t>
                </a:r>
                <a:r>
                  <a:rPr lang="en-US" dirty="0" smtClean="0"/>
                  <a:t>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</a:t>
                </a:r>
                <a:r>
                  <a:rPr lang="en-US" dirty="0" smtClean="0"/>
                  <a:t>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nor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069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Thursday, Dec.</a:t>
            </a:r>
            <a:r>
              <a:rPr lang="en-US" baseline="0" dirty="0" smtClean="0"/>
              <a:t> 19</a:t>
            </a:r>
            <a:endParaRPr lang="en-US" dirty="0" smtClean="0"/>
          </a:p>
          <a:p>
            <a:pPr defTabSz="440695"/>
            <a:endParaRPr lang="en-US" dirty="0" smtClean="0"/>
          </a:p>
          <a:p>
            <a:pPr defTabSz="440695"/>
            <a:r>
              <a:rPr lang="en-US" dirty="0" smtClean="0"/>
              <a:t>For one relationship</a:t>
            </a:r>
            <a:r>
              <a:rPr lang="en-US" baseline="0" dirty="0" smtClean="0"/>
              <a:t> , </a:t>
            </a:r>
            <a:r>
              <a:rPr lang="en-US" dirty="0" smtClean="0"/>
              <a:t>R = R_{pivot}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440695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Thursday, Dec.</a:t>
                </a:r>
                <a:r>
                  <a:rPr lang="en-US" baseline="0" dirty="0" smtClean="0"/>
                  <a:t> 19</a:t>
                </a:r>
                <a:endParaRPr lang="en-US" dirty="0" smtClean="0"/>
              </a:p>
              <a:p>
                <a:pPr defTabSz="440695"/>
                <a:endParaRPr lang="en-US" dirty="0" smtClean="0"/>
              </a:p>
              <a:p>
                <a:pPr defTabSz="440695"/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:r>
                  <a:rPr lang="en-US" b="1" i="0" dirty="0">
                    <a:latin typeface="Cambria Math"/>
                  </a:rPr>
                  <a:t>𝐑 ⃗</a:t>
                </a:r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For multiple</a:t>
                </a:r>
                <a:r>
                  <a:rPr lang="en-US" baseline="0" dirty="0" smtClean="0"/>
                  <a:t> relationships: </a:t>
                </a:r>
                <a:r>
                  <a:rPr lang="en-US" baseline="0" dirty="0" err="1" smtClean="0"/>
                  <a:t>a,b</a:t>
                </a:r>
                <a:endParaRPr lang="en-US" baseline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1.R_{pivot} = a, R_{arrow}</a:t>
                </a:r>
                <a:r>
                  <a:rPr lang="en-US" baseline="0" dirty="0" smtClean="0"/>
                  <a:t> = b </a:t>
                </a:r>
              </a:p>
              <a:p>
                <a:endParaRPr lang="en-US" baseline="0" dirty="0" smtClean="0"/>
              </a:p>
              <a:p>
                <a:pPr defTabSz="440695"/>
                <a:r>
                  <a:rPr lang="en-US" dirty="0" smtClean="0"/>
                  <a:t>1.R_{pivot} = b, R_{arrow}</a:t>
                </a:r>
                <a:r>
                  <a:rPr lang="en-US" baseline="0" dirty="0" smtClean="0"/>
                  <a:t> = empty</a:t>
                </a:r>
              </a:p>
              <a:p>
                <a:endParaRPr lang="en-US" baseline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11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Jan</a:t>
            </a:r>
            <a:r>
              <a:rPr lang="en-US" baseline="0" dirty="0" smtClean="0"/>
              <a:t> 2nd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8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uni-ct-table.JPG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72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uni-big-lattice.jpg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96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architecture.pdf</a:t>
            </a: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Support</a:t>
            </a:r>
            <a:r>
              <a:rPr lang="en-US" baseline="0" dirty="0" smtClean="0"/>
              <a:t> Layers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Buttom</a:t>
            </a:r>
            <a:r>
              <a:rPr lang="en-US" baseline="0" dirty="0" smtClean="0"/>
              <a:t> up, layer by </a:t>
            </a:r>
            <a:r>
              <a:rPr lang="en-US" baseline="0" dirty="0" err="1" smtClean="0"/>
              <a:t>laryer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2014, </a:t>
            </a:r>
            <a:r>
              <a:rPr lang="en-US" baseline="0" dirty="0" err="1" smtClean="0"/>
              <a:t>rchain-loop.pdf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Aug. 20,</a:t>
            </a:r>
            <a:r>
              <a:rPr lang="en-US" baseline="0" dirty="0" smtClean="0"/>
              <a:t> 2014</a:t>
            </a:r>
            <a:r>
              <a:rPr lang="en-US" baseline="0" smtClean="0"/>
              <a:t>, rchain-loop.jpg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950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picture consistent.</a:t>
            </a:r>
          </a:p>
          <a:p>
            <a:r>
              <a:rPr lang="en-US" dirty="0" smtClean="0"/>
              <a:t>Add arrows to</a:t>
            </a:r>
            <a:r>
              <a:rPr lang="en-US" baseline="0" dirty="0" smtClean="0"/>
              <a:t> indicate propagating edges.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4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CT 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uniewlin</a:t>
            </a:r>
            <a:endParaRPr lang="en-US" dirty="0" smtClean="0"/>
          </a:p>
          <a:p>
            <a:r>
              <a:rPr lang="en-US" dirty="0" smtClean="0"/>
              <a:t>Label</a:t>
            </a:r>
            <a:r>
              <a:rPr lang="en-US" baseline="0" dirty="0" smtClean="0"/>
              <a:t> the table without the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Bigger tables,</a:t>
            </a:r>
            <a:r>
              <a:rPr lang="en-US" baseline="0" dirty="0" smtClean="0"/>
              <a:t> but looks messy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some queries?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Label</a:t>
            </a:r>
            <a:r>
              <a:rPr lang="en-US" baseline="0" dirty="0" smtClean="0"/>
              <a:t> the table, added the dots Dec 24,updated on Jan 2</a:t>
            </a:r>
            <a:r>
              <a:rPr lang="en-US" baseline="30000" dirty="0" smtClean="0"/>
              <a:t>nd</a:t>
            </a:r>
            <a:r>
              <a:rPr lang="en-US" baseline="0" dirty="0" smtClean="0"/>
              <a:t>,</a:t>
            </a:r>
            <a:r>
              <a:rPr lang="en-US" dirty="0" smtClean="0"/>
              <a:t> Add some queries,</a:t>
            </a:r>
            <a:r>
              <a:rPr lang="en-US" baseline="0" dirty="0" smtClean="0"/>
              <a:t> Jan 3</a:t>
            </a:r>
            <a:r>
              <a:rPr lang="en-US" baseline="30000" dirty="0" smtClean="0"/>
              <a:t>rd, </a:t>
            </a:r>
            <a:r>
              <a:rPr lang="en-US" baseline="0" dirty="0" smtClean="0"/>
              <a:t>updated on Jan 13rd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a_star</a:t>
            </a:r>
            <a:r>
              <a:rPr lang="en-US" dirty="0" smtClean="0"/>
              <a:t>` as Select `prof0_counts`.`MULT`  * `student0_counts`.`MULT`  as `MULT` ,`popularity(prof0)`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`prof0_counts` , `student0_counts`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a_counts</a:t>
            </a:r>
            <a:r>
              <a:rPr lang="en-US" dirty="0" smtClean="0"/>
              <a:t>` as Select count(*) as "MULT" , prof0.popularity AS `popularity(prof0)` , prof0.teachingability AS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student0.intelligence AS `intelligence(student0)` , student0.ranking AS `ranking(student0)` , `</a:t>
            </a:r>
            <a:r>
              <a:rPr lang="en-US" dirty="0" err="1" smtClean="0"/>
              <a:t>a`.capability</a:t>
            </a:r>
            <a:r>
              <a:rPr lang="en-US" dirty="0" smtClean="0"/>
              <a:t> AS `capability(prof0,student0)` , `</a:t>
            </a:r>
            <a:r>
              <a:rPr lang="en-US" dirty="0" err="1" smtClean="0"/>
              <a:t>a`.salary</a:t>
            </a:r>
            <a:r>
              <a:rPr lang="en-US" dirty="0" smtClean="0"/>
              <a:t> AS `salary(prof0,student0)` , `a` from </a:t>
            </a:r>
            <a:r>
              <a:rPr lang="en-US" dirty="0" err="1" smtClean="0"/>
              <a:t>unielwin.prof</a:t>
            </a:r>
            <a:r>
              <a:rPr lang="en-US" dirty="0" smtClean="0"/>
              <a:t> AS prof0 , </a:t>
            </a:r>
            <a:r>
              <a:rPr lang="en-US" dirty="0" err="1" smtClean="0"/>
              <a:t>unielwin.student</a:t>
            </a:r>
            <a:r>
              <a:rPr lang="en-US" dirty="0" smtClean="0"/>
              <a:t> AS student0 , </a:t>
            </a:r>
            <a:r>
              <a:rPr lang="en-US" dirty="0" err="1" smtClean="0"/>
              <a:t>unielwin.RA</a:t>
            </a:r>
            <a:r>
              <a:rPr lang="en-US" dirty="0" smtClean="0"/>
              <a:t> AS `a` , (select "T" as `a`) as `</a:t>
            </a:r>
            <a:r>
              <a:rPr lang="en-US" dirty="0" err="1" smtClean="0"/>
              <a:t>temp_a</a:t>
            </a:r>
            <a:r>
              <a:rPr lang="en-US" dirty="0" smtClean="0"/>
              <a:t>` where `a`.</a:t>
            </a:r>
            <a:r>
              <a:rPr lang="en-US" dirty="0" err="1" smtClean="0"/>
              <a:t>prof_id</a:t>
            </a:r>
            <a:r>
              <a:rPr lang="en-US" dirty="0" smtClean="0"/>
              <a:t> = prof0.prof_id and `a`.</a:t>
            </a:r>
            <a:r>
              <a:rPr lang="en-US" dirty="0" err="1" smtClean="0"/>
              <a:t>student_id</a:t>
            </a:r>
            <a:r>
              <a:rPr lang="en-US" dirty="0" smtClean="0"/>
              <a:t> = student0.student_id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a_flat</a:t>
            </a:r>
            <a:r>
              <a:rPr lang="en-US" dirty="0" smtClean="0"/>
              <a:t>` as Select sum(`</a:t>
            </a:r>
            <a:r>
              <a:rPr lang="en-US" dirty="0" err="1" smtClean="0"/>
              <a:t>a_counts`.`MULT</a:t>
            </a:r>
            <a:r>
              <a:rPr lang="en-US" dirty="0" smtClean="0"/>
              <a:t>`) as "MULT"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from `</a:t>
            </a:r>
            <a:r>
              <a:rPr lang="en-US" dirty="0" err="1" smtClean="0"/>
              <a:t>a_counts</a:t>
            </a:r>
            <a:r>
              <a:rPr lang="en-US" dirty="0" smtClean="0"/>
              <a:t>` group </a:t>
            </a:r>
            <a:r>
              <a:rPr lang="en-US" dirty="0" err="1" smtClean="0"/>
              <a:t>by`popularity</a:t>
            </a:r>
            <a:r>
              <a:rPr lang="en-US" dirty="0" smtClean="0"/>
              <a:t>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</a:t>
            </a:r>
          </a:p>
          <a:p>
            <a:endParaRPr lang="en-US" dirty="0" smtClean="0"/>
          </a:p>
          <a:p>
            <a:r>
              <a:rPr lang="en-US" dirty="0" smtClean="0"/>
              <a:t>create table `</a:t>
            </a:r>
            <a:r>
              <a:rPr lang="en-US" dirty="0" err="1" smtClean="0"/>
              <a:t>a_CT</a:t>
            </a:r>
            <a:r>
              <a:rPr lang="en-US" dirty="0" smtClean="0"/>
              <a:t>` as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a_counts</a:t>
            </a:r>
            <a:r>
              <a:rPr lang="en-US" dirty="0" smtClean="0"/>
              <a:t>` union select `MULT` , `popularity(prof0)` , `</a:t>
            </a:r>
            <a:r>
              <a:rPr lang="en-US" dirty="0" err="1" smtClean="0"/>
              <a:t>teachingability</a:t>
            </a:r>
            <a:r>
              <a:rPr lang="en-US" dirty="0" smtClean="0"/>
              <a:t>(prof0)` , `intelligence(student0)` , `ranking(student0)` , `capability(prof0,student0)` , `salary(prof0,student0)` , `a` from `</a:t>
            </a:r>
            <a:r>
              <a:rPr lang="en-US" dirty="0" err="1" smtClean="0"/>
              <a:t>a_false</a:t>
            </a:r>
            <a:r>
              <a:rPr lang="en-US" dirty="0" smtClean="0"/>
              <a:t>`, `</a:t>
            </a:r>
            <a:r>
              <a:rPr lang="en-US" dirty="0" err="1" smtClean="0"/>
              <a:t>a_join</a:t>
            </a:r>
            <a:r>
              <a:rPr lang="en-US" dirty="0" smtClean="0"/>
              <a:t>`;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rchain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a,b</a:t>
            </a:r>
            <a:r>
              <a:rPr lang="en-US" baseline="0" dirty="0" smtClean="0"/>
              <a:t>” .</a:t>
            </a:r>
            <a:endParaRPr lang="en-US" dirty="0" smtClean="0"/>
          </a:p>
          <a:p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733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12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 variable </a:t>
            </a:r>
            <a:r>
              <a:rPr lang="en-US" baseline="0" dirty="0" smtClean="0"/>
              <a:t>database (</a:t>
            </a:r>
            <a:r>
              <a:rPr lang="en-US" dirty="0" smtClean="0"/>
              <a:t>set</a:t>
            </a:r>
            <a:r>
              <a:rPr lang="en-US" baseline="0" dirty="0" smtClean="0"/>
              <a:t> up )</a:t>
            </a:r>
          </a:p>
          <a:p>
            <a:r>
              <a:rPr lang="en-US" baseline="0" smtClean="0"/>
              <a:t>rv_db_tables.pdf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57133"/>
            <a:r>
              <a:rPr lang="en-US" dirty="0" smtClean="0"/>
              <a:t>Current Pivot : b</a:t>
            </a:r>
          </a:p>
          <a:p>
            <a:pPr defTabSz="457133"/>
            <a:r>
              <a:rPr lang="en-US" dirty="0" smtClean="0"/>
              <a:t>Previous Pivot : a</a:t>
            </a:r>
          </a:p>
          <a:p>
            <a:pPr defTabSz="457133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417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latin typeface="Cambria Math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𝑝𝑖𝑣𝑜𝑡</m:t>
                                </m:r>
                              </m:sub>
                            </m:sSub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∪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 smtClean="0"/>
                  <a:t> , m ≥ 1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Choice>
        <mc:Fallback xmlns="" xmlns:mv="urn:schemas-microsoft-com:mac:vml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465819"/>
                <a:r>
                  <a:rPr lang="en-US" dirty="0" smtClean="0"/>
                  <a:t>PivotCT(Nodes,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Input: </a:t>
                </a:r>
                <a:endParaRPr lang="en-US" dirty="0"/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*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b="0" i="1" dirty="0" smtClean="0">
                    <a:latin typeface="Cambria Math"/>
                  </a:rPr>
                  <a:t>	</a:t>
                </a:r>
                <a:r>
                  <a:rPr lang="en-US" dirty="0" smtClean="0"/>
                  <a:t>CT(Nodes,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 |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= T 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 </a:t>
                </a:r>
                <a:r>
                  <a:rPr lang="en-US" baseline="0" dirty="0" smtClean="0"/>
                  <a:t> = T</a:t>
                </a:r>
                <a:r>
                  <a:rPr lang="en-US" dirty="0" smtClean="0"/>
                  <a:t> )</a:t>
                </a:r>
              </a:p>
              <a:p>
                <a:pPr defTabSz="465819"/>
                <a:r>
                  <a:rPr lang="en-US" dirty="0" smtClean="0"/>
                  <a:t>Output:</a:t>
                </a:r>
              </a:p>
              <a:p>
                <a:pPr defTabSz="465819"/>
                <a:r>
                  <a:rPr lang="en-US" dirty="0" smtClean="0"/>
                  <a:t>	CT(Nodes, 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,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r>
                  <a:rPr lang="en-US" baseline="0" dirty="0" smtClean="0"/>
                  <a:t> |</a:t>
                </a:r>
                <a:r>
                  <a:rPr lang="en-US" dirty="0" smtClean="0"/>
                  <a:t> 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</a:t>
                </a:r>
                <a:r>
                  <a:rPr lang="en-US" dirty="0" smtClean="0"/>
                  <a:t>  = T)</a:t>
                </a:r>
              </a:p>
              <a:p>
                <a:pPr defTabSz="465819"/>
                <a:endParaRPr lang="en-US" b="0" i="1" dirty="0" smtClean="0">
                  <a:latin typeface="Cambria Math"/>
                </a:endParaRPr>
              </a:p>
              <a:p>
                <a:pPr defTabSz="465819"/>
                <a:r>
                  <a:rPr lang="en-US" b="0" i="0" dirty="0" smtClean="0">
                    <a:latin typeface="Cambria Math"/>
                  </a:rPr>
                  <a:t>Note:</a:t>
                </a:r>
              </a:p>
              <a:p>
                <a:pPr defTabSz="465819"/>
                <a:r>
                  <a:rPr lang="en-US" dirty="0" smtClean="0"/>
                  <a:t>ordered relationship list :  </a:t>
                </a:r>
                <a:r>
                  <a:rPr lang="en-US" b="1" i="0" dirty="0" smtClean="0">
                    <a:latin typeface="Cambria Math"/>
                  </a:rPr>
                  <a:t>𝑹</a:t>
                </a:r>
                <a:r>
                  <a:rPr lang="en-US" b="0" i="0" dirty="0" smtClean="0">
                    <a:latin typeface="Cambria Math"/>
                  </a:rPr>
                  <a:t> ⃗={𝑅_1,𝑅_2, …,𝑅_𝑚 }= { 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b="0" i="0" dirty="0" smtClean="0">
                    <a:latin typeface="Cambria Math"/>
                    <a:ea typeface="Cambria Math"/>
                  </a:rPr>
                  <a:t>∪</a:t>
                </a:r>
                <a:r>
                  <a:rPr lang="en-US" b="0" i="0" smtClean="0">
                    <a:latin typeface="Cambria Math"/>
                  </a:rPr>
                  <a:t>R_𝑝𝑖𝑣𝑜𝑡  }</a:t>
                </a:r>
                <a:r>
                  <a:rPr lang="en-US" dirty="0" smtClean="0"/>
                  <a:t> , m ≥ 1 ,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is the </a:t>
                </a:r>
                <a:r>
                  <a:rPr lang="en-US" dirty="0" err="1" smtClean="0"/>
                  <a:t>ith</a:t>
                </a:r>
                <a:r>
                  <a:rPr lang="en-US" dirty="0" smtClean="0"/>
                  <a:t> relationship</a:t>
                </a:r>
              </a:p>
              <a:p>
                <a:pPr defTabSz="465819"/>
                <a:r>
                  <a:rPr lang="en-US" dirty="0" smtClean="0"/>
                  <a:t>When</a:t>
                </a:r>
                <a:r>
                  <a:rPr lang="en-US" baseline="0" dirty="0" smtClean="0"/>
                  <a:t> m = 1, then </a:t>
                </a:r>
                <a:r>
                  <a:rPr lang="en-US" b="0" i="0" smtClean="0">
                    <a:latin typeface="Cambria Math"/>
                  </a:rPr>
                  <a:t>R_𝑝𝑖𝑣𝑜𝑡  </a:t>
                </a:r>
                <a:r>
                  <a:rPr lang="en-US" dirty="0" smtClean="0"/>
                  <a:t>=</a:t>
                </a:r>
                <a:r>
                  <a:rPr lang="en-US" baseline="0" dirty="0" smtClean="0"/>
                  <a:t> </a:t>
                </a:r>
                <a:r>
                  <a:rPr lang="en-US" b="0" i="0" smtClean="0">
                    <a:latin typeface="Cambria Math"/>
                  </a:rPr>
                  <a:t>R_1  </a:t>
                </a:r>
                <a:r>
                  <a:rPr lang="en-US" dirty="0" smtClean="0"/>
                  <a:t> and </a:t>
                </a:r>
                <a:r>
                  <a:rPr lang="en-US" b="0" i="0" dirty="0" smtClean="0">
                    <a:latin typeface="Cambria Math"/>
                  </a:rPr>
                  <a:t>(</a:t>
                </a:r>
                <a:r>
                  <a:rPr lang="en-US" b="1" i="0" dirty="0" smtClean="0">
                    <a:latin typeface="Cambria Math"/>
                  </a:rPr>
                  <a:t>𝑹_</a:t>
                </a:r>
                <a:r>
                  <a:rPr lang="en-US" b="0" i="0" dirty="0" smtClean="0">
                    <a:latin typeface="Cambria Math"/>
                  </a:rPr>
                  <a:t>𝑝𝑖𝑣𝑜𝑡 ) ⃗  </a:t>
                </a:r>
                <a:r>
                  <a:rPr lang="en-US" dirty="0" smtClean="0"/>
                  <a:t> = NULL</a:t>
                </a:r>
              </a:p>
              <a:p>
                <a:pPr defTabSz="465819"/>
                <a:r>
                  <a:rPr lang="en-US" dirty="0" smtClean="0"/>
                  <a:t>Nodes : all nodes but not 2Nodes(</a:t>
                </a:r>
                <a:r>
                  <a:rPr lang="en-US" b="0" i="0" smtClean="0">
                    <a:latin typeface="Cambria Math"/>
                  </a:rPr>
                  <a:t>R_𝑝𝑖𝑣𝑜𝑡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defTabSz="465819"/>
                <a:endParaRPr 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8591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4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207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9D73E-FF50-EC49-B7A3-81006FE331D2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43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sub.jpg</a:t>
            </a:r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Fixed typos for temp table. Jan 13rd</a:t>
            </a:r>
          </a:p>
          <a:p>
            <a:endParaRPr lang="en-US" dirty="0" smtClean="0"/>
          </a:p>
          <a:p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*</a:t>
            </a:r>
            <a:r>
              <a:rPr lang="en-US" dirty="0" smtClean="0"/>
              <a:t>) = CL(temp)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dirty="0" smtClean="0"/>
              <a:t>) = Pop, Teach, Intel, Rank,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) = Pop, Teach,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</a:t>
            </a:r>
            <a:r>
              <a:rPr lang="en-US" sz="1200" b="1" dirty="0" smtClean="0"/>
              <a:t>CT</a:t>
            </a:r>
            <a:r>
              <a:rPr lang="en-US" dirty="0" smtClean="0"/>
              <a:t>) 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CL(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dirty="0" smtClean="0"/>
              <a:t>) = Pop, Teach, Intel, Rank, Cap, Sal, RA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CL(p) = Pop, Teach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CL(s) = Intel, Rank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CL(RA)= Cap, Sal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7483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general-flow-chart.png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5824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\begin{quote}</a:t>
            </a:r>
          </a:p>
          <a:p>
            <a:r>
              <a:rPr lang="en-US" dirty="0" smtClean="0"/>
              <a:t>CREATE TABLE $\</a:t>
            </a:r>
            <a:r>
              <a:rPr lang="en-US" dirty="0" err="1" smtClean="0"/>
              <a:t>ct</a:t>
            </a:r>
            <a:r>
              <a:rPr lang="en-US" dirty="0" smtClean="0"/>
              <a:t>_{T}$  AS SELECT count(*) as  Count , </a:t>
            </a:r>
            <a:r>
              <a:rPr lang="en-US" dirty="0" err="1" smtClean="0"/>
              <a:t>professor.popularity</a:t>
            </a:r>
            <a:r>
              <a:rPr lang="en-US" dirty="0" smtClean="0"/>
              <a:t>,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</a:t>
            </a:r>
            <a:r>
              <a:rPr lang="en-US" dirty="0" err="1" smtClean="0"/>
              <a:t>RA.capability</a:t>
            </a:r>
            <a:r>
              <a:rPr lang="en-US" dirty="0" smtClean="0"/>
              <a:t>, </a:t>
            </a:r>
            <a:r>
              <a:rPr lang="en-US" dirty="0" err="1" smtClean="0"/>
              <a:t>RA.salary</a:t>
            </a:r>
            <a:r>
              <a:rPr lang="en-US" dirty="0" smtClean="0"/>
              <a:t>  \\</a:t>
            </a:r>
          </a:p>
          <a:p>
            <a:r>
              <a:rPr lang="en-US" dirty="0" smtClean="0"/>
              <a:t>FROM \\professor, student, RA  \\</a:t>
            </a:r>
          </a:p>
          <a:p>
            <a:r>
              <a:rPr lang="en-US" dirty="0" smtClean="0"/>
              <a:t>WHERE  \\RA.p\_id = </a:t>
            </a:r>
            <a:r>
              <a:rPr lang="en-US" dirty="0" err="1" smtClean="0"/>
              <a:t>professor.p</a:t>
            </a:r>
            <a:r>
              <a:rPr lang="en-US" dirty="0" smtClean="0"/>
              <a:t>\_id and RA.s\_id = </a:t>
            </a:r>
            <a:r>
              <a:rPr lang="en-US" dirty="0" err="1" smtClean="0"/>
              <a:t>student.s</a:t>
            </a:r>
            <a:r>
              <a:rPr lang="en-US" dirty="0" smtClean="0"/>
              <a:t>\_id  \\</a:t>
            </a:r>
          </a:p>
          <a:p>
            <a:r>
              <a:rPr lang="en-US" dirty="0" smtClean="0"/>
              <a:t>GROUP BY \\professor.popularity,  </a:t>
            </a:r>
            <a:r>
              <a:rPr lang="en-US" dirty="0" err="1" smtClean="0"/>
              <a:t>professor.teachingability</a:t>
            </a:r>
            <a:r>
              <a:rPr lang="en-US" dirty="0" smtClean="0"/>
              <a:t>,  </a:t>
            </a:r>
            <a:r>
              <a:rPr lang="en-US" dirty="0" err="1" smtClean="0"/>
              <a:t>student.intelligence</a:t>
            </a:r>
            <a:r>
              <a:rPr lang="en-US" dirty="0" smtClean="0"/>
              <a:t>, </a:t>
            </a:r>
            <a:r>
              <a:rPr lang="en-US" dirty="0" err="1" smtClean="0"/>
              <a:t>student.ranking</a:t>
            </a:r>
            <a:r>
              <a:rPr lang="en-US" dirty="0" smtClean="0"/>
              <a:t> ,  </a:t>
            </a:r>
            <a:r>
              <a:rPr lang="en-US" dirty="0" err="1" smtClean="0"/>
              <a:t>RA.capability</a:t>
            </a:r>
            <a:r>
              <a:rPr lang="en-US" dirty="0" smtClean="0"/>
              <a:t>,  </a:t>
            </a:r>
            <a:r>
              <a:rPr lang="en-US" dirty="0" err="1" smtClean="0"/>
              <a:t>RA.salary</a:t>
            </a:r>
            <a:endParaRPr lang="en-US" dirty="0" smtClean="0"/>
          </a:p>
          <a:p>
            <a:r>
              <a:rPr lang="en-US" dirty="0" smtClean="0"/>
              <a:t>\end{quote}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3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rv_db.pdf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8C79C2-6210-4643-9B00-6DB17D1490DF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124607-D7EB-3446-A4B8-55166DB82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F9F025-39CE-7842-B088-7AEAE675A2FD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C01E80-921C-614C-9D5C-E880ED678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A80C8-DE31-6D45-A75B-2F78ED31D1B4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652AD-693C-B34D-A8D9-1959FACC4B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3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0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8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6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36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80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02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9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153F57-6B8A-5942-BBD7-60F9A771C0EF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A45685-DC37-0445-898B-F64AE21B29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235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6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D21E-0176-47F0-AADD-FF1D767A6A9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4/30/2015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BDCF-0E87-483A-BFD7-AC7BA109D64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181F22-A87A-7B42-BD26-2AA8A58930D0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162C3EF-4CE4-FF46-9CDF-2832916B36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EAD73-D4C5-DA48-80F8-712B46BE2632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4DA57-F8B9-B54F-AF0F-CC9FA0CF17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EB567-BCE6-0D4E-AF49-18ECF2A3F029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E733E-2B96-754A-A071-B13946FEAE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206915-5FD9-8947-AE88-405019268103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6B271-2852-0F49-AEEE-3E7BF04BCC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357CB-324E-CF4B-9620-22A80CFB5894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9F6A-3B58-334D-9273-DA712BDC86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F4B48-5700-3348-8034-93071F1942FF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DA4859-D5F6-8445-B88F-302AD4376E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45A4A6-4041-BB45-AD0E-76F15C40C5C1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98E0285F-B208-4644-BE15-0A0C423EAF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51B6275-5792-9B45-B275-43D0224B9192}" type="datetime1">
              <a:rPr lang="en-US" smtClean="0"/>
              <a:pPr>
                <a:defRPr/>
              </a:pPr>
              <a:t>4/30/2015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7CEF2234-60CD-F14D-A018-E190E33874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97CFD21E-0176-47F0-AADD-FF1D767A6A9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4/30/2015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DCBABDCF-0E87-483A-BFD7-AC7BA109D64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86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26.png"/><Relationship Id="rId9" Type="http://schemas.openxmlformats.org/officeDocument/2006/relationships/image" Target="../media/image62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38.png"/><Relationship Id="rId4" Type="http://schemas.openxmlformats.org/officeDocument/2006/relationships/image" Target="../media/image84.png"/><Relationship Id="rId9" Type="http://schemas.openxmlformats.org/officeDocument/2006/relationships/image" Target="../media/image37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Massive Machine Learning Models within an 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Learning Support Layers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511" y="2463435"/>
            <a:ext cx="3674715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Metric:  how long to build the biggest table.</a:t>
            </a:r>
          </a:p>
          <a:p>
            <a:r>
              <a:rPr lang="en-US" dirty="0" smtClean="0"/>
              <a:t>Also how much space? 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simple join.</a:t>
            </a:r>
          </a:p>
          <a:p>
            <a:pPr lvl="1"/>
            <a:r>
              <a:rPr lang="en-US" dirty="0" smtClean="0"/>
              <a:t>join with indices. [</a:t>
            </a:r>
            <a:r>
              <a:rPr lang="en-US" dirty="0" err="1" smtClean="0"/>
              <a:t>Postgress</a:t>
            </a:r>
            <a:r>
              <a:rPr lang="en-US" dirty="0" smtClean="0"/>
              <a:t>?] [Column limitations?]</a:t>
            </a:r>
          </a:p>
          <a:p>
            <a:pPr lvl="1"/>
            <a:r>
              <a:rPr lang="en-US" dirty="0" err="1" smtClean="0"/>
              <a:t>Moebius</a:t>
            </a:r>
            <a:r>
              <a:rPr lang="en-US" dirty="0" smtClean="0"/>
              <a:t> transform method.</a:t>
            </a:r>
          </a:p>
          <a:p>
            <a:r>
              <a:rPr lang="en-US" dirty="0" smtClean="0"/>
              <a:t>Question: is it scalability or runtime even on small datasets.</a:t>
            </a:r>
          </a:p>
          <a:p>
            <a:r>
              <a:rPr lang="en-US" dirty="0" smtClean="0"/>
              <a:t>Depends on system resources.</a:t>
            </a:r>
          </a:p>
          <a:p>
            <a:r>
              <a:rPr lang="en-US" dirty="0" smtClean="0"/>
              <a:t>And join 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Statistical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Databases:</a:t>
            </a:r>
          </a:p>
          <a:p>
            <a:pPr lvl="1"/>
            <a:r>
              <a:rPr lang="en-US" sz="2000" dirty="0" smtClean="0"/>
              <a:t>University</a:t>
            </a:r>
          </a:p>
          <a:p>
            <a:pPr lvl="1"/>
            <a:r>
              <a:rPr lang="en-US" sz="2000" dirty="0" err="1" smtClean="0"/>
              <a:t>MovieLens</a:t>
            </a:r>
            <a:r>
              <a:rPr lang="en-US" sz="2000" dirty="0" smtClean="0"/>
              <a:t>(1M)</a:t>
            </a:r>
          </a:p>
          <a:p>
            <a:pPr lvl="1"/>
            <a:r>
              <a:rPr lang="en-US" sz="2000" dirty="0"/>
              <a:t>Mutagenesis</a:t>
            </a:r>
          </a:p>
          <a:p>
            <a:pPr lvl="1"/>
            <a:r>
              <a:rPr lang="en-US" sz="2000" dirty="0" smtClean="0"/>
              <a:t>Financial</a:t>
            </a:r>
          </a:p>
          <a:p>
            <a:pPr lvl="1"/>
            <a:r>
              <a:rPr lang="en-US" sz="2000" dirty="0" smtClean="0"/>
              <a:t>Hepatitis </a:t>
            </a:r>
          </a:p>
          <a:p>
            <a:pPr lvl="1"/>
            <a:r>
              <a:rPr lang="en-US" sz="2000" dirty="0" smtClean="0"/>
              <a:t>IMDB</a:t>
            </a:r>
          </a:p>
          <a:p>
            <a:pPr lvl="1"/>
            <a:r>
              <a:rPr lang="en-US" sz="2000" dirty="0" err="1"/>
              <a:t>Mondial</a:t>
            </a:r>
            <a:endParaRPr lang="en-US" sz="2000" dirty="0"/>
          </a:p>
          <a:p>
            <a:pPr lvl="1"/>
            <a:r>
              <a:rPr lang="en-US" sz="2000" dirty="0" smtClean="0"/>
              <a:t>UW-CSE</a:t>
            </a:r>
          </a:p>
          <a:p>
            <a:r>
              <a:rPr lang="en-US" sz="2000" dirty="0" smtClean="0"/>
              <a:t>Metrics</a:t>
            </a:r>
          </a:p>
          <a:p>
            <a:pPr lvl="1"/>
            <a:r>
              <a:rPr lang="en-US" sz="2000" dirty="0" err="1" smtClean="0"/>
              <a:t>Pseudo_BIC</a:t>
            </a:r>
            <a:endParaRPr lang="en-US" sz="2000" dirty="0" smtClean="0"/>
          </a:p>
          <a:p>
            <a:pPr lvl="1"/>
            <a:r>
              <a:rPr lang="en-US" sz="2000" dirty="0" err="1" smtClean="0"/>
              <a:t>Pseudo_AIC</a:t>
            </a:r>
            <a:endParaRPr lang="en-US" sz="2000" dirty="0" smtClean="0"/>
          </a:p>
          <a:p>
            <a:pPr lvl="1"/>
            <a:r>
              <a:rPr lang="en-US" sz="2000" dirty="0" err="1" smtClean="0"/>
              <a:t>Norm_log</a:t>
            </a:r>
            <a:r>
              <a:rPr lang="en-US" sz="2000" dirty="0" smtClean="0"/>
              <a:t>-likelihood</a:t>
            </a:r>
          </a:p>
          <a:p>
            <a:pPr lvl="1"/>
            <a:r>
              <a:rPr lang="en-US" sz="2000" dirty="0"/>
              <a:t># </a:t>
            </a:r>
            <a:r>
              <a:rPr lang="en-US" sz="2000" dirty="0" smtClean="0"/>
              <a:t>Para</a:t>
            </a:r>
          </a:p>
          <a:p>
            <a:r>
              <a:rPr lang="en-US" sz="2000" dirty="0" smtClean="0"/>
              <a:t>Methods: </a:t>
            </a:r>
          </a:p>
          <a:p>
            <a:pPr lvl="1"/>
            <a:r>
              <a:rPr lang="en-US" sz="1600" dirty="0" smtClean="0"/>
              <a:t>BBH3/Flat/Complete/</a:t>
            </a:r>
            <a:r>
              <a:rPr lang="en-US" sz="1600" dirty="0"/>
              <a:t>Disconnected </a:t>
            </a:r>
            <a:endParaRPr lang="en-US" sz="18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99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93" y="2845715"/>
            <a:ext cx="7772400" cy="1143000"/>
          </a:xfrm>
        </p:spPr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87" y="158213"/>
            <a:ext cx="8770256" cy="284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6190"/>
              </p:ext>
            </p:extLst>
          </p:nvPr>
        </p:nvGraphicFramePr>
        <p:xfrm>
          <a:off x="731914" y="3394288"/>
          <a:ext cx="7288970" cy="1998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  <a:gridCol w="560690"/>
              </a:tblGrid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51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7145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0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488950"/>
            <a:ext cx="9093200" cy="588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2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7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515153"/>
                <a:ext cx="1016000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65686"/>
                <a:ext cx="1700568" cy="41789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65686"/>
                <a:ext cx="1612275" cy="44488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41342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444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Registration(S,C),RA(P,S),Teaches(P,C)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br>
                <a:rPr lang="en-US" sz="1400" b="1" dirty="0" smtClean="0"/>
              </a:br>
              <a:r>
                <a:rPr lang="en-US" sz="1400" dirty="0" smtClean="0"/>
                <a:t>lines 1-3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2141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4-8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</a:p>
            <a:p>
              <a:r>
                <a:rPr lang="en-US" sz="1400" dirty="0"/>
                <a:t>lines 9-23</a:t>
              </a:r>
            </a:p>
            <a:p>
              <a:r>
                <a:rPr lang="en-US" sz="1400" i="1" dirty="0"/>
                <a:t>l</a:t>
              </a:r>
              <a:r>
                <a:rPr lang="en-US" sz="1400" dirty="0"/>
                <a:t> = </a:t>
              </a:r>
              <a:r>
                <a:rPr lang="en-US" sz="1400" dirty="0" smtClean="0"/>
                <a:t>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4282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</a:p>
            <a:p>
              <a:r>
                <a:rPr lang="en-US" sz="1400" dirty="0"/>
                <a:t>lines </a:t>
              </a:r>
              <a:r>
                <a:rPr lang="en-US" sz="1400" dirty="0" smtClean="0"/>
                <a:t>9-23</a:t>
              </a:r>
            </a:p>
            <a:p>
              <a:r>
                <a:rPr lang="en-US" sz="1400" i="1" dirty="0" smtClean="0"/>
                <a:t>l</a:t>
              </a:r>
              <a:r>
                <a:rPr lang="en-US" sz="1400" dirty="0" smtClean="0"/>
                <a:t> = 2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4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87802" y="2277896"/>
            <a:ext cx="2335262" cy="473996"/>
          </a:xfrm>
          <a:prstGeom prst="ellipse">
            <a:avLst/>
          </a:prstGeom>
          <a:solidFill>
            <a:schemeClr val="bg1"/>
          </a:solidFill>
          <a:ln w="12700" cap="sq">
            <a:miter lim="800000"/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algn="ctr"/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Registration(S,C),RA(P,S)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60590"/>
              </p:ext>
            </p:extLst>
          </p:nvPr>
        </p:nvGraphicFramePr>
        <p:xfrm>
          <a:off x="188812" y="2899210"/>
          <a:ext cx="5322416" cy="23386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045"/>
                <a:gridCol w="1681125"/>
                <a:gridCol w="27922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13, 14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PIVOT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16, 18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/>
                </a:tc>
              </a:tr>
              <a:tr h="39809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Registration(S,C),RA(P,S)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28422" y="2313089"/>
            <a:ext cx="17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relationship chain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10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28125"/>
              </p:ext>
            </p:extLst>
          </p:nvPr>
        </p:nvGraphicFramePr>
        <p:xfrm>
          <a:off x="525102" y="389298"/>
          <a:ext cx="6636189" cy="40933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773"/>
                <a:gridCol w="1041149"/>
                <a:gridCol w="1339913"/>
                <a:gridCol w="1213164"/>
                <a:gridCol w="1222218"/>
                <a:gridCol w="407406"/>
                <a:gridCol w="434566"/>
              </a:tblGrid>
              <a:tr h="3528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644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84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1VarID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9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068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2Variables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6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COLUMN_NAME2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Registered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15267"/>
              </p:ext>
            </p:extLst>
          </p:nvPr>
        </p:nvGraphicFramePr>
        <p:xfrm>
          <a:off x="219456" y="2850442"/>
          <a:ext cx="4663440" cy="15051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2064"/>
                <a:gridCol w="2048256"/>
                <a:gridCol w="2103120"/>
              </a:tblGrid>
              <a:tr h="2508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lines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Operation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Resulting </a:t>
                      </a:r>
                      <a:r>
                        <a:rPr lang="en-US" sz="1200" dirty="0" err="1" smtClean="0"/>
                        <a:t>ct</a:t>
                      </a:r>
                      <a:r>
                        <a:rPr lang="en-US" sz="1200" dirty="0" smtClean="0"/>
                        <a:t>-table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11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T, RA(P,S) = 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13-14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1,  </a:t>
                      </a:r>
                      <a:r>
                        <a:rPr lang="en-US" sz="1200" dirty="0" err="1" smtClean="0"/>
                        <a:t>Reg</a:t>
                      </a:r>
                      <a:r>
                        <a:rPr lang="en-US" sz="1200" baseline="0" dirty="0" smtClean="0"/>
                        <a:t>(S,C) = *, RA(P,S) = T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 PIVOT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aseline="0" dirty="0" smtClean="0"/>
                        <a:t>  </a:t>
                      </a:r>
                      <a:r>
                        <a:rPr lang="en-US" sz="1200" baseline="0" dirty="0" err="1" smtClean="0"/>
                        <a:t>Current_ct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16-18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 </a:t>
                      </a:r>
                      <a:r>
                        <a:rPr lang="en-US" sz="1200" dirty="0" err="1" smtClean="0"/>
                        <a:t>i</a:t>
                      </a:r>
                      <a:r>
                        <a:rPr lang="en-US" sz="1200" dirty="0" smtClean="0"/>
                        <a:t> = 2,  </a:t>
                      </a:r>
                      <a:r>
                        <a:rPr lang="en-US" sz="1200" baseline="0" dirty="0" smtClean="0"/>
                        <a:t>RA(P,S) = *</a:t>
                      </a:r>
                      <a:endParaRPr lang="en-US" sz="1200" baseline="-250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-25000" dirty="0" smtClean="0"/>
                        <a:t>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8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  20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  PIVOT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b="0" dirty="0" smtClean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   Final </a:t>
                      </a:r>
                      <a:r>
                        <a:rPr lang="en-US" sz="1200" baseline="0" dirty="0" err="1" smtClean="0"/>
                        <a:t>ct</a:t>
                      </a:r>
                      <a:r>
                        <a:rPr lang="en-US" sz="1200" baseline="0" dirty="0" smtClean="0"/>
                        <a:t>-table for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Reg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(S,C),RA(P,S)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74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3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78152"/>
              </p:ext>
            </p:extLst>
          </p:nvPr>
        </p:nvGraphicFramePr>
        <p:xfrm>
          <a:off x="1076959" y="274320"/>
          <a:ext cx="22860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26"/>
                <a:gridCol w="459044"/>
                <a:gridCol w="459044"/>
                <a:gridCol w="459044"/>
                <a:gridCol w="459044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69930"/>
              </p:ext>
            </p:extLst>
          </p:nvPr>
        </p:nvGraphicFramePr>
        <p:xfrm>
          <a:off x="4727583" y="269240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459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6270"/>
              </p:ext>
            </p:extLst>
          </p:nvPr>
        </p:nvGraphicFramePr>
        <p:xfrm>
          <a:off x="4966208" y="1728565"/>
          <a:ext cx="22860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905"/>
                <a:gridCol w="445524"/>
                <a:gridCol w="445524"/>
                <a:gridCol w="445524"/>
                <a:gridCol w="445524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37795"/>
              </p:ext>
            </p:extLst>
          </p:nvPr>
        </p:nvGraphicFramePr>
        <p:xfrm>
          <a:off x="1742439" y="2841227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8360"/>
              </p:ext>
            </p:extLst>
          </p:nvPr>
        </p:nvGraphicFramePr>
        <p:xfrm>
          <a:off x="1066800" y="1691005"/>
          <a:ext cx="2286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312"/>
                <a:gridCol w="450672"/>
                <a:gridCol w="450672"/>
                <a:gridCol w="450672"/>
                <a:gridCol w="450672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790915" y="1309480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303173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105427" y="1192784"/>
            <a:ext cx="1890" cy="11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105427" y="1569155"/>
            <a:ext cx="3781" cy="1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62848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207988" y="1188720"/>
            <a:ext cx="11972" cy="114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68811"/>
              </p:ext>
            </p:extLst>
          </p:nvPr>
        </p:nvGraphicFramePr>
        <p:xfrm>
          <a:off x="599439" y="3424571"/>
          <a:ext cx="320039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985"/>
                <a:gridCol w="398202"/>
                <a:gridCol w="398202"/>
                <a:gridCol w="398202"/>
                <a:gridCol w="398202"/>
                <a:gridCol w="398202"/>
                <a:gridCol w="398202"/>
                <a:gridCol w="398202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82735"/>
              </p:ext>
            </p:extLst>
          </p:nvPr>
        </p:nvGraphicFramePr>
        <p:xfrm>
          <a:off x="7353102" y="2762471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71965" y="4430777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199639" y="2605405"/>
            <a:ext cx="10161" cy="235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8" y="3206987"/>
            <a:ext cx="1" cy="217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42827"/>
              </p:ext>
            </p:extLst>
          </p:nvPr>
        </p:nvGraphicFramePr>
        <p:xfrm>
          <a:off x="2682435" y="4916178"/>
          <a:ext cx="3200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566"/>
                <a:gridCol w="385028"/>
                <a:gridCol w="400968"/>
                <a:gridCol w="400968"/>
                <a:gridCol w="400968"/>
                <a:gridCol w="400968"/>
                <a:gridCol w="400968"/>
                <a:gridCol w="400968"/>
              </a:tblGrid>
              <a:tr h="17337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190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82636" y="4690452"/>
            <a:ext cx="811" cy="225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8" y="4338971"/>
            <a:ext cx="1872327" cy="22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186180"/>
            <a:ext cx="2" cy="1576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072060" y="274320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83243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2940722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85265"/>
              </p:ext>
            </p:extLst>
          </p:nvPr>
        </p:nvGraphicFramePr>
        <p:xfrm>
          <a:off x="4773447" y="3431282"/>
          <a:ext cx="3200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 flipH="1">
            <a:off x="7465226" y="3146304"/>
            <a:ext cx="1" cy="27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94928" y="4345682"/>
            <a:ext cx="1878719" cy="214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433011"/>
            <a:ext cx="2575340" cy="752754"/>
          </a:xfrm>
          <a:prstGeom prst="curvedConnector3">
            <a:avLst>
              <a:gd name="adj1" fmla="val 152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29331" y="301646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4803315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22330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20527"/>
              </p:ext>
            </p:extLst>
          </p:nvPr>
        </p:nvGraphicFramePr>
        <p:xfrm>
          <a:off x="650239" y="274320"/>
          <a:ext cx="29446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438"/>
                <a:gridCol w="591312"/>
                <a:gridCol w="591312"/>
                <a:gridCol w="591312"/>
                <a:gridCol w="591312"/>
              </a:tblGrid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Count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Pop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Teach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Intel.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Rank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15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18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51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24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71467"/>
              </p:ext>
            </p:extLst>
          </p:nvPr>
        </p:nvGraphicFramePr>
        <p:xfrm>
          <a:off x="4378961" y="259080"/>
          <a:ext cx="3772986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998"/>
                <a:gridCol w="538998"/>
                <a:gridCol w="538998"/>
                <a:gridCol w="538998"/>
                <a:gridCol w="538998"/>
                <a:gridCol w="538998"/>
                <a:gridCol w="538998"/>
              </a:tblGrid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55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53477"/>
              </p:ext>
            </p:extLst>
          </p:nvPr>
        </p:nvGraphicFramePr>
        <p:xfrm>
          <a:off x="4703708" y="2186146"/>
          <a:ext cx="2824479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603"/>
                <a:gridCol w="550469"/>
                <a:gridCol w="550469"/>
                <a:gridCol w="550469"/>
                <a:gridCol w="550469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2631"/>
              </p:ext>
            </p:extLst>
          </p:nvPr>
        </p:nvGraphicFramePr>
        <p:xfrm>
          <a:off x="1457961" y="3521710"/>
          <a:ext cx="146303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/>
                <a:gridCol w="487679"/>
                <a:gridCol w="487679"/>
              </a:tblGrid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81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6421"/>
              </p:ext>
            </p:extLst>
          </p:nvPr>
        </p:nvGraphicFramePr>
        <p:xfrm>
          <a:off x="650239" y="2127885"/>
          <a:ext cx="28056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21"/>
                <a:gridCol w="561121"/>
                <a:gridCol w="561121"/>
                <a:gridCol w="561121"/>
                <a:gridCol w="561121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𝑅𝑎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6" y="1715946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>
            <a:spLocks/>
          </p:cNvSpPr>
          <p:nvPr/>
        </p:nvSpPr>
        <p:spPr>
          <a:xfrm>
            <a:off x="1792157" y="1666716"/>
            <a:ext cx="57258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stCxn id="32" idx="2"/>
            <a:endCxn id="39" idx="0"/>
          </p:cNvCxnSpPr>
          <p:nvPr/>
        </p:nvCxnSpPr>
        <p:spPr>
          <a:xfrm flipH="1">
            <a:off x="5966444" y="1478280"/>
            <a:ext cx="299010" cy="237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66444" y="2012950"/>
            <a:ext cx="14950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9" idx="2"/>
            <a:endCxn id="40" idx="6"/>
          </p:cNvCxnSpPr>
          <p:nvPr/>
        </p:nvCxnSpPr>
        <p:spPr>
          <a:xfrm flipH="1" flipV="1">
            <a:off x="2364740" y="1796554"/>
            <a:ext cx="2925716" cy="67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 flipH="1">
            <a:off x="2053041" y="1926391"/>
            <a:ext cx="25408" cy="20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40" idx="0"/>
          </p:cNvCxnSpPr>
          <p:nvPr/>
        </p:nvCxnSpPr>
        <p:spPr>
          <a:xfrm flipH="1">
            <a:off x="2078449" y="1493520"/>
            <a:ext cx="44133" cy="173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02171"/>
              </p:ext>
            </p:extLst>
          </p:nvPr>
        </p:nvGraphicFramePr>
        <p:xfrm>
          <a:off x="0" y="4298331"/>
          <a:ext cx="437896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  <a:gridCol w="547370"/>
              </a:tblGrid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230"/>
              </p:ext>
            </p:extLst>
          </p:nvPr>
        </p:nvGraphicFramePr>
        <p:xfrm>
          <a:off x="8350794" y="2181701"/>
          <a:ext cx="32947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474"/>
              </a:tblGrid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 xmlns:mv="urn:schemas-microsoft-com:mac:vml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98" y="3663156"/>
                <a:ext cx="941124" cy="259675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>
            <a:off x="2053041" y="3347085"/>
            <a:ext cx="136438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>
            <a:off x="2189479" y="4009390"/>
            <a:ext cx="1" cy="288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6729"/>
              </p:ext>
            </p:extLst>
          </p:nvPr>
        </p:nvGraphicFramePr>
        <p:xfrm>
          <a:off x="4521199" y="4298331"/>
          <a:ext cx="443992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  <a:gridCol w="554990"/>
              </a:tblGrid>
              <a:tr h="14170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6741159" y="3922831"/>
            <a:ext cx="623301" cy="37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0"/>
            <a:endCxn id="67" idx="2"/>
          </p:cNvCxnSpPr>
          <p:nvPr/>
        </p:nvCxnSpPr>
        <p:spPr>
          <a:xfrm flipV="1">
            <a:off x="2189480" y="3792994"/>
            <a:ext cx="4704418" cy="50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6" idx="2"/>
            <a:endCxn id="67" idx="6"/>
          </p:cNvCxnSpPr>
          <p:nvPr/>
        </p:nvCxnSpPr>
        <p:spPr>
          <a:xfrm flipH="1">
            <a:off x="7835022" y="2669381"/>
            <a:ext cx="680509" cy="112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stCxn id="32" idx="2"/>
            <a:endCxn id="66" idx="0"/>
          </p:cNvCxnSpPr>
          <p:nvPr/>
        </p:nvCxnSpPr>
        <p:spPr>
          <a:xfrm>
            <a:off x="6265454" y="1478280"/>
            <a:ext cx="2250077" cy="703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5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9246"/>
              </p:ext>
            </p:extLst>
          </p:nvPr>
        </p:nvGraphicFramePr>
        <p:xfrm>
          <a:off x="1076959" y="27432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40157"/>
              </p:ext>
            </p:extLst>
          </p:nvPr>
        </p:nvGraphicFramePr>
        <p:xfrm>
          <a:off x="4727583" y="26924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27309"/>
              </p:ext>
            </p:extLst>
          </p:nvPr>
        </p:nvGraphicFramePr>
        <p:xfrm>
          <a:off x="4774052" y="191290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49083"/>
              </p:ext>
            </p:extLst>
          </p:nvPr>
        </p:nvGraphicFramePr>
        <p:xfrm>
          <a:off x="1748535" y="3141650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747072"/>
              </p:ext>
            </p:extLst>
          </p:nvPr>
        </p:nvGraphicFramePr>
        <p:xfrm>
          <a:off x="1066800" y="1899724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98759" y="152429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511892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913271" y="139319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5913271" y="178397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771567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371600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55089"/>
              </p:ext>
            </p:extLst>
          </p:nvPr>
        </p:nvGraphicFramePr>
        <p:xfrm>
          <a:off x="599439" y="3633290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8597"/>
              </p:ext>
            </p:extLst>
          </p:nvPr>
        </p:nvGraphicFramePr>
        <p:xfrm>
          <a:off x="7353102" y="3056534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041485" y="4940232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stCxn id="38" idx="2"/>
            <a:endCxn id="35" idx="0"/>
          </p:cNvCxnSpPr>
          <p:nvPr/>
        </p:nvCxnSpPr>
        <p:spPr>
          <a:xfrm flipH="1">
            <a:off x="2205735" y="3023674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199639" y="3507410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4034"/>
              </p:ext>
            </p:extLst>
          </p:nvPr>
        </p:nvGraphicFramePr>
        <p:xfrm>
          <a:off x="2651955" y="5354513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252155" y="5199907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199639" y="4757240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465225" y="1371600"/>
            <a:ext cx="2" cy="1684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70652" y="268876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62731" y="22462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891962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57529" y="3287261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0452"/>
              </p:ext>
            </p:extLst>
          </p:nvPr>
        </p:nvGraphicFramePr>
        <p:xfrm>
          <a:off x="4773447" y="3640001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465225" y="3422294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464448" y="4767497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8" y="1641731"/>
            <a:ext cx="2383184" cy="8331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7980343" y="3323920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068072" y="501203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</p:spTree>
    <p:extLst>
      <p:ext uri="{BB962C8B-B14F-4D97-AF65-F5344CB8AC3E}">
        <p14:creationId xmlns:p14="http://schemas.microsoft.com/office/powerpoint/2010/main" val="41920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78013"/>
              </p:ext>
            </p:extLst>
          </p:nvPr>
        </p:nvGraphicFramePr>
        <p:xfrm>
          <a:off x="1047775" y="-495979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Count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Pop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Teach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Intel.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Rank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18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24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3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82971"/>
              </p:ext>
            </p:extLst>
          </p:nvPr>
        </p:nvGraphicFramePr>
        <p:xfrm>
          <a:off x="4698399" y="-542654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200" b="1" dirty="0" smtClean="0"/>
                        <a:t>…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5055"/>
              </p:ext>
            </p:extLst>
          </p:nvPr>
        </p:nvGraphicFramePr>
        <p:xfrm>
          <a:off x="5126957" y="1549510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787442"/>
              </p:ext>
            </p:extLst>
          </p:nvPr>
        </p:nvGraphicFramePr>
        <p:xfrm>
          <a:off x="1808390" y="4396993"/>
          <a:ext cx="9144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27647"/>
              </p:ext>
            </p:extLst>
          </p:nvPr>
        </p:nvGraphicFramePr>
        <p:xfrm>
          <a:off x="1066800" y="1646796"/>
          <a:ext cx="22860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1664" y="1160905"/>
            <a:ext cx="6290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1200" dirty="0" smtClean="0"/>
              <a:t>π</a:t>
            </a:r>
            <a:r>
              <a:rPr lang="en-US" sz="1200" baseline="-25000" dirty="0" smtClean="0"/>
              <a:t>Nodes</a:t>
            </a:r>
            <a:endParaRPr lang="en-US" sz="1200" baseline="-25000" dirty="0"/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025108" y="1258964"/>
            <a:ext cx="3657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-</a:t>
            </a:r>
            <a:endParaRPr lang="en-US" sz="1200" b="1" dirty="0"/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6266176" y="1029800"/>
            <a:ext cx="3781" cy="131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176" y="1420580"/>
            <a:ext cx="3781" cy="12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0" idx="4"/>
            <a:endCxn id="38" idx="0"/>
          </p:cNvCxnSpPr>
          <p:nvPr/>
        </p:nvCxnSpPr>
        <p:spPr>
          <a:xfrm>
            <a:off x="2207988" y="1518639"/>
            <a:ext cx="1812" cy="12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207768" y="1118672"/>
            <a:ext cx="220" cy="140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78050"/>
              </p:ext>
            </p:extLst>
          </p:nvPr>
        </p:nvGraphicFramePr>
        <p:xfrm>
          <a:off x="659294" y="4888633"/>
          <a:ext cx="3200400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756928"/>
              </p:ext>
            </p:extLst>
          </p:nvPr>
        </p:nvGraphicFramePr>
        <p:xfrm>
          <a:off x="7412957" y="4311877"/>
          <a:ext cx="224246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6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01340" y="6195575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/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5590" y="4279017"/>
            <a:ext cx="4065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  <a:endCxn id="60" idx="0"/>
          </p:cNvCxnSpPr>
          <p:nvPr/>
        </p:nvCxnSpPr>
        <p:spPr>
          <a:xfrm flipH="1">
            <a:off x="2259494" y="4762753"/>
            <a:ext cx="6096" cy="125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30154"/>
              </p:ext>
            </p:extLst>
          </p:nvPr>
        </p:nvGraphicFramePr>
        <p:xfrm>
          <a:off x="2711810" y="6609856"/>
          <a:ext cx="3200400" cy="1124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45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 flipH="1">
            <a:off x="4312010" y="6455250"/>
            <a:ext cx="812" cy="154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59494" y="6012583"/>
            <a:ext cx="1841846" cy="3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 flipH="1">
            <a:off x="7525080" y="1923143"/>
            <a:ext cx="2" cy="238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541468" y="-71604"/>
            <a:ext cx="365760" cy="259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*</a:t>
            </a:r>
            <a:endParaRPr lang="en-US" sz="1200" b="1" baseline="-25000" dirty="0"/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7933547" y="-115855"/>
            <a:ext cx="42982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517384" y="1639034"/>
            <a:ext cx="447815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517384" y="4542604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717317"/>
              </p:ext>
            </p:extLst>
          </p:nvPr>
        </p:nvGraphicFramePr>
        <p:xfrm>
          <a:off x="4833302" y="4895344"/>
          <a:ext cx="3200400" cy="1127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916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>
            <a:stCxn id="66" idx="2"/>
          </p:cNvCxnSpPr>
          <p:nvPr/>
        </p:nvCxnSpPr>
        <p:spPr>
          <a:xfrm>
            <a:off x="7525080" y="4677637"/>
            <a:ext cx="2" cy="208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524303" y="6022840"/>
            <a:ext cx="1909199" cy="302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390869" y="1388803"/>
            <a:ext cx="2736089" cy="72268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040198" y="4522376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r>
              <a:rPr lang="en-US" sz="1200" b="1" baseline="-25000" dirty="0"/>
              <a:t>T</a:t>
            </a:r>
            <a:r>
              <a:rPr lang="en-US" sz="1200" b="1" baseline="30000" dirty="0" smtClean="0"/>
              <a:t>+</a:t>
            </a:r>
            <a:endParaRPr lang="en-US" sz="1200" b="1" baseline="30000" dirty="0"/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127927" y="6267377"/>
            <a:ext cx="645591" cy="2596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1" dirty="0" smtClean="0"/>
              <a:t>CT</a:t>
            </a:r>
            <a:endParaRPr lang="en-US" sz="1200" b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724348" y="687435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dirty="0" smtClean="0"/>
              <a:t>CREATE TABLE CT</a:t>
            </a:r>
            <a:r>
              <a:rPr lang="en-US" sz="800" baseline="-25000" dirty="0" smtClean="0"/>
              <a:t>*</a:t>
            </a:r>
            <a:r>
              <a:rPr lang="en-US" sz="800" dirty="0" smtClean="0"/>
              <a:t> AS SELECT </a:t>
            </a:r>
            <a:r>
              <a:rPr lang="en-US" sz="800" dirty="0" err="1" smtClean="0"/>
              <a:t>p_ct.count</a:t>
            </a:r>
            <a:r>
              <a:rPr lang="en-US" sz="800" dirty="0" smtClean="0"/>
              <a:t> </a:t>
            </a:r>
            <a:r>
              <a:rPr lang="en-US" sz="800" dirty="0"/>
              <a:t>* </a:t>
            </a:r>
            <a:r>
              <a:rPr lang="en-US" sz="800" dirty="0" err="1" smtClean="0"/>
              <a:t>s_ct.count</a:t>
            </a:r>
            <a:r>
              <a:rPr lang="en-US" sz="800" dirty="0" smtClean="0"/>
              <a:t> </a:t>
            </a:r>
            <a:r>
              <a:rPr lang="en-US" sz="800" dirty="0"/>
              <a:t>as </a:t>
            </a:r>
            <a:r>
              <a:rPr lang="en-US" sz="800" dirty="0" smtClean="0"/>
              <a:t> count, Pop ,Teach, </a:t>
            </a:r>
            <a:r>
              <a:rPr lang="en-US" sz="800" dirty="0"/>
              <a:t>I</a:t>
            </a:r>
            <a:r>
              <a:rPr lang="en-US" sz="800" dirty="0" smtClean="0"/>
              <a:t>ntel, Rank FROM </a:t>
            </a:r>
            <a:r>
              <a:rPr lang="en-US" sz="800" dirty="0" err="1" smtClean="0"/>
              <a:t>p_ct</a:t>
            </a:r>
            <a:r>
              <a:rPr lang="en-US" sz="800" dirty="0" smtClean="0"/>
              <a:t> </a:t>
            </a:r>
            <a:r>
              <a:rPr lang="en-US" sz="800" dirty="0"/>
              <a:t>, </a:t>
            </a:r>
            <a:r>
              <a:rPr lang="en-US" sz="800" dirty="0" err="1" smtClean="0"/>
              <a:t>s_ct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520990" y="619677"/>
            <a:ext cx="3852106" cy="4800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CT</a:t>
            </a:r>
            <a:r>
              <a:rPr lang="en-US" baseline="-25000" dirty="0"/>
              <a:t>T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count</a:t>
            </a:r>
            <a:r>
              <a:rPr lang="en-US" dirty="0"/>
              <a:t>(*) as </a:t>
            </a:r>
            <a:r>
              <a:rPr lang="en-US" dirty="0" smtClean="0"/>
              <a:t> count </a:t>
            </a:r>
            <a:r>
              <a:rPr lang="en-US" dirty="0"/>
              <a:t>, Pop, Teach, Intel, Rank, Cap, Sal  </a:t>
            </a:r>
            <a:r>
              <a:rPr lang="en-US" dirty="0" smtClean="0"/>
              <a:t>FROM </a:t>
            </a:r>
            <a:r>
              <a:rPr lang="en-US" dirty="0"/>
              <a:t>p, s, RA </a:t>
            </a:r>
            <a:r>
              <a:rPr lang="en-US" dirty="0" smtClean="0"/>
              <a:t>WHERE </a:t>
            </a:r>
            <a:r>
              <a:rPr lang="en-US" dirty="0" err="1"/>
              <a:t>RA.p_id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 and </a:t>
            </a:r>
            <a:r>
              <a:rPr lang="en-US" dirty="0" err="1"/>
              <a:t>RA.s_id</a:t>
            </a:r>
            <a:r>
              <a:rPr lang="en-US" dirty="0"/>
              <a:t> = </a:t>
            </a:r>
            <a:r>
              <a:rPr lang="en-US" dirty="0" err="1"/>
              <a:t>s.s_id</a:t>
            </a:r>
            <a:r>
              <a:rPr lang="en-US" dirty="0"/>
              <a:t> </a:t>
            </a:r>
          </a:p>
          <a:p>
            <a:r>
              <a:rPr lang="en-US" dirty="0" smtClean="0"/>
              <a:t>GROUP BY </a:t>
            </a:r>
            <a:r>
              <a:rPr lang="en-US" dirty="0"/>
              <a:t>Pop, Teach, Intel, Rank, Cap, Sal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74051" y="2676179"/>
            <a:ext cx="3757106" cy="238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dirty="0" smtClean="0"/>
              <a:t>temp SELECT count </a:t>
            </a:r>
            <a:r>
              <a:rPr lang="en-US" dirty="0"/>
              <a:t>, Pop, Teach, Intel, </a:t>
            </a:r>
            <a:r>
              <a:rPr lang="en-US" dirty="0" smtClean="0"/>
              <a:t>Rank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7705" y="2875173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 </a:t>
            </a:r>
            <a:r>
              <a:rPr lang="en-US" dirty="0"/>
              <a:t>- </a:t>
            </a:r>
            <a:r>
              <a:rPr lang="en-US" dirty="0" smtClean="0"/>
              <a:t>temp .count) </a:t>
            </a:r>
            <a:r>
              <a:rPr lang="en-US" dirty="0"/>
              <a:t>AS </a:t>
            </a:r>
            <a:r>
              <a:rPr lang="en-US" dirty="0" smtClean="0"/>
              <a:t>count, </a:t>
            </a:r>
          </a:p>
          <a:p>
            <a:r>
              <a:rPr lang="en-US" dirty="0" smtClean="0"/>
              <a:t>Pop</a:t>
            </a:r>
            <a:r>
              <a:rPr lang="en-US" dirty="0"/>
              <a:t>, Teach, Intel, Rank </a:t>
            </a:r>
            <a:r>
              <a:rPr lang="en-US" dirty="0" smtClean="0"/>
              <a:t> FROM CT</a:t>
            </a:r>
            <a:r>
              <a:rPr lang="en-US" baseline="-25000" dirty="0"/>
              <a:t>*</a:t>
            </a:r>
            <a:r>
              <a:rPr lang="en-US" dirty="0" smtClean="0"/>
              <a:t> ,</a:t>
            </a:r>
            <a:r>
              <a:rPr lang="en-US" dirty="0"/>
              <a:t> temp</a:t>
            </a:r>
            <a:r>
              <a:rPr lang="en-US" dirty="0" smtClean="0"/>
              <a:t>  WHERE</a:t>
            </a:r>
            <a:endParaRPr lang="en-US" dirty="0"/>
          </a:p>
          <a:p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.Pop </a:t>
            </a:r>
            <a:r>
              <a:rPr lang="en-US" dirty="0"/>
              <a:t>= </a:t>
            </a:r>
            <a:r>
              <a:rPr lang="en-US" dirty="0" err="1" smtClean="0"/>
              <a:t>temp.Pop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.Teach </a:t>
            </a:r>
            <a:r>
              <a:rPr lang="en-US" dirty="0"/>
              <a:t>= </a:t>
            </a:r>
            <a:r>
              <a:rPr lang="en-US" dirty="0" err="1" smtClean="0"/>
              <a:t>temp.Teach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.Intel </a:t>
            </a:r>
            <a:r>
              <a:rPr lang="en-US" dirty="0"/>
              <a:t>= </a:t>
            </a:r>
            <a:r>
              <a:rPr lang="en-US" dirty="0" err="1" smtClean="0"/>
              <a:t>temp.Intel</a:t>
            </a:r>
            <a:r>
              <a:rPr lang="en-US" dirty="0" smtClean="0"/>
              <a:t> </a:t>
            </a:r>
            <a:r>
              <a:rPr lang="en-US" dirty="0"/>
              <a:t>AND CT</a:t>
            </a:r>
            <a:r>
              <a:rPr lang="en-US" baseline="-25000" dirty="0"/>
              <a:t>*</a:t>
            </a:r>
            <a:r>
              <a:rPr lang="en-US" dirty="0" smtClean="0"/>
              <a:t>.Rank </a:t>
            </a:r>
            <a:r>
              <a:rPr lang="en-US" dirty="0"/>
              <a:t>= </a:t>
            </a:r>
            <a:r>
              <a:rPr lang="en-US" dirty="0" err="1" smtClean="0"/>
              <a:t>temp.Rank</a:t>
            </a:r>
            <a:endParaRPr lang="en-US" dirty="0"/>
          </a:p>
          <a:p>
            <a:r>
              <a:rPr lang="en-US" dirty="0" smtClean="0"/>
              <a:t>UNION SELECT (</a:t>
            </a:r>
            <a:r>
              <a:rPr lang="en-US" dirty="0"/>
              <a:t>CT</a:t>
            </a:r>
            <a:r>
              <a:rPr lang="en-US" baseline="-25000" dirty="0"/>
              <a:t>*</a:t>
            </a:r>
            <a:r>
              <a:rPr lang="en-US" dirty="0" smtClean="0"/>
              <a:t>.COUNT</a:t>
            </a:r>
            <a:r>
              <a:rPr lang="en-US" dirty="0"/>
              <a:t>) AS COUNT, Pop, Teach, Intel, Rank </a:t>
            </a:r>
            <a:endParaRPr lang="en-US" dirty="0" smtClean="0"/>
          </a:p>
          <a:p>
            <a:r>
              <a:rPr lang="en-US" dirty="0" smtClean="0"/>
              <a:t>FROM CT</a:t>
            </a:r>
            <a:r>
              <a:rPr lang="en-US" baseline="-25000" dirty="0" smtClean="0"/>
              <a:t>*</a:t>
            </a:r>
            <a:r>
              <a:rPr lang="en-US" dirty="0" smtClean="0"/>
              <a:t>  WHERE </a:t>
            </a:r>
            <a:r>
              <a:rPr lang="en-US" dirty="0"/>
              <a:t>(Pop, Teach, Intel, Rank)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IN (SELECT Pop, Teach, Intel, Rank  FROM temp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12708" y="3803622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 smtClean="0"/>
              <a:t>T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 </a:t>
            </a:r>
            <a:r>
              <a:rPr lang="en-US" dirty="0"/>
              <a:t>(select </a:t>
            </a:r>
            <a:r>
              <a:rPr lang="en-US" dirty="0" smtClean="0"/>
              <a:t>"T" )as RA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endParaRPr lang="en-US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517384" y="3916915"/>
            <a:ext cx="3739435" cy="3949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b="1" dirty="0" smtClean="0"/>
              <a:t> </a:t>
            </a:r>
            <a:r>
              <a:rPr lang="en-US" dirty="0" smtClean="0"/>
              <a:t>AS SELECT count </a:t>
            </a:r>
            <a:r>
              <a:rPr lang="en-US" dirty="0"/>
              <a:t>, Pop, Teach, Intel, Rank</a:t>
            </a:r>
            <a:r>
              <a:rPr lang="en-US" dirty="0" smtClean="0"/>
              <a:t>,</a:t>
            </a:r>
            <a:r>
              <a:rPr lang="en-US" dirty="0"/>
              <a:t> Cap, </a:t>
            </a:r>
            <a:r>
              <a:rPr lang="en-US" dirty="0" smtClean="0"/>
              <a:t>Sal,</a:t>
            </a:r>
            <a:r>
              <a:rPr lang="pt-BR" dirty="0" smtClean="0"/>
              <a:t>(</a:t>
            </a:r>
            <a:r>
              <a:rPr lang="pt-BR" dirty="0"/>
              <a:t>select "n/a") AS </a:t>
            </a:r>
            <a:r>
              <a:rPr lang="pt-BR" dirty="0" smtClean="0"/>
              <a:t>Cap</a:t>
            </a:r>
            <a:r>
              <a:rPr lang="pt-BR" dirty="0"/>
              <a:t>,(select "n/a") AS </a:t>
            </a:r>
            <a:r>
              <a:rPr lang="pt-BR" dirty="0" smtClean="0"/>
              <a:t>Sal,</a:t>
            </a:r>
            <a:r>
              <a:rPr lang="en-US" dirty="0"/>
              <a:t> </a:t>
            </a:r>
            <a:r>
              <a:rPr lang="pt-BR" dirty="0"/>
              <a:t>(select "F" ) AS RA</a:t>
            </a:r>
            <a:r>
              <a:rPr lang="pt-BR" dirty="0" smtClean="0"/>
              <a:t> </a:t>
            </a:r>
            <a:r>
              <a:rPr lang="en-US" dirty="0" smtClean="0"/>
              <a:t>FROM </a:t>
            </a:r>
            <a:r>
              <a:rPr lang="en-US" b="1" dirty="0" smtClean="0"/>
              <a:t>CT</a:t>
            </a:r>
            <a:r>
              <a:rPr lang="en-US" b="1" baseline="-25000" dirty="0" smtClean="0"/>
              <a:t>F</a:t>
            </a:r>
            <a:endParaRPr lang="en-US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912210" y="6324446"/>
            <a:ext cx="3024495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CREATE TABLE </a:t>
            </a:r>
            <a:r>
              <a:rPr lang="en-US" b="1" dirty="0" smtClean="0"/>
              <a:t>CT </a:t>
            </a:r>
            <a:r>
              <a:rPr lang="en-US" dirty="0" smtClean="0"/>
              <a:t>AS </a:t>
            </a:r>
          </a:p>
          <a:p>
            <a:r>
              <a:rPr lang="en-US" dirty="0" smtClean="0"/>
              <a:t>SELECT * FROM </a:t>
            </a:r>
            <a:r>
              <a:rPr lang="en-US" b="1" dirty="0" smtClean="0"/>
              <a:t>CT</a:t>
            </a:r>
            <a:r>
              <a:rPr lang="en-US" b="1" baseline="-25000" dirty="0"/>
              <a:t>F</a:t>
            </a:r>
            <a:r>
              <a:rPr lang="en-US" b="1" baseline="30000" dirty="0" smtClean="0"/>
              <a:t>+</a:t>
            </a:r>
            <a:r>
              <a:rPr lang="en-US" dirty="0" smtClean="0"/>
              <a:t> UNION </a:t>
            </a:r>
            <a:r>
              <a:rPr lang="en-US" dirty="0"/>
              <a:t>SELECT </a:t>
            </a:r>
            <a:r>
              <a:rPr lang="en-US" dirty="0" smtClean="0"/>
              <a:t>* FROM </a:t>
            </a:r>
            <a:r>
              <a:rPr lang="en-US" b="1" dirty="0"/>
              <a:t>CT</a:t>
            </a:r>
            <a:r>
              <a:rPr lang="en-US" b="1" baseline="-25000" dirty="0"/>
              <a:t>T</a:t>
            </a:r>
            <a:r>
              <a:rPr lang="en-US" b="1" baseline="30000" dirty="0"/>
              <a:t>+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6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87" y="75121"/>
                <a:ext cx="1175657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5" y="248238"/>
            <a:ext cx="373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525976"/>
                <a:ext cx="710303" cy="346234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15" y="2944240"/>
            <a:ext cx="4171950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102" y="2283646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115" y="2375729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12" idx="0"/>
          </p:cNvCxnSpPr>
          <p:nvPr/>
        </p:nvCxnSpPr>
        <p:spPr>
          <a:xfrm>
            <a:off x="6384245" y="2058081"/>
            <a:ext cx="23845" cy="22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2" idx="4"/>
            <a:endCxn id="2053" idx="0"/>
          </p:cNvCxnSpPr>
          <p:nvPr/>
        </p:nvCxnSpPr>
        <p:spPr>
          <a:xfrm>
            <a:off x="6408090" y="2580650"/>
            <a:ext cx="457200" cy="363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07" y="4173872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92011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/>
          </p:cNvSpPr>
          <p:nvPr/>
        </p:nvSpPr>
        <p:spPr>
          <a:xfrm>
            <a:off x="2172268" y="3136621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2052" idx="2"/>
            <a:endCxn id="24" idx="0"/>
          </p:cNvCxnSpPr>
          <p:nvPr/>
        </p:nvCxnSpPr>
        <p:spPr>
          <a:xfrm>
            <a:off x="2202313" y="2134188"/>
            <a:ext cx="256247" cy="10024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53" idx="1"/>
            <a:endCxn id="24" idx="6"/>
          </p:cNvCxnSpPr>
          <p:nvPr/>
        </p:nvCxnSpPr>
        <p:spPr>
          <a:xfrm flipH="1" flipV="1">
            <a:off x="2744851" y="3309738"/>
            <a:ext cx="2034464" cy="423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4" idx="4"/>
            <a:endCxn id="22" idx="0"/>
          </p:cNvCxnSpPr>
          <p:nvPr/>
        </p:nvCxnSpPr>
        <p:spPr>
          <a:xfrm flipH="1">
            <a:off x="2388776" y="3482855"/>
            <a:ext cx="69784" cy="6910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380" y="550155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47" y="265340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62" y="2653406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" y="657786"/>
            <a:ext cx="4275137" cy="161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urved Connector 8"/>
          <p:cNvCxnSpPr>
            <a:stCxn id="8" idx="2"/>
            <a:endCxn id="7" idx="0"/>
          </p:cNvCxnSpPr>
          <p:nvPr/>
        </p:nvCxnSpPr>
        <p:spPr>
          <a:xfrm rot="16200000" flipH="1">
            <a:off x="2061634" y="2377577"/>
            <a:ext cx="384307" cy="16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3079" idx="0"/>
          </p:cNvCxnSpPr>
          <p:nvPr/>
        </p:nvCxnSpPr>
        <p:spPr>
          <a:xfrm rot="5400000">
            <a:off x="1955959" y="3136735"/>
            <a:ext cx="407633" cy="35537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38" y="168676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534" y="168676"/>
                <a:ext cx="1175657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613" y="3624352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3079" idx="3"/>
            <a:endCxn id="21" idx="2"/>
          </p:cNvCxnSpPr>
          <p:nvPr/>
        </p:nvCxnSpPr>
        <p:spPr>
          <a:xfrm flipV="1">
            <a:off x="4485575" y="3797469"/>
            <a:ext cx="1744038" cy="406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4"/>
            <a:endCxn id="3080" idx="0"/>
          </p:cNvCxnSpPr>
          <p:nvPr/>
        </p:nvCxnSpPr>
        <p:spPr>
          <a:xfrm>
            <a:off x="6700175" y="3970586"/>
            <a:ext cx="347588" cy="489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61832"/>
                <a:ext cx="1291753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4" y="795104"/>
            <a:ext cx="5064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400" y="3518239"/>
            <a:ext cx="50069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06" y="4459854"/>
            <a:ext cx="5040313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urved Connector 53"/>
          <p:cNvCxnSpPr>
            <a:stCxn id="3078" idx="2"/>
            <a:endCxn id="55" idx="0"/>
          </p:cNvCxnSpPr>
          <p:nvPr/>
        </p:nvCxnSpPr>
        <p:spPr>
          <a:xfrm rot="16200000" flipH="1">
            <a:off x="7185743" y="2116772"/>
            <a:ext cx="538581" cy="56859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97911" y="2670360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52" name="Straight Arrow Connector 51"/>
          <p:cNvCxnSpPr>
            <a:stCxn id="55" idx="4"/>
            <a:endCxn id="21" idx="6"/>
          </p:cNvCxnSpPr>
          <p:nvPr/>
        </p:nvCxnSpPr>
        <p:spPr>
          <a:xfrm flipH="1">
            <a:off x="7170737" y="3016594"/>
            <a:ext cx="568593" cy="7808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14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727" y="179742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976"/>
            <a:ext cx="44577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09" y="3825127"/>
            <a:ext cx="496093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73" y="3461147"/>
                <a:ext cx="941124" cy="346234"/>
              </a:xfrm>
              <a:prstGeom prst="ellipse">
                <a:avLst/>
              </a:prstGeom>
              <a:blipFill rotWithShape="1">
                <a:blip r:embed="rId6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>
            <a:spLocks/>
          </p:cNvSpPr>
          <p:nvPr/>
        </p:nvSpPr>
        <p:spPr>
          <a:xfrm>
            <a:off x="3056983" y="3256845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813" y="4425663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4100" idx="2"/>
            <a:endCxn id="11" idx="2"/>
          </p:cNvCxnSpPr>
          <p:nvPr/>
        </p:nvCxnSpPr>
        <p:spPr>
          <a:xfrm>
            <a:off x="2228850" y="2662751"/>
            <a:ext cx="828133" cy="767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101" idx="1"/>
            <a:endCxn id="11" idx="6"/>
          </p:cNvCxnSpPr>
          <p:nvPr/>
        </p:nvCxnSpPr>
        <p:spPr>
          <a:xfrm flipH="1" flipV="1">
            <a:off x="3629566" y="3429962"/>
            <a:ext cx="1940743" cy="135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4"/>
            <a:endCxn id="4102" idx="0"/>
          </p:cNvCxnSpPr>
          <p:nvPr/>
        </p:nvCxnSpPr>
        <p:spPr>
          <a:xfrm flipH="1">
            <a:off x="2171062" y="3603079"/>
            <a:ext cx="1172213" cy="822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" y="3652010"/>
                <a:ext cx="941124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641974"/>
            <a:ext cx="51784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47" y="209600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02" y="2959841"/>
                <a:ext cx="1351975" cy="297004"/>
              </a:xfrm>
              <a:prstGeom prst="ellipse">
                <a:avLst/>
              </a:prstGeom>
              <a:blipFill rotWithShape="1">
                <a:blip r:embed="rId11"/>
                <a:stretch>
                  <a:fillRect b="-2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104" idx="2"/>
            <a:endCxn id="30" idx="0"/>
          </p:cNvCxnSpPr>
          <p:nvPr/>
        </p:nvCxnSpPr>
        <p:spPr>
          <a:xfrm>
            <a:off x="7466013" y="2527924"/>
            <a:ext cx="237477" cy="431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4"/>
            <a:endCxn id="4101" idx="0"/>
          </p:cNvCxnSpPr>
          <p:nvPr/>
        </p:nvCxnSpPr>
        <p:spPr>
          <a:xfrm>
            <a:off x="7703490" y="3256845"/>
            <a:ext cx="347288" cy="568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3" y="593892"/>
            <a:ext cx="485775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temp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33" y="149686"/>
                <a:ext cx="941124" cy="346234"/>
              </a:xfrm>
              <a:prstGeom prst="ellipse">
                <a:avLst/>
              </a:prstGeom>
              <a:blipFill rotWithShape="1">
                <a:blip r:embed="rId3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49" y="2843477"/>
            <a:ext cx="16113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2990" y="4160749"/>
            <a:ext cx="5178425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58" y="4771474"/>
            <a:ext cx="5360987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8029" y="3402601"/>
                <a:ext cx="941124" cy="346234"/>
              </a:xfrm>
              <a:prstGeom prst="ellipse">
                <a:avLst/>
              </a:prstGeom>
              <a:blipFill rotWithShape="1">
                <a:blip r:embed="rId7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5" idx="2"/>
            <a:endCxn id="5122" idx="0"/>
          </p:cNvCxnSpPr>
          <p:nvPr/>
        </p:nvCxnSpPr>
        <p:spPr>
          <a:xfrm flipH="1">
            <a:off x="2056606" y="2525879"/>
            <a:ext cx="544802" cy="317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122" idx="2"/>
            <a:endCxn id="5123" idx="0"/>
          </p:cNvCxnSpPr>
          <p:nvPr/>
        </p:nvCxnSpPr>
        <p:spPr>
          <a:xfrm>
            <a:off x="2056606" y="3335602"/>
            <a:ext cx="79617" cy="825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72" y="4160749"/>
                <a:ext cx="129175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85" y="495920"/>
            <a:ext cx="5235575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𝒃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296" y="-23431"/>
                <a:ext cx="1291753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435" y="3748835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5124" idx="2"/>
            <a:endCxn id="32" idx="0"/>
          </p:cNvCxnSpPr>
          <p:nvPr/>
        </p:nvCxnSpPr>
        <p:spPr>
          <a:xfrm flipH="1">
            <a:off x="7739330" y="2427907"/>
            <a:ext cx="54843" cy="371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5123" idx="3"/>
            <a:endCxn id="18" idx="2"/>
          </p:cNvCxnSpPr>
          <p:nvPr/>
        </p:nvCxnSpPr>
        <p:spPr>
          <a:xfrm flipV="1">
            <a:off x="4725435" y="3921952"/>
            <a:ext cx="1790000" cy="106191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397911" y="2798985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b=T</a:t>
            </a:r>
            <a:endParaRPr lang="en-US" sz="1600" b="1" dirty="0"/>
          </a:p>
        </p:txBody>
      </p:sp>
      <p:cxnSp>
        <p:nvCxnSpPr>
          <p:cNvPr id="35" name="Straight Arrow Connector 34"/>
          <p:cNvCxnSpPr>
            <a:stCxn id="32" idx="4"/>
            <a:endCxn id="18" idx="6"/>
          </p:cNvCxnSpPr>
          <p:nvPr/>
        </p:nvCxnSpPr>
        <p:spPr>
          <a:xfrm flipH="1">
            <a:off x="7456559" y="3145219"/>
            <a:ext cx="282771" cy="776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9" idx="0"/>
          </p:cNvCxnSpPr>
          <p:nvPr/>
        </p:nvCxnSpPr>
        <p:spPr>
          <a:xfrm>
            <a:off x="6985997" y="4095069"/>
            <a:ext cx="1121655" cy="676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20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792586" y="592138"/>
            <a:ext cx="5281677" cy="5494852"/>
            <a:chOff x="1792586" y="198064"/>
            <a:chExt cx="5281677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KeyColumns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543721" y="4127258"/>
              <a:ext cx="973926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030684" y="3630735"/>
              <a:ext cx="961613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290020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792586" y="3374541"/>
              <a:ext cx="934325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259749" y="3002615"/>
              <a:ext cx="480915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549548" y="5451377"/>
              <a:ext cx="1284960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Relationship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192028" y="5078233"/>
              <a:ext cx="1026445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728520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𝑝𝑖𝑣𝑜𝑡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 xmlns:mv="urn:schemas-microsoft-com:mac:vml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4798597" y="5565157"/>
            <a:ext cx="3578772" cy="5174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err="1" smtClean="0"/>
              <a:t>Zhensong</a:t>
            </a:r>
            <a:r>
              <a:rPr lang="en-US" dirty="0" smtClean="0"/>
              <a:t>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CT(Anodes(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baseline="-25000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),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04" y="4650753"/>
                <a:ext cx="3099496" cy="333938"/>
              </a:xfrm>
              <a:prstGeom prst="rect">
                <a:avLst/>
              </a:prstGeom>
              <a:blipFill rotWithShape="1">
                <a:blip r:embed="rId3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CT(Anodes(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)|R</a:t>
                </a:r>
                <a:r>
                  <a:rPr lang="en-US" sz="1200" baseline="-25000" dirty="0" smtClean="0"/>
                  <a:t>pivot</a:t>
                </a:r>
                <a:r>
                  <a:rPr lang="en-US" sz="1200" dirty="0" smtClean="0"/>
                  <a:t>=T,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</a:t>
                </a:r>
              </a:p>
              <a:p>
                <a:r>
                  <a:rPr lang="en-US" sz="1200" dirty="0"/>
                  <a:t>Join of existing </a:t>
                </a:r>
                <a:r>
                  <a:rPr lang="en-US" sz="1200" dirty="0" smtClean="0"/>
                  <a:t>tables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595" y="365353"/>
                <a:ext cx="2862547" cy="518604"/>
              </a:xfrm>
              <a:prstGeom prst="rect">
                <a:avLst/>
              </a:prstGeom>
              <a:blipFill rotWithShape="1">
                <a:blip r:embed="rId4"/>
                <a:stretch>
                  <a:fillRect b="-68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CT(1nodes(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=T, 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=*)=</a:t>
                </a:r>
              </a:p>
              <a:p>
                <a:r>
                  <a:rPr lang="en-US" sz="1200" dirty="0"/>
                  <a:t>CT(Anodes(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)|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=T) x CT({1Nodes(</a:t>
                </a:r>
                <a:r>
                  <a:rPr lang="en-US" sz="1200" dirty="0" err="1" smtClean="0"/>
                  <a:t>R</a:t>
                </a:r>
                <a:r>
                  <a:rPr lang="en-US" sz="1200" baseline="-25000" dirty="0" err="1" smtClean="0"/>
                  <a:t>pivot</a:t>
                </a:r>
                <a:r>
                  <a:rPr lang="en-US" sz="1200" dirty="0" smtClean="0"/>
                  <a:t>)}-{1Nodes(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sz="1200" dirty="0" smtClean="0"/>
                  <a:t>)})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2" y="383628"/>
                <a:ext cx="4168140" cy="575542"/>
              </a:xfrm>
              <a:prstGeom prst="rect">
                <a:avLst/>
              </a:prstGeom>
              <a:blipFill rotWithShape="1">
                <a:blip r:embed="rId5"/>
                <a:stretch>
                  <a:fillRect b="-5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</a:t>
                </a:r>
                <a:r>
                  <a:rPr lang="en-US" dirty="0"/>
                  <a:t>1nodes(</a:t>
                </a:r>
                <a:r>
                  <a:rPr lang="en-US" dirty="0" err="1"/>
                  <a:t>R</a:t>
                </a:r>
                <a:r>
                  <a:rPr lang="en-US" baseline="-25000" dirty="0" err="1"/>
                  <a:t>pivot</a:t>
                </a:r>
                <a:r>
                  <a:rPr lang="en-US" dirty="0"/>
                  <a:t>),Anodes(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|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=F,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dirty="0" smtClean="0"/>
                  <a:t>=T)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80" y="2121907"/>
                <a:ext cx="3261360" cy="333938"/>
              </a:xfrm>
              <a:prstGeom prst="rect">
                <a:avLst/>
              </a:prstGeom>
              <a:blipFill rotWithShape="1">
                <a:blip r:embed="rId6"/>
                <a:stretch>
                  <a:fillRect b="-877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718560" y="1823448"/>
            <a:ext cx="238248" cy="298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</m:e>
                          </m:acc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𝑅𝑝𝑖𝑣𝑜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7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83957"/>
            <a:ext cx="1057262" cy="386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20447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98322" y="2989502"/>
            <a:ext cx="4312660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=F,2Nodes(</a:t>
            </a:r>
            <a:r>
              <a:rPr lang="en-US" sz="1200" dirty="0" err="1" smtClean="0"/>
              <a:t>R</a:t>
            </a:r>
            <a:r>
              <a:rPr lang="en-US" sz="1200" baseline="-25000" dirty="0" err="1" smtClean="0"/>
              <a:t>pivot</a:t>
            </a:r>
            <a:r>
              <a:rPr lang="en-US" sz="1200" dirty="0" smtClean="0"/>
              <a:t>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718560" y="2455845"/>
            <a:ext cx="236092" cy="533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8659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83957"/>
            <a:ext cx="637492" cy="2124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3954652" y="3249177"/>
            <a:ext cx="1744764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959170"/>
            <a:ext cx="801304" cy="6911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7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5" y="4650757"/>
            <a:ext cx="210127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CT(Anodes(R1),R1|R2=T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5" y="365356"/>
            <a:ext cx="286254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CT(Anodes(R1,R2)|R1=T,R2=T)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2" y="383630"/>
            <a:ext cx="416814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CT(1nodes(R1),Anodes(R2)|R2=T,R1=*)=</a:t>
            </a:r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x CT(1Nodes(R1)-1Nodes(R2))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10"/>
            <a:ext cx="215219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CT(Anodes(R1)|R1=F,R2=T)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827021"/>
            <a:ext cx="1057262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398909"/>
            <a:ext cx="453093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27869" y="827021"/>
            <a:ext cx="523192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2800352" y="845295"/>
            <a:ext cx="801304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4650757"/>
            <a:ext cx="222841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CT(Anodes(R1,R2),R1|R2=T)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365355"/>
            <a:ext cx="17095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CT(Anodes(R1,R2)|R1=T,R2=T</a:t>
            </a:r>
            <a:r>
              <a:rPr lang="en-US" sz="1200" dirty="0" smtClean="0"/>
              <a:t>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96341" y="383630"/>
            <a:ext cx="390906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smtClean="0"/>
              <a:t>CT(1nodes(R1),</a:t>
            </a:r>
            <a:r>
              <a:rPr lang="en-US" sz="1200" dirty="0" smtClean="0"/>
              <a:t>Anodes(R2</a:t>
            </a:r>
            <a:r>
              <a:rPr lang="en-US" sz="1200" smtClean="0"/>
              <a:t>)|R2=T,R1=*)=</a:t>
            </a:r>
            <a:endParaRPr lang="en-US" sz="1200" dirty="0" smtClean="0"/>
          </a:p>
          <a:p>
            <a:r>
              <a:rPr lang="en-US" sz="1200" dirty="0"/>
              <a:t>CT(Anodes(R2)|R2=T</a:t>
            </a:r>
            <a:r>
              <a:rPr lang="en-US" sz="1200" dirty="0" smtClean="0"/>
              <a:t>) </a:t>
            </a:r>
            <a:r>
              <a:rPr lang="en-US" sz="1200" smtClean="0"/>
              <a:t>x CT(1Nodes(R1)-</a:t>
            </a:r>
            <a:r>
              <a:rPr lang="en-US" sz="1200" dirty="0" smtClean="0"/>
              <a:t>1Nodes(R2))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825514" y="2121909"/>
            <a:ext cx="215219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CT(Anodes(R1,R2)|R1=F,R2=T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901611" y="1823448"/>
            <a:ext cx="55197" cy="298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1)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1122152"/>
                <a:ext cx="1351975" cy="297004"/>
              </a:xfrm>
              <a:prstGeom prst="ellipse">
                <a:avLst/>
              </a:prstGeom>
              <a:blipFill rotWithShape="1">
                <a:blip r:embed="rId2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011686"/>
            <a:ext cx="480754" cy="25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79" y="3008472"/>
            <a:ext cx="18161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 R1=T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2989502"/>
            <a:ext cx="3512559" cy="51935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</a:t>
            </a:r>
            <a:r>
              <a:rPr lang="en-US" sz="1200" smtClean="0"/>
              <a:t>columns R1=F,2Nodes(R1)= </a:t>
            </a:r>
            <a:r>
              <a:rPr lang="en-US" sz="1200" dirty="0" smtClean="0"/>
              <a:t>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901611" y="2583574"/>
            <a:ext cx="453093" cy="405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3268147"/>
            <a:ext cx="1751645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351361" y="1011686"/>
            <a:ext cx="1099700" cy="1996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413242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</p:cNvCxnSpPr>
          <p:nvPr/>
        </p:nvCxnSpPr>
        <p:spPr>
          <a:xfrm flipH="1">
            <a:off x="5690052" y="447865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3508853"/>
            <a:ext cx="1344712" cy="623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1477214"/>
                <a:ext cx="710303" cy="346234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150871" y="845295"/>
            <a:ext cx="450785" cy="805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127065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4235" y="4650757"/>
            <a:ext cx="2956227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</a:t>
            </a:r>
            <a:r>
              <a:rPr lang="en-US" dirty="0" smtClean="0"/>
              <a:t>)|R2=*)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983" y="3724838"/>
            <a:ext cx="238353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CT(Anodes(R1),R1) </a:t>
            </a:r>
            <a:r>
              <a:rPr lang="en-US" dirty="0" smtClean="0"/>
              <a:t>x</a:t>
            </a:r>
          </a:p>
          <a:p>
            <a:r>
              <a:rPr lang="en-US" dirty="0" smtClean="0"/>
              <a:t>CT(1Nodes(R2</a:t>
            </a:r>
            <a:r>
              <a:rPr lang="en-US" smtClean="0"/>
              <a:t>)-1Nodes(R1))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8647" y="5420377"/>
            <a:ext cx="22284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mtClean="0"/>
              <a:t>CT(Anodes(R1),R1,1nodes(R2|R2=T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2)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060" y="5015972"/>
                <a:ext cx="1351975" cy="29700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5870603" y="4927753"/>
            <a:ext cx="0" cy="88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4" idx="4"/>
          </p:cNvCxnSpPr>
          <p:nvPr/>
        </p:nvCxnSpPr>
        <p:spPr>
          <a:xfrm flipH="1">
            <a:off x="5703047" y="5312976"/>
            <a:ext cx="1" cy="1074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8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00253"/>
              </p:ext>
            </p:extLst>
          </p:nvPr>
        </p:nvGraphicFramePr>
        <p:xfrm>
          <a:off x="338406" y="211664"/>
          <a:ext cx="8500794" cy="4910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8927"/>
                <a:gridCol w="30818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Entries for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RA(S,P)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RV.RNodes_1Nodes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1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1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RV.RNodes_pvars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72193"/>
              </p:ext>
            </p:extLst>
          </p:nvPr>
        </p:nvGraphicFramePr>
        <p:xfrm>
          <a:off x="279139" y="262464"/>
          <a:ext cx="8500794" cy="5550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7873"/>
                <a:gridCol w="2882921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AS ',1nid)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prof0.popularity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`popularity(prof0)`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prof0.teachingability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`teachingability(prof0)`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student0.intelligence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`intelligence(student0)`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4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student0.ranking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`ranking(student0)` 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396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' AS ',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10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78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3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2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35667"/>
              </p:ext>
            </p:extLst>
          </p:nvPr>
        </p:nvGraphicFramePr>
        <p:xfrm>
          <a:off x="1047776" y="175306"/>
          <a:ext cx="2454375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30809"/>
              </p:ext>
            </p:extLst>
          </p:nvPr>
        </p:nvGraphicFramePr>
        <p:xfrm>
          <a:off x="4443986" y="143823"/>
          <a:ext cx="3447101" cy="1061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3058"/>
              </p:ext>
            </p:extLst>
          </p:nvPr>
        </p:nvGraphicFramePr>
        <p:xfrm>
          <a:off x="5041379" y="1900147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448"/>
              </p:ext>
            </p:extLst>
          </p:nvPr>
        </p:nvGraphicFramePr>
        <p:xfrm>
          <a:off x="1804181" y="3464460"/>
          <a:ext cx="9144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16120"/>
              </p:ext>
            </p:extLst>
          </p:nvPr>
        </p:nvGraphicFramePr>
        <p:xfrm>
          <a:off x="1074185" y="1799358"/>
          <a:ext cx="2450590" cy="105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65143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0425"/>
              </p:ext>
            </p:extLst>
          </p:nvPr>
        </p:nvGraphicFramePr>
        <p:xfrm>
          <a:off x="7684877" y="3325284"/>
          <a:ext cx="328517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700"/>
            <a:ext cx="2172" cy="159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60070"/>
              </p:ext>
            </p:extLst>
          </p:nvPr>
        </p:nvGraphicFramePr>
        <p:xfrm>
          <a:off x="2464173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  <a:endCxn id="95" idx="0"/>
          </p:cNvCxnSpPr>
          <p:nvPr/>
        </p:nvCxnSpPr>
        <p:spPr>
          <a:xfrm>
            <a:off x="4391711" y="5338044"/>
            <a:ext cx="4326" cy="116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8658"/>
              </p:ext>
            </p:extLst>
          </p:nvPr>
        </p:nvGraphicFramePr>
        <p:xfrm>
          <a:off x="4557469" y="3969492"/>
          <a:ext cx="3756288" cy="1065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3"/>
            <a:ext cx="1832421" cy="173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1"/>
            <a:ext cx="2635999" cy="798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1759789" y="5835667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59413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29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78794" y="3646140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500133"/>
            <a:ext cx="277591" cy="6718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2487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538863" y="2290912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613693" y="3490235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20319" y="2847125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66560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677658" y="2265085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7104172" y="3630406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9860"/>
              </p:ext>
            </p:extLst>
          </p:nvPr>
        </p:nvGraphicFramePr>
        <p:xfrm>
          <a:off x="2231379" y="2074937"/>
          <a:ext cx="2735280" cy="131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413"/>
                <a:gridCol w="848729"/>
                <a:gridCol w="510138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</a:t>
                      </a:r>
                      <a:endParaRPr kumimoji="0" lang="en-US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satisfaction(Course, Student)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37322"/>
              </p:ext>
            </p:extLst>
          </p:nvPr>
        </p:nvGraphicFramePr>
        <p:xfrm>
          <a:off x="2253499" y="4440268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382"/>
              </p:ext>
            </p:extLst>
          </p:nvPr>
        </p:nvGraphicFramePr>
        <p:xfrm>
          <a:off x="6090309" y="4481791"/>
          <a:ext cx="2585805" cy="1090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518"/>
                <a:gridCol w="577516"/>
                <a:gridCol w="750771"/>
              </a:tblGrid>
              <a:tr h="35899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Rchian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301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048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CREATE TABLE </a:t>
            </a:r>
            <a:r>
              <a:rPr lang="en-US" b="1" dirty="0" err="1" smtClean="0">
                <a:solidFill>
                  <a:prstClr val="black"/>
                </a:solidFill>
                <a:latin typeface="Calibri"/>
              </a:rPr>
              <a:t>ct</a:t>
            </a:r>
            <a:r>
              <a:rPr lang="en-US" b="1" baseline="-25000" dirty="0" err="1" smtClean="0">
                <a:solidFill>
                  <a:prstClr val="black"/>
                </a:solidFill>
                <a:latin typeface="Calibri"/>
              </a:rPr>
              <a:t>T</a:t>
            </a:r>
            <a:r>
              <a:rPr lang="en-US" b="1" baseline="-25000" dirty="0" smtClean="0">
                <a:solidFill>
                  <a:prstClr val="black"/>
                </a:solidFill>
                <a:latin typeface="Calibri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AS</a:t>
            </a:r>
            <a:br>
              <a:rPr lang="en-US" dirty="0" smtClean="0">
                <a:solidFill>
                  <a:prstClr val="black"/>
                </a:solidFill>
                <a:latin typeface="Calibri"/>
              </a:rPr>
            </a:br>
            <a:r>
              <a:rPr lang="en-US" dirty="0" smtClean="0">
                <a:solidFill>
                  <a:prstClr val="black"/>
                </a:solidFill>
                <a:latin typeface="Calibri"/>
              </a:rPr>
              <a:t>SELECT count(*) as  Count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FROM professor, student, RA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WHERE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professor.prof_id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student.student_id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GROUP BY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professor.popularity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professor.teachingability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student.intelligence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student.ranking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RA.capability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, 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RA.salary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8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55608"/>
              </p:ext>
            </p:extLst>
          </p:nvPr>
        </p:nvGraphicFramePr>
        <p:xfrm>
          <a:off x="506994" y="211664"/>
          <a:ext cx="8202440" cy="4436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6234"/>
                <a:gridCol w="2236206"/>
              </a:tblGrid>
              <a:tr h="36896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VDB.Relationship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1VarID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VDB.Relationship_1Variables;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53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277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VDB.Relationship;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3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RVarID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VDB.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Relationship_Pvariables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P.p_id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S.s_id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0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16649"/>
              </p:ext>
            </p:extLst>
          </p:nvPr>
        </p:nvGraphicFramePr>
        <p:xfrm>
          <a:off x="606285" y="844825"/>
          <a:ext cx="7136298" cy="21766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  <a:gridCol w="548946"/>
              </a:tblGrid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Teach.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Grade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095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4535107" y="2817844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6706"/>
              </p:ext>
            </p:extLst>
          </p:nvPr>
        </p:nvGraphicFramePr>
        <p:xfrm>
          <a:off x="555645" y="3823318"/>
          <a:ext cx="1989814" cy="94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27"/>
                <a:gridCol w="477982"/>
                <a:gridCol w="587041"/>
                <a:gridCol w="270164"/>
              </a:tblGrid>
              <a:tr h="271477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Salary(P,S)</a:t>
                      </a:r>
                      <a:endParaRPr kumimoji="0"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</a:t>
                      </a:r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(P,S)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977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547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330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1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538457"/>
              </p:ext>
            </p:extLst>
          </p:nvPr>
        </p:nvGraphicFramePr>
        <p:xfrm>
          <a:off x="788808" y="540363"/>
          <a:ext cx="2245337" cy="1960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68544"/>
              </p:ext>
            </p:extLst>
          </p:nvPr>
        </p:nvGraphicFramePr>
        <p:xfrm>
          <a:off x="3360682" y="509190"/>
          <a:ext cx="2146500" cy="20193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7319"/>
                <a:gridCol w="592282"/>
                <a:gridCol w="493444"/>
                <a:gridCol w="62345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 smtClean="0">
                          <a:effectLst/>
                        </a:rPr>
                        <a:t>Cap.(</a:t>
                      </a:r>
                      <a:r>
                        <a:rPr lang="en-US" sz="1100" u="none" strike="noStrike" dirty="0" err="1">
                          <a:effectLst/>
                        </a:rPr>
                        <a:t>P,S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672940" y="2452253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69475" y="2468061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6981"/>
              </p:ext>
            </p:extLst>
          </p:nvPr>
        </p:nvGraphicFramePr>
        <p:xfrm>
          <a:off x="3360681" y="509190"/>
          <a:ext cx="2650651" cy="13335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434831"/>
                <a:gridCol w="434831"/>
                <a:gridCol w="622690"/>
                <a:gridCol w="521234"/>
                <a:gridCol w="63706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  <a:latin typeface="+mn-lt"/>
                        </a:rPr>
                        <a:t>Cap.(</a:t>
                      </a:r>
                      <a:r>
                        <a:rPr lang="en-US" sz="1200" u="none" strike="noStrike" dirty="0" err="1">
                          <a:effectLst/>
                          <a:latin typeface="+mn-lt"/>
                        </a:rPr>
                        <a:t>P,S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RA(P,S)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Salary(P,S)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+mn-lt"/>
                        </a:rPr>
                        <a:t>N/A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high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780327" y="487001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4448994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 flipH="1">
              <a:off x="5094936" y="2005412"/>
              <a:ext cx="32128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1364239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147743"/>
              </p:ext>
            </p:extLst>
          </p:nvPr>
        </p:nvGraphicFramePr>
        <p:xfrm>
          <a:off x="414653" y="3154040"/>
          <a:ext cx="2245337" cy="1960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5137"/>
                <a:gridCol w="519545"/>
                <a:gridCol w="706582"/>
                <a:gridCol w="374073"/>
              </a:tblGrid>
              <a:tr h="207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Salary(P,S)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1642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9217"/>
              </p:ext>
            </p:extLst>
          </p:nvPr>
        </p:nvGraphicFramePr>
        <p:xfrm>
          <a:off x="2986523" y="3122867"/>
          <a:ext cx="2155844" cy="201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98785" y="5065930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95320" y="5081738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7329" y="2748967"/>
            <a:ext cx="88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0" idx="2"/>
            <a:endCxn id="95" idx="0"/>
          </p:cNvCxnSpPr>
          <p:nvPr/>
        </p:nvCxnSpPr>
        <p:spPr>
          <a:xfrm>
            <a:off x="2742486" y="717833"/>
            <a:ext cx="1201230" cy="1046319"/>
          </a:xfrm>
          <a:prstGeom prst="straightConnector1">
            <a:avLst/>
          </a:prstGeom>
          <a:ln w="15875" cap="flat" cmpd="sng">
            <a:solidFill>
              <a:schemeClr val="tx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6524"/>
              </p:ext>
            </p:extLst>
          </p:nvPr>
        </p:nvGraphicFramePr>
        <p:xfrm>
          <a:off x="6126566" y="1841148"/>
          <a:ext cx="2155844" cy="183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366"/>
                <a:gridCol w="570368"/>
                <a:gridCol w="561315"/>
                <a:gridCol w="64279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Capa</a:t>
                      </a:r>
                      <a:r>
                        <a:rPr lang="en-US" sz="1100" u="none" strike="noStrike" dirty="0">
                          <a:effectLst/>
                        </a:rPr>
                        <a:t>(P,S)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</a:rPr>
                        <a:t>RA(P,S)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Salary(P,S)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Perpetua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07292"/>
              </p:ext>
            </p:extLst>
          </p:nvPr>
        </p:nvGraphicFramePr>
        <p:xfrm>
          <a:off x="5914174" y="4217717"/>
          <a:ext cx="2440117" cy="1043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35"/>
                <a:gridCol w="1049482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3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Capability(P,S)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Salary(P,S)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Popularity(P)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RA(P,S)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7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1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Store in database tables.</a:t>
            </a:r>
          </a:p>
          <a:p>
            <a:r>
              <a:rPr lang="en-US" dirty="0" err="1" smtClean="0"/>
              <a:t>metainformation</a:t>
            </a:r>
            <a:r>
              <a:rPr lang="en-US" dirty="0" smtClean="0"/>
              <a:t> about </a:t>
            </a:r>
            <a:r>
              <a:rPr lang="en-US" i="1" dirty="0" smtClean="0"/>
              <a:t>random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data type, pointer to database schema</a:t>
            </a:r>
          </a:p>
          <a:p>
            <a:r>
              <a:rPr lang="en-US" dirty="0" smtClean="0"/>
              <a:t>structured models</a:t>
            </a:r>
          </a:p>
          <a:p>
            <a:pPr lvl="1"/>
            <a:r>
              <a:rPr lang="en-US" dirty="0" smtClean="0"/>
              <a:t>graphical model, sets of graphical models, </a:t>
            </a:r>
            <a:r>
              <a:rPr lang="en-US" dirty="0" err="1" smtClean="0"/>
              <a:t>submodels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Features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 smtClean="0"/>
              <a:t>sufficient statistics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71" y="274638"/>
            <a:ext cx="7478162" cy="5582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Tentative plan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0162" y="995126"/>
            <a:ext cx="8288448" cy="5269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Relatonal</a:t>
            </a:r>
            <a:r>
              <a:rPr lang="en-US" dirty="0" smtClean="0"/>
              <a:t> database functionality vs traditional machine learning IID assumption</a:t>
            </a:r>
          </a:p>
          <a:p>
            <a:r>
              <a:rPr lang="en-US" dirty="0" err="1" smtClean="0"/>
              <a:t>BayesBase</a:t>
            </a:r>
            <a:r>
              <a:rPr lang="en-US" dirty="0" smtClean="0"/>
              <a:t> system overview (both statistics and models are </a:t>
            </a:r>
            <a:r>
              <a:rPr lang="en-US" dirty="0"/>
              <a:t>first-class citizen, </a:t>
            </a:r>
            <a:r>
              <a:rPr lang="en-US" dirty="0" smtClean="0"/>
              <a:t>scalable to large data)</a:t>
            </a:r>
          </a:p>
          <a:p>
            <a:r>
              <a:rPr lang="en-US" dirty="0" smtClean="0"/>
              <a:t>Relational databases, relational BN, and sufficient statistics</a:t>
            </a:r>
          </a:p>
          <a:p>
            <a:r>
              <a:rPr lang="en-US" dirty="0" smtClean="0"/>
              <a:t>Default Random variable (how to extract the RV in a generative way and store effectively)</a:t>
            </a:r>
          </a:p>
          <a:p>
            <a:r>
              <a:rPr lang="en-US" dirty="0" smtClean="0"/>
              <a:t>Relational CT tables (focus on the side of how to store it?)</a:t>
            </a:r>
          </a:p>
          <a:p>
            <a:r>
              <a:rPr lang="en-US" dirty="0" smtClean="0"/>
              <a:t>Meta-queries </a:t>
            </a:r>
          </a:p>
          <a:p>
            <a:r>
              <a:rPr lang="en-US" dirty="0" smtClean="0"/>
              <a:t>Model Manager for BN learning and RDN close-form computation</a:t>
            </a:r>
          </a:p>
          <a:p>
            <a:r>
              <a:rPr lang="en-US" dirty="0" smtClean="0"/>
              <a:t>Experiments (CT time, BN Learning time; RDN grounding time; or Feature construction?)</a:t>
            </a:r>
          </a:p>
          <a:p>
            <a:r>
              <a:rPr lang="en-US" dirty="0" smtClean="0"/>
              <a:t>Discussion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/>
              <a:t>storage for large structured </a:t>
            </a:r>
            <a:r>
              <a:rPr lang="en-US" dirty="0" smtClean="0"/>
              <a:t>models.</a:t>
            </a:r>
          </a:p>
          <a:p>
            <a:r>
              <a:rPr lang="en-US" dirty="0" smtClean="0"/>
              <a:t>can use SQL as high-level language for describing, manipulating, retrieving structured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Manager: generate models for random variables. Using lattice structure.</a:t>
            </a:r>
          </a:p>
          <a:p>
            <a:r>
              <a:rPr lang="en-US" dirty="0" smtClean="0"/>
              <a:t>CT Manager: generate sufficient statistics for a model and original data.</a:t>
            </a:r>
          </a:p>
          <a:p>
            <a:r>
              <a:rPr lang="en-US" dirty="0" smtClean="0"/>
              <a:t>Parameter Manager: generate parameter estimates from sufficient statistics and for a model.</a:t>
            </a:r>
          </a:p>
          <a:p>
            <a:pPr lvl="1"/>
            <a:r>
              <a:rPr lang="en-US" dirty="0" smtClean="0"/>
              <a:t>Parameters correspond to local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Make prediction for test instances.</a:t>
            </a:r>
          </a:p>
          <a:p>
            <a:pPr lvl="1"/>
            <a:r>
              <a:rPr lang="en-US" dirty="0" smtClean="0"/>
              <a:t>Given model, parameters, sufficient statistics for each test instance.</a:t>
            </a:r>
          </a:p>
          <a:p>
            <a:r>
              <a:rPr lang="en-US" dirty="0" smtClean="0"/>
              <a:t>Metric: time and space to compute model score.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Optimized SQL joins for score computation (blocked access).</a:t>
            </a:r>
          </a:p>
          <a:p>
            <a:r>
              <a:rPr lang="en-US" dirty="0" smtClean="0"/>
              <a:t>Execute data retrieval </a:t>
            </a:r>
            <a:r>
              <a:rPr lang="en-US" b="1" dirty="0" smtClean="0"/>
              <a:t>and</a:t>
            </a:r>
            <a:r>
              <a:rPr lang="en-US" dirty="0" smtClean="0"/>
              <a:t> computation in </a:t>
            </a:r>
            <a:r>
              <a:rPr lang="en-US" smtClean="0"/>
              <a:t>server space.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</a:t>
            </a:r>
            <a:r>
              <a:rPr lang="en-US" sz="3200" dirty="0" err="1" smtClean="0">
                <a:latin typeface="Franklin Gothic Book" charset="0"/>
              </a:rPr>
              <a:t>Functor</a:t>
            </a:r>
            <a:r>
              <a:rPr lang="en-US" sz="3200" dirty="0" smtClean="0">
                <a:latin typeface="Franklin Gothic Book" charset="0"/>
              </a:rPr>
              <a:t> Nodes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Perpetua" charset="0"/>
              </a:rPr>
              <a:t>Relational Data tables are not self-describing.</a:t>
            </a:r>
          </a:p>
          <a:p>
            <a:pPr lvl="1"/>
            <a:r>
              <a:rPr lang="en-US" dirty="0" smtClean="0">
                <a:latin typeface="Perpetua" charset="0"/>
              </a:rPr>
              <a:t>Schema information needs to be accessed dynamically during learning.</a:t>
            </a:r>
          </a:p>
          <a:p>
            <a:r>
              <a:rPr lang="en-US" dirty="0" smtClean="0">
                <a:latin typeface="Perpetua" charset="0"/>
              </a:rPr>
              <a:t>Relational data tables do not fix a set of random variables.</a:t>
            </a:r>
          </a:p>
        </p:txBody>
      </p:sp>
    </p:spTree>
    <p:extLst>
      <p:ext uri="{BB962C8B-B14F-4D97-AF65-F5344CB8AC3E}">
        <p14:creationId xmlns:p14="http://schemas.microsoft.com/office/powerpoint/2010/main" val="345354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Franklin Gothic Book" charset="0"/>
              </a:rPr>
              <a:t>Finding Random Variables</a:t>
            </a:r>
            <a:endParaRPr lang="en-US" sz="3200" dirty="0">
              <a:latin typeface="Franklin Gothic Book" charset="0"/>
            </a:endParaRPr>
          </a:p>
        </p:txBody>
      </p:sp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  <a:latin typeface="Perpetua" charset="0"/>
              </a:rPr>
              <a:t>Presentation Title At Venue</a:t>
            </a:r>
          </a:p>
        </p:txBody>
      </p:sp>
      <p:sp>
        <p:nvSpPr>
          <p:cNvPr id="17411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Perpetua" charset="0"/>
              </a:rPr>
              <a:t>In single table case, can just use attribute columns.</a:t>
            </a:r>
          </a:p>
          <a:p>
            <a:r>
              <a:rPr lang="en-US" dirty="0" smtClean="0">
                <a:latin typeface="Perpetua" charset="0"/>
              </a:rPr>
              <a:t>Can’t just use attribute columns.</a:t>
            </a:r>
          </a:p>
          <a:p>
            <a:pPr lvl="1"/>
            <a:r>
              <a:rPr lang="en-US" dirty="0" smtClean="0">
                <a:latin typeface="Perpetua" charset="0"/>
              </a:rPr>
              <a:t>Need </a:t>
            </a:r>
            <a:r>
              <a:rPr lang="en-US" dirty="0" err="1" smtClean="0">
                <a:latin typeface="Perpetua" charset="0"/>
              </a:rPr>
              <a:t>Rnodes</a:t>
            </a:r>
            <a:r>
              <a:rPr lang="en-US" dirty="0" smtClean="0">
                <a:latin typeface="Perpetua" charset="0"/>
              </a:rPr>
              <a:t> for relationships.</a:t>
            </a:r>
          </a:p>
          <a:p>
            <a:pPr lvl="1"/>
            <a:r>
              <a:rPr lang="en-US" dirty="0" smtClean="0">
                <a:latin typeface="Perpetua" charset="0"/>
              </a:rPr>
              <a:t>Autocorrelation: make “copies” of nodes.</a:t>
            </a:r>
          </a:p>
          <a:p>
            <a:r>
              <a:rPr lang="en-US" dirty="0" smtClean="0">
                <a:latin typeface="Perpetua" charset="0"/>
              </a:rPr>
              <a:t>Need to exploit meta data to detect self-relationships automatically.</a:t>
            </a:r>
          </a:p>
          <a:p>
            <a:r>
              <a:rPr lang="en-US" dirty="0" smtClean="0">
                <a:latin typeface="Perpetua" charset="0"/>
              </a:rPr>
              <a:t>Show examples of SQL queries (setup queries).</a:t>
            </a:r>
          </a:p>
        </p:txBody>
      </p:sp>
    </p:spTree>
    <p:extLst>
      <p:ext uri="{BB962C8B-B14F-4D97-AF65-F5344CB8AC3E}">
        <p14:creationId xmlns:p14="http://schemas.microsoft.com/office/powerpoint/2010/main" val="2770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Metainformation</a:t>
            </a:r>
            <a:r>
              <a:rPr lang="en-US" dirty="0" smtClean="0"/>
              <a:t> about R.V.s.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Translate basic information from database schema into 1</a:t>
            </a:r>
            <a:r>
              <a:rPr lang="en-US" baseline="30000" dirty="0" smtClean="0"/>
              <a:t>st</a:t>
            </a:r>
            <a:r>
              <a:rPr lang="en-US" dirty="0" smtClean="0"/>
              <a:t>-order logic notation, </a:t>
            </a:r>
            <a:r>
              <a:rPr lang="en-US" dirty="0" err="1" smtClean="0"/>
              <a:t>functor</a:t>
            </a:r>
            <a:r>
              <a:rPr lang="en-US" dirty="0" smtClean="0"/>
              <a:t>-based.</a:t>
            </a:r>
          </a:p>
          <a:p>
            <a:pPr lvl="1"/>
            <a:r>
              <a:rPr lang="en-US" dirty="0" smtClean="0"/>
              <a:t>type of attributes (unary, binary).</a:t>
            </a:r>
          </a:p>
          <a:p>
            <a:pPr lvl="1"/>
            <a:r>
              <a:rPr lang="en-US" dirty="0" smtClean="0"/>
              <a:t>Input types for attributes.</a:t>
            </a:r>
          </a:p>
          <a:p>
            <a:pPr lvl="1"/>
            <a:r>
              <a:rPr lang="en-US" dirty="0" smtClean="0"/>
              <a:t>number of possible values for each attribute.</a:t>
            </a:r>
          </a:p>
          <a:p>
            <a:pPr lvl="1"/>
            <a:r>
              <a:rPr lang="en-US" dirty="0" smtClean="0"/>
              <a:t>number of relationships, type of each relationship (self-relationship, same type, many-one).</a:t>
            </a:r>
          </a:p>
          <a:p>
            <a:pPr lvl="1"/>
            <a:r>
              <a:rPr lang="en-US" dirty="0" smtClean="0"/>
              <a:t>Populations.</a:t>
            </a:r>
          </a:p>
          <a:p>
            <a:r>
              <a:rPr lang="en-US" dirty="0" smtClean="0"/>
              <a:t>Logic relates to domain relational calculus.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script extracts schema information from system catalog.</a:t>
            </a:r>
          </a:p>
          <a:p>
            <a:r>
              <a:rPr lang="en-US" dirty="0" smtClean="0"/>
              <a:t>Builds table with meta information about random variables.</a:t>
            </a:r>
          </a:p>
          <a:p>
            <a:r>
              <a:rPr lang="en-US" dirty="0" smtClean="0"/>
              <a:t>Default choice; can be configured by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Models: Graphs with R.V.s as random variables.</a:t>
            </a:r>
          </a:p>
          <a:p>
            <a:r>
              <a:rPr lang="en-US" dirty="0" smtClean="0"/>
              <a:t>More examples?:</a:t>
            </a:r>
          </a:p>
          <a:p>
            <a:pPr lvl="1"/>
            <a:r>
              <a:rPr lang="en-US" dirty="0" smtClean="0"/>
              <a:t>decision trees?</a:t>
            </a:r>
          </a:p>
          <a:p>
            <a:pPr lvl="1"/>
            <a:r>
              <a:rPr lang="en-US" smtClean="0"/>
              <a:t>time series?</a:t>
            </a:r>
            <a:endParaRPr lang="en-US" dirty="0" smtClean="0"/>
          </a:p>
          <a:p>
            <a:r>
              <a:rPr lang="en-US" dirty="0" smtClean="0"/>
              <a:t>Manage multiple models.</a:t>
            </a:r>
          </a:p>
          <a:p>
            <a:r>
              <a:rPr lang="en-US" dirty="0" smtClean="0"/>
              <a:t>Include background knowledge from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2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326281" y="3282387"/>
            <a:ext cx="84045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Learning</a:t>
            </a:r>
          </a:p>
        </p:txBody>
      </p:sp>
      <p:sp>
        <p:nvSpPr>
          <p:cNvPr id="17" name="Oval 16"/>
          <p:cNvSpPr/>
          <p:nvPr/>
        </p:nvSpPr>
        <p:spPr>
          <a:xfrm>
            <a:off x="7612380" y="1406492"/>
            <a:ext cx="1406396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26250" y="1446795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475220" y="2297812"/>
            <a:ext cx="1383030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View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79665" y="2374786"/>
            <a:ext cx="133743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44068" y="1446794"/>
            <a:ext cx="1062229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Reg,RA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3856" y="2367132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97723" y="3165404"/>
            <a:ext cx="1194494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3" name="Oval 32"/>
          <p:cNvSpPr/>
          <p:nvPr/>
        </p:nvSpPr>
        <p:spPr>
          <a:xfrm>
            <a:off x="4435538" y="3165405"/>
            <a:ext cx="972441" cy="510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</a:p>
        </p:txBody>
      </p:sp>
      <p:cxnSp>
        <p:nvCxnSpPr>
          <p:cNvPr id="39" name="Straight Arrow Connector 38"/>
          <p:cNvCxnSpPr>
            <a:stCxn id="31" idx="0"/>
            <a:endCxn id="23" idx="4"/>
          </p:cNvCxnSpPr>
          <p:nvPr/>
        </p:nvCxnSpPr>
        <p:spPr>
          <a:xfrm flipV="1">
            <a:off x="6294970" y="2962725"/>
            <a:ext cx="1871765" cy="202679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6"/>
            <a:endCxn id="31" idx="2"/>
          </p:cNvCxnSpPr>
          <p:nvPr/>
        </p:nvCxnSpPr>
        <p:spPr>
          <a:xfrm flipV="1">
            <a:off x="5407979" y="3420886"/>
            <a:ext cx="289744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0"/>
            <a:endCxn id="17" idx="4"/>
          </p:cNvCxnSpPr>
          <p:nvPr/>
        </p:nvCxnSpPr>
        <p:spPr>
          <a:xfrm flipV="1">
            <a:off x="6248385" y="2071405"/>
            <a:ext cx="2067193" cy="30338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6"/>
            <a:endCxn id="24" idx="2"/>
          </p:cNvCxnSpPr>
          <p:nvPr/>
        </p:nvCxnSpPr>
        <p:spPr>
          <a:xfrm>
            <a:off x="5206297" y="2622614"/>
            <a:ext cx="373368" cy="7654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3" idx="2"/>
            <a:endCxn id="24" idx="6"/>
          </p:cNvCxnSpPr>
          <p:nvPr/>
        </p:nvCxnSpPr>
        <p:spPr>
          <a:xfrm flipH="1" flipV="1">
            <a:off x="6917104" y="2630268"/>
            <a:ext cx="558116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1" idx="6"/>
          </p:cNvCxnSpPr>
          <p:nvPr/>
        </p:nvCxnSpPr>
        <p:spPr>
          <a:xfrm flipH="1" flipV="1">
            <a:off x="6963689" y="1702277"/>
            <a:ext cx="648691" cy="36672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6" idx="6"/>
            <a:endCxn id="21" idx="2"/>
          </p:cNvCxnSpPr>
          <p:nvPr/>
        </p:nvCxnSpPr>
        <p:spPr>
          <a:xfrm>
            <a:off x="5206297" y="1702276"/>
            <a:ext cx="419953" cy="1"/>
          </a:xfrm>
          <a:prstGeom prst="straightConnector1">
            <a:avLst/>
          </a:prstGeom>
          <a:ln w="381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Maintain constraints between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2941476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model graphs in tables.</a:t>
            </a:r>
          </a:p>
          <a:p>
            <a:r>
              <a:rPr lang="en-US" dirty="0"/>
              <a:t>Use view mechanism to propagate </a:t>
            </a:r>
            <a:r>
              <a:rPr lang="en-US" dirty="0" smtClean="0"/>
              <a:t>constraints, background knowledge.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Sufficient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Sufficient statistics link model to original data.</a:t>
            </a:r>
          </a:p>
          <a:p>
            <a:r>
              <a:rPr lang="en-US" dirty="0" smtClean="0"/>
              <a:t>For </a:t>
            </a:r>
            <a:r>
              <a:rPr lang="en-US" dirty="0"/>
              <a:t>single table, can use group by. (examples/screenshot)</a:t>
            </a:r>
          </a:p>
          <a:p>
            <a:r>
              <a:rPr lang="en-US" dirty="0" smtClean="0">
                <a:latin typeface="Perpetua" charset="0"/>
              </a:rPr>
              <a:t>Sufficient </a:t>
            </a:r>
            <a:r>
              <a:rPr lang="en-US" dirty="0">
                <a:latin typeface="Perpetua" charset="0"/>
              </a:rPr>
              <a:t>statistics must be computed for derived tables not given in the database</a:t>
            </a:r>
            <a:r>
              <a:rPr lang="en-US" dirty="0" smtClean="0">
                <a:latin typeface="Perpetua" charset="0"/>
              </a:rPr>
              <a:t>.</a:t>
            </a:r>
          </a:p>
          <a:p>
            <a:r>
              <a:rPr lang="en-US" dirty="0" smtClean="0">
                <a:latin typeface="Perpetua" charset="0"/>
              </a:rPr>
              <a:t>Provide sufficient statistics on demand during model learning.</a:t>
            </a:r>
          </a:p>
          <a:p>
            <a:r>
              <a:rPr lang="en-US" dirty="0"/>
              <a:t>Normalization: store parameters for different model components separately, join as required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Contingency Table.</a:t>
            </a:r>
          </a:p>
          <a:p>
            <a:r>
              <a:rPr lang="en-US" dirty="0"/>
              <a:t>Use Meta-SQL query: </a:t>
            </a:r>
            <a:r>
              <a:rPr lang="en-US" dirty="0" smtClean="0"/>
              <a:t>construct query represented in table. Maybe construct view?</a:t>
            </a:r>
          </a:p>
          <a:p>
            <a:r>
              <a:rPr lang="en-US" dirty="0" smtClean="0"/>
              <a:t>Dynamically </a:t>
            </a:r>
            <a:r>
              <a:rPr lang="en-US" dirty="0"/>
              <a:t>exploit schema </a:t>
            </a:r>
            <a:r>
              <a:rPr lang="en-US" dirty="0" smtClean="0"/>
              <a:t>and </a:t>
            </a:r>
            <a:r>
              <a:rPr lang="en-US" dirty="0" err="1" smtClean="0"/>
              <a:t>r.v</a:t>
            </a:r>
            <a:r>
              <a:rPr lang="en-US" dirty="0" smtClean="0"/>
              <a:t>. information during </a:t>
            </a:r>
            <a:r>
              <a:rPr lang="en-US" dirty="0"/>
              <a:t>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3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Parameters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Space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Depend on Model.</a:t>
            </a:r>
          </a:p>
          <a:p>
            <a:r>
              <a:rPr lang="en-US" dirty="0" smtClean="0"/>
              <a:t>Can be large (millions).</a:t>
            </a:r>
          </a:p>
          <a:p>
            <a:r>
              <a:rPr lang="en-US" dirty="0" smtClean="0"/>
              <a:t>Estimated from sufficient statistics.</a:t>
            </a:r>
          </a:p>
          <a:p>
            <a:r>
              <a:rPr lang="en-US" dirty="0" smtClean="0"/>
              <a:t>Normalization: store parameters for different model components separately, join as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Representation: </a:t>
            </a:r>
            <a:r>
              <a:rPr lang="en-US" dirty="0" smtClean="0"/>
              <a:t> Tables. (not vector?)</a:t>
            </a:r>
            <a:endParaRPr lang="en-US" dirty="0"/>
          </a:p>
          <a:p>
            <a:r>
              <a:rPr lang="en-US" dirty="0" smtClean="0"/>
              <a:t>Construct from CT-table.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Meta-SQL </a:t>
            </a:r>
            <a:r>
              <a:rPr lang="en-US" dirty="0" smtClean="0"/>
              <a:t>query or view? Or both? </a:t>
            </a:r>
          </a:p>
        </p:txBody>
      </p:sp>
    </p:spTree>
    <p:extLst>
      <p:ext uri="{BB962C8B-B14F-4D97-AF65-F5344CB8AC3E}">
        <p14:creationId xmlns:p14="http://schemas.microsoft.com/office/powerpoint/2010/main" val="382717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5023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Implementation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 sufficient statistics for each test instance.</a:t>
            </a:r>
          </a:p>
          <a:p>
            <a:r>
              <a:rPr lang="en-US" dirty="0" smtClean="0"/>
              <a:t>Merge into single table.</a:t>
            </a:r>
          </a:p>
          <a:p>
            <a:r>
              <a:rPr lang="en-US" dirty="0" smtClean="0"/>
              <a:t>Use natural join to combine with parameter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1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Variable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9679545"/>
              </p:ext>
            </p:extLst>
          </p:nvPr>
        </p:nvGraphicFramePr>
        <p:xfrm>
          <a:off x="914400" y="1447800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651"/>
                <a:gridCol w="56087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2654" y="4445271"/>
            <a:ext cx="77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Metainformation is small, fast to compute.</a:t>
            </a:r>
          </a:p>
        </p:txBody>
      </p:sp>
    </p:spTree>
    <p:extLst>
      <p:ext uri="{BB962C8B-B14F-4D97-AF65-F5344CB8AC3E}">
        <p14:creationId xmlns:p14="http://schemas.microsoft.com/office/powerpoint/2010/main" val="3727037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/>
              <a:t>Count Manager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24110365"/>
              </p:ext>
            </p:extLst>
          </p:nvPr>
        </p:nvGraphicFramePr>
        <p:xfrm>
          <a:off x="914400" y="1447800"/>
          <a:ext cx="777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Database Tuples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#of Sufficient</a:t>
                      </a:r>
                      <a:r>
                        <a:rPr lang="en-US" baseline="0" dirty="0"/>
                        <a:t>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 Computing</a:t>
                      </a:r>
                      <a:r>
                        <a:rPr lang="en-US" baseline="0" dirty="0"/>
                        <a:t> Time 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#Bayes</a:t>
                      </a:r>
                      <a:r>
                        <a:rPr lang="en-US" baseline="0"/>
                        <a:t> Net</a:t>
                      </a:r>
                      <a:r>
                        <a:rPr lang="en-US"/>
                        <a:t>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 Learning Time (s)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1,010,051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14,540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2,828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1,746,870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1,112.84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60.550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Financial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225,932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3,013,011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1,421.87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2433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88.974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12927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12,374,892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3,536.76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429.145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1,354,134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15,538,430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7,467.85</a:t>
                      </a:r>
                    </a:p>
                  </a:txBody>
                  <a:tcPr marL="7620" marT="7620" marB="0" anchor="b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505.607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5287624"/>
            <a:ext cx="7641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Link Analysis 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Parameter Learning Time assumes CT-tables are given.</a:t>
            </a:r>
          </a:p>
        </p:txBody>
      </p:sp>
    </p:spTree>
    <p:extLst>
      <p:ext uri="{BB962C8B-B14F-4D97-AF65-F5344CB8AC3E}">
        <p14:creationId xmlns:p14="http://schemas.microsoft.com/office/powerpoint/2010/main" val="332269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14280"/>
            <a:ext cx="7772400" cy="1143000"/>
          </a:xfrm>
        </p:spPr>
        <p:txBody>
          <a:bodyPr/>
          <a:lstStyle/>
          <a:p>
            <a:r>
              <a:rPr lang="en-US" dirty="0" smtClean="0"/>
              <a:t>Model Manager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0261171"/>
              </p:ext>
            </p:extLst>
          </p:nvPr>
        </p:nvGraphicFramePr>
        <p:xfrm>
          <a:off x="1403288" y="1620599"/>
          <a:ext cx="5531667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84"/>
                <a:gridCol w="1235099"/>
                <a:gridCol w="1580529"/>
                <a:gridCol w="14485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 #Tuples</a:t>
                      </a:r>
                    </a:p>
                    <a:p>
                      <a:r>
                        <a:rPr lang="en-US" dirty="0" smtClean="0"/>
                        <a:t>In RRVD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#Tuples in Path Bayes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#Bayes</a:t>
                      </a:r>
                      <a:r>
                        <a:rPr lang="en-US" baseline="0" dirty="0"/>
                        <a:t> Net</a:t>
                      </a:r>
                      <a:r>
                        <a:rPr lang="en-US" dirty="0"/>
                        <a:t> Parameters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Movielens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Mutagenesis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UW-CSE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241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Hepatitis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IMDB</a:t>
                      </a: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60,059</a:t>
                      </a:r>
                      <a:endParaRPr kumimoji="0" lang="en-US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0306" y="1263299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multiple BN case only.</a:t>
            </a:r>
          </a:p>
        </p:txBody>
      </p:sp>
    </p:spTree>
    <p:extLst>
      <p:ext uri="{BB962C8B-B14F-4D97-AF65-F5344CB8AC3E}">
        <p14:creationId xmlns:p14="http://schemas.microsoft.com/office/powerpoint/2010/main" val="26857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 Predictions for Test instances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Model Parameter + sufficient statistics for test instances -&gt; prediction.</a:t>
            </a:r>
          </a:p>
          <a:p>
            <a:r>
              <a:rPr lang="en-US" dirty="0" smtClean="0"/>
              <a:t>Usual approach: loop through test instance.</a:t>
            </a:r>
          </a:p>
          <a:p>
            <a:r>
              <a:rPr lang="en-US" dirty="0" smtClean="0"/>
              <a:t>database approach: block access to all test instances.</a:t>
            </a:r>
          </a:p>
          <a:p>
            <a:r>
              <a:rPr lang="en-US" sz="2800" dirty="0"/>
              <a:t>1Variables.</a:t>
            </a: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00790"/>
              </p:ext>
            </p:extLst>
          </p:nvPr>
        </p:nvGraphicFramePr>
        <p:xfrm>
          <a:off x="769546" y="4157532"/>
          <a:ext cx="7432895" cy="14775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6540"/>
                <a:gridCol w="958308"/>
                <a:gridCol w="1249378"/>
                <a:gridCol w="901499"/>
                <a:gridCol w="1036395"/>
                <a:gridCol w="1036395"/>
                <a:gridCol w="864380"/>
              </a:tblGrid>
              <a:tr h="464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Scoring </a:t>
                      </a:r>
                      <a:r>
                        <a:rPr lang="en-US" sz="1600" u="none" strike="noStrike" dirty="0" smtClean="0">
                          <a:effectLst/>
                        </a:rPr>
                        <a:t>Method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Movielens</a:t>
                      </a:r>
                      <a:endParaRPr lang="en-US" sz="1600" u="none" strike="noStrike" dirty="0" smtClean="0"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Mutagenesis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 smtClean="0">
                          <a:effectLst/>
                        </a:rPr>
                        <a:t>Mondial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UW-CSE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Hepatitis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IMDB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Blocked</a:t>
                      </a:r>
                      <a:r>
                        <a:rPr lang="en-US" sz="1200" u="none" strike="noStrike" baseline="0" dirty="0" err="1">
                          <a:effectLst/>
                        </a:rPr>
                        <a:t> Instances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54.44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61.79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109.20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693.42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smtClean="0">
                          <a:effectLst/>
                        </a:rPr>
                        <a:t>5.21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491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Instance-by-instance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5544.01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4052.43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957.37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1064.12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/>
                      <a:r>
                        <a:rPr kumimoji="0"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23210.52</a:t>
                      </a:r>
                    </a:p>
                  </a:txBody>
                  <a:tcPr marL="7620" marR="0" marT="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&gt;20 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42407"/>
              </p:ext>
            </p:extLst>
          </p:nvPr>
        </p:nvGraphicFramePr>
        <p:xfrm>
          <a:off x="1112274" y="543208"/>
          <a:ext cx="6302514" cy="4313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64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Scoring Statistics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many sufficient statistics for test instances?</a:t>
            </a:r>
          </a:p>
          <a:p>
            <a:r>
              <a:rPr lang="en-US" dirty="0" smtClean="0"/>
              <a:t>How long to score using</a:t>
            </a:r>
          </a:p>
          <a:p>
            <a:pPr lvl="1"/>
            <a:r>
              <a:rPr lang="en-US" dirty="0" smtClean="0"/>
              <a:t>loop over instances.</a:t>
            </a:r>
          </a:p>
          <a:p>
            <a:pPr lvl="1"/>
            <a:r>
              <a:rPr lang="en-US" dirty="0" smtClean="0"/>
              <a:t>blocked access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BayesBase</a:t>
            </a:r>
            <a:r>
              <a:rPr lang="en-US" dirty="0"/>
              <a:t>: Learning Bayes Nets with Relational Algebra</a:t>
            </a:r>
            <a:endParaRPr dirty="0">
              <a:latin typeface="Franklin Gothic Book" charset="0"/>
            </a:endParaRPr>
          </a:p>
        </p:txBody>
      </p:sp>
      <p:pic>
        <p:nvPicPr>
          <p:cNvPr id="15363" name="Picture 5" descr="sfu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31" y="247864"/>
            <a:ext cx="184467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 txBox="1">
            <a:spLocks/>
          </p:cNvSpPr>
          <p:nvPr/>
        </p:nvSpPr>
        <p:spPr bwMode="auto">
          <a:xfrm>
            <a:off x="1219200" y="164975"/>
            <a:ext cx="327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School of Computing Science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Simon Fraser University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CA" dirty="0">
                <a:latin typeface="Perpetua" pitchFamily="18" charset="0"/>
              </a:rPr>
              <a:t>Vancouver, Canada</a:t>
            </a: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</a:pPr>
            <a:endParaRPr lang="en-CA" dirty="0">
              <a:latin typeface="Perpetua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503390"/>
              </p:ext>
            </p:extLst>
          </p:nvPr>
        </p:nvGraphicFramePr>
        <p:xfrm>
          <a:off x="931830" y="3260973"/>
          <a:ext cx="7521289" cy="2530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318"/>
                <a:gridCol w="1485931"/>
                <a:gridCol w="1565534"/>
                <a:gridCol w="1578803"/>
                <a:gridCol w="1512703"/>
              </a:tblGrid>
              <a:tr h="1273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Oliver Schulte</a:t>
                      </a: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Hassan </a:t>
                      </a:r>
                      <a:r>
                        <a:rPr lang="en-CA" sz="2400" b="0" cap="none" spc="0" dirty="0" err="1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Khosravi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cap="none" spc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Arthur</a:t>
                      </a:r>
                      <a:r>
                        <a:rPr lang="en-CA" sz="2400" b="0" cap="none" spc="0" baseline="0" dirty="0" smtClean="0">
                          <a:ln w="18415" cmpd="sng">
                            <a:solidFill>
                              <a:srgbClr val="FFFFFF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Kirkpatrick</a:t>
                      </a:r>
                      <a:endParaRPr lang="en-CA" sz="2400" b="0" cap="none" spc="0" dirty="0" smtClean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Tianxiang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Gao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ea typeface="+mn-ea"/>
                          <a:cs typeface="+mn-cs"/>
                        </a:rPr>
                        <a:t>Yuke</a:t>
                      </a:r>
                      <a:r>
                        <a:rPr lang="en-US" sz="2400" dirty="0" smtClean="0">
                          <a:latin typeface="+mn-lt"/>
                          <a:ea typeface="+mn-ea"/>
                          <a:cs typeface="+mn-cs"/>
                        </a:rPr>
                        <a:t> Zhu</a:t>
                      </a:r>
                      <a:endParaRPr lang="en-CA" sz="2400" b="0" cap="none" spc="0" dirty="0">
                        <a:ln w="18415" cmpd="sng">
                          <a:solidFill>
                            <a:srgbClr val="FFFFFF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</a:endParaRPr>
                    </a:p>
                  </a:txBody>
                  <a:tcPr marL="60139" marR="60139"/>
                </a:tc>
              </a:tr>
              <a:tr h="1256724"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>
                    <a:blipFill rotWithShape="1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  <a:tc>
                  <a:txBody>
                    <a:bodyPr/>
                    <a:lstStyle/>
                    <a:p>
                      <a:endParaRPr lang="en-CA" sz="1900" dirty="0"/>
                    </a:p>
                  </a:txBody>
                  <a:tcPr marL="60139" marR="601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planing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storing and scoring the model in the same server (natural join</a:t>
            </a:r>
            <a:r>
              <a:rPr lang="en-US" dirty="0" smtClean="0"/>
              <a:t>),</a:t>
            </a:r>
          </a:p>
          <a:p>
            <a:r>
              <a:rPr lang="en-US" dirty="0" smtClean="0"/>
              <a:t>functionality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/>
              <a:t>lines? </a:t>
            </a:r>
            <a:endParaRPr lang="en-US" dirty="0" smtClean="0"/>
          </a:p>
          <a:p>
            <a:r>
              <a:rPr lang="en-US" dirty="0" smtClean="0"/>
              <a:t>performance </a:t>
            </a:r>
            <a:r>
              <a:rPr lang="en-US" dirty="0"/>
              <a:t>metrics?</a:t>
            </a:r>
            <a:r>
              <a:rPr lang="en-US"/>
              <a:t>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90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for describing and manipulating structured data.</a:t>
            </a:r>
          </a:p>
          <a:p>
            <a:r>
              <a:rPr lang="en-US" dirty="0" smtClean="0"/>
              <a:t>Also for describing and manipulating structured random variables and </a:t>
            </a:r>
            <a:r>
              <a:rPr lang="en-US" smtClean="0"/>
              <a:t>structured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3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 and contributions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computational challenge in learning: sufficient statistics.</a:t>
            </a:r>
          </a:p>
          <a:p>
            <a:r>
              <a:rPr lang="en-US" dirty="0" err="1" smtClean="0"/>
              <a:t>Precomputation</a:t>
            </a:r>
            <a:r>
              <a:rPr lang="en-US" dirty="0" smtClean="0"/>
              <a:t>/caching approach: </a:t>
            </a:r>
            <a:r>
              <a:rPr lang="en-US" dirty="0" err="1" smtClean="0"/>
              <a:t>precompute</a:t>
            </a:r>
            <a:r>
              <a:rPr lang="en-US" dirty="0" smtClean="0"/>
              <a:t> before learning.</a:t>
            </a:r>
          </a:p>
          <a:p>
            <a:pPr lvl="1"/>
            <a:r>
              <a:rPr lang="en-US" dirty="0" smtClean="0"/>
              <a:t>Data accessed once only.</a:t>
            </a:r>
          </a:p>
          <a:p>
            <a:pPr lvl="1"/>
            <a:r>
              <a:rPr lang="en-US" dirty="0" smtClean="0"/>
              <a:t>Can be done off-</a:t>
            </a:r>
            <a:r>
              <a:rPr lang="en-US" dirty="0" err="1" smtClean="0"/>
              <a:t>line,used</a:t>
            </a:r>
            <a:r>
              <a:rPr lang="en-US" dirty="0" smtClean="0"/>
              <a:t> for different learning tasks.</a:t>
            </a:r>
          </a:p>
          <a:p>
            <a:pPr lvl="1"/>
            <a:r>
              <a:rPr lang="en-US" dirty="0" smtClean="0"/>
              <a:t>Dynamic programming.</a:t>
            </a:r>
          </a:p>
          <a:p>
            <a:r>
              <a:rPr lang="en-US" dirty="0" smtClean="0"/>
              <a:t>First </a:t>
            </a:r>
            <a:r>
              <a:rPr lang="en-US" dirty="0" err="1" smtClean="0"/>
              <a:t>precomputation</a:t>
            </a:r>
            <a:r>
              <a:rPr lang="en-US" dirty="0" smtClean="0"/>
              <a:t> approach for large relational datasets.</a:t>
            </a:r>
          </a:p>
          <a:p>
            <a:r>
              <a:rPr lang="en-US" dirty="0" smtClean="0"/>
              <a:t>Application for BN learning: generative SRL model, over 1 million records.</a:t>
            </a:r>
          </a:p>
          <a:p>
            <a:r>
              <a:rPr lang="en-US" dirty="0" smtClean="0"/>
              <a:t>Challenge for relational data: materialization, necessary tables don’t exist.</a:t>
            </a:r>
          </a:p>
          <a:p>
            <a:pPr lvl="1"/>
            <a:r>
              <a:rPr lang="en-US" dirty="0" smtClean="0"/>
              <a:t>Joins.</a:t>
            </a:r>
          </a:p>
          <a:p>
            <a:pPr lvl="1"/>
            <a:r>
              <a:rPr lang="en-US" dirty="0" smtClean="0"/>
              <a:t>Negated relationships. We treat any number of positive and negated links.</a:t>
            </a:r>
          </a:p>
          <a:p>
            <a:r>
              <a:rPr lang="en-US" dirty="0" smtClean="0"/>
              <a:t>Generality challenge: want algorithms to work on any SQL database. Solution: use schema information as meta information to define random variables and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6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Machine Learning for Single-Table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Weka</a:t>
            </a:r>
            <a:r>
              <a:rPr lang="en-US" dirty="0" smtClean="0"/>
              <a:t>, R, </a:t>
            </a:r>
            <a:r>
              <a:rPr lang="en-US" dirty="0" err="1" smtClean="0"/>
              <a:t>Matlab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Input is single flat data matrix .</a:t>
            </a:r>
          </a:p>
          <a:p>
            <a:r>
              <a:rPr lang="en-US" dirty="0" smtClean="0"/>
              <a:t>Represents independent and identically distributed data points (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No need to describe connections between tables (e.g., no foreign key constraints). </a:t>
            </a:r>
          </a:p>
          <a:p>
            <a:r>
              <a:rPr lang="en-US" dirty="0" smtClean="0"/>
              <a:t>Default set of random variables = attribute columns.</a:t>
            </a:r>
          </a:p>
          <a:p>
            <a:r>
              <a:rPr lang="en-US" dirty="0" smtClean="0"/>
              <a:t>Computing sufficient statistics = counting matching rows in data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Learning With Multiple Database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Models information from different related tables simultaneously.</a:t>
            </a:r>
          </a:p>
          <a:p>
            <a:r>
              <a:rPr lang="en-US" sz="2000" dirty="0" smtClean="0"/>
              <a:t>Uses both links and attributes to discover probabilistic dependencies.</a:t>
            </a:r>
          </a:p>
          <a:p>
            <a:r>
              <a:rPr lang="en-US" sz="2000" dirty="0" smtClean="0"/>
              <a:t>Applications: Visualizing correlations, query optimization, missing/uncertain data (</a:t>
            </a:r>
            <a:r>
              <a:rPr lang="en-US" sz="2000" dirty="0" err="1" smtClean="0"/>
              <a:t>BayesStore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Data is not </a:t>
            </a:r>
            <a:r>
              <a:rPr lang="en-US" sz="2000" dirty="0" err="1" smtClean="0"/>
              <a:t>i.i.d</a:t>
            </a:r>
            <a:r>
              <a:rPr lang="en-US" sz="2000" dirty="0" smtClean="0"/>
              <a:t>. -&gt; statistical issues discussed elsewhere.</a:t>
            </a:r>
          </a:p>
          <a:p>
            <a:r>
              <a:rPr lang="en-US" sz="2000" dirty="0" smtClean="0"/>
              <a:t>We are focusing on developing general learning algorithms that can be applied to different databases directly.</a:t>
            </a:r>
          </a:p>
          <a:p>
            <a:pPr lvl="1"/>
            <a:r>
              <a:rPr lang="en-US" sz="2000" dirty="0" smtClean="0"/>
              <a:t>No preprocessing.</a:t>
            </a:r>
          </a:p>
          <a:p>
            <a:pPr lvl="1"/>
            <a:r>
              <a:rPr lang="en-US" sz="2000" dirty="0" smtClean="0"/>
              <a:t>No feature engineering.</a:t>
            </a:r>
          </a:p>
          <a:p>
            <a:pPr lvl="1"/>
            <a:r>
              <a:rPr lang="en-US" sz="2000" dirty="0" smtClean="0"/>
              <a:t>Use of SQL for development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718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  <a:latin typeface="Franklin Gothic Book" charset="0"/>
              </a:rPr>
              <a:t>General and Scalable Machine Learning with Relational Databases: </a:t>
            </a:r>
            <a:r>
              <a:rPr lang="en-US" sz="3200" dirty="0" smtClean="0">
                <a:solidFill>
                  <a:srgbClr val="696464"/>
                </a:solidFill>
                <a:latin typeface="Franklin Gothic Book" charset="0"/>
              </a:rPr>
              <a:t>SQL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model = structured object with structured components.</a:t>
            </a:r>
          </a:p>
          <a:p>
            <a:r>
              <a:rPr lang="en-US" dirty="0" smtClean="0"/>
              <a:t>All structured objects are treated as 1</a:t>
            </a:r>
            <a:r>
              <a:rPr lang="en-US" baseline="30000" dirty="0" smtClean="0"/>
              <a:t>st</a:t>
            </a:r>
            <a:r>
              <a:rPr lang="en-US" dirty="0" smtClean="0"/>
              <a:t>-class citizens, represented in database meta-tables.</a:t>
            </a:r>
          </a:p>
          <a:p>
            <a:r>
              <a:rPr lang="en-US" dirty="0" smtClean="0"/>
              <a:t>Can be manipulated using SQL.</a:t>
            </a:r>
          </a:p>
          <a:p>
            <a:r>
              <a:rPr lang="en-US" dirty="0" smtClean="0"/>
              <a:t>Can be combined with machine learning algorithms using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Learning Bayes Net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 At 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visualize correlations.</a:t>
            </a:r>
          </a:p>
          <a:p>
            <a:pPr lvl="1"/>
            <a:r>
              <a:rPr lang="en-US" dirty="0" smtClean="0"/>
              <a:t>support what-if queries.</a:t>
            </a:r>
          </a:p>
          <a:p>
            <a:pPr lvl="1"/>
            <a:r>
              <a:rPr lang="en-US" dirty="0" smtClean="0"/>
              <a:t>Generative model, complex machine learning task.</a:t>
            </a:r>
          </a:p>
          <a:p>
            <a:pPr lvl="1"/>
            <a:r>
              <a:rPr lang="en-US" dirty="0" smtClean="0"/>
              <a:t>compiles database statistics for quick queries (cite </a:t>
            </a:r>
            <a:r>
              <a:rPr lang="en-US" dirty="0" err="1" smtClean="0"/>
              <a:t>Getoor</a:t>
            </a:r>
            <a:r>
              <a:rPr lang="en-US" dirty="0" smtClean="0"/>
              <a:t>, Schulte et al.)</a:t>
            </a:r>
          </a:p>
          <a:p>
            <a:pPr lvl="1"/>
            <a:r>
              <a:rPr lang="en-US" dirty="0" smtClean="0"/>
              <a:t>can be converted to other model types (e.g., MLNs).</a:t>
            </a:r>
          </a:p>
        </p:txBody>
      </p:sp>
    </p:spTree>
    <p:extLst>
      <p:ext uri="{BB962C8B-B14F-4D97-AF65-F5344CB8AC3E}">
        <p14:creationId xmlns:p14="http://schemas.microsoft.com/office/powerpoint/2010/main" val="407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Bayes net.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give example and semantics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294641" y="1084832"/>
            <a:ext cx="8564993" cy="4117087"/>
            <a:chOff x="294641" y="3273395"/>
            <a:chExt cx="8564993" cy="2045706"/>
          </a:xfrm>
        </p:grpSpPr>
        <p:grpSp>
          <p:nvGrpSpPr>
            <p:cNvPr id="241" name="Group 240"/>
            <p:cNvGrpSpPr/>
            <p:nvPr/>
          </p:nvGrpSpPr>
          <p:grpSpPr>
            <a:xfrm>
              <a:off x="294641" y="3273395"/>
              <a:ext cx="7555327" cy="2045705"/>
              <a:chOff x="396241" y="3273395"/>
              <a:chExt cx="7555327" cy="204570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2067061" y="5110571"/>
                <a:ext cx="1189697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766185" y="5102123"/>
                <a:ext cx="115824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44724" y="5083580"/>
                <a:ext cx="1260057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349180" y="4494636"/>
                <a:ext cx="1757679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56310" y="4534592"/>
                <a:ext cx="1391789" cy="150533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766185" y="4494636"/>
                <a:ext cx="1016000" cy="191568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96241" y="3866207"/>
                <a:ext cx="2335262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1"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Registration(S,C),RA(S,P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848053" y="3835213"/>
                <a:ext cx="2852264" cy="246439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Registration(C,S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),Teaches(C,P</a:t>
                </a:r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28020" y="4730156"/>
                <a:ext cx="433890" cy="38041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28020" y="4730156"/>
                <a:ext cx="2117285" cy="3719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6052205" y="4685125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345305" y="4685125"/>
                <a:ext cx="1706900" cy="416998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974753" y="4685125"/>
                <a:ext cx="77452" cy="398455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4274185" y="4686204"/>
                <a:ext cx="1700568" cy="39737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661910" y="4686204"/>
                <a:ext cx="1612275" cy="424367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  <a:endCxn id="14" idx="4"/>
              </p:cNvCxnSpPr>
              <p:nvPr/>
            </p:nvCxnSpPr>
            <p:spPr>
              <a:xfrm flipH="1" flipV="1">
                <a:off x="1563872" y="4101727"/>
                <a:ext cx="664148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  <a:endCxn id="14" idx="4"/>
              </p:cNvCxnSpPr>
              <p:nvPr/>
            </p:nvCxnSpPr>
            <p:spPr>
              <a:xfrm flipH="1" flipV="1">
                <a:off x="1563872" y="4101727"/>
                <a:ext cx="2710313" cy="39290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74185" y="4081652"/>
                <a:ext cx="1778020" cy="4529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28020" y="4081652"/>
                <a:ext cx="2046165" cy="41298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788044" y="3835213"/>
                <a:ext cx="2163524" cy="235520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RA(S,P),</a:t>
                </a:r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6052205" y="4070733"/>
                <a:ext cx="817601" cy="46385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4274185" y="4070733"/>
                <a:ext cx="2595621" cy="42390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228019" y="3273395"/>
                <a:ext cx="4107689" cy="234606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Registration(S,C),RA(S,P),Teaches(P,C)</a:t>
                </a:r>
                <a:endPara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/>
              <p:cNvCxnSpPr>
                <a:stCxn id="14" idx="0"/>
                <a:endCxn id="69" idx="4"/>
              </p:cNvCxnSpPr>
              <p:nvPr/>
            </p:nvCxnSpPr>
            <p:spPr>
              <a:xfrm flipV="1">
                <a:off x="1563872" y="3508001"/>
                <a:ext cx="2717992" cy="358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281864" y="3508001"/>
                <a:ext cx="2587942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V="1">
                <a:off x="4274185" y="3508001"/>
                <a:ext cx="7679" cy="32721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273395"/>
              <a:ext cx="1" cy="20457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178799" y="5083580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0</a:t>
              </a:r>
              <a:endParaRPr lang="en-US" sz="1400" b="1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78798" y="4514075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1</a:t>
              </a:r>
              <a:endParaRPr lang="en-US" sz="14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796" y="3292557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3</a:t>
              </a:r>
              <a:endParaRPr lang="en-US" sz="1400" b="1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797" y="3835213"/>
              <a:ext cx="680835" cy="136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1" dirty="0" smtClean="0"/>
                <a:t>Level 2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99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39" y="302301"/>
            <a:ext cx="8229600" cy="6919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BN for University Database</a:t>
            </a:r>
            <a:endParaRPr lang="en-US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289074" y="1756825"/>
            <a:ext cx="7981587" cy="4259624"/>
            <a:chOff x="1242213" y="1262068"/>
            <a:chExt cx="7981587" cy="4259624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5605811" y="2014972"/>
              <a:ext cx="174246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RA(prof0,student0)</a:t>
              </a: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103710" y="1262068"/>
              <a:ext cx="238206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Capability(prof0,student0)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4357181" y="2852536"/>
              <a:ext cx="15485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Popularity(prof0)</a:t>
              </a: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1825011" y="2044889"/>
              <a:ext cx="20422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Salary(prof0,student0)</a:t>
              </a: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535837" y="3707787"/>
              <a:ext cx="168796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Ranking(student0)</a:t>
              </a: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127579" y="3100487"/>
              <a:ext cx="132408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Intel(student0)</a:t>
              </a: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1242213" y="2928682"/>
              <a:ext cx="284372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0B050"/>
                  </a:solidFill>
                </a:rPr>
                <a:t>Registration(course0,student0)</a:t>
              </a: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4757081" y="3739849"/>
              <a:ext cx="20069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(prof0</a:t>
              </a:r>
              <a:r>
                <a:rPr lang="en-US" sz="1500" b="1" dirty="0">
                  <a:solidFill>
                    <a:srgbClr val="0901AF"/>
                  </a:solidFill>
                </a:rPr>
                <a:t>)</a:t>
              </a: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227786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C00000"/>
                  </a:solidFill>
                </a:rPr>
                <a:t>Grade(course0,student0)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1973276" y="4611694"/>
              <a:ext cx="146514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Rating(course0)</a:t>
              </a: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3745062" y="5290860"/>
              <a:ext cx="281166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Satisfaction(course0,student0</a:t>
              </a:r>
              <a:r>
                <a:rPr lang="en-US" sz="1500" b="1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7129759" y="5290860"/>
              <a:ext cx="118782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Diff(course0)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01875" y="1492900"/>
              <a:ext cx="1500591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103711" y="1492900"/>
              <a:ext cx="921454" cy="52207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61627" y="2241991"/>
              <a:ext cx="337423" cy="87776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058176" y="2241991"/>
              <a:ext cx="1303451" cy="58236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05682" y="2241991"/>
              <a:ext cx="455946" cy="139649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361627" y="2241991"/>
              <a:ext cx="1806966" cy="14080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5171188" y="3119758"/>
              <a:ext cx="505370" cy="51872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3221690" y="2241991"/>
              <a:ext cx="2245221" cy="686691"/>
            </a:xfrm>
            <a:prstGeom prst="straightConnector1">
              <a:avLst/>
            </a:prstGeom>
            <a:ln w="31750" cap="flat" cmpd="sng">
              <a:solidFill>
                <a:srgbClr val="00B050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2" idx="2"/>
            </p:cNvCxnSpPr>
            <p:nvPr/>
          </p:nvCxnSpPr>
          <p:spPr>
            <a:xfrm flipH="1">
              <a:off x="2509469" y="2275721"/>
              <a:ext cx="336655" cy="65296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>
              <a:off x="2664077" y="3159514"/>
              <a:ext cx="41772" cy="145218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52" idx="2"/>
            </p:cNvCxnSpPr>
            <p:nvPr/>
          </p:nvCxnSpPr>
          <p:spPr>
            <a:xfrm>
              <a:off x="2664077" y="3159514"/>
              <a:ext cx="2037798" cy="69575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</p:cNvCxnSpPr>
            <p:nvPr/>
          </p:nvCxnSpPr>
          <p:spPr>
            <a:xfrm>
              <a:off x="2664077" y="3159514"/>
              <a:ext cx="2037798" cy="21313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</p:cNvCxnSpPr>
            <p:nvPr/>
          </p:nvCxnSpPr>
          <p:spPr>
            <a:xfrm>
              <a:off x="2664077" y="3159514"/>
              <a:ext cx="3052321" cy="160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65" idx="0"/>
            </p:cNvCxnSpPr>
            <p:nvPr/>
          </p:nvCxnSpPr>
          <p:spPr>
            <a:xfrm>
              <a:off x="7129759" y="4842526"/>
              <a:ext cx="59391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>
              <a:off x="6789619" y="3331319"/>
              <a:ext cx="206302" cy="128037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351976" y="4842526"/>
              <a:ext cx="1777783" cy="44833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025165" y="2122696"/>
              <a:ext cx="1441746" cy="3760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</p:cNvCxnSpPr>
            <p:nvPr/>
          </p:nvCxnSpPr>
          <p:spPr>
            <a:xfrm>
              <a:off x="6789619" y="3331319"/>
              <a:ext cx="665742" cy="48419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251376" y="1098400"/>
            <a:ext cx="2639221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Relational Attribute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69794" y="2611115"/>
            <a:ext cx="2098045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901AF"/>
                </a:solidFill>
              </a:rPr>
              <a:t>Entity Attribute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2782" y="1347447"/>
            <a:ext cx="2854572" cy="40011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Relationship Indicator</a:t>
            </a:r>
          </a:p>
        </p:txBody>
      </p:sp>
    </p:spTree>
    <p:extLst>
      <p:ext uri="{BB962C8B-B14F-4D97-AF65-F5344CB8AC3E}">
        <p14:creationId xmlns:p14="http://schemas.microsoft.com/office/powerpoint/2010/main" val="41187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87663" y="202430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710145" y="332079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2340075" y="328130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100" y="48243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90187" y="145486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312596" y="141669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540" y="76260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279316" y="404257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637081" y="235349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735534" y="320497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5155" y="262604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0578" y="517568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602494" y="218914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029008" y="345929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5228"/>
              </p:ext>
            </p:extLst>
          </p:nvPr>
        </p:nvGraphicFramePr>
        <p:xfrm>
          <a:off x="1439025" y="206498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41664"/>
              </p:ext>
            </p:extLst>
          </p:nvPr>
        </p:nvGraphicFramePr>
        <p:xfrm>
          <a:off x="1461145" y="4042572"/>
          <a:ext cx="2450590" cy="1063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72961"/>
              </p:ext>
            </p:extLst>
          </p:nvPr>
        </p:nvGraphicFramePr>
        <p:xfrm>
          <a:off x="4288693" y="404257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89408" y="373004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42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</a:t>
            </a:r>
            <a:r>
              <a:rPr lang="en-US" dirty="0" err="1" smtClean="0"/>
              <a:t>functor</a:t>
            </a:r>
            <a:r>
              <a:rPr lang="en-US" dirty="0" smtClean="0"/>
              <a:t> nodes from database.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candidate Bayes 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Estimate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580531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Constructing Nodes from Database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2796707"/>
            <a:ext cx="7772400" cy="1143000"/>
          </a:xfrm>
        </p:spPr>
        <p:txBody>
          <a:bodyPr/>
          <a:lstStyle/>
          <a:p>
            <a:r>
              <a:rPr lang="en-US" dirty="0" smtClean="0"/>
              <a:t>Generate Candidate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Lattice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2"/>
            <a:ext cx="7772400" cy="2299273"/>
          </a:xfrm>
        </p:spPr>
        <p:txBody>
          <a:bodyPr/>
          <a:lstStyle/>
          <a:p>
            <a:r>
              <a:rPr lang="en-US" dirty="0" smtClean="0"/>
              <a:t>Like our slide in </a:t>
            </a:r>
            <a:r>
              <a:rPr lang="en-US" dirty="0" err="1" smtClean="0"/>
              <a:t>aaai-final.pptx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Show SQL doing this. (maybe view).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1300"/>
            <a:ext cx="7772400" cy="6556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Hierarchical Search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7871" y="1180300"/>
            <a:ext cx="8745104" cy="1781313"/>
          </a:xfrm>
        </p:spPr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b="1" dirty="0"/>
              <a:t>Level-wise search </a:t>
            </a:r>
            <a:r>
              <a:rPr lang="en-US" dirty="0"/>
              <a:t>through table join lattice. </a:t>
            </a:r>
            <a:endParaRPr lang="en-US" dirty="0" smtClean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Build </a:t>
            </a:r>
            <a:r>
              <a:rPr lang="en-US" b="1" dirty="0" smtClean="0"/>
              <a:t>contingency table </a:t>
            </a:r>
            <a:r>
              <a:rPr lang="en-US" dirty="0" smtClean="0"/>
              <a:t>for each relationship chain, apply Bayes net learner.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 smtClean="0"/>
              <a:t>Results </a:t>
            </a:r>
            <a:r>
              <a:rPr lang="en-US" dirty="0"/>
              <a:t>from shorter paths are propagated to longer </a:t>
            </a:r>
            <a:r>
              <a:rPr lang="en-US" dirty="0" smtClean="0"/>
              <a:t>paths (</a:t>
            </a:r>
            <a:r>
              <a:rPr lang="en-US" b="1" dirty="0" smtClean="0"/>
              <a:t>Bottom-Up</a:t>
            </a:r>
            <a:r>
              <a:rPr lang="en-US" dirty="0" smtClean="0"/>
              <a:t>).</a:t>
            </a:r>
            <a:endParaRPr lang="en-US" dirty="0"/>
          </a:p>
        </p:txBody>
      </p:sp>
      <p:grpSp>
        <p:nvGrpSpPr>
          <p:cNvPr id="246" name="Group 245"/>
          <p:cNvGrpSpPr/>
          <p:nvPr/>
        </p:nvGrpSpPr>
        <p:grpSpPr>
          <a:xfrm>
            <a:off x="81280" y="3274857"/>
            <a:ext cx="8803696" cy="2915015"/>
            <a:chOff x="81280" y="2993497"/>
            <a:chExt cx="8803696" cy="2915015"/>
          </a:xfrm>
        </p:grpSpPr>
        <p:grpSp>
          <p:nvGrpSpPr>
            <p:cNvPr id="241" name="Group 240"/>
            <p:cNvGrpSpPr/>
            <p:nvPr/>
          </p:nvGrpSpPr>
          <p:grpSpPr>
            <a:xfrm>
              <a:off x="81280" y="2993497"/>
              <a:ext cx="7943559" cy="2915015"/>
              <a:chOff x="182880" y="2993497"/>
              <a:chExt cx="7943559" cy="29150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84253" y="5618357"/>
                <a:ext cx="118969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Student(S)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90983" y="5648837"/>
                <a:ext cx="115824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Course(C)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23186" y="5648837"/>
                <a:ext cx="1221157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Professor(P)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416270" y="4746962"/>
                <a:ext cx="1757679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023186" y="4735482"/>
                <a:ext cx="1345368" cy="30295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Teaches(C,P</a:t>
                </a:r>
                <a:r>
                  <a:rPr lang="en-US" sz="1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490983" y="4757122"/>
                <a:ext cx="1016000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82880" y="3829600"/>
                <a:ext cx="2542348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Registration(C,S),RA(S,P)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781500" y="3847845"/>
                <a:ext cx="3005311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Registration(C,S)Teaches(C,P)</a:t>
                </a: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1" idx="4"/>
              </p:cNvCxnSpPr>
              <p:nvPr/>
            </p:nvCxnSpPr>
            <p:spPr>
              <a:xfrm flipH="1" flipV="1">
                <a:off x="2295110" y="5006637"/>
                <a:ext cx="283992" cy="61172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0"/>
                <a:endCxn id="11" idx="4"/>
              </p:cNvCxnSpPr>
              <p:nvPr/>
            </p:nvCxnSpPr>
            <p:spPr>
              <a:xfrm flipH="1" flipV="1">
                <a:off x="2295110" y="5006637"/>
                <a:ext cx="1774993" cy="6422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4"/>
                <a:endCxn id="12" idx="4"/>
              </p:cNvCxnSpPr>
              <p:nvPr/>
            </p:nvCxnSpPr>
            <p:spPr>
              <a:xfrm>
                <a:off x="5695870" y="5038437"/>
                <a:ext cx="0" cy="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0"/>
                <a:endCxn id="12" idx="4"/>
              </p:cNvCxnSpPr>
              <p:nvPr/>
            </p:nvCxnSpPr>
            <p:spPr>
              <a:xfrm flipV="1">
                <a:off x="4070103" y="5038437"/>
                <a:ext cx="1625767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0"/>
                <a:endCxn id="12" idx="4"/>
              </p:cNvCxnSpPr>
              <p:nvPr/>
            </p:nvCxnSpPr>
            <p:spPr>
              <a:xfrm flipV="1">
                <a:off x="5633765" y="5038437"/>
                <a:ext cx="62105" cy="61040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10" idx="0"/>
                <a:endCxn id="13" idx="4"/>
              </p:cNvCxnSpPr>
              <p:nvPr/>
            </p:nvCxnSpPr>
            <p:spPr>
              <a:xfrm flipH="1" flipV="1">
                <a:off x="3998983" y="5016797"/>
                <a:ext cx="1634782" cy="63204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8" idx="0"/>
                <a:endCxn id="13" idx="4"/>
              </p:cNvCxnSpPr>
              <p:nvPr/>
            </p:nvCxnSpPr>
            <p:spPr>
              <a:xfrm flipV="1">
                <a:off x="2579102" y="5016797"/>
                <a:ext cx="1419881" cy="601560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11" idx="0"/>
              </p:cNvCxnSpPr>
              <p:nvPr/>
            </p:nvCxnSpPr>
            <p:spPr>
              <a:xfrm flipH="1" flipV="1">
                <a:off x="1409260" y="4110918"/>
                <a:ext cx="885850" cy="636044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" idx="0"/>
              </p:cNvCxnSpPr>
              <p:nvPr/>
            </p:nvCxnSpPr>
            <p:spPr>
              <a:xfrm flipH="1" flipV="1">
                <a:off x="1409259" y="4110916"/>
                <a:ext cx="2589724" cy="646206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12" idx="0"/>
                <a:endCxn id="15" idx="4"/>
              </p:cNvCxnSpPr>
              <p:nvPr/>
            </p:nvCxnSpPr>
            <p:spPr>
              <a:xfrm flipH="1" flipV="1">
                <a:off x="4284156" y="4107520"/>
                <a:ext cx="1411714" cy="62796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1" idx="0"/>
                <a:endCxn id="15" idx="4"/>
              </p:cNvCxnSpPr>
              <p:nvPr/>
            </p:nvCxnSpPr>
            <p:spPr>
              <a:xfrm flipV="1">
                <a:off x="2295110" y="4107520"/>
                <a:ext cx="1989046" cy="63944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5822236" y="3839725"/>
                <a:ext cx="2304203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RA(S,P),Teaches(C,P)</a:t>
                </a:r>
              </a:p>
            </p:txBody>
          </p:sp>
          <p:cxnSp>
            <p:nvCxnSpPr>
              <p:cNvPr id="51" name="Straight Arrow Connector 50"/>
              <p:cNvCxnSpPr>
                <a:stCxn id="12" idx="0"/>
                <a:endCxn id="47" idx="4"/>
              </p:cNvCxnSpPr>
              <p:nvPr/>
            </p:nvCxnSpPr>
            <p:spPr>
              <a:xfrm flipV="1">
                <a:off x="5695870" y="4099400"/>
                <a:ext cx="1278468" cy="63608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13" idx="0"/>
                <a:endCxn id="47" idx="4"/>
              </p:cNvCxnSpPr>
              <p:nvPr/>
            </p:nvCxnSpPr>
            <p:spPr>
              <a:xfrm flipV="1">
                <a:off x="3998983" y="4099400"/>
                <a:ext cx="2975355" cy="657722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2136654" y="2993497"/>
                <a:ext cx="3918205" cy="259675"/>
              </a:xfrm>
              <a:prstGeom prst="ellipse">
                <a:avLst/>
              </a:prstGeom>
              <a:solidFill>
                <a:schemeClr val="bg1"/>
              </a:solidFill>
              <a:ln w="12700" cap="sq">
                <a:miter lim="800000"/>
                <a:tailEnd type="stealth" w="lg" len="lg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Registration(C,S</a:t>
                </a:r>
                <a:r>
                  <a:rPr lang="en-US" sz="1200" dirty="0" smtClean="0">
                    <a:solidFill>
                      <a:schemeClr val="tx1"/>
                    </a:solidFill>
                  </a:rPr>
                  <a:t>),RA(S,P),Teaches(C,P</a:t>
                </a:r>
                <a:r>
                  <a:rPr lang="en-US" sz="12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cxnSp>
            <p:nvCxnSpPr>
              <p:cNvPr id="71" name="Straight Arrow Connector 70"/>
              <p:cNvCxnSpPr>
                <a:endCxn id="69" idx="4"/>
              </p:cNvCxnSpPr>
              <p:nvPr/>
            </p:nvCxnSpPr>
            <p:spPr>
              <a:xfrm flipV="1">
                <a:off x="1409258" y="3253172"/>
                <a:ext cx="2686499" cy="554789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47" idx="0"/>
                <a:endCxn id="69" idx="4"/>
              </p:cNvCxnSpPr>
              <p:nvPr/>
            </p:nvCxnSpPr>
            <p:spPr>
              <a:xfrm flipH="1" flipV="1">
                <a:off x="4095757" y="3253172"/>
                <a:ext cx="2878581" cy="58655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15" idx="0"/>
                <a:endCxn id="69" idx="4"/>
              </p:cNvCxnSpPr>
              <p:nvPr/>
            </p:nvCxnSpPr>
            <p:spPr>
              <a:xfrm flipH="1" flipV="1">
                <a:off x="4095757" y="3253172"/>
                <a:ext cx="188399" cy="594673"/>
              </a:xfrm>
              <a:prstGeom prst="straightConnector1">
                <a:avLst/>
              </a:prstGeom>
              <a:ln w="12700" cap="sq">
                <a:miter lim="800000"/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Arrow Connector 223"/>
            <p:cNvCxnSpPr/>
            <p:nvPr/>
          </p:nvCxnSpPr>
          <p:spPr>
            <a:xfrm flipV="1">
              <a:off x="8060383" y="3137424"/>
              <a:ext cx="1" cy="2624859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8204141" y="5546839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0</a:t>
              </a:r>
              <a:endParaRPr lang="en-US" sz="1400" dirty="0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8193982" y="4694842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1</a:t>
              </a:r>
              <a:endParaRPr lang="en-US" sz="14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178800" y="312032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3</a:t>
              </a:r>
              <a:endParaRPr lang="en-US" sz="14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178800" y="3866208"/>
              <a:ext cx="6808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smtClean="0"/>
                <a:t>Level 2</a:t>
              </a:r>
              <a:endParaRPr lang="en-US" sz="1400" dirty="0"/>
            </a:p>
          </p:txBody>
        </p:sp>
      </p:grpSp>
      <p:sp>
        <p:nvSpPr>
          <p:cNvPr id="5" name="Oval 4"/>
          <p:cNvSpPr/>
          <p:nvPr/>
        </p:nvSpPr>
        <p:spPr>
          <a:xfrm>
            <a:off x="1469985" y="5700700"/>
            <a:ext cx="5262073" cy="614276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40908" y="4814101"/>
            <a:ext cx="5563016" cy="742637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27079" y="5672045"/>
            <a:ext cx="840548" cy="47033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130686" y="4863370"/>
            <a:ext cx="768358" cy="4225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39" grpId="0" animBg="1"/>
      <p:bldP spid="41" grpId="0" animBg="1"/>
      <p:bldP spid="4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9300" y="1859939"/>
            <a:ext cx="7772400" cy="1143000"/>
          </a:xfrm>
        </p:spPr>
        <p:txBody>
          <a:bodyPr/>
          <a:lstStyle/>
          <a:p>
            <a:r>
              <a:rPr lang="en-US" dirty="0" smtClean="0"/>
              <a:t>Scoring Bayes Nets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Sufficient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5387"/>
          </a:xfrm>
        </p:spPr>
        <p:txBody>
          <a:bodyPr>
            <a:normAutofit/>
          </a:bodyPr>
          <a:lstStyle/>
          <a:p>
            <a:r>
              <a:rPr lang="en-US" dirty="0" smtClean="0"/>
              <a:t>Representation: Contingency Table.</a:t>
            </a:r>
          </a:p>
          <a:p>
            <a:r>
              <a:rPr lang="en-US" dirty="0" smtClean="0"/>
              <a:t>For single table, can use group by. (examples/screenshot)</a:t>
            </a:r>
          </a:p>
          <a:p>
            <a:r>
              <a:rPr lang="en-US" dirty="0"/>
              <a:t>Use Meta-SQL query: dynamically exploit schema during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Problems: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join tables.</a:t>
            </a:r>
          </a:p>
          <a:p>
            <a:pPr marL="776288" lvl="1" indent="-457200">
              <a:buFont typeface="+mj-lt"/>
              <a:buAutoNum type="arabicPeriod"/>
            </a:pPr>
            <a:r>
              <a:rPr lang="en-US" dirty="0" smtClean="0"/>
              <a:t>need to count events in complement tables.</a:t>
            </a:r>
          </a:p>
          <a:p>
            <a:pPr marL="501650" indent="-457200"/>
            <a:r>
              <a:rPr lang="en-US" dirty="0" smtClean="0"/>
              <a:t>For 1), can still use group by. [highly optimized even for joins]. (examples/screenshot)</a:t>
            </a:r>
          </a:p>
          <a:p>
            <a:pPr marL="501650" indent="-457200"/>
            <a:r>
              <a:rPr lang="en-US" dirty="0" smtClean="0"/>
              <a:t>For 2), no optimization available (unsafe query).</a:t>
            </a:r>
          </a:p>
          <a:p>
            <a:pPr marL="776288" lvl="1" indent="-457200"/>
            <a:r>
              <a:rPr lang="en-US" dirty="0" smtClean="0"/>
              <a:t>propose CT-algebra, extension of relational algebra.</a:t>
            </a:r>
          </a:p>
          <a:p>
            <a:pPr marL="50165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4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23395"/>
            <a:ext cx="7772400" cy="1143000"/>
          </a:xfrm>
        </p:spPr>
        <p:txBody>
          <a:bodyPr/>
          <a:lstStyle/>
          <a:p>
            <a:r>
              <a:rPr lang="en-US" dirty="0" smtClean="0"/>
              <a:t>Contingency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Snapshot of CT table for </a:t>
            </a:r>
            <a:r>
              <a:rPr lang="en-US" dirty="0" err="1" smtClean="0"/>
              <a:t>unielwin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Columns: parameterize variables </a:t>
            </a:r>
          </a:p>
          <a:p>
            <a:pPr marL="0" indent="0">
              <a:buNone/>
            </a:pPr>
            <a:r>
              <a:rPr lang="en-US" dirty="0" smtClean="0"/>
              <a:t>Row: possible values</a:t>
            </a:r>
          </a:p>
          <a:p>
            <a:pPr marL="0" indent="0">
              <a:buNone/>
            </a:pPr>
            <a:r>
              <a:rPr lang="en-US" dirty="0" smtClean="0"/>
              <a:t>Conjunctive queries in domain relational calculus</a:t>
            </a:r>
          </a:p>
          <a:p>
            <a:pPr marL="0" indent="0">
              <a:buNone/>
            </a:pPr>
            <a:r>
              <a:rPr lang="en-US" dirty="0" smtClean="0"/>
              <a:t>Counts, result size of query</a:t>
            </a:r>
          </a:p>
        </p:txBody>
      </p:sp>
    </p:spTree>
    <p:extLst>
      <p:ext uri="{BB962C8B-B14F-4D97-AF65-F5344CB8AC3E}">
        <p14:creationId xmlns:p14="http://schemas.microsoft.com/office/powerpoint/2010/main" val="284476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Unary operators : selection, projection, conditioning (can be defined as selection followed by projection.) </a:t>
            </a:r>
          </a:p>
          <a:p>
            <a:pPr lvl="1"/>
            <a:r>
              <a:rPr lang="en-US" dirty="0" smtClean="0"/>
              <a:t>need notation of complement of columns</a:t>
            </a:r>
          </a:p>
          <a:p>
            <a:r>
              <a:rPr lang="en-US" dirty="0" smtClean="0"/>
              <a:t>Binary operators: </a:t>
            </a:r>
          </a:p>
          <a:p>
            <a:pPr lvl="1"/>
            <a:r>
              <a:rPr lang="en-US" dirty="0"/>
              <a:t>set </a:t>
            </a:r>
            <a:r>
              <a:rPr lang="en-US" dirty="0" smtClean="0"/>
              <a:t>difference (addition, </a:t>
            </a:r>
            <a:r>
              <a:rPr lang="en-US" dirty="0" err="1" smtClean="0"/>
              <a:t>substraction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cross product,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Eliminating false relationship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6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Store and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8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61" y="377687"/>
            <a:ext cx="7772400" cy="69208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Computing the CT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527" y="1417639"/>
            <a:ext cx="905454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Input: a list of </a:t>
            </a:r>
            <a:r>
              <a:rPr lang="en-US" dirty="0" err="1" smtClean="0"/>
              <a:t>Rnodes</a:t>
            </a:r>
            <a:r>
              <a:rPr lang="en-US" dirty="0" smtClean="0"/>
              <a:t> (R1,R2,R3)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CT table for T[R1=T,R2=T,R3=T] = </a:t>
            </a:r>
            <a:r>
              <a:rPr lang="en-US" dirty="0" err="1" smtClean="0"/>
              <a:t>ct</a:t>
            </a:r>
            <a:r>
              <a:rPr lang="en-US" dirty="0" smtClean="0"/>
              <a:t>(Anodes(R1,R2,R3)|R1=T,R2=T,R3=T)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the pivot to R3. Let T[R2=T,R1=T, R3=star] := </a:t>
            </a:r>
            <a:r>
              <a:rPr lang="en-US" dirty="0" err="1" smtClean="0"/>
              <a:t>ct</a:t>
            </a:r>
            <a:r>
              <a:rPr lang="en-US" dirty="0" smtClean="0"/>
              <a:t>(Anodes(R1,R2)|R1=T,R2=T) x </a:t>
            </a:r>
            <a:r>
              <a:rPr lang="en-US" dirty="0" err="1" smtClean="0"/>
              <a:t>ct</a:t>
            </a:r>
            <a:r>
              <a:rPr lang="en-US" dirty="0" smtClean="0"/>
              <a:t>(1NodesR3-1Nodes(R1,R2)).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T[R2=T,R1=T,R3=F] = T[R2=T,R1=T</a:t>
            </a:r>
            <a:r>
              <a:rPr lang="en-US" dirty="0"/>
              <a:t>, R3_star</a:t>
            </a:r>
            <a:r>
              <a:rPr lang="en-US" dirty="0" smtClean="0"/>
              <a:t>]- Project_{2Nodes(R3)-comp}</a:t>
            </a:r>
            <a:r>
              <a:rPr lang="en-US" dirty="0"/>
              <a:t> </a:t>
            </a:r>
            <a:r>
              <a:rPr lang="en-US" dirty="0" smtClean="0"/>
              <a:t>T[R1=T,R2=T,R3=T]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R3_fill := (1,n/a for all 2Nodes of R3).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Ct(Anodes(R1,R2,R3)|R1=T,R2=T) = T[R2=T,R1=T,R3=F]xR3_fill union T[R1=T,R2=T,R3=T</a:t>
            </a:r>
            <a:r>
              <a:rPr lang="en-US" dirty="0"/>
              <a:t>]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8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77707" y="5808995"/>
            <a:ext cx="1424689" cy="3064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CT(Anodes(R),R)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96597" y="1523596"/>
            <a:ext cx="292664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CT(1nodes(R), 2nodes(R)|R=T) </a:t>
            </a:r>
          </a:p>
          <a:p>
            <a:r>
              <a:rPr lang="en-US" sz="1200" dirty="0"/>
              <a:t>Join of existing </a:t>
            </a:r>
            <a:r>
              <a:rPr lang="en-US" sz="1200" dirty="0" smtClean="0"/>
              <a:t>tables via meta-query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798920" y="154187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CT(1Nodes(R)|R = *)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511" y="3280150"/>
            <a:ext cx="206071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CT(Anodes(R)|R=F)</a:t>
            </a:r>
          </a:p>
        </p:txBody>
      </p:sp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 flipH="1">
            <a:off x="3855867" y="2981688"/>
            <a:ext cx="100941" cy="29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2" y="2280392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6"/>
          </p:cNvCxnSpPr>
          <p:nvPr/>
        </p:nvCxnSpPr>
        <p:spPr>
          <a:xfrm flipH="1">
            <a:off x="5870607" y="1985261"/>
            <a:ext cx="1089311" cy="4436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542980" y="4166712"/>
            <a:ext cx="168662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 R=T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98424" y="4147742"/>
            <a:ext cx="3512559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Add columns R=F,2Nodes(R)= N/A</a:t>
            </a:r>
            <a:endParaRPr lang="en-US" sz="1200" dirty="0"/>
          </a:p>
        </p:txBody>
      </p:sp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>
            <a:off x="3855867" y="3557149"/>
            <a:ext cx="498837" cy="5905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0"/>
          </p:cNvCxnSpPr>
          <p:nvPr/>
        </p:nvCxnSpPr>
        <p:spPr>
          <a:xfrm flipH="1">
            <a:off x="5699416" y="4426387"/>
            <a:ext cx="1686876" cy="864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959918" y="1985261"/>
            <a:ext cx="426374" cy="2181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23428" y="5290662"/>
            <a:ext cx="1351975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 flipH="1">
            <a:off x="5690052" y="5636896"/>
            <a:ext cx="9364" cy="172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0"/>
          </p:cNvCxnSpPr>
          <p:nvPr/>
        </p:nvCxnSpPr>
        <p:spPr>
          <a:xfrm>
            <a:off x="4354704" y="4407417"/>
            <a:ext cx="1344712" cy="883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6" y="2635454"/>
                <a:ext cx="710303" cy="346234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2"/>
          </p:cNvCxnSpPr>
          <p:nvPr/>
        </p:nvCxnSpPr>
        <p:spPr>
          <a:xfrm>
            <a:off x="3230155" y="1818869"/>
            <a:ext cx="371501" cy="989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4311959" y="2428894"/>
            <a:ext cx="206673" cy="3796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798920" y="353150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R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230155" y="999481"/>
            <a:ext cx="0" cy="54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1280"/>
              </p:ext>
            </p:extLst>
          </p:nvPr>
        </p:nvGraphicFramePr>
        <p:xfrm>
          <a:off x="1047776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0322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97792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27953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3276"/>
              </p:ext>
            </p:extLst>
          </p:nvPr>
        </p:nvGraphicFramePr>
        <p:xfrm>
          <a:off x="1074185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8000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3126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2039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34540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2464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7596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6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66361"/>
              </p:ext>
            </p:extLst>
          </p:nvPr>
        </p:nvGraphicFramePr>
        <p:xfrm>
          <a:off x="1212368" y="175306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482097"/>
              </p:ext>
            </p:extLst>
          </p:nvPr>
        </p:nvGraphicFramePr>
        <p:xfrm>
          <a:off x="4443986" y="14382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07336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290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4018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69224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26871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34833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93193" y="1787253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4220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725939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90601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66538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17909" y="5415347"/>
            <a:ext cx="2815952" cy="3168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1847290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59053"/>
              </p:ext>
            </p:extLst>
          </p:nvPr>
        </p:nvGraphicFramePr>
        <p:xfrm>
          <a:off x="376702" y="5506981"/>
          <a:ext cx="1912854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216788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[CL(CTT)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CL(CTT)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567150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5926" y="603999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5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44587"/>
              </p:ext>
            </p:extLst>
          </p:nvPr>
        </p:nvGraphicFramePr>
        <p:xfrm>
          <a:off x="1212368" y="102154"/>
          <a:ext cx="2454375" cy="104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75"/>
                <a:gridCol w="490875"/>
                <a:gridCol w="490875"/>
                <a:gridCol w="490875"/>
                <a:gridCol w="490875"/>
              </a:tblGrid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4361"/>
              </p:ext>
            </p:extLst>
          </p:nvPr>
        </p:nvGraphicFramePr>
        <p:xfrm>
          <a:off x="4443986" y="98103"/>
          <a:ext cx="3447101" cy="106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/>
                <a:gridCol w="492443"/>
                <a:gridCol w="492443"/>
                <a:gridCol w="492443"/>
                <a:gridCol w="492443"/>
                <a:gridCol w="492443"/>
                <a:gridCol w="492443"/>
              </a:tblGrid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848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941"/>
              </p:ext>
            </p:extLst>
          </p:nvPr>
        </p:nvGraphicFramePr>
        <p:xfrm>
          <a:off x="5041379" y="1900147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36181"/>
              </p:ext>
            </p:extLst>
          </p:nvPr>
        </p:nvGraphicFramePr>
        <p:xfrm>
          <a:off x="1804181" y="3464460"/>
          <a:ext cx="914400" cy="396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304800"/>
                <a:gridCol w="304800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064750"/>
              </p:ext>
            </p:extLst>
          </p:nvPr>
        </p:nvGraphicFramePr>
        <p:xfrm>
          <a:off x="1210377" y="1799358"/>
          <a:ext cx="2450590" cy="1053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19477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4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096493" y="1608927"/>
            <a:ext cx="340361" cy="17939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l-GR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endParaRPr lang="en-US" sz="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222500" y="1569720"/>
            <a:ext cx="182880" cy="127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fontAlgn="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endCxn id="39" idx="0"/>
          </p:cNvCxnSpPr>
          <p:nvPr/>
        </p:nvCxnSpPr>
        <p:spPr>
          <a:xfrm>
            <a:off x="6266674" y="1482573"/>
            <a:ext cx="0" cy="1263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9" idx="4"/>
            <a:endCxn id="34" idx="0"/>
          </p:cNvCxnSpPr>
          <p:nvPr/>
        </p:nvCxnSpPr>
        <p:spPr>
          <a:xfrm>
            <a:off x="6266674" y="1788325"/>
            <a:ext cx="0" cy="111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13940" y="1690624"/>
            <a:ext cx="0" cy="104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0" idx="0"/>
          </p:cNvCxnSpPr>
          <p:nvPr/>
        </p:nvCxnSpPr>
        <p:spPr>
          <a:xfrm>
            <a:off x="2313940" y="1430226"/>
            <a:ext cx="0" cy="13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54007"/>
              </p:ext>
            </p:extLst>
          </p:nvPr>
        </p:nvGraphicFramePr>
        <p:xfrm>
          <a:off x="345949" y="4004584"/>
          <a:ext cx="3834280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  <a:gridCol w="479285"/>
              </a:tblGrid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38930"/>
              </p:ext>
            </p:extLst>
          </p:nvPr>
        </p:nvGraphicFramePr>
        <p:xfrm>
          <a:off x="7684877" y="3325284"/>
          <a:ext cx="328517" cy="426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517"/>
              </a:tblGrid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180229" y="5078369"/>
            <a:ext cx="422963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</a:p>
        </p:txBody>
      </p:sp>
      <p:cxnSp>
        <p:nvCxnSpPr>
          <p:cNvPr id="84" name="Straight Arrow Connector 83"/>
          <p:cNvCxnSpPr>
            <a:endCxn id="35" idx="0"/>
          </p:cNvCxnSpPr>
          <p:nvPr/>
        </p:nvCxnSpPr>
        <p:spPr>
          <a:xfrm flipH="1">
            <a:off x="2261381" y="3346484"/>
            <a:ext cx="4066" cy="117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2"/>
          </p:cNvCxnSpPr>
          <p:nvPr/>
        </p:nvCxnSpPr>
        <p:spPr>
          <a:xfrm flipH="1">
            <a:off x="2259209" y="3860699"/>
            <a:ext cx="2172" cy="15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1024"/>
              </p:ext>
            </p:extLst>
          </p:nvPr>
        </p:nvGraphicFramePr>
        <p:xfrm>
          <a:off x="2628765" y="5454550"/>
          <a:ext cx="3863728" cy="1163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  <a:gridCol w="482966"/>
              </a:tblGrid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79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>
            <a:stCxn id="67" idx="4"/>
          </p:cNvCxnSpPr>
          <p:nvPr/>
        </p:nvCxnSpPr>
        <p:spPr>
          <a:xfrm>
            <a:off x="4391711" y="5338044"/>
            <a:ext cx="0" cy="132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0" idx="2"/>
            <a:endCxn id="67" idx="2"/>
          </p:cNvCxnSpPr>
          <p:nvPr/>
        </p:nvCxnSpPr>
        <p:spPr>
          <a:xfrm>
            <a:off x="2263089" y="5115834"/>
            <a:ext cx="1917140" cy="92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>
            <a:endCxn id="66" idx="0"/>
          </p:cNvCxnSpPr>
          <p:nvPr/>
        </p:nvCxnSpPr>
        <p:spPr>
          <a:xfrm>
            <a:off x="7849135" y="1469126"/>
            <a:ext cx="0" cy="18561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>
            <a:spLocks/>
          </p:cNvSpPr>
          <p:nvPr/>
        </p:nvSpPr>
        <p:spPr>
          <a:xfrm>
            <a:off x="438912" y="166434"/>
            <a:ext cx="468316" cy="30295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9" name="TextBox 278"/>
          <p:cNvSpPr txBox="1">
            <a:spLocks/>
          </p:cNvSpPr>
          <p:nvPr/>
        </p:nvSpPr>
        <p:spPr>
          <a:xfrm>
            <a:off x="8139287" y="131327"/>
            <a:ext cx="49305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>
            <a:spLocks/>
          </p:cNvSpPr>
          <p:nvPr/>
        </p:nvSpPr>
        <p:spPr>
          <a:xfrm>
            <a:off x="367070" y="2095381"/>
            <a:ext cx="570248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>
            <a:spLocks/>
          </p:cNvSpPr>
          <p:nvPr/>
        </p:nvSpPr>
        <p:spPr>
          <a:xfrm>
            <a:off x="461511" y="3602348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2" name="Table 2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0951"/>
              </p:ext>
            </p:extLst>
          </p:nvPr>
        </p:nvGraphicFramePr>
        <p:xfrm>
          <a:off x="4557469" y="3969492"/>
          <a:ext cx="3756288" cy="106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10"/>
                <a:gridCol w="457754"/>
                <a:gridCol w="457754"/>
                <a:gridCol w="457754"/>
                <a:gridCol w="457754"/>
                <a:gridCol w="457754"/>
                <a:gridCol w="457754"/>
                <a:gridCol w="457754"/>
              </a:tblGrid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2141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97" name="Straight Arrow Connector 296"/>
          <p:cNvCxnSpPr/>
          <p:nvPr/>
        </p:nvCxnSpPr>
        <p:spPr>
          <a:xfrm>
            <a:off x="7856755" y="3755052"/>
            <a:ext cx="1340" cy="226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92" idx="2"/>
            <a:endCxn id="67" idx="6"/>
          </p:cNvCxnSpPr>
          <p:nvPr/>
        </p:nvCxnSpPr>
        <p:spPr>
          <a:xfrm flipH="1">
            <a:off x="4603192" y="5035072"/>
            <a:ext cx="1832421" cy="173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/>
          <p:cNvCxnSpPr>
            <a:stCxn id="34" idx="1"/>
            <a:endCxn id="40" idx="6"/>
          </p:cNvCxnSpPr>
          <p:nvPr/>
        </p:nvCxnSpPr>
        <p:spPr>
          <a:xfrm rot="10800000">
            <a:off x="2405381" y="1633220"/>
            <a:ext cx="2635999" cy="79880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>
            <a:spLocks/>
          </p:cNvSpPr>
          <p:nvPr/>
        </p:nvSpPr>
        <p:spPr>
          <a:xfrm>
            <a:off x="8103807" y="3545159"/>
            <a:ext cx="645591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1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Box 323"/>
          <p:cNvSpPr txBox="1">
            <a:spLocks/>
          </p:cNvSpPr>
          <p:nvPr/>
        </p:nvSpPr>
        <p:spPr>
          <a:xfrm>
            <a:off x="2274305" y="5597923"/>
            <a:ext cx="328892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US" sz="1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520" y="1117449"/>
            <a:ext cx="3287953" cy="34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s_ct.count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CL(p),CL(s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p_ct</a:t>
            </a: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s_ct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56560" y="1102530"/>
            <a:ext cx="3622250" cy="41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count, CL(p), CL(s), CL(RA)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s, 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p.p_id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CL(p), CL(s), CL(RA)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57469" y="2969356"/>
            <a:ext cx="3211976" cy="3559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 AS SELECT SUM(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count,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CL(s)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CL(p), CL(s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98" y="2834895"/>
            <a:ext cx="4180694" cy="546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temp.count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CL(temp)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temp  WHERE  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CL (temp)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SELECT 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.COUNT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COUNT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FROM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NOT IN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CL(temp)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18493" y="5424490"/>
            <a:ext cx="1621378" cy="6135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7" name="TextBox 166"/>
          <p:cNvSpPr txBox="1">
            <a:spLocks/>
          </p:cNvSpPr>
          <p:nvPr/>
        </p:nvSpPr>
        <p:spPr>
          <a:xfrm>
            <a:off x="8017367" y="2144505"/>
            <a:ext cx="698795" cy="3029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0080"/>
              </p:ext>
            </p:extLst>
          </p:nvPr>
        </p:nvGraphicFramePr>
        <p:xfrm>
          <a:off x="444819" y="5525269"/>
          <a:ext cx="1830050" cy="98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066"/>
                <a:gridCol w="1133984"/>
              </a:tblGrid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CL(P)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Pop,Teach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CL(S)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Intel, Rank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CL(RA)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Cap, Sal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CL(CT*)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[CL(P), CL(S)]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[CL(CT*) ,CL(RA)]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  <a:tr h="16459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CL(CT) </a:t>
                      </a:r>
                    </a:p>
                  </a:txBody>
                  <a:tcPr marL="18288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[CL(CT</a:t>
                      </a:r>
                      <a:r>
                        <a:rPr kumimoji="0" lang="en-US" sz="10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, RA]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" marR="0" marT="0" marB="0" anchor="ctr"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955871" y="475707"/>
            <a:ext cx="955327" cy="485236"/>
            <a:chOff x="7955871" y="703342"/>
            <a:chExt cx="955327" cy="485236"/>
          </a:xfrm>
        </p:grpSpPr>
        <p:sp>
          <p:nvSpPr>
            <p:cNvPr id="45" name="Oval 44"/>
            <p:cNvSpPr/>
            <p:nvPr/>
          </p:nvSpPr>
          <p:spPr>
            <a:xfrm>
              <a:off x="7955871" y="1009219"/>
              <a:ext cx="457200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8453998" y="1014842"/>
              <a:ext cx="457200" cy="173736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8069940" y="703342"/>
              <a:ext cx="653532" cy="173117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RA(P,S)</a:t>
              </a:r>
              <a:endPara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5" idx="0"/>
              <a:endCxn id="48" idx="4"/>
            </p:cNvCxnSpPr>
            <p:nvPr/>
          </p:nvCxnSpPr>
          <p:spPr>
            <a:xfrm flipV="1">
              <a:off x="8184471" y="876459"/>
              <a:ext cx="212235" cy="132760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6" idx="0"/>
              <a:endCxn id="48" idx="4"/>
            </p:cNvCxnSpPr>
            <p:nvPr/>
          </p:nvCxnSpPr>
          <p:spPr>
            <a:xfrm flipH="1" flipV="1">
              <a:off x="8396706" y="876459"/>
              <a:ext cx="285892" cy="138383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74070" y="594178"/>
            <a:ext cx="997999" cy="146304"/>
            <a:chOff x="165926" y="808287"/>
            <a:chExt cx="997999" cy="146304"/>
          </a:xfrm>
        </p:grpSpPr>
        <p:sp>
          <p:nvSpPr>
            <p:cNvPr id="49" name="Oval 48"/>
            <p:cNvSpPr/>
            <p:nvPr/>
          </p:nvSpPr>
          <p:spPr>
            <a:xfrm>
              <a:off x="165926" y="814856"/>
              <a:ext cx="411480" cy="137160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Stu(S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25013" y="808287"/>
              <a:ext cx="438912" cy="146304"/>
            </a:xfrm>
            <a:prstGeom prst="ellipse">
              <a:avLst/>
            </a:prstGeom>
            <a:solidFill>
              <a:schemeClr val="bg1"/>
            </a:solidFill>
            <a:ln w="12700" cap="sq">
              <a:miter lim="800000"/>
              <a:tailEnd type="stealth" w="lg" len="lg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Prof(P</a:t>
              </a:r>
              <a:r>
                <a:rPr lang="en-US" sz="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1" name="TextBox 50"/>
            <p:cNvSpPr txBox="1">
              <a:spLocks/>
            </p:cNvSpPr>
            <p:nvPr/>
          </p:nvSpPr>
          <p:spPr>
            <a:xfrm>
              <a:off x="565214" y="818650"/>
              <a:ext cx="182880" cy="127000"/>
            </a:xfrm>
            <a:prstGeom prst="ellipse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fontAlgn="t"/>
              <a:r>
                <a:rPr lang="en-US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>
            <a:spLocks/>
          </p:cNvSpPr>
          <p:nvPr/>
        </p:nvSpPr>
        <p:spPr>
          <a:xfrm>
            <a:off x="1265756" y="1552042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/>
          </p:cNvSpPr>
          <p:nvPr/>
        </p:nvSpPr>
        <p:spPr>
          <a:xfrm>
            <a:off x="2949547" y="3515833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2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>
            <a:off x="6601412" y="3464460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3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>
            <a:spLocks/>
          </p:cNvSpPr>
          <p:nvPr/>
        </p:nvSpPr>
        <p:spPr>
          <a:xfrm>
            <a:off x="4771692" y="5155274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4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>
            <a:spLocks/>
          </p:cNvSpPr>
          <p:nvPr/>
        </p:nvSpPr>
        <p:spPr>
          <a:xfrm>
            <a:off x="7982369" y="1104086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6 in Alg. 2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/>
          </p:cNvSpPr>
          <p:nvPr/>
        </p:nvSpPr>
        <p:spPr>
          <a:xfrm>
            <a:off x="180566" y="93105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5 in Alg. 2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458493" y="1576677"/>
            <a:ext cx="943257" cy="173029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1 in Alg. 1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888" y="1536383"/>
            <a:ext cx="8385454" cy="5175313"/>
          </a:xfrm>
          <a:prstGeom prst="rect">
            <a:avLst/>
          </a:prstGeom>
          <a:noFill/>
          <a:ln w="44450" cap="rnd" cmpd="dbl">
            <a:solidFill>
              <a:schemeClr val="accent1">
                <a:shade val="50000"/>
              </a:schemeClr>
            </a:solidFill>
            <a:prstDash val="lgDashDot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>
            <a:off x="8451570" y="1125125"/>
            <a:ext cx="943257" cy="4038585"/>
          </a:xfrm>
          <a:prstGeom prst="ellipse">
            <a:avLst/>
          </a:prstGeom>
          <a:noFill/>
          <a:ln>
            <a:noFill/>
          </a:ln>
        </p:spPr>
        <p:txBody>
          <a:bodyPr vert="wordArtVert" wrap="square" lIns="0" tIns="0" rIns="0" bIns="0" rtlCol="0" anchor="ctr" anchorCtr="0">
            <a:noAutofit/>
          </a:bodyPr>
          <a:lstStyle/>
          <a:p>
            <a:pPr algn="ctr"/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4691" y="2034252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2499" y="3330742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3132429" y="3291253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8254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10495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8289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038" y="405252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DataBase_CT</a:t>
            </a:r>
            <a:endParaRPr lang="en-US" sz="1200" b="1" dirty="0" smtClean="0"/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5429435" y="2363443"/>
            <a:ext cx="277591" cy="64529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5527888" y="3214922"/>
            <a:ext cx="277591" cy="580061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37509" y="2635996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92932" y="518563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DataBase_BN</a:t>
            </a:r>
            <a:endParaRPr lang="en-US" sz="1200" b="1" dirty="0" smtClean="0"/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94848" y="2199096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821362" y="3469241"/>
            <a:ext cx="277591" cy="488105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6426"/>
              </p:ext>
            </p:extLst>
          </p:nvPr>
        </p:nvGraphicFramePr>
        <p:xfrm>
          <a:off x="2231379" y="2074937"/>
          <a:ext cx="2613998" cy="95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97"/>
                <a:gridCol w="942681"/>
                <a:gridCol w="499620"/>
              </a:tblGrid>
              <a:tr h="29265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 id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FunctorName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5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7432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30736"/>
              </p:ext>
            </p:extLst>
          </p:nvPr>
        </p:nvGraphicFramePr>
        <p:xfrm>
          <a:off x="2253499" y="4052522"/>
          <a:ext cx="2450590" cy="10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118"/>
                <a:gridCol w="490118"/>
                <a:gridCol w="490118"/>
                <a:gridCol w="490118"/>
                <a:gridCol w="490118"/>
              </a:tblGrid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161007"/>
              </p:ext>
            </p:extLst>
          </p:nvPr>
        </p:nvGraphicFramePr>
        <p:xfrm>
          <a:off x="5081047" y="4052522"/>
          <a:ext cx="3440784" cy="1021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684"/>
                <a:gridCol w="939615"/>
                <a:gridCol w="1225485"/>
              </a:tblGrid>
              <a:tr h="226439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74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200" b="1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RA(S,P)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popularity(P)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(P)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8716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 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diff(C)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grade(C,S)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81762" y="3739998"/>
            <a:ext cx="1177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 smtClean="0"/>
              <a:t>PathBayesNet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79912" y="515389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Footer Placeholder 1"/>
          <p:cNvSpPr txBox="1">
            <a:spLocks/>
          </p:cNvSpPr>
          <p:nvPr/>
        </p:nvSpPr>
        <p:spPr>
          <a:xfrm>
            <a:off x="1440872" y="1503218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Random variable database</a:t>
            </a:r>
            <a:endParaRPr lang="en-US" dirty="0"/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1501832" y="2262447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Contingency table algebra</a:t>
            </a:r>
            <a:endParaRPr 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1654232" y="3071553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Lattice search structure learning</a:t>
            </a:r>
          </a:p>
          <a:p>
            <a:pPr>
              <a:defRPr/>
            </a:pPr>
            <a:r>
              <a:rPr lang="en-US" sz="1100" dirty="0" smtClean="0"/>
              <a:t>(model manager)</a:t>
            </a:r>
            <a:endParaRPr lang="en-US" sz="1100" dirty="0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1806632" y="3880659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Level-wise CT-tables computation</a:t>
            </a:r>
            <a:endParaRPr lang="en-US" dirty="0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1959032" y="4689765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2111432" y="5498871"/>
            <a:ext cx="3962400" cy="4572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Evaluation </a:t>
            </a:r>
            <a:r>
              <a:rPr lang="en-US" sz="1100" dirty="0" smtClean="0"/>
              <a:t>(</a:t>
            </a:r>
            <a:r>
              <a:rPr lang="en-US" sz="1000" dirty="0"/>
              <a:t>MLE parameter learning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cxnSp>
        <p:nvCxnSpPr>
          <p:cNvPr id="10" name="Straight Arrow Connector 9"/>
          <p:cNvCxnSpPr>
            <a:stCxn id="2" idx="2"/>
            <a:endCxn id="3" idx="0"/>
          </p:cNvCxnSpPr>
          <p:nvPr/>
        </p:nvCxnSpPr>
        <p:spPr>
          <a:xfrm>
            <a:off x="3361112" y="972589"/>
            <a:ext cx="60960" cy="53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4" idx="0"/>
          </p:cNvCxnSpPr>
          <p:nvPr/>
        </p:nvCxnSpPr>
        <p:spPr>
          <a:xfrm>
            <a:off x="3422072" y="1960418"/>
            <a:ext cx="60960" cy="30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3483032" y="2719647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3635432" y="3528753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3787832" y="4337859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8" idx="0"/>
          </p:cNvCxnSpPr>
          <p:nvPr/>
        </p:nvCxnSpPr>
        <p:spPr>
          <a:xfrm>
            <a:off x="3940232" y="5146965"/>
            <a:ext cx="152400" cy="35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90293" y="2054397"/>
            <a:ext cx="14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DB_RV </a:t>
            </a:r>
          </a:p>
          <a:p>
            <a:pPr algn="ctr"/>
            <a:r>
              <a:rPr lang="en-US" sz="1200" dirty="0" smtClean="0"/>
              <a:t>Random variables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3414" y="2958537"/>
            <a:ext cx="1715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Virtual Join Algorithm </a:t>
            </a:r>
            <a:endParaRPr lang="en-US" sz="1200" dirty="0"/>
          </a:p>
        </p:txBody>
      </p:sp>
      <p:sp>
        <p:nvSpPr>
          <p:cNvPr id="14" name="Down Arrow 13"/>
          <p:cNvSpPr/>
          <p:nvPr/>
        </p:nvSpPr>
        <p:spPr>
          <a:xfrm>
            <a:off x="4005621" y="2855521"/>
            <a:ext cx="277591" cy="51651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492387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248791" y="1464818"/>
            <a:ext cx="2960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SQL Script Utilizing information schema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3971200" y="1426643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49144" y="772553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pic>
        <p:nvPicPr>
          <p:cNvPr id="18" name="Picture 17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704" y="1883978"/>
            <a:ext cx="971542" cy="97154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45" y="3372039"/>
            <a:ext cx="971542" cy="971542"/>
          </a:xfrm>
          <a:prstGeom prst="rect">
            <a:avLst/>
          </a:prstGeom>
        </p:spPr>
      </p:pic>
      <p:pic>
        <p:nvPicPr>
          <p:cNvPr id="29" name="Picture 28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257" y="4297091"/>
            <a:ext cx="971542" cy="9715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009589" y="3636182"/>
            <a:ext cx="168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DB_CT</a:t>
            </a:r>
          </a:p>
          <a:p>
            <a:pPr algn="r"/>
            <a:r>
              <a:rPr lang="en-US" sz="1200" dirty="0" smtClean="0"/>
              <a:t>Contingency Tables</a:t>
            </a:r>
            <a:endParaRPr lang="en-US" sz="1200" b="1" dirty="0" smtClean="0"/>
          </a:p>
        </p:txBody>
      </p:sp>
      <p:sp>
        <p:nvSpPr>
          <p:cNvPr id="31" name="Down Arrow 30"/>
          <p:cNvSpPr/>
          <p:nvPr/>
        </p:nvSpPr>
        <p:spPr>
          <a:xfrm rot="17353468">
            <a:off x="4912924" y="2147735"/>
            <a:ext cx="277591" cy="777240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4682367">
            <a:off x="4987754" y="3347058"/>
            <a:ext cx="277591" cy="776826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4380" y="2703948"/>
            <a:ext cx="1771048" cy="6649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Manager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Lattice </a:t>
            </a:r>
            <a:r>
              <a:rPr lang="en-US" dirty="0" smtClean="0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597" y="4552029"/>
            <a:ext cx="117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DB_BN</a:t>
            </a:r>
          </a:p>
          <a:p>
            <a:pPr algn="r"/>
            <a:r>
              <a:rPr lang="en-US" sz="1200" dirty="0" smtClean="0"/>
              <a:t>Bayes Nets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051719" y="2121908"/>
            <a:ext cx="1485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Edge Constraints</a:t>
            </a:r>
            <a:endParaRPr lang="en-US" sz="1200" dirty="0"/>
          </a:p>
        </p:txBody>
      </p:sp>
      <p:sp>
        <p:nvSpPr>
          <p:cNvPr id="36" name="Down Arrow 35"/>
          <p:cNvSpPr/>
          <p:nvPr/>
        </p:nvSpPr>
        <p:spPr>
          <a:xfrm>
            <a:off x="6478233" y="3487229"/>
            <a:ext cx="277591" cy="809862"/>
          </a:xfrm>
          <a:prstGeom prst="downArrow">
            <a:avLst>
              <a:gd name="adj1" fmla="val 50000"/>
              <a:gd name="adj2" fmla="val 638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01851"/>
              </p:ext>
            </p:extLst>
          </p:nvPr>
        </p:nvGraphicFramePr>
        <p:xfrm>
          <a:off x="546420" y="233680"/>
          <a:ext cx="394176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180"/>
                <a:gridCol w="1666240"/>
                <a:gridCol w="609600"/>
                <a:gridCol w="58674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7391"/>
              </p:ext>
            </p:extLst>
          </p:nvPr>
        </p:nvGraphicFramePr>
        <p:xfrm>
          <a:off x="2143760" y="4671060"/>
          <a:ext cx="5678001" cy="1859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33528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31209"/>
              </p:ext>
            </p:extLst>
          </p:nvPr>
        </p:nvGraphicFramePr>
        <p:xfrm>
          <a:off x="4795751" y="233680"/>
          <a:ext cx="2993274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94"/>
                <a:gridCol w="1097280"/>
                <a:gridCol w="457200"/>
                <a:gridCol w="457200"/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Bayes Net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(ER Design)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Headers in Random Variable Database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(Entity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(Relationship Attributes)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sat(C,S)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(Relation Tables)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registration(C,S)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0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17051"/>
              </p:ext>
            </p:extLst>
          </p:nvPr>
        </p:nvGraphicFramePr>
        <p:xfrm>
          <a:off x="546420" y="233680"/>
          <a:ext cx="4411660" cy="463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060"/>
                <a:gridCol w="1706880"/>
                <a:gridCol w="975360"/>
                <a:gridCol w="721360"/>
              </a:tblGrid>
              <a:tr h="18288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Pvariables</a:t>
                      </a:r>
                      <a:endParaRPr kumimoji="0" lang="en-US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table_name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rating(course0)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28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salary(prof0,student0)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sat(course0,student0)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pvid1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pvid2</a:t>
                      </a:r>
                      <a:endParaRPr kumimoji="0"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RA(prof0,student0)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registration(course0,student0)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course0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student0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7943"/>
              </p:ext>
            </p:extLst>
          </p:nvPr>
        </p:nvGraphicFramePr>
        <p:xfrm>
          <a:off x="7477760" y="4846320"/>
          <a:ext cx="5678001" cy="1798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033"/>
                <a:gridCol w="2117558"/>
                <a:gridCol w="750770"/>
                <a:gridCol w="7706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Table Name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Columns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ForeignKeyColumns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AttributeColumns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RelationTables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8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505" y="3192097"/>
            <a:ext cx="143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DataBase_RV</a:t>
            </a:r>
            <a:r>
              <a:rPr lang="en-US" sz="1200" b="1" dirty="0" smtClean="0"/>
              <a:t> </a:t>
            </a:r>
          </a:p>
          <a:p>
            <a:pPr algn="ctr"/>
            <a:r>
              <a:rPr lang="en-US" sz="1200" dirty="0"/>
              <a:t>MetaData about Random variables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2820203" y="4164119"/>
            <a:ext cx="277591" cy="4273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28" y="1558853"/>
            <a:ext cx="971542" cy="971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190273" y="2741264"/>
            <a:ext cx="1514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sp>
        <p:nvSpPr>
          <p:cNvPr id="26" name="Down Arrow 25"/>
          <p:cNvSpPr/>
          <p:nvPr/>
        </p:nvSpPr>
        <p:spPr>
          <a:xfrm>
            <a:off x="2792724" y="2493109"/>
            <a:ext cx="277591" cy="45733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70668" y="1839019"/>
            <a:ext cx="1222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</a:t>
            </a:r>
            <a:r>
              <a:rPr lang="en-US" sz="1200" dirty="0" smtClean="0"/>
              <a:t>  </a:t>
            </a:r>
          </a:p>
          <a:p>
            <a:pPr algn="r"/>
            <a:r>
              <a:rPr lang="en-US" sz="1200" dirty="0" smtClean="0"/>
              <a:t>original data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214" y="5023812"/>
            <a:ext cx="1680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DataBase_Count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62885" y="4646617"/>
            <a:ext cx="173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DataBase_Models</a:t>
            </a:r>
            <a:endParaRPr lang="en-US" sz="12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22" name="Picture 21" descr="database.pdf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491" y="3286372"/>
            <a:ext cx="457782" cy="457782"/>
          </a:xfrm>
          <a:prstGeom prst="rect">
            <a:avLst/>
          </a:prstGeom>
        </p:spPr>
      </p:pic>
      <p:pic>
        <p:nvPicPr>
          <p:cNvPr id="23" name="Picture 22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128" y="5023812"/>
            <a:ext cx="632540" cy="632540"/>
          </a:xfrm>
          <a:prstGeom prst="rect">
            <a:avLst/>
          </a:prstGeom>
        </p:spPr>
      </p:pic>
      <p:pic>
        <p:nvPicPr>
          <p:cNvPr id="28" name="Picture 27" descr="database.pdf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65" y="5037603"/>
            <a:ext cx="632540" cy="632540"/>
          </a:xfrm>
          <a:prstGeom prst="rect">
            <a:avLst/>
          </a:prstGeom>
        </p:spPr>
      </p:pic>
      <p:sp>
        <p:nvSpPr>
          <p:cNvPr id="4" name="Can 3"/>
          <p:cNvSpPr/>
          <p:nvPr/>
        </p:nvSpPr>
        <p:spPr>
          <a:xfrm>
            <a:off x="6358013" y="5103088"/>
            <a:ext cx="673748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Model Structure</a:t>
            </a:r>
          </a:p>
        </p:txBody>
      </p:sp>
      <p:sp>
        <p:nvSpPr>
          <p:cNvPr id="29" name="Can 28"/>
          <p:cNvSpPr/>
          <p:nvPr/>
        </p:nvSpPr>
        <p:spPr>
          <a:xfrm>
            <a:off x="7248600" y="5103088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Parameters</a:t>
            </a:r>
          </a:p>
        </p:txBody>
      </p:sp>
      <p:sp>
        <p:nvSpPr>
          <p:cNvPr id="35" name="Can 34"/>
          <p:cNvSpPr/>
          <p:nvPr/>
        </p:nvSpPr>
        <p:spPr>
          <a:xfrm>
            <a:off x="6878119" y="5693374"/>
            <a:ext cx="740961" cy="42708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Score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42128" y="2300684"/>
            <a:ext cx="90363" cy="28024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3"/>
            <a:endCxn id="28" idx="1"/>
          </p:cNvCxnSpPr>
          <p:nvPr/>
        </p:nvCxnSpPr>
        <p:spPr>
          <a:xfrm>
            <a:off x="3274668" y="5340082"/>
            <a:ext cx="2222597" cy="13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2" idx="3"/>
          </p:cNvCxnSpPr>
          <p:nvPr/>
        </p:nvCxnSpPr>
        <p:spPr>
          <a:xfrm>
            <a:off x="3190273" y="3515263"/>
            <a:ext cx="2306992" cy="1587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6694887" y="5530169"/>
            <a:ext cx="336874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3"/>
          </p:cNvCxnSpPr>
          <p:nvPr/>
        </p:nvCxnSpPr>
        <p:spPr>
          <a:xfrm flipH="1">
            <a:off x="7395740" y="5530169"/>
            <a:ext cx="223341" cy="139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6898807" y="4311498"/>
            <a:ext cx="740961" cy="67023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62885" y="3747049"/>
            <a:ext cx="3523915" cy="27731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00235" y="2922714"/>
            <a:ext cx="33557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Model Manager</a:t>
            </a:r>
          </a:p>
          <a:p>
            <a:r>
              <a:rPr lang="en-US" sz="1600"/>
              <a:t>Parameter Manager</a:t>
            </a:r>
          </a:p>
          <a:p>
            <a:r>
              <a:rPr lang="en-US" sz="1600"/>
              <a:t>Score Computation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30338" y="4674207"/>
            <a:ext cx="1533358" cy="14462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14400" y="4300516"/>
            <a:ext cx="16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 Manager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54246" y="3081986"/>
            <a:ext cx="1262310" cy="9369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1966642" y="592138"/>
            <a:ext cx="5107621" cy="5494852"/>
            <a:chOff x="1966642" y="198064"/>
            <a:chExt cx="5107621" cy="5494852"/>
          </a:xfrm>
        </p:grpSpPr>
        <p:sp>
          <p:nvSpPr>
            <p:cNvPr id="5" name="Rectangle 4"/>
            <p:cNvSpPr/>
            <p:nvPr/>
          </p:nvSpPr>
          <p:spPr>
            <a:xfrm>
              <a:off x="2384824" y="198064"/>
              <a:ext cx="1994264" cy="276999"/>
            </a:xfrm>
            <a:prstGeom prst="rect">
              <a:avLst/>
            </a:prstGeom>
          </p:spPr>
          <p:txBody>
            <a:bodyPr anchor="ctr" anchorCtr="0"/>
            <a:lstStyle/>
            <a:p>
              <a:r>
                <a:rPr lang="en-US" sz="1200" b="1" dirty="0"/>
                <a:t>INFORMATION_SCHEMA</a:t>
              </a:r>
            </a:p>
          </p:txBody>
        </p:sp>
        <p:sp>
          <p:nvSpPr>
            <p:cNvPr id="3" name="Footer Placeholder 1"/>
            <p:cNvSpPr txBox="1">
              <a:spLocks/>
            </p:cNvSpPr>
            <p:nvPr/>
          </p:nvSpPr>
          <p:spPr>
            <a:xfrm>
              <a:off x="4166910" y="706419"/>
              <a:ext cx="187452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smtClean="0">
                  <a:solidFill>
                    <a:schemeClr val="tx1"/>
                  </a:solidFill>
                </a:rPr>
                <a:t>KEY_COLUMN_USAGE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Footer Placeholder 1"/>
            <p:cNvSpPr txBox="1">
              <a:spLocks/>
            </p:cNvSpPr>
            <p:nvPr/>
          </p:nvSpPr>
          <p:spPr>
            <a:xfrm>
              <a:off x="1978664" y="706419"/>
              <a:ext cx="1015999" cy="29737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COLUMNS</a:t>
              </a:r>
            </a:p>
          </p:txBody>
        </p:sp>
        <p:sp>
          <p:nvSpPr>
            <p:cNvPr id="6" name="Footer Placeholder 1"/>
            <p:cNvSpPr txBox="1">
              <a:spLocks/>
            </p:cNvSpPr>
            <p:nvPr/>
          </p:nvSpPr>
          <p:spPr>
            <a:xfrm>
              <a:off x="2982647" y="765892"/>
              <a:ext cx="827202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/>
                <a:t>TABLES</a:t>
              </a:r>
            </a:p>
          </p:txBody>
        </p:sp>
        <p:sp>
          <p:nvSpPr>
            <p:cNvPr id="7" name="Footer Placeholder 1"/>
            <p:cNvSpPr txBox="1">
              <a:spLocks/>
            </p:cNvSpPr>
            <p:nvPr/>
          </p:nvSpPr>
          <p:spPr>
            <a:xfrm>
              <a:off x="4379088" y="1300250"/>
              <a:ext cx="1455420" cy="297316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Schema_Key_Info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ooter Placeholder 1"/>
            <p:cNvSpPr txBox="1">
              <a:spLocks/>
            </p:cNvSpPr>
            <p:nvPr/>
          </p:nvSpPr>
          <p:spPr>
            <a:xfrm>
              <a:off x="2071167" y="1302648"/>
              <a:ext cx="1720850" cy="31523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eaLnBrk="1" latinLnBrk="0" hangingPunct="1">
                <a:defRPr kumimoji="0" sz="1200"/>
              </a:lvl1pPr>
            </a:lstStyle>
            <a:p>
              <a:r>
                <a:rPr lang="en-US" dirty="0" err="1"/>
                <a:t>Schema_Position_Info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2"/>
              <a:endCxn id="10" idx="0"/>
            </p:cNvCxnSpPr>
            <p:nvPr/>
          </p:nvCxnSpPr>
          <p:spPr>
            <a:xfrm>
              <a:off x="2486664" y="1003789"/>
              <a:ext cx="444928" cy="298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 flipH="1">
              <a:off x="2931592" y="994492"/>
              <a:ext cx="464656" cy="308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oter Placeholder 1"/>
            <p:cNvSpPr txBox="1">
              <a:spLocks/>
            </p:cNvSpPr>
            <p:nvPr/>
          </p:nvSpPr>
          <p:spPr>
            <a:xfrm>
              <a:off x="3268373" y="1887026"/>
              <a:ext cx="1447848" cy="332118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2"/>
              <a:endCxn id="17" idx="0"/>
            </p:cNvCxnSpPr>
            <p:nvPr/>
          </p:nvCxnSpPr>
          <p:spPr>
            <a:xfrm flipH="1">
              <a:off x="3992297" y="1597566"/>
              <a:ext cx="1114501" cy="2894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2"/>
              <a:endCxn id="17" idx="0"/>
            </p:cNvCxnSpPr>
            <p:nvPr/>
          </p:nvCxnSpPr>
          <p:spPr>
            <a:xfrm>
              <a:off x="2931592" y="1617883"/>
              <a:ext cx="1060705" cy="2691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ooter Placeholder 1"/>
            <p:cNvSpPr txBox="1">
              <a:spLocks/>
            </p:cNvSpPr>
            <p:nvPr/>
          </p:nvSpPr>
          <p:spPr>
            <a:xfrm>
              <a:off x="3461944" y="2685815"/>
              <a:ext cx="1106170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EntityTables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17" idx="2"/>
              <a:endCxn id="24" idx="0"/>
            </p:cNvCxnSpPr>
            <p:nvPr/>
          </p:nvCxnSpPr>
          <p:spPr>
            <a:xfrm>
              <a:off x="3992297" y="2219144"/>
              <a:ext cx="2273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ooter Placeholder 1"/>
            <p:cNvSpPr txBox="1">
              <a:spLocks/>
            </p:cNvSpPr>
            <p:nvPr/>
          </p:nvSpPr>
          <p:spPr>
            <a:xfrm>
              <a:off x="4692091" y="2685815"/>
              <a:ext cx="1600056" cy="310045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ForeignKeyColumns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17" idx="2"/>
              <a:endCxn id="27" idx="0"/>
            </p:cNvCxnSpPr>
            <p:nvPr/>
          </p:nvCxnSpPr>
          <p:spPr>
            <a:xfrm>
              <a:off x="3992297" y="2219144"/>
              <a:ext cx="1499822" cy="4666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oter Placeholder 1"/>
            <p:cNvSpPr txBox="1">
              <a:spLocks/>
            </p:cNvSpPr>
            <p:nvPr/>
          </p:nvSpPr>
          <p:spPr>
            <a:xfrm>
              <a:off x="5639539" y="4124860"/>
              <a:ext cx="1292225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RelationTables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7" idx="2"/>
              <a:endCxn id="30" idx="0"/>
            </p:cNvCxnSpPr>
            <p:nvPr/>
          </p:nvCxnSpPr>
          <p:spPr>
            <a:xfrm>
              <a:off x="5492119" y="2995860"/>
              <a:ext cx="793533" cy="112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ooter Placeholder 1"/>
            <p:cNvSpPr txBox="1">
              <a:spLocks/>
            </p:cNvSpPr>
            <p:nvPr/>
          </p:nvSpPr>
          <p:spPr>
            <a:xfrm>
              <a:off x="3342626" y="3297352"/>
              <a:ext cx="1299341" cy="333383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PVariables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/>
            <p:cNvCxnSpPr>
              <a:stCxn id="24" idx="2"/>
              <a:endCxn id="47" idx="0"/>
            </p:cNvCxnSpPr>
            <p:nvPr/>
          </p:nvCxnSpPr>
          <p:spPr>
            <a:xfrm flipH="1">
              <a:off x="3992297" y="2995860"/>
              <a:ext cx="22732" cy="3014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ooter Placeholder 1"/>
            <p:cNvSpPr txBox="1">
              <a:spLocks/>
            </p:cNvSpPr>
            <p:nvPr/>
          </p:nvSpPr>
          <p:spPr>
            <a:xfrm>
              <a:off x="2757377" y="4127258"/>
              <a:ext cx="760269" cy="311667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>
                  <a:solidFill>
                    <a:schemeClr val="tx1"/>
                  </a:solidFill>
                </a:rPr>
                <a:t>1Nodes</a:t>
              </a:r>
            </a:p>
          </p:txBody>
        </p:sp>
        <p:sp>
          <p:nvSpPr>
            <p:cNvPr id="51" name="Footer Placeholder 1"/>
            <p:cNvSpPr txBox="1">
              <a:spLocks/>
            </p:cNvSpPr>
            <p:nvPr/>
          </p:nvSpPr>
          <p:spPr>
            <a:xfrm>
              <a:off x="1991840" y="2679061"/>
              <a:ext cx="1497647" cy="32355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AttributeColumns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>
              <a:stCxn id="47" idx="2"/>
              <a:endCxn id="50" idx="0"/>
            </p:cNvCxnSpPr>
            <p:nvPr/>
          </p:nvCxnSpPr>
          <p:spPr>
            <a:xfrm flipH="1">
              <a:off x="3137512" y="3630735"/>
              <a:ext cx="854785" cy="4965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50" idx="0"/>
            </p:cNvCxnSpPr>
            <p:nvPr/>
          </p:nvCxnSpPr>
          <p:spPr>
            <a:xfrm>
              <a:off x="2740664" y="3002615"/>
              <a:ext cx="396848" cy="11246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0" idx="2"/>
              <a:endCxn id="51" idx="0"/>
            </p:cNvCxnSpPr>
            <p:nvPr/>
          </p:nvCxnSpPr>
          <p:spPr>
            <a:xfrm flipH="1">
              <a:off x="2740664" y="1617883"/>
              <a:ext cx="190928" cy="10611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7" idx="2"/>
              <a:endCxn id="51" idx="0"/>
            </p:cNvCxnSpPr>
            <p:nvPr/>
          </p:nvCxnSpPr>
          <p:spPr>
            <a:xfrm flipH="1">
              <a:off x="2740664" y="2219144"/>
              <a:ext cx="1251633" cy="459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ooter Placeholder 1"/>
            <p:cNvSpPr txBox="1">
              <a:spLocks/>
            </p:cNvSpPr>
            <p:nvPr/>
          </p:nvSpPr>
          <p:spPr>
            <a:xfrm>
              <a:off x="1966642" y="3374541"/>
              <a:ext cx="760269" cy="256194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smtClean="0">
                  <a:solidFill>
                    <a:schemeClr val="tx1"/>
                  </a:solidFill>
                </a:rPr>
                <a:t>2Nodes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51" idx="2"/>
              <a:endCxn id="95" idx="0"/>
            </p:cNvCxnSpPr>
            <p:nvPr/>
          </p:nvCxnSpPr>
          <p:spPr>
            <a:xfrm flipH="1">
              <a:off x="2346777" y="3002615"/>
              <a:ext cx="393887" cy="3719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ooter Placeholder 1"/>
            <p:cNvSpPr txBox="1">
              <a:spLocks/>
            </p:cNvSpPr>
            <p:nvPr/>
          </p:nvSpPr>
          <p:spPr>
            <a:xfrm>
              <a:off x="4939124" y="5451377"/>
              <a:ext cx="760269" cy="241539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1" dirty="0" err="1">
                  <a:solidFill>
                    <a:schemeClr val="tx1"/>
                  </a:solidFill>
                </a:rPr>
                <a:t>R</a:t>
              </a:r>
              <a:r>
                <a:rPr lang="en-US" sz="1200" b="1" dirty="0" err="1" smtClean="0">
                  <a:solidFill>
                    <a:schemeClr val="tx1"/>
                  </a:solidFill>
                </a:rPr>
                <a:t>Nodes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Footer Placeholder 1"/>
            <p:cNvSpPr txBox="1">
              <a:spLocks/>
            </p:cNvSpPr>
            <p:nvPr/>
          </p:nvSpPr>
          <p:spPr>
            <a:xfrm>
              <a:off x="3916193" y="4132033"/>
              <a:ext cx="1600056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ForeignKeys_pvars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Footer Placeholder 1"/>
            <p:cNvSpPr txBox="1">
              <a:spLocks/>
            </p:cNvSpPr>
            <p:nvPr/>
          </p:nvSpPr>
          <p:spPr>
            <a:xfrm>
              <a:off x="5362683" y="4849633"/>
              <a:ext cx="1711580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RNodes_MM_NotSelf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>
              <a:stCxn id="30" idx="2"/>
              <a:endCxn id="106" idx="0"/>
            </p:cNvCxnSpPr>
            <p:nvPr/>
          </p:nvCxnSpPr>
          <p:spPr>
            <a:xfrm flipH="1">
              <a:off x="6218473" y="4353460"/>
              <a:ext cx="67179" cy="49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05" idx="2"/>
              <a:endCxn id="106" idx="0"/>
            </p:cNvCxnSpPr>
            <p:nvPr/>
          </p:nvCxnSpPr>
          <p:spPr>
            <a:xfrm>
              <a:off x="4716221" y="4360633"/>
              <a:ext cx="1502252" cy="489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Footer Placeholder 1"/>
            <p:cNvSpPr txBox="1">
              <a:spLocks/>
            </p:cNvSpPr>
            <p:nvPr/>
          </p:nvSpPr>
          <p:spPr>
            <a:xfrm>
              <a:off x="3702749" y="4842630"/>
              <a:ext cx="1521518" cy="228600"/>
            </a:xfrm>
            <a:prstGeom prst="rect">
              <a:avLst/>
            </a:prstGeom>
          </p:spPr>
          <p:txBody>
            <a:bodyPr anchor="ctr" anchorCtr="0"/>
            <a:lstStyle>
              <a:defPPr>
                <a:defRPr lang="en-US"/>
              </a:defPPr>
              <a:lvl1pPr algn="l" defTabSz="457200" rtl="0" eaLnBrk="1" fontAlgn="base" latinLnBrk="0" hangingPunct="1">
                <a:spcBef>
                  <a:spcPct val="0"/>
                </a:spcBef>
                <a:spcAft>
                  <a:spcPct val="0"/>
                </a:spcAft>
                <a:defRPr kumimoji="0" sz="1400" kern="1200">
                  <a:solidFill>
                    <a:schemeClr val="tx2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dirty="0" err="1" smtClean="0">
                  <a:solidFill>
                    <a:schemeClr val="tx1"/>
                  </a:solidFill>
                </a:rPr>
                <a:t>RNodes_MM_Selff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06" idx="2"/>
              <a:endCxn id="99" idx="0"/>
            </p:cNvCxnSpPr>
            <p:nvPr/>
          </p:nvCxnSpPr>
          <p:spPr>
            <a:xfrm flipH="1">
              <a:off x="5319259" y="5078233"/>
              <a:ext cx="899214" cy="3731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4" idx="2"/>
              <a:endCxn id="99" idx="0"/>
            </p:cNvCxnSpPr>
            <p:nvPr/>
          </p:nvCxnSpPr>
          <p:spPr>
            <a:xfrm>
              <a:off x="4463508" y="5071230"/>
              <a:ext cx="855751" cy="380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0" idx="2"/>
              <a:endCxn id="114" idx="0"/>
            </p:cNvCxnSpPr>
            <p:nvPr/>
          </p:nvCxnSpPr>
          <p:spPr>
            <a:xfrm flipH="1">
              <a:off x="4463508" y="4353460"/>
              <a:ext cx="1822144" cy="4891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5" idx="2"/>
              <a:endCxn id="114" idx="0"/>
            </p:cNvCxnSpPr>
            <p:nvPr/>
          </p:nvCxnSpPr>
          <p:spPr>
            <a:xfrm flipH="1">
              <a:off x="4463508" y="4360633"/>
              <a:ext cx="252713" cy="4819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5" idx="2"/>
              <a:endCxn id="4" idx="0"/>
            </p:cNvCxnSpPr>
            <p:nvPr/>
          </p:nvCxnSpPr>
          <p:spPr>
            <a:xfrm flipH="1">
              <a:off x="2486664" y="475063"/>
              <a:ext cx="895292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5" idx="2"/>
              <a:endCxn id="6" idx="0"/>
            </p:cNvCxnSpPr>
            <p:nvPr/>
          </p:nvCxnSpPr>
          <p:spPr>
            <a:xfrm>
              <a:off x="3381956" y="475063"/>
              <a:ext cx="14292" cy="290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5" idx="2"/>
              <a:endCxn id="3" idx="0"/>
            </p:cNvCxnSpPr>
            <p:nvPr/>
          </p:nvCxnSpPr>
          <p:spPr>
            <a:xfrm>
              <a:off x="3381956" y="475063"/>
              <a:ext cx="1722214" cy="231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" idx="2"/>
              <a:endCxn id="105" idx="0"/>
            </p:cNvCxnSpPr>
            <p:nvPr/>
          </p:nvCxnSpPr>
          <p:spPr>
            <a:xfrm flipH="1">
              <a:off x="4716221" y="2995860"/>
              <a:ext cx="775898" cy="11361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Arrow Connector 621"/>
            <p:cNvCxnSpPr>
              <a:stCxn id="3" idx="2"/>
              <a:endCxn id="7" idx="0"/>
            </p:cNvCxnSpPr>
            <p:nvPr/>
          </p:nvCxnSpPr>
          <p:spPr>
            <a:xfrm>
              <a:off x="5104170" y="935019"/>
              <a:ext cx="2628" cy="3652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7" name="Straight Arrow Connector 866"/>
          <p:cNvCxnSpPr>
            <a:stCxn id="47" idx="2"/>
            <a:endCxn id="105" idx="0"/>
          </p:cNvCxnSpPr>
          <p:nvPr/>
        </p:nvCxnSpPr>
        <p:spPr>
          <a:xfrm>
            <a:off x="3992297" y="4024809"/>
            <a:ext cx="723924" cy="501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42673"/>
              </p:ext>
            </p:extLst>
          </p:nvPr>
        </p:nvGraphicFramePr>
        <p:xfrm>
          <a:off x="261406" y="683302"/>
          <a:ext cx="8593836" cy="274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691"/>
                <a:gridCol w="1853263"/>
                <a:gridCol w="1964119"/>
                <a:gridCol w="2867763"/>
              </a:tblGrid>
              <a:tr h="48628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 Diagram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Bayes Net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Example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 Notation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Population Variables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Course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S, C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 Tables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Entity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intelligence, ranking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{intelligence(S), ranking(S)} = 1Nodes(S)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2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Relationship Attributes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2Nodes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satisfaction, grade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{satisfaction(C, S), grade(C,S)} = 2Nodes(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43194"/>
              </p:ext>
            </p:extLst>
          </p:nvPr>
        </p:nvGraphicFramePr>
        <p:xfrm>
          <a:off x="338406" y="211664"/>
          <a:ext cx="8500794" cy="4849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9527"/>
                <a:gridCol w="3361267"/>
              </a:tblGrid>
              <a:tr h="368962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Metaqueries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Entries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CONCAT(‘COUNT(*)',' as "count"')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endParaRPr kumimoji="0" lang="en-US" sz="14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1nid AS Entries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   RNodes_1Nodes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COUNT(*) as “count"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`popularity(prof0)`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`teachingability(prof0)`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`intelligence(student0)`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`ranking(student0)`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UNION DISTINCT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CONCAT('@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database@.',TABLE_NAME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AS Entries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database@.prof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prof0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database@.student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student0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9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@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database@.RA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 `RA`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TABLE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Where_List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SELECT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CONCAT(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,'.',COLUMN_NAME,' = ',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pvid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,'.', REFERENCED_COLUMN_NAME) AS Entries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FROM   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RNodes_pvars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prof0.prof_id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9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`RA`.</a:t>
                      </a:r>
                      <a:r>
                        <a:rPr kumimoji="0" lang="en-US" sz="14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student_id</a:t>
                      </a:r>
                      <a:r>
                        <a:rPr kumimoji="0" lang="en-US" sz="14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=student0.student_id</a:t>
                      </a:r>
                      <a:endParaRPr kumimoji="0" lang="en-US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72296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978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21163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248398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02075"/>
              </p:ext>
            </p:extLst>
          </p:nvPr>
        </p:nvGraphicFramePr>
        <p:xfrm>
          <a:off x="1154018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9125"/>
              </p:ext>
            </p:extLst>
          </p:nvPr>
        </p:nvGraphicFramePr>
        <p:xfrm>
          <a:off x="1080023" y="311136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68722"/>
              </p:ext>
            </p:extLst>
          </p:nvPr>
        </p:nvGraphicFramePr>
        <p:xfrm>
          <a:off x="4209788" y="1259414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429342" y="436667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781643" y="4309316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84012" y="228895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30970" y="2594071"/>
            <a:ext cx="3013609" cy="1712665"/>
            <a:chOff x="3466915" y="1957612"/>
            <a:chExt cx="3013609" cy="1712665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4" idx="2"/>
              <a:endCxn id="13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2"/>
              <a:endCxn id="16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2"/>
              <a:endCxn id="28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2"/>
              <a:endCxn id="15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3" idx="2"/>
              <a:endCxn id="18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2"/>
              <a:endCxn id="17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18" idx="0"/>
            </p:cNvCxnSpPr>
            <p:nvPr/>
          </p:nvCxnSpPr>
          <p:spPr>
            <a:xfrm>
              <a:off x="3958892" y="3194290"/>
              <a:ext cx="379438" cy="2913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3"/>
              <a:endCxn id="13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7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2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9551"/>
              </p:ext>
            </p:extLst>
          </p:nvPr>
        </p:nvGraphicFramePr>
        <p:xfrm>
          <a:off x="1220007" y="1259414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85888"/>
              </p:ext>
            </p:extLst>
          </p:nvPr>
        </p:nvGraphicFramePr>
        <p:xfrm>
          <a:off x="1595175" y="2790274"/>
          <a:ext cx="2394697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1360"/>
                <a:gridCol w="577848"/>
                <a:gridCol w="555624"/>
                <a:gridCol w="739865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RA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41320"/>
              </p:ext>
            </p:extLst>
          </p:nvPr>
        </p:nvGraphicFramePr>
        <p:xfrm>
          <a:off x="4851535" y="1249987"/>
          <a:ext cx="2402827" cy="100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9862"/>
                <a:gridCol w="829564"/>
                <a:gridCol w="1053401"/>
              </a:tblGrid>
              <a:tr h="20166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Professor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20166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1163" y="2268038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580738" y="3948270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(d)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850726" y="2288791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6239" y="2258905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(b)</a:t>
            </a:r>
            <a:endParaRPr lang="en-US" sz="1200" dirty="0"/>
          </a:p>
        </p:txBody>
      </p:sp>
      <p:graphicFrame>
        <p:nvGraphicFramePr>
          <p:cNvPr id="30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707815"/>
              </p:ext>
            </p:extLst>
          </p:nvPr>
        </p:nvGraphicFramePr>
        <p:xfrm>
          <a:off x="3184954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3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222"/>
              </p:ext>
            </p:extLst>
          </p:nvPr>
        </p:nvGraphicFramePr>
        <p:xfrm>
          <a:off x="4396238" y="2778224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429204" y="3945364"/>
            <a:ext cx="567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71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5210522" y="2807453"/>
            <a:ext cx="3819819" cy="2296578"/>
            <a:chOff x="3164905" y="1774580"/>
            <a:chExt cx="3819819" cy="2296578"/>
          </a:xfrm>
        </p:grpSpPr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4652672" y="2509729"/>
              <a:ext cx="88452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  RA(P,S)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30" name="Text Box 46"/>
            <p:cNvSpPr txBox="1">
              <a:spLocks noChangeArrowheads="1"/>
            </p:cNvSpPr>
            <p:nvPr/>
          </p:nvSpPr>
          <p:spPr bwMode="auto">
            <a:xfrm>
              <a:off x="3762825" y="1774580"/>
              <a:ext cx="13561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Capability(P,S)</a:t>
              </a:r>
              <a:endPara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 Box 46"/>
            <p:cNvSpPr txBox="1">
              <a:spLocks noChangeArrowheads="1"/>
            </p:cNvSpPr>
            <p:nvPr/>
          </p:nvSpPr>
          <p:spPr bwMode="auto">
            <a:xfrm>
              <a:off x="3164905" y="3252142"/>
              <a:ext cx="11958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Popularity(P)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32" name="Text Box 46"/>
            <p:cNvSpPr txBox="1">
              <a:spLocks noChangeArrowheads="1"/>
            </p:cNvSpPr>
            <p:nvPr/>
          </p:nvSpPr>
          <p:spPr bwMode="auto">
            <a:xfrm>
              <a:off x="3219265" y="2494619"/>
              <a:ext cx="108712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Salary(P,S)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5379052" y="3816105"/>
              <a:ext cx="101470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3" name="Text Box 46"/>
            <p:cNvSpPr txBox="1">
              <a:spLocks noChangeArrowheads="1"/>
            </p:cNvSpPr>
            <p:nvPr/>
          </p:nvSpPr>
          <p:spPr bwMode="auto">
            <a:xfrm>
              <a:off x="3453898" y="3840326"/>
              <a:ext cx="1654299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err="1" smtClean="0">
                  <a:solidFill>
                    <a:srgbClr val="0901AF"/>
                  </a:solidFill>
                </a:rPr>
                <a:t>Teachingability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(P)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5" name="Straight Arrow Connector 4"/>
            <p:cNvCxnSpPr>
              <a:stCxn id="30" idx="2"/>
              <a:endCxn id="29" idx="0"/>
            </p:cNvCxnSpPr>
            <p:nvPr/>
          </p:nvCxnSpPr>
          <p:spPr>
            <a:xfrm>
              <a:off x="4440895" y="2005412"/>
              <a:ext cx="654041" cy="50431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0" idx="2"/>
              <a:endCxn id="32" idx="0"/>
            </p:cNvCxnSpPr>
            <p:nvPr/>
          </p:nvCxnSpPr>
          <p:spPr>
            <a:xfrm flipH="1">
              <a:off x="3762825" y="2005412"/>
              <a:ext cx="678070" cy="489207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9" idx="2"/>
              <a:endCxn id="95" idx="0"/>
            </p:cNvCxnSpPr>
            <p:nvPr/>
          </p:nvCxnSpPr>
          <p:spPr>
            <a:xfrm>
              <a:off x="5094936" y="2740561"/>
              <a:ext cx="1233358" cy="31117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9" idx="2"/>
              <a:endCxn id="31" idx="0"/>
            </p:cNvCxnSpPr>
            <p:nvPr/>
          </p:nvCxnSpPr>
          <p:spPr>
            <a:xfrm flipH="1">
              <a:off x="3762825" y="2740561"/>
              <a:ext cx="1332111" cy="51158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9" idx="2"/>
              <a:endCxn id="53" idx="0"/>
            </p:cNvCxnSpPr>
            <p:nvPr/>
          </p:nvCxnSpPr>
          <p:spPr>
            <a:xfrm flipH="1">
              <a:off x="4281048" y="2740561"/>
              <a:ext cx="813888" cy="109976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9" idx="2"/>
              <a:endCxn id="33" idx="0"/>
            </p:cNvCxnSpPr>
            <p:nvPr/>
          </p:nvCxnSpPr>
          <p:spPr>
            <a:xfrm>
              <a:off x="5094936" y="2740561"/>
              <a:ext cx="791467" cy="107554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1" idx="2"/>
              <a:endCxn id="53" idx="0"/>
            </p:cNvCxnSpPr>
            <p:nvPr/>
          </p:nvCxnSpPr>
          <p:spPr>
            <a:xfrm>
              <a:off x="3762825" y="3482974"/>
              <a:ext cx="518223" cy="35735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32" idx="3"/>
              <a:endCxn id="29" idx="1"/>
            </p:cNvCxnSpPr>
            <p:nvPr/>
          </p:nvCxnSpPr>
          <p:spPr>
            <a:xfrm>
              <a:off x="4306385" y="2610035"/>
              <a:ext cx="346287" cy="1511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95" idx="2"/>
              <a:endCxn id="33" idx="0"/>
            </p:cNvCxnSpPr>
            <p:nvPr/>
          </p:nvCxnSpPr>
          <p:spPr>
            <a:xfrm flipH="1">
              <a:off x="5886403" y="3282563"/>
              <a:ext cx="441891" cy="5335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5671864" y="3051731"/>
              <a:ext cx="131286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71236" y="1033663"/>
            <a:ext cx="3013609" cy="1712665"/>
            <a:chOff x="3466915" y="1957612"/>
            <a:chExt cx="3013609" cy="1712665"/>
          </a:xfrm>
        </p:grpSpPr>
        <p:sp>
          <p:nvSpPr>
            <p:cNvPr id="132" name="Text Box 46"/>
            <p:cNvSpPr txBox="1">
              <a:spLocks noChangeArrowheads="1"/>
            </p:cNvSpPr>
            <p:nvPr/>
          </p:nvSpPr>
          <p:spPr bwMode="auto">
            <a:xfrm>
              <a:off x="4652672" y="2462024"/>
              <a:ext cx="774679" cy="26806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0B050"/>
                  </a:solidFill>
                </a:rPr>
                <a:t>  RA(P,S)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  <p:sp>
          <p:nvSpPr>
            <p:cNvPr id="133" name="Text Box 46"/>
            <p:cNvSpPr txBox="1">
              <a:spLocks noChangeArrowheads="1"/>
            </p:cNvSpPr>
            <p:nvPr/>
          </p:nvSpPr>
          <p:spPr bwMode="auto">
            <a:xfrm>
              <a:off x="3836972" y="1957612"/>
              <a:ext cx="1061188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C00000"/>
                  </a:solidFill>
                </a:rPr>
                <a:t>c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apability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(P,S)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Text Box 46"/>
            <p:cNvSpPr txBox="1">
              <a:spLocks noChangeArrowheads="1"/>
            </p:cNvSpPr>
            <p:nvPr/>
          </p:nvSpPr>
          <p:spPr bwMode="auto">
            <a:xfrm>
              <a:off x="3483601" y="3009624"/>
              <a:ext cx="950581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p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opularity(P)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5" name="Text Box 46"/>
            <p:cNvSpPr txBox="1">
              <a:spLocks noChangeArrowheads="1"/>
            </p:cNvSpPr>
            <p:nvPr/>
          </p:nvSpPr>
          <p:spPr bwMode="auto">
            <a:xfrm>
              <a:off x="3466915" y="2494619"/>
              <a:ext cx="902072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C00000"/>
                  </a:solidFill>
                </a:rPr>
                <a:t>salary(P,S)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36" name="Text Box 46"/>
            <p:cNvSpPr txBox="1">
              <a:spLocks noChangeArrowheads="1"/>
            </p:cNvSpPr>
            <p:nvPr/>
          </p:nvSpPr>
          <p:spPr bwMode="auto">
            <a:xfrm>
              <a:off x="5056797" y="3475451"/>
              <a:ext cx="761427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>
                  <a:solidFill>
                    <a:srgbClr val="0901AF"/>
                  </a:solidFill>
                </a:rPr>
                <a:t>r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anking(S)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sp>
          <p:nvSpPr>
            <p:cNvPr id="137" name="Text Box 46"/>
            <p:cNvSpPr txBox="1">
              <a:spLocks noChangeArrowheads="1"/>
            </p:cNvSpPr>
            <p:nvPr/>
          </p:nvSpPr>
          <p:spPr bwMode="auto">
            <a:xfrm>
              <a:off x="3696327" y="3485611"/>
              <a:ext cx="1284006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err="1">
                  <a:solidFill>
                    <a:srgbClr val="0901AF"/>
                  </a:solidFill>
                </a:rPr>
                <a:t>t</a:t>
              </a:r>
              <a:r>
                <a:rPr lang="en-US" sz="1200" b="1" dirty="0" err="1" smtClean="0">
                  <a:solidFill>
                    <a:srgbClr val="0901AF"/>
                  </a:solidFill>
                </a:rPr>
                <a:t>eachingability</a:t>
              </a:r>
              <a:r>
                <a:rPr lang="en-US" sz="1200" b="1" dirty="0" smtClean="0">
                  <a:solidFill>
                    <a:srgbClr val="0901AF"/>
                  </a:solidFill>
                </a:rPr>
                <a:t>(P)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138" name="Straight Arrow Connector 137"/>
            <p:cNvCxnSpPr>
              <a:stCxn id="133" idx="2"/>
              <a:endCxn id="132" idx="0"/>
            </p:cNvCxnSpPr>
            <p:nvPr/>
          </p:nvCxnSpPr>
          <p:spPr>
            <a:xfrm>
              <a:off x="4367566" y="2142278"/>
              <a:ext cx="672446" cy="31974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33" idx="2"/>
              <a:endCxn id="135" idx="0"/>
            </p:cNvCxnSpPr>
            <p:nvPr/>
          </p:nvCxnSpPr>
          <p:spPr>
            <a:xfrm flipH="1">
              <a:off x="3917951" y="2142278"/>
              <a:ext cx="449615" cy="35234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132" idx="2"/>
              <a:endCxn id="147" idx="0"/>
            </p:cNvCxnSpPr>
            <p:nvPr/>
          </p:nvCxnSpPr>
          <p:spPr>
            <a:xfrm>
              <a:off x="5040012" y="2730085"/>
              <a:ext cx="913926" cy="287905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2" idx="2"/>
              <a:endCxn id="134" idx="0"/>
            </p:cNvCxnSpPr>
            <p:nvPr/>
          </p:nvCxnSpPr>
          <p:spPr>
            <a:xfrm flipH="1">
              <a:off x="3958892" y="2730085"/>
              <a:ext cx="1081120" cy="27953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32" idx="2"/>
              <a:endCxn id="137" idx="0"/>
            </p:cNvCxnSpPr>
            <p:nvPr/>
          </p:nvCxnSpPr>
          <p:spPr>
            <a:xfrm flipH="1">
              <a:off x="4338330" y="2730085"/>
              <a:ext cx="701682" cy="75552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32" idx="2"/>
              <a:endCxn id="136" idx="0"/>
            </p:cNvCxnSpPr>
            <p:nvPr/>
          </p:nvCxnSpPr>
          <p:spPr>
            <a:xfrm>
              <a:off x="5040012" y="2730085"/>
              <a:ext cx="397499" cy="745366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5" idx="3"/>
              <a:endCxn id="132" idx="1"/>
            </p:cNvCxnSpPr>
            <p:nvPr/>
          </p:nvCxnSpPr>
          <p:spPr>
            <a:xfrm>
              <a:off x="4368987" y="2586952"/>
              <a:ext cx="283685" cy="910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47" idx="2"/>
              <a:endCxn id="136" idx="0"/>
            </p:cNvCxnSpPr>
            <p:nvPr/>
          </p:nvCxnSpPr>
          <p:spPr>
            <a:xfrm flipH="1">
              <a:off x="5437511" y="3202656"/>
              <a:ext cx="516427" cy="27279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 Box 46"/>
            <p:cNvSpPr txBox="1">
              <a:spLocks noChangeArrowheads="1"/>
            </p:cNvSpPr>
            <p:nvPr/>
          </p:nvSpPr>
          <p:spPr bwMode="auto">
            <a:xfrm>
              <a:off x="5427351" y="3017990"/>
              <a:ext cx="1053173" cy="18466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2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200" b="1" dirty="0">
                <a:solidFill>
                  <a:srgbClr val="090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65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42852"/>
              </p:ext>
            </p:extLst>
          </p:nvPr>
        </p:nvGraphicFramePr>
        <p:xfrm>
          <a:off x="1673606" y="1251161"/>
          <a:ext cx="1819732" cy="9945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1219"/>
                <a:gridCol w="788261"/>
                <a:gridCol w="560252"/>
              </a:tblGrid>
              <a:tr h="18975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Student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354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  <a:tr h="18975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/>
                </a:tc>
              </a:tr>
            </a:tbl>
          </a:graphicData>
        </a:graphic>
      </p:graphicFrame>
      <p:graphicFrame>
        <p:nvGraphicFramePr>
          <p:cNvPr id="3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02806"/>
              </p:ext>
            </p:extLst>
          </p:nvPr>
        </p:nvGraphicFramePr>
        <p:xfrm>
          <a:off x="5140958" y="1109740"/>
          <a:ext cx="2276094" cy="11579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1926"/>
                <a:gridCol w="534141"/>
                <a:gridCol w="513598"/>
                <a:gridCol w="746429"/>
              </a:tblGrid>
              <a:tr h="1859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Registration 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2832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85934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Paul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aphicFrame>
        <p:nvGraphicFramePr>
          <p:cNvPr id="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14499"/>
              </p:ext>
            </p:extLst>
          </p:nvPr>
        </p:nvGraphicFramePr>
        <p:xfrm>
          <a:off x="3552607" y="1242694"/>
          <a:ext cx="1512154" cy="10109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7183"/>
                <a:gridCol w="462042"/>
                <a:gridCol w="662929"/>
              </a:tblGrid>
              <a:tr h="1543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Course</a:t>
                      </a:r>
                    </a:p>
                  </a:txBody>
                  <a:tcPr marL="9525" marR="9525" marT="9525" marB="0" anchor="ctr" horzOverflow="overflow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413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c_id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  <a:tr h="192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20716"/>
              </p:ext>
            </p:extLst>
          </p:nvPr>
        </p:nvGraphicFramePr>
        <p:xfrm>
          <a:off x="1811607" y="2650071"/>
          <a:ext cx="535145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649"/>
                <a:gridCol w="855133"/>
                <a:gridCol w="609600"/>
                <a:gridCol w="541867"/>
                <a:gridCol w="694268"/>
                <a:gridCol w="567265"/>
                <a:gridCol w="778935"/>
                <a:gridCol w="829733"/>
              </a:tblGrid>
              <a:tr h="27432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CT(Registration)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count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difficulty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200" b="1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n/a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sz="12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2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01590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254" y="479920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0923" y="223011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5056" y="2225344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5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/>
          <p:cNvGrpSpPr/>
          <p:nvPr/>
        </p:nvGrpSpPr>
        <p:grpSpPr>
          <a:xfrm>
            <a:off x="3877774" y="3931761"/>
            <a:ext cx="3570086" cy="1734886"/>
            <a:chOff x="3928104" y="3700092"/>
            <a:chExt cx="4237196" cy="1734887"/>
          </a:xfrm>
        </p:grpSpPr>
        <p:sp>
          <p:nvSpPr>
            <p:cNvPr id="33" name="Text Box 46"/>
            <p:cNvSpPr txBox="1">
              <a:spLocks noChangeArrowheads="1"/>
            </p:cNvSpPr>
            <p:nvPr/>
          </p:nvSpPr>
          <p:spPr bwMode="auto">
            <a:xfrm>
              <a:off x="7235558" y="4499355"/>
              <a:ext cx="92974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1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29202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52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51804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</a:t>
              </a:r>
              <a:r>
                <a:rPr lang="en-US" sz="1500" b="1" dirty="0" err="1" smtClean="0">
                  <a:solidFill>
                    <a:srgbClr val="00B050"/>
                  </a:solidFill>
                </a:rPr>
                <a:t>c,s</a:t>
              </a:r>
              <a:r>
                <a:rPr lang="en-US" sz="1500" b="1" dirty="0" smtClean="0">
                  <a:solidFill>
                    <a:srgbClr val="00B050"/>
                  </a:solidFill>
                </a:rPr>
                <a:t>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920125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76944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>
                  <a:solidFill>
                    <a:srgbClr val="0901AF"/>
                  </a:solidFill>
                </a:rPr>
                <a:t>r</a:t>
              </a:r>
              <a:r>
                <a:rPr lang="en-US" sz="1500" b="1" dirty="0" smtClean="0">
                  <a:solidFill>
                    <a:srgbClr val="0901AF"/>
                  </a:solidFill>
                </a:rPr>
                <a:t>ating(c)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465146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</a:t>
              </a:r>
              <a:r>
                <a:rPr lang="en-US" sz="1500" b="1" dirty="0" err="1" smtClean="0">
                  <a:solidFill>
                    <a:srgbClr val="C00000"/>
                  </a:solidFill>
                </a:rPr>
                <a:t>c,s</a:t>
              </a:r>
              <a:r>
                <a:rPr lang="en-US" sz="1500" b="1" dirty="0" smtClean="0">
                  <a:solidFill>
                    <a:srgbClr val="C00000"/>
                  </a:solidFill>
                </a:rPr>
                <a:t>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035540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52" idx="2"/>
              <a:endCxn id="62" idx="0"/>
            </p:cNvCxnSpPr>
            <p:nvPr/>
          </p:nvCxnSpPr>
          <p:spPr>
            <a:xfrm flipH="1">
              <a:off x="4312825" y="3930925"/>
              <a:ext cx="785140" cy="698754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2" idx="2"/>
              <a:endCxn id="63" idx="0"/>
            </p:cNvCxnSpPr>
            <p:nvPr/>
          </p:nvCxnSpPr>
          <p:spPr>
            <a:xfrm>
              <a:off x="5097965" y="3930925"/>
              <a:ext cx="115863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52" idx="2"/>
              <a:endCxn id="59" idx="0"/>
            </p:cNvCxnSpPr>
            <p:nvPr/>
          </p:nvCxnSpPr>
          <p:spPr>
            <a:xfrm>
              <a:off x="5097965" y="3930925"/>
              <a:ext cx="1219084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59" idx="2"/>
              <a:endCxn id="65" idx="0"/>
            </p:cNvCxnSpPr>
            <p:nvPr/>
          </p:nvCxnSpPr>
          <p:spPr>
            <a:xfrm>
              <a:off x="6317049" y="4842526"/>
              <a:ext cx="620542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1" idx="2"/>
              <a:endCxn id="59" idx="0"/>
            </p:cNvCxnSpPr>
            <p:nvPr/>
          </p:nvCxnSpPr>
          <p:spPr>
            <a:xfrm flipH="1">
              <a:off x="6317049" y="3934776"/>
              <a:ext cx="797424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59" idx="2"/>
              <a:endCxn id="63" idx="0"/>
            </p:cNvCxnSpPr>
            <p:nvPr/>
          </p:nvCxnSpPr>
          <p:spPr>
            <a:xfrm flipH="1">
              <a:off x="5213828" y="4842526"/>
              <a:ext cx="1103221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stCxn id="51" idx="2"/>
              <a:endCxn id="33" idx="0"/>
            </p:cNvCxnSpPr>
            <p:nvPr/>
          </p:nvCxnSpPr>
          <p:spPr>
            <a:xfrm>
              <a:off x="7114474" y="3934776"/>
              <a:ext cx="585954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095550" y="4614538"/>
            <a:ext cx="56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758" y="1032949"/>
            <a:ext cx="3737306" cy="1734886"/>
            <a:chOff x="3928104" y="3700092"/>
            <a:chExt cx="4435663" cy="1734887"/>
          </a:xfrm>
        </p:grpSpPr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7235559" y="4499355"/>
              <a:ext cx="1128208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ranking(S)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6468464" y="3703943"/>
              <a:ext cx="1558182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intelligence(S)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1" name="Text Box 46"/>
            <p:cNvSpPr txBox="1">
              <a:spLocks noChangeArrowheads="1"/>
            </p:cNvSpPr>
            <p:nvPr/>
          </p:nvSpPr>
          <p:spPr bwMode="auto">
            <a:xfrm>
              <a:off x="4338943" y="3700092"/>
              <a:ext cx="1864491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0B050"/>
                  </a:solidFill>
                </a:rPr>
                <a:t>Registration(C,S)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5856987" y="4611694"/>
              <a:ext cx="115484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grade(C,S)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3928104" y="4629678"/>
              <a:ext cx="937954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rating(S)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sp>
          <p:nvSpPr>
            <p:cNvPr id="24" name="Text Box 46"/>
            <p:cNvSpPr txBox="1">
              <a:spLocks noChangeArrowheads="1"/>
            </p:cNvSpPr>
            <p:nvPr/>
          </p:nvSpPr>
          <p:spPr bwMode="auto">
            <a:xfrm>
              <a:off x="4481255" y="5204146"/>
              <a:ext cx="1801707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C00000"/>
                  </a:solidFill>
                </a:rPr>
                <a:t>satisfaction(C,S)</a:t>
              </a:r>
              <a:endParaRPr lang="en-US" sz="1500" b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6419821" y="5204147"/>
              <a:ext cx="1267093" cy="23083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defRPr>
              </a:lvl1pPr>
            </a:lstStyle>
            <a:p>
              <a:r>
                <a:rPr lang="en-US" sz="1500" b="1" dirty="0" smtClean="0">
                  <a:solidFill>
                    <a:srgbClr val="0901AF"/>
                  </a:solidFill>
                </a:rPr>
                <a:t>difficulty(C)</a:t>
              </a:r>
              <a:endParaRPr lang="en-US" sz="1500" b="1" dirty="0">
                <a:solidFill>
                  <a:srgbClr val="0901AF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2"/>
              <a:endCxn id="23" idx="0"/>
            </p:cNvCxnSpPr>
            <p:nvPr/>
          </p:nvCxnSpPr>
          <p:spPr>
            <a:xfrm flipH="1">
              <a:off x="4397081" y="3930924"/>
              <a:ext cx="874108" cy="698753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24" idx="0"/>
            </p:cNvCxnSpPr>
            <p:nvPr/>
          </p:nvCxnSpPr>
          <p:spPr>
            <a:xfrm>
              <a:off x="5271189" y="3930924"/>
              <a:ext cx="110919" cy="1273222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22" idx="0"/>
            </p:cNvCxnSpPr>
            <p:nvPr/>
          </p:nvCxnSpPr>
          <p:spPr>
            <a:xfrm>
              <a:off x="5271189" y="3930924"/>
              <a:ext cx="1163220" cy="680769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2" idx="2"/>
              <a:endCxn id="25" idx="0"/>
            </p:cNvCxnSpPr>
            <p:nvPr/>
          </p:nvCxnSpPr>
          <p:spPr>
            <a:xfrm>
              <a:off x="6434409" y="4842526"/>
              <a:ext cx="618959" cy="361621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6434409" y="3934775"/>
              <a:ext cx="813146" cy="676918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5382109" y="4842526"/>
              <a:ext cx="1052301" cy="361620"/>
            </a:xfrm>
            <a:prstGeom prst="straightConnector1">
              <a:avLst/>
            </a:prstGeom>
            <a:ln w="15875" cap="flat" cmpd="sng">
              <a:solidFill>
                <a:schemeClr val="tx1"/>
              </a:solidFill>
              <a:rou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0" idx="2"/>
              <a:endCxn id="19" idx="0"/>
            </p:cNvCxnSpPr>
            <p:nvPr/>
          </p:nvCxnSpPr>
          <p:spPr>
            <a:xfrm>
              <a:off x="7247555" y="3934775"/>
              <a:ext cx="552109" cy="56458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8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Remove Teaches,  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478726" y="1960765"/>
            <a:ext cx="361691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4745911" y="1960765"/>
            <a:ext cx="481082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2840417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4197024" y="3050067"/>
            <a:ext cx="1729584" cy="1029314"/>
            <a:chOff x="5443875" y="3180088"/>
            <a:chExt cx="1729584" cy="1029314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899821"/>
              <a:ext cx="688656" cy="30958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896843"/>
              <a:ext cx="955277" cy="3125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363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3601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>
            <a:off x="3042460" y="3226913"/>
            <a:ext cx="1491184" cy="1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226993" y="2719022"/>
            <a:ext cx="10721" cy="509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931364" y="3059969"/>
            <a:ext cx="3208860" cy="1028271"/>
            <a:chOff x="1520180" y="3059969"/>
            <a:chExt cx="3208860" cy="1028271"/>
          </a:xfrm>
        </p:grpSpPr>
        <p:sp>
          <p:nvSpPr>
            <p:cNvPr id="94" name="Rectangle 93"/>
            <p:cNvSpPr/>
            <p:nvPr/>
          </p:nvSpPr>
          <p:spPr>
            <a:xfrm>
              <a:off x="2608053" y="3059969"/>
              <a:ext cx="1023223" cy="333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professor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>
              <a:stCxn id="94" idx="2"/>
            </p:cNvCxnSpPr>
            <p:nvPr/>
          </p:nvCxnSpPr>
          <p:spPr>
            <a:xfrm flipH="1">
              <a:off x="3118225" y="3393856"/>
              <a:ext cx="1440" cy="2512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6" name="Group 425"/>
            <p:cNvGrpSpPr/>
            <p:nvPr/>
          </p:nvGrpSpPr>
          <p:grpSpPr>
            <a:xfrm>
              <a:off x="1520180" y="3500346"/>
              <a:ext cx="3208860" cy="587894"/>
              <a:chOff x="1520180" y="3985049"/>
              <a:chExt cx="3208860" cy="587894"/>
            </a:xfrm>
          </p:grpSpPr>
          <p:grpSp>
            <p:nvGrpSpPr>
              <p:cNvPr id="335" name="Group 334"/>
              <p:cNvGrpSpPr/>
              <p:nvPr/>
            </p:nvGrpSpPr>
            <p:grpSpPr>
              <a:xfrm>
                <a:off x="1520180" y="3985049"/>
                <a:ext cx="3208860" cy="587894"/>
                <a:chOff x="3161694" y="3676207"/>
                <a:chExt cx="3208860" cy="587894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3161694" y="3968120"/>
                  <a:ext cx="612706" cy="29598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u="heavy" spc="-100" dirty="0" err="1" smtClean="0">
                      <a:solidFill>
                        <a:schemeClr val="tx1"/>
                      </a:solidFill>
                    </a:rPr>
                    <a:t>prof_id</a:t>
                  </a:r>
                  <a:endParaRPr lang="en-US" sz="1400" b="1" u="heavy" spc="-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930962" y="3958646"/>
                  <a:ext cx="1043940" cy="30545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smtClean="0">
                      <a:solidFill>
                        <a:schemeClr val="tx1"/>
                      </a:solidFill>
                    </a:rPr>
                    <a:t>popularity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5062334" y="3950207"/>
                  <a:ext cx="1308220" cy="31389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sz="1400" b="1" dirty="0" err="1" smtClean="0">
                      <a:solidFill>
                        <a:schemeClr val="tx1"/>
                      </a:solidFill>
                    </a:rPr>
                    <a:t>teachingability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 flipH="1">
                  <a:off x="3477973" y="3690047"/>
                  <a:ext cx="224839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5" idx="0"/>
                </p:cNvCxnSpPr>
                <p:nvPr/>
              </p:nvCxnSpPr>
              <p:spPr>
                <a:xfrm flipV="1">
                  <a:off x="3468047" y="3678017"/>
                  <a:ext cx="1380" cy="2901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7" idx="0"/>
                </p:cNvCxnSpPr>
                <p:nvPr/>
              </p:nvCxnSpPr>
              <p:spPr>
                <a:xfrm flipV="1">
                  <a:off x="5716444" y="3676207"/>
                  <a:ext cx="0" cy="274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0" name="Straight Connector 339"/>
              <p:cNvCxnSpPr/>
              <p:nvPr/>
            </p:nvCxnSpPr>
            <p:spPr>
              <a:xfrm>
                <a:off x="3119665" y="4019329"/>
                <a:ext cx="0" cy="2512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8" name="Group 257"/>
          <p:cNvGrpSpPr/>
          <p:nvPr/>
        </p:nvGrpSpPr>
        <p:grpSpPr>
          <a:xfrm>
            <a:off x="714510" y="2130199"/>
            <a:ext cx="2230296" cy="871270"/>
            <a:chOff x="631380" y="2130199"/>
            <a:chExt cx="2230296" cy="871270"/>
          </a:xfrm>
        </p:grpSpPr>
        <p:sp>
          <p:nvSpPr>
            <p:cNvPr id="2" name="Rectangle 1"/>
            <p:cNvSpPr/>
            <p:nvPr/>
          </p:nvSpPr>
          <p:spPr>
            <a:xfrm>
              <a:off x="1929515" y="2377153"/>
              <a:ext cx="932161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course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 rot="16200000">
              <a:off x="696667" y="2064912"/>
              <a:ext cx="871270" cy="1001843"/>
              <a:chOff x="1183821" y="1042104"/>
              <a:chExt cx="1585995" cy="1001843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954843" y="1271082"/>
                <a:ext cx="824147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course_id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 rot="5400000">
                <a:off x="1598616" y="1237418"/>
                <a:ext cx="756819" cy="3661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rating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 rot="5400000">
                <a:off x="2269455" y="1169326"/>
                <a:ext cx="627583" cy="37313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diff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rot="5400000" flipH="1">
                <a:off x="1970747" y="1437293"/>
                <a:ext cx="9" cy="12132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 flipH="1">
                <a:off x="1256180" y="1933208"/>
                <a:ext cx="218660" cy="281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25" idx="6"/>
              </p:cNvCxnSpPr>
              <p:nvPr/>
            </p:nvCxnSpPr>
            <p:spPr>
              <a:xfrm rot="5400000">
                <a:off x="2387897" y="1848595"/>
                <a:ext cx="374257" cy="164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/>
            <p:cNvCxnSpPr>
              <a:endCxn id="2" idx="1"/>
            </p:cNvCxnSpPr>
            <p:nvPr/>
          </p:nvCxnSpPr>
          <p:spPr>
            <a:xfrm>
              <a:off x="1633215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1380576" y="2572393"/>
              <a:ext cx="296300" cy="4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4743440" y="2017059"/>
            <a:ext cx="2524299" cy="960717"/>
            <a:chOff x="5317037" y="2017059"/>
            <a:chExt cx="2524299" cy="960717"/>
          </a:xfrm>
        </p:grpSpPr>
        <p:sp>
          <p:nvSpPr>
            <p:cNvPr id="54" name="Rectangle 53"/>
            <p:cNvSpPr/>
            <p:nvPr/>
          </p:nvSpPr>
          <p:spPr>
            <a:xfrm>
              <a:off x="5317037" y="2319367"/>
              <a:ext cx="967105" cy="3996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student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91" name="Group 290"/>
            <p:cNvGrpSpPr/>
            <p:nvPr/>
          </p:nvGrpSpPr>
          <p:grpSpPr>
            <a:xfrm rot="5400000">
              <a:off x="6741268" y="1877709"/>
              <a:ext cx="960717" cy="1239418"/>
              <a:chOff x="6635592" y="440923"/>
              <a:chExt cx="960717" cy="1433743"/>
            </a:xfrm>
          </p:grpSpPr>
          <p:sp>
            <p:nvSpPr>
              <p:cNvPr id="55" name="Oval 54"/>
              <p:cNvSpPr/>
              <p:nvPr/>
            </p:nvSpPr>
            <p:spPr>
              <a:xfrm rot="16200000">
                <a:off x="6229131" y="1001783"/>
                <a:ext cx="1068787" cy="25586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student_id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 rot="16200000">
                <a:off x="6520303" y="921518"/>
                <a:ext cx="1225246" cy="2640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intelligence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 rot="16200000">
                <a:off x="7037526" y="1107386"/>
                <a:ext cx="846215" cy="2713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ranking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endCxn id="56" idx="2"/>
              </p:cNvCxnSpPr>
              <p:nvPr/>
            </p:nvCxnSpPr>
            <p:spPr>
              <a:xfrm rot="16200000">
                <a:off x="7028678" y="1770417"/>
                <a:ext cx="20849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rot="16200000" flipV="1">
                <a:off x="7112077" y="1506155"/>
                <a:ext cx="1" cy="69710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6669257" y="1760438"/>
                <a:ext cx="18853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7" idx="2"/>
              </p:cNvCxnSpPr>
              <p:nvPr/>
            </p:nvCxnSpPr>
            <p:spPr>
              <a:xfrm rot="16200000" flipH="1">
                <a:off x="7375659" y="1751143"/>
                <a:ext cx="1699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0" name="Straight Connector 389"/>
            <p:cNvCxnSpPr>
              <a:stCxn id="54" idx="3"/>
            </p:cNvCxnSpPr>
            <p:nvPr/>
          </p:nvCxnSpPr>
          <p:spPr>
            <a:xfrm flipV="1">
              <a:off x="6284142" y="2519194"/>
              <a:ext cx="31009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360745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51147" y="5000034"/>
            <a:ext cx="85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Schema Analyzer</a:t>
            </a:r>
            <a:endParaRPr lang="en-US" sz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99537" y="5265416"/>
            <a:ext cx="1893935" cy="393013"/>
            <a:chOff x="1270668" y="1839018"/>
            <a:chExt cx="1893935" cy="691375"/>
          </a:xfrm>
        </p:grpSpPr>
        <p:pic>
          <p:nvPicPr>
            <p:cNvPr id="24" name="Picture 23" descr="database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3228" y="1839018"/>
              <a:ext cx="691375" cy="69137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1270668" y="1839019"/>
              <a:ext cx="1222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DataBase</a:t>
              </a:r>
              <a:r>
                <a:rPr lang="en-US" sz="1200" dirty="0" smtClean="0"/>
                <a:t>  </a:t>
              </a:r>
            </a:p>
            <a:p>
              <a:pPr algn="r"/>
              <a:r>
                <a:rPr lang="en-US" sz="1200" dirty="0" smtClean="0"/>
                <a:t>original data</a:t>
              </a:r>
              <a:endParaRPr 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841447" y="3947511"/>
            <a:ext cx="153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Count Database CDB</a:t>
            </a:r>
            <a:endParaRPr lang="en-US" sz="1200" b="1" dirty="0" smtClean="0"/>
          </a:p>
          <a:p>
            <a:pPr algn="r"/>
            <a:r>
              <a:rPr lang="en-US" sz="1200" dirty="0" smtClean="0"/>
              <a:t>Counts/Sufficient Statistics</a:t>
            </a:r>
            <a:endParaRPr lang="en-US" sz="12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6571558" y="3990038"/>
            <a:ext cx="175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Manager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27573" y="5183938"/>
            <a:ext cx="2062993" cy="830997"/>
            <a:chOff x="6052098" y="1979011"/>
            <a:chExt cx="2062993" cy="830997"/>
          </a:xfrm>
        </p:grpSpPr>
        <p:pic>
          <p:nvPicPr>
            <p:cNvPr id="22" name="Picture 21" descr="database.pdf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098" y="2168272"/>
              <a:ext cx="821952" cy="2180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76388" y="1979011"/>
              <a:ext cx="14387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err="1" smtClean="0"/>
                <a:t>Random Variable DataBase VDB</a:t>
              </a:r>
              <a:r>
                <a:rPr lang="en-US" sz="1200" b="1" dirty="0" smtClean="0"/>
                <a:t> </a:t>
              </a:r>
            </a:p>
            <a:p>
              <a:pPr algn="ctr"/>
              <a:r>
                <a:rPr lang="en-US" sz="1200" dirty="0"/>
                <a:t>MetaData about Random variables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4367281" y="5461922"/>
            <a:ext cx="52237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47786" y="4777740"/>
            <a:ext cx="519495" cy="4571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800600" y="4777740"/>
            <a:ext cx="553493" cy="532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530379" y="2254267"/>
            <a:ext cx="21400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Manager</a:t>
            </a:r>
          </a:p>
          <a:p>
            <a:r>
              <a:rPr lang="en-US" sz="1600" dirty="0"/>
              <a:t>Parameter Manager</a:t>
            </a:r>
          </a:p>
          <a:p>
            <a:r>
              <a:rPr lang="en-US" sz="1600" dirty="0"/>
              <a:t>Score Computation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251147" y="3470960"/>
            <a:ext cx="0" cy="380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849525" y="3613580"/>
            <a:ext cx="4846" cy="13864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an 30"/>
          <p:cNvSpPr/>
          <p:nvPr/>
        </p:nvSpPr>
        <p:spPr>
          <a:xfrm>
            <a:off x="3376337" y="1940321"/>
            <a:ext cx="2697932" cy="1407140"/>
          </a:xfrm>
          <a:prstGeom prst="can">
            <a:avLst>
              <a:gd name="adj" fmla="val 66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513935" y="2564426"/>
            <a:ext cx="1735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Models Database MDB</a:t>
            </a:r>
            <a:endParaRPr lang="en-US" sz="1200" b="1" dirty="0" smtClean="0"/>
          </a:p>
        </p:txBody>
      </p:sp>
      <p:sp>
        <p:nvSpPr>
          <p:cNvPr id="47" name="Flowchart: Multidocument 46"/>
          <p:cNvSpPr/>
          <p:nvPr/>
        </p:nvSpPr>
        <p:spPr>
          <a:xfrm>
            <a:off x="3515360" y="2639463"/>
            <a:ext cx="1164678" cy="21346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Model Structure</a:t>
            </a:r>
          </a:p>
        </p:txBody>
      </p:sp>
      <p:sp>
        <p:nvSpPr>
          <p:cNvPr id="48" name="Flowchart: Multidocument 47"/>
          <p:cNvSpPr/>
          <p:nvPr/>
        </p:nvSpPr>
        <p:spPr>
          <a:xfrm>
            <a:off x="4943191" y="2639463"/>
            <a:ext cx="971011" cy="22743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Parameters</a:t>
            </a:r>
          </a:p>
        </p:txBody>
      </p:sp>
      <p:sp>
        <p:nvSpPr>
          <p:cNvPr id="49" name="Flowchart: Multidocument 48"/>
          <p:cNvSpPr/>
          <p:nvPr/>
        </p:nvSpPr>
        <p:spPr>
          <a:xfrm>
            <a:off x="4058545" y="2166658"/>
            <a:ext cx="1337701" cy="28909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</a:t>
            </a:r>
          </a:p>
        </p:txBody>
      </p:sp>
      <p:sp>
        <p:nvSpPr>
          <p:cNvPr id="52" name="Flowchart: Multidocument 51"/>
          <p:cNvSpPr/>
          <p:nvPr/>
        </p:nvSpPr>
        <p:spPr>
          <a:xfrm>
            <a:off x="3546186" y="2979671"/>
            <a:ext cx="2190521" cy="272741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Auxilliary</a:t>
            </a:r>
            <a:r>
              <a:rPr lang="en-US" sz="1000" dirty="0"/>
              <a:t> Structure</a:t>
            </a:r>
          </a:p>
          <a:p>
            <a:pPr algn="ctr"/>
            <a:r>
              <a:rPr lang="en-US" sz="1000" dirty="0"/>
              <a:t>Background Knowledge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4007167" y="2455753"/>
            <a:ext cx="720229" cy="2173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4727396" y="2455753"/>
            <a:ext cx="665732" cy="18371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00559" y="3935496"/>
            <a:ext cx="1481773" cy="773801"/>
            <a:chOff x="488357" y="1554480"/>
            <a:chExt cx="928963" cy="901273"/>
          </a:xfrm>
          <a:solidFill>
            <a:schemeClr val="accent2">
              <a:lumMod val="50000"/>
            </a:schemeClr>
          </a:solidFill>
        </p:grpSpPr>
        <p:sp>
          <p:nvSpPr>
            <p:cNvPr id="50" name="Can 49"/>
            <p:cNvSpPr/>
            <p:nvPr/>
          </p:nvSpPr>
          <p:spPr>
            <a:xfrm>
              <a:off x="488357" y="1554480"/>
              <a:ext cx="928963" cy="901273"/>
            </a:xfrm>
            <a:prstGeom prst="can">
              <a:avLst>
                <a:gd name="adj" fmla="val 6699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5" name="Flowchart: Multidocument 54"/>
            <p:cNvSpPr/>
            <p:nvPr/>
          </p:nvSpPr>
          <p:spPr>
            <a:xfrm>
              <a:off x="616131" y="1725867"/>
              <a:ext cx="673413" cy="214454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Counts</a:t>
              </a:r>
              <a:endParaRPr lang="en-US" sz="1000" dirty="0"/>
            </a:p>
          </p:txBody>
        </p:sp>
        <p:sp>
          <p:nvSpPr>
            <p:cNvPr id="56" name="Flowchart: Multidocument 55"/>
            <p:cNvSpPr/>
            <p:nvPr/>
          </p:nvSpPr>
          <p:spPr>
            <a:xfrm>
              <a:off x="593608" y="2078216"/>
              <a:ext cx="747966" cy="232989"/>
            </a:xfrm>
            <a:prstGeom prst="flowChartMultidocumen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Dynamic Program</a:t>
              </a:r>
              <a:endParaRPr lang="en-US" sz="1000" dirty="0"/>
            </a:p>
          </p:txBody>
        </p:sp>
      </p:grp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914400" y="23591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Massive-Model-System Architecture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900559" y="2866897"/>
            <a:ext cx="779479" cy="1127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63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45795" y="5116141"/>
            <a:ext cx="2335765" cy="45838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ER </a:t>
            </a:r>
            <a:r>
              <a:rPr lang="en-US" sz="1200" dirty="0" err="1" smtClean="0"/>
              <a:t>Digram</a:t>
            </a:r>
            <a:r>
              <a:rPr lang="en-US" sz="1200" dirty="0" smtClean="0"/>
              <a:t> for University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29515" y="2377153"/>
            <a:ext cx="932161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course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 rot="16200000">
            <a:off x="696667" y="2064912"/>
            <a:ext cx="871270" cy="1001843"/>
            <a:chOff x="1183821" y="1042104"/>
            <a:chExt cx="1585995" cy="1001843"/>
          </a:xfrm>
        </p:grpSpPr>
        <p:sp>
          <p:nvSpPr>
            <p:cNvPr id="23" name="Oval 22"/>
            <p:cNvSpPr/>
            <p:nvPr/>
          </p:nvSpPr>
          <p:spPr>
            <a:xfrm rot="5400000">
              <a:off x="954843" y="1271082"/>
              <a:ext cx="824147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course_id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>
              <a:off x="1598616" y="1237418"/>
              <a:ext cx="756819" cy="366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rating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269455" y="1169326"/>
              <a:ext cx="627583" cy="37313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diff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>
              <a:off x="1970747" y="1437293"/>
              <a:ext cx="9" cy="12132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1256180" y="1933208"/>
              <a:ext cx="218660" cy="28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5" idx="6"/>
            </p:cNvCxnSpPr>
            <p:nvPr/>
          </p:nvCxnSpPr>
          <p:spPr>
            <a:xfrm rot="5400000">
              <a:off x="2387897" y="1848595"/>
              <a:ext cx="374257" cy="164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>
            <a:off x="5341976" y="2319367"/>
            <a:ext cx="967105" cy="399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2" idx="0"/>
            <a:endCxn id="21" idx="1"/>
          </p:cNvCxnSpPr>
          <p:nvPr/>
        </p:nvCxnSpPr>
        <p:spPr>
          <a:xfrm flipV="1">
            <a:off x="2395596" y="1960765"/>
            <a:ext cx="760723" cy="416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1" idx="3"/>
            <a:endCxn id="54" idx="0"/>
          </p:cNvCxnSpPr>
          <p:nvPr/>
        </p:nvCxnSpPr>
        <p:spPr>
          <a:xfrm>
            <a:off x="5061816" y="1960765"/>
            <a:ext cx="763713" cy="3586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156311" y="1282990"/>
            <a:ext cx="1905494" cy="855302"/>
            <a:chOff x="3245552" y="1326954"/>
            <a:chExt cx="2015490" cy="855302"/>
          </a:xfrm>
        </p:grpSpPr>
        <p:sp>
          <p:nvSpPr>
            <p:cNvPr id="21" name="Flowchart: Decision 20"/>
            <p:cNvSpPr/>
            <p:nvPr/>
          </p:nvSpPr>
          <p:spPr>
            <a:xfrm>
              <a:off x="3245552" y="1827202"/>
              <a:ext cx="2015490" cy="35505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registration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460324" y="1349048"/>
              <a:ext cx="662939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grade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193535" y="1326954"/>
              <a:ext cx="990601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satisfaction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/>
            <p:cNvCxnSpPr>
              <a:stCxn id="87" idx="4"/>
              <a:endCxn id="21" idx="0"/>
            </p:cNvCxnSpPr>
            <p:nvPr/>
          </p:nvCxnSpPr>
          <p:spPr>
            <a:xfrm>
              <a:off x="3791794" y="1658629"/>
              <a:ext cx="461503" cy="168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4"/>
              <a:endCxn id="21" idx="0"/>
            </p:cNvCxnSpPr>
            <p:nvPr/>
          </p:nvCxnSpPr>
          <p:spPr>
            <a:xfrm flipH="1">
              <a:off x="4253297" y="1636535"/>
              <a:ext cx="435540" cy="1906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569097" y="3035418"/>
            <a:ext cx="1023223" cy="333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4" idx="2"/>
          </p:cNvCxnSpPr>
          <p:nvPr/>
        </p:nvCxnSpPr>
        <p:spPr>
          <a:xfrm flipH="1">
            <a:off x="4079269" y="3369305"/>
            <a:ext cx="1440" cy="251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4800949" y="3006238"/>
            <a:ext cx="1729584" cy="1098426"/>
            <a:chOff x="5443875" y="3180088"/>
            <a:chExt cx="1729584" cy="1098426"/>
          </a:xfrm>
        </p:grpSpPr>
        <p:sp>
          <p:nvSpPr>
            <p:cNvPr id="127" name="Flowchart: Decision 126"/>
            <p:cNvSpPr/>
            <p:nvPr/>
          </p:nvSpPr>
          <p:spPr>
            <a:xfrm>
              <a:off x="5780495" y="3180088"/>
              <a:ext cx="704070" cy="35661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5443875" y="3954411"/>
              <a:ext cx="688656" cy="3095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salary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Oval 128"/>
            <p:cNvSpPr/>
            <p:nvPr/>
          </p:nvSpPr>
          <p:spPr>
            <a:xfrm>
              <a:off x="6218182" y="3965955"/>
              <a:ext cx="955277" cy="3125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capability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/>
            <p:cNvCxnSpPr>
              <a:stCxn id="128" idx="0"/>
              <a:endCxn id="127" idx="2"/>
            </p:cNvCxnSpPr>
            <p:nvPr/>
          </p:nvCxnSpPr>
          <p:spPr>
            <a:xfrm flipV="1">
              <a:off x="5788203" y="3536704"/>
              <a:ext cx="344327" cy="4177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9" idx="0"/>
              <a:endCxn id="127" idx="2"/>
            </p:cNvCxnSpPr>
            <p:nvPr/>
          </p:nvCxnSpPr>
          <p:spPr>
            <a:xfrm flipH="1" flipV="1">
              <a:off x="6132530" y="3536704"/>
              <a:ext cx="563291" cy="4292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Flowchart: Decision 175"/>
          <p:cNvSpPr/>
          <p:nvPr/>
        </p:nvSpPr>
        <p:spPr>
          <a:xfrm>
            <a:off x="2395595" y="3027434"/>
            <a:ext cx="1048391" cy="35661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Teaches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91" name="Group 290"/>
          <p:cNvGrpSpPr/>
          <p:nvPr/>
        </p:nvGrpSpPr>
        <p:grpSpPr>
          <a:xfrm rot="5400000">
            <a:off x="6741268" y="1877709"/>
            <a:ext cx="960717" cy="1239418"/>
            <a:chOff x="6635592" y="440923"/>
            <a:chExt cx="960717" cy="1433743"/>
          </a:xfrm>
        </p:grpSpPr>
        <p:sp>
          <p:nvSpPr>
            <p:cNvPr id="55" name="Oval 54"/>
            <p:cNvSpPr/>
            <p:nvPr/>
          </p:nvSpPr>
          <p:spPr>
            <a:xfrm rot="16200000">
              <a:off x="6229131" y="1001783"/>
              <a:ext cx="1068787" cy="2558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u="heavy" spc="-100" dirty="0" err="1" smtClean="0">
                  <a:solidFill>
                    <a:schemeClr val="tx1"/>
                  </a:solidFill>
                </a:rPr>
                <a:t>student_id</a:t>
              </a:r>
              <a:endParaRPr lang="en-US" sz="1400" b="1" u="heavy" spc="-1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6520303" y="921518"/>
              <a:ext cx="1225246" cy="2640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intelligence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7037526" y="1107386"/>
              <a:ext cx="846215" cy="2713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ranking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endCxn id="56" idx="2"/>
            </p:cNvCxnSpPr>
            <p:nvPr/>
          </p:nvCxnSpPr>
          <p:spPr>
            <a:xfrm rot="16200000">
              <a:off x="7028678" y="1770417"/>
              <a:ext cx="20849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V="1">
              <a:off x="7112077" y="1506155"/>
              <a:ext cx="1" cy="6971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6669257" y="1760438"/>
              <a:ext cx="1885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7" idx="2"/>
            </p:cNvCxnSpPr>
            <p:nvPr/>
          </p:nvCxnSpPr>
          <p:spPr>
            <a:xfrm rot="16200000" flipH="1">
              <a:off x="7375659" y="1751143"/>
              <a:ext cx="1699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0" name="Straight Connector 209"/>
          <p:cNvCxnSpPr>
            <a:stCxn id="176" idx="3"/>
            <a:endCxn id="94" idx="1"/>
          </p:cNvCxnSpPr>
          <p:nvPr/>
        </p:nvCxnSpPr>
        <p:spPr>
          <a:xfrm flipV="1">
            <a:off x="3443986" y="3202362"/>
            <a:ext cx="125111" cy="33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94" idx="3"/>
            <a:endCxn id="127" idx="1"/>
          </p:cNvCxnSpPr>
          <p:nvPr/>
        </p:nvCxnSpPr>
        <p:spPr>
          <a:xfrm flipV="1">
            <a:off x="4592320" y="3184546"/>
            <a:ext cx="545249" cy="178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" idx="2"/>
            <a:endCxn id="176" idx="1"/>
          </p:cNvCxnSpPr>
          <p:nvPr/>
        </p:nvCxnSpPr>
        <p:spPr>
          <a:xfrm flipH="1">
            <a:off x="2395595" y="2776808"/>
            <a:ext cx="1" cy="428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54" idx="2"/>
            <a:endCxn id="127" idx="3"/>
          </p:cNvCxnSpPr>
          <p:nvPr/>
        </p:nvCxnSpPr>
        <p:spPr>
          <a:xfrm>
            <a:off x="5825529" y="2719022"/>
            <a:ext cx="16110" cy="465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endCxn id="2" idx="1"/>
          </p:cNvCxnSpPr>
          <p:nvPr/>
        </p:nvCxnSpPr>
        <p:spPr>
          <a:xfrm>
            <a:off x="1633215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/>
          <p:cNvGrpSpPr/>
          <p:nvPr/>
        </p:nvGrpSpPr>
        <p:grpSpPr>
          <a:xfrm>
            <a:off x="1520180" y="3500346"/>
            <a:ext cx="3208860" cy="587894"/>
            <a:chOff x="1520180" y="3985049"/>
            <a:chExt cx="3208860" cy="587894"/>
          </a:xfrm>
        </p:grpSpPr>
        <p:grpSp>
          <p:nvGrpSpPr>
            <p:cNvPr id="335" name="Group 334"/>
            <p:cNvGrpSpPr/>
            <p:nvPr/>
          </p:nvGrpSpPr>
          <p:grpSpPr>
            <a:xfrm>
              <a:off x="1520180" y="3985049"/>
              <a:ext cx="3208860" cy="587894"/>
              <a:chOff x="3161694" y="3676207"/>
              <a:chExt cx="3208860" cy="587894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3161694" y="3968120"/>
                <a:ext cx="612706" cy="29598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u="heavy" spc="-100" dirty="0" err="1" smtClean="0">
                    <a:solidFill>
                      <a:schemeClr val="tx1"/>
                    </a:solidFill>
                  </a:rPr>
                  <a:t>prof_id</a:t>
                </a:r>
                <a:endParaRPr lang="en-US" sz="1400" b="1" u="heavy" spc="-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930962" y="3958646"/>
                <a:ext cx="1043940" cy="30545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popularity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062334" y="3950207"/>
                <a:ext cx="1308220" cy="31389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400" b="1" dirty="0" err="1" smtClean="0">
                    <a:solidFill>
                      <a:schemeClr val="tx1"/>
                    </a:solidFill>
                  </a:rPr>
                  <a:t>teachingability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3477973" y="3690047"/>
                <a:ext cx="224839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95" idx="0"/>
              </p:cNvCxnSpPr>
              <p:nvPr/>
            </p:nvCxnSpPr>
            <p:spPr>
              <a:xfrm flipV="1">
                <a:off x="3468047" y="3678017"/>
                <a:ext cx="1380" cy="2901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97" idx="0"/>
              </p:cNvCxnSpPr>
              <p:nvPr/>
            </p:nvCxnSpPr>
            <p:spPr>
              <a:xfrm flipV="1">
                <a:off x="5716444" y="3676207"/>
                <a:ext cx="0" cy="274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0" name="Straight Connector 339"/>
            <p:cNvCxnSpPr/>
            <p:nvPr/>
          </p:nvCxnSpPr>
          <p:spPr>
            <a:xfrm>
              <a:off x="3119665" y="4019329"/>
              <a:ext cx="0" cy="251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9" name="Straight Connector 348"/>
          <p:cNvCxnSpPr/>
          <p:nvPr/>
        </p:nvCxnSpPr>
        <p:spPr>
          <a:xfrm>
            <a:off x="1380576" y="2572393"/>
            <a:ext cx="296300" cy="4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54" idx="3"/>
          </p:cNvCxnSpPr>
          <p:nvPr/>
        </p:nvCxnSpPr>
        <p:spPr>
          <a:xfrm flipV="1">
            <a:off x="6309081" y="2519194"/>
            <a:ext cx="31009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258658" y="4627968"/>
            <a:ext cx="3632242" cy="2639247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/>
              <a:t>CREATE VIEW </a:t>
            </a:r>
            <a:r>
              <a:rPr lang="en-US" sz="1200" dirty="0" err="1"/>
              <a:t>InheritedEdges</a:t>
            </a:r>
            <a:r>
              <a:rPr lang="en-US" sz="1200" dirty="0"/>
              <a:t> AS</a:t>
            </a:r>
          </a:p>
          <a:p>
            <a:r>
              <a:rPr lang="en-US" sz="1200" dirty="0"/>
              <a:t>    SELECT DISTINCT 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LatticeRel.child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PathBayesNet.child</a:t>
            </a:r>
            <a:r>
              <a:rPr lang="en-US" sz="1200" dirty="0" smtClean="0"/>
              <a:t> </a:t>
            </a:r>
            <a:r>
              <a:rPr lang="en-US" sz="1200" dirty="0"/>
              <a:t>AS child,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 smtClean="0"/>
              <a:t>PathBayesNet</a:t>
            </a:r>
            <a:r>
              <a:rPr lang="en-US" sz="1200" dirty="0" smtClean="0"/>
              <a:t>, </a:t>
            </a:r>
            <a:r>
              <a:rPr lang="en-US" sz="1200" dirty="0" err="1" smtClean="0"/>
              <a:t>LatticeRel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/>
              <a:t>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LatticeRel</a:t>
            </a:r>
            <a:r>
              <a:rPr lang="en-US" sz="1200" dirty="0" err="1" smtClean="0"/>
              <a:t>.parent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PathBayesNet.Rchain</a:t>
            </a:r>
            <a:endParaRPr lang="en-US" sz="1200" dirty="0"/>
          </a:p>
          <a:p>
            <a:r>
              <a:rPr lang="en-US" sz="1200" dirty="0"/>
              <a:t>        AND </a:t>
            </a:r>
            <a:r>
              <a:rPr lang="en-US" sz="1200" dirty="0" err="1" smtClean="0"/>
              <a:t>PathBayesNet.parent</a:t>
            </a:r>
            <a:r>
              <a:rPr lang="en-US" sz="1200" dirty="0" smtClean="0"/>
              <a:t> </a:t>
            </a:r>
            <a:r>
              <a:rPr lang="en-US" sz="1200" dirty="0"/>
              <a:t>&lt;&gt; '';</a:t>
            </a:r>
          </a:p>
        </p:txBody>
      </p:sp>
    </p:spTree>
    <p:extLst>
      <p:ext uri="{BB962C8B-B14F-4D97-AF65-F5344CB8AC3E}">
        <p14:creationId xmlns:p14="http://schemas.microsoft.com/office/powerpoint/2010/main" val="24050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907280" y="5257800"/>
            <a:ext cx="3962400" cy="4572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Path_BayesNet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705" y="238848"/>
            <a:ext cx="5046754" cy="6390552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sz="1200" dirty="0" smtClean="0"/>
              <a:t>CREATE </a:t>
            </a:r>
            <a:r>
              <a:rPr lang="en-US" sz="1200" dirty="0"/>
              <a:t>OR REPLACE VIEW </a:t>
            </a:r>
            <a:r>
              <a:rPr lang="en-US" sz="1200" dirty="0" err="1"/>
              <a:t>Path_Forbidden_Edges</a:t>
            </a:r>
            <a:r>
              <a:rPr lang="en-US" sz="1200" dirty="0"/>
              <a:t> </a:t>
            </a:r>
            <a:r>
              <a:rPr lang="en-US" sz="1200" dirty="0" smtClean="0"/>
              <a:t>AS</a:t>
            </a:r>
            <a:endParaRPr lang="en-US" sz="1200" dirty="0"/>
          </a:p>
          <a:p>
            <a:r>
              <a:rPr lang="en-US" sz="1200" dirty="0" smtClean="0"/>
              <a:t>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RNodes_pvars.rnid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Entity_Complement_Edges.parent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</a:t>
            </a:r>
            <a:r>
              <a:rPr lang="en-US" sz="1200" dirty="0"/>
              <a:t>, </a:t>
            </a:r>
            <a:r>
              <a:rPr lang="en-US" sz="1200" dirty="0" err="1"/>
              <a:t>Entity_Complement_Edges</a:t>
            </a:r>
            <a:r>
              <a:rPr lang="en-US" sz="1200" dirty="0"/>
              <a:t>)</a:t>
            </a:r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(</a:t>
            </a:r>
            <a:r>
              <a:rPr lang="en-US" sz="1200" dirty="0" err="1"/>
              <a:t>RNodes_pvars.pvid</a:t>
            </a:r>
            <a:r>
              <a:rPr lang="en-US" sz="1200" dirty="0"/>
              <a:t> = </a:t>
            </a:r>
            <a:r>
              <a:rPr lang="en-US" sz="1200" dirty="0" err="1"/>
              <a:t>Entity_Complement_Edges.pvid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</a:t>
            </a:r>
            <a:r>
              <a:rPr lang="en-US" sz="1200" dirty="0"/>
              <a:t>DISTINCT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lattice_rel.child</a:t>
            </a:r>
            <a:r>
              <a:rPr lang="en-US" sz="1200" dirty="0"/>
              <a:t> AS </a:t>
            </a:r>
            <a:r>
              <a:rPr lang="en-US" sz="1200" dirty="0" err="1"/>
              <a:t>Rchain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Path_Complement_Edges.child</a:t>
            </a:r>
            <a:r>
              <a:rPr lang="en-US" sz="1200" dirty="0"/>
              <a:t> AS child,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 AS parent</a:t>
            </a:r>
          </a:p>
          <a:p>
            <a:r>
              <a:rPr lang="en-US" sz="1200" dirty="0"/>
              <a:t>    FROM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Path_Complement_Edges</a:t>
            </a:r>
            <a:r>
              <a:rPr lang="en-US" sz="1200" dirty="0" smtClean="0"/>
              <a:t>,        </a:t>
            </a:r>
            <a:r>
              <a:rPr lang="en-US" sz="1200" dirty="0" err="1"/>
              <a:t>lattice_rel</a:t>
            </a:r>
            <a:endParaRPr lang="en-US" sz="1200" dirty="0"/>
          </a:p>
          <a:p>
            <a:r>
              <a:rPr lang="en-US" sz="1200" dirty="0"/>
              <a:t>    WHERE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lattice_rel.parent</a:t>
            </a:r>
            <a:r>
              <a:rPr lang="en-US" sz="1200" dirty="0"/>
              <a:t> = </a:t>
            </a:r>
            <a:r>
              <a:rPr lang="en-US" sz="1200" dirty="0" err="1"/>
              <a:t>Path_Complement_Edges.Rchain</a:t>
            </a:r>
            <a:endParaRPr lang="en-US" sz="1200" dirty="0"/>
          </a:p>
          <a:p>
            <a:r>
              <a:rPr lang="en-US" sz="1200" dirty="0"/>
              <a:t>            AND </a:t>
            </a:r>
            <a:r>
              <a:rPr lang="en-US" sz="1200" dirty="0" err="1"/>
              <a:t>Path_Complement_Edges.parent</a:t>
            </a:r>
            <a:r>
              <a:rPr lang="en-US" sz="1200" dirty="0"/>
              <a:t> &lt;&gt; ''</a:t>
            </a:r>
          </a:p>
          <a:p>
            <a:r>
              <a:rPr lang="en-US" sz="1200" dirty="0"/>
              <a:t>            and (</a:t>
            </a:r>
            <a:r>
              <a:rPr lang="en-US" sz="1200" dirty="0" err="1"/>
              <a:t>lattice_rel.child</a:t>
            </a:r>
            <a:r>
              <a:rPr lang="en-US" sz="1200" dirty="0"/>
              <a:t> , </a:t>
            </a:r>
            <a:r>
              <a:rPr lang="en-US" sz="1200" dirty="0" err="1"/>
              <a:t>Path_Complement_Edges.child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Path_Complement_Edges.parent</a:t>
            </a:r>
            <a:r>
              <a:rPr lang="en-US" sz="1200" dirty="0"/>
              <a:t>)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not </a:t>
            </a:r>
            <a:r>
              <a:rPr lang="en-US" sz="1200" dirty="0"/>
              <a:t>in (select </a:t>
            </a:r>
            <a:r>
              <a:rPr lang="en-US" sz="1200" dirty="0" smtClean="0"/>
              <a:t>  *     from    </a:t>
            </a:r>
            <a:r>
              <a:rPr lang="en-US" sz="1200" dirty="0" err="1"/>
              <a:t>Path_Required_Edges</a:t>
            </a:r>
            <a:r>
              <a:rPr lang="en-US" sz="1200" dirty="0"/>
              <a:t>)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 smtClean="0"/>
              <a:t>    SELECT   *  FROM      </a:t>
            </a:r>
            <a:r>
              <a:rPr lang="en-US" sz="1200" dirty="0" err="1"/>
              <a:t>Path_Aux_Edges</a:t>
            </a:r>
            <a:r>
              <a:rPr lang="en-US" sz="1200" dirty="0"/>
              <a:t> </a:t>
            </a:r>
          </a:p>
          <a:p>
            <a:r>
              <a:rPr lang="en-US" sz="1200" dirty="0"/>
              <a:t>    UNION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SELECT    *  FROM   </a:t>
            </a:r>
            <a:r>
              <a:rPr lang="en-US" sz="1200" dirty="0" err="1" smtClean="0"/>
              <a:t>Knowledge_Forbidden_Edges</a:t>
            </a:r>
            <a:r>
              <a:rPr lang="en-US" sz="1200" dirty="0" smtClean="0"/>
              <a:t>;</a:t>
            </a:r>
            <a:endParaRPr lang="en-US" sz="1200" dirty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6168"/>
              </p:ext>
            </p:extLst>
          </p:nvPr>
        </p:nvGraphicFramePr>
        <p:xfrm>
          <a:off x="4283529" y="475056"/>
          <a:ext cx="4586151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144"/>
                <a:gridCol w="1088967"/>
                <a:gridCol w="1463040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intelligence(Student)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(prof0)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Student, Prof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ourse, Student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Registration(Course, Student), RA (Student, Prof)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diff(course0)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grade(course0,student0)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239"/>
              </p:ext>
            </p:extLst>
          </p:nvPr>
        </p:nvGraphicFramePr>
        <p:xfrm>
          <a:off x="4801689" y="3013208"/>
          <a:ext cx="3644042" cy="2115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0675"/>
                <a:gridCol w="881149"/>
                <a:gridCol w="1122218"/>
              </a:tblGrid>
              <a:tr h="27432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Rchain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Child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0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Parent</a:t>
                      </a:r>
                      <a:endParaRPr kumimoji="0" lang="en-US" sz="10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10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ranking(S)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intelligence(S)</a:t>
                      </a:r>
                      <a:endParaRPr kumimoji="0" lang="en-US" sz="1000" b="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RA(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teachingability</a:t>
                      </a:r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S,P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,S</a:t>
                      </a:r>
                      <a:r>
                        <a:rPr kumimoji="0" lang="en-US" sz="1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intelligence(S)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Registration(C,S), RA (S, 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diff(C)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grade(C,S)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505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8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6" y="1777364"/>
            <a:ext cx="3500758" cy="154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3529202"/>
            <a:ext cx="3469037" cy="291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37" y="215265"/>
            <a:ext cx="3201502" cy="132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00" y="1777364"/>
            <a:ext cx="4884638" cy="284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26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9" y="212598"/>
            <a:ext cx="3230689" cy="337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22" y="3585122"/>
            <a:ext cx="4442650" cy="285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30" y="400306"/>
            <a:ext cx="4488942" cy="299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2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11" y="482902"/>
            <a:ext cx="6026232" cy="15430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CREATE TABLE </a:t>
            </a:r>
            <a:r>
              <a:rPr lang="en-US" sz="1200" dirty="0"/>
              <a:t>CT</a:t>
            </a:r>
            <a:r>
              <a:rPr lang="en-US" sz="1200" baseline="-25000" dirty="0"/>
              <a:t>F </a:t>
            </a:r>
            <a:r>
              <a:rPr lang="en-US" sz="1200" dirty="0" smtClean="0"/>
              <a:t>AS </a:t>
            </a:r>
          </a:p>
          <a:p>
            <a:r>
              <a:rPr lang="en-US" sz="1200" dirty="0" smtClean="0"/>
              <a:t>SELECT (CT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baseline="-25000" dirty="0"/>
              <a:t> </a:t>
            </a:r>
            <a:r>
              <a:rPr lang="en-US" sz="1200" dirty="0" smtClean="0"/>
              <a:t>- 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.COUNT) AS COUNT, Pop, Teach</a:t>
            </a:r>
            <a:r>
              <a:rPr lang="en-US" sz="1200" dirty="0"/>
              <a:t>, Intel, Rank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 </a:t>
            </a:r>
            <a:r>
              <a:rPr lang="en-US" sz="1200" dirty="0"/>
              <a:t>,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WHERE</a:t>
            </a:r>
          </a:p>
          <a:p>
            <a:r>
              <a:rPr lang="en-US" sz="1200" dirty="0" smtClean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.Pop = </a:t>
            </a:r>
            <a:r>
              <a:rPr lang="en-US" sz="1200" dirty="0" err="1" smtClean="0"/>
              <a:t>CT</a:t>
            </a:r>
            <a:r>
              <a:rPr lang="en-US" sz="1200" baseline="-25000" dirty="0" err="1"/>
              <a:t>T</a:t>
            </a:r>
            <a:r>
              <a:rPr lang="en-US" sz="1200" dirty="0" err="1" smtClean="0"/>
              <a:t>.Pop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.Teach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.Intel</a:t>
            </a:r>
            <a:r>
              <a:rPr lang="en-US" sz="1200" dirty="0" smtClean="0"/>
              <a:t> AND </a:t>
            </a:r>
            <a:r>
              <a:rPr lang="en-US" sz="1200" dirty="0"/>
              <a:t>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</a:t>
            </a:r>
            <a:r>
              <a:rPr lang="en-US" sz="1200" dirty="0" err="1" smtClean="0"/>
              <a:t>CT</a:t>
            </a:r>
            <a:r>
              <a:rPr lang="en-US" sz="1200" baseline="-25000" dirty="0" err="1" smtClean="0"/>
              <a:t>T</a:t>
            </a:r>
            <a:r>
              <a:rPr lang="en-US" sz="1200" dirty="0" err="1" smtClean="0"/>
              <a:t>.Rank</a:t>
            </a:r>
            <a:endParaRPr lang="en-US" sz="1200" dirty="0"/>
          </a:p>
          <a:p>
            <a:r>
              <a:rPr lang="en-US" sz="1200" dirty="0" smtClean="0"/>
              <a:t>UNION</a:t>
            </a:r>
          </a:p>
          <a:p>
            <a:r>
              <a:rPr lang="en-US" sz="1200" dirty="0" smtClean="0"/>
              <a:t>SELECT </a:t>
            </a:r>
            <a:r>
              <a:rPr lang="en-US" sz="1200" dirty="0"/>
              <a:t>(CT</a:t>
            </a:r>
            <a:r>
              <a:rPr lang="en-US" sz="1200" baseline="-25000" dirty="0"/>
              <a:t>*</a:t>
            </a:r>
            <a:r>
              <a:rPr lang="en-US" sz="1200" dirty="0"/>
              <a:t>.</a:t>
            </a:r>
            <a:r>
              <a:rPr lang="en-US" sz="1200" dirty="0" smtClean="0"/>
              <a:t>COUNT) </a:t>
            </a:r>
            <a:r>
              <a:rPr lang="en-US" sz="1200" dirty="0"/>
              <a:t>AS COUNT, Pop, Teach, Intel, Rank </a:t>
            </a:r>
            <a:endParaRPr lang="en-US" sz="1200" dirty="0" smtClean="0"/>
          </a:p>
          <a:p>
            <a:r>
              <a:rPr lang="en-US" sz="1200" dirty="0" smtClean="0"/>
              <a:t>FROM 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endParaRPr lang="en-US" sz="1200" dirty="0" smtClean="0"/>
          </a:p>
          <a:p>
            <a:r>
              <a:rPr lang="en-US" sz="1200" dirty="0" smtClean="0"/>
              <a:t>WHERE (</a:t>
            </a:r>
            <a:r>
              <a:rPr lang="en-US" sz="1200" dirty="0"/>
              <a:t>Pop, Teach, Intel, </a:t>
            </a:r>
            <a:r>
              <a:rPr lang="en-US" sz="1200" dirty="0" smtClean="0"/>
              <a:t>Rank) NOT IN (SELECT </a:t>
            </a:r>
            <a:r>
              <a:rPr lang="en-US" sz="1200" dirty="0"/>
              <a:t>Pop, Teach, Intel, Rank </a:t>
            </a:r>
            <a:r>
              <a:rPr lang="en-US" sz="1200" dirty="0" smtClean="0"/>
              <a:t> FROM </a:t>
            </a:r>
            <a:r>
              <a:rPr lang="en-US" sz="1200" dirty="0"/>
              <a:t>CT</a:t>
            </a:r>
            <a:r>
              <a:rPr lang="en-US" sz="1200" baseline="-25000" dirty="0"/>
              <a:t>T</a:t>
            </a:r>
            <a:r>
              <a:rPr lang="en-US" sz="1200" dirty="0" smtClean="0"/>
              <a:t> )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235897" y="675922"/>
            <a:ext cx="3489673" cy="10088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r>
              <a:rPr lang="en-US" sz="1200" dirty="0" smtClean="0"/>
              <a:t> </a:t>
            </a:r>
            <a:r>
              <a:rPr lang="en-US" sz="1200" dirty="0"/>
              <a:t>AS </a:t>
            </a:r>
            <a:r>
              <a:rPr lang="en-US" sz="1200" dirty="0" smtClean="0"/>
              <a:t>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 </a:t>
            </a:r>
            <a:r>
              <a:rPr lang="en-US" sz="1200" dirty="0"/>
              <a:t>-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.count) </a:t>
            </a:r>
            <a:r>
              <a:rPr lang="en-US" sz="1200" dirty="0"/>
              <a:t>AS </a:t>
            </a:r>
            <a:r>
              <a:rPr lang="en-US" sz="1200" dirty="0" smtClean="0"/>
              <a:t>count, </a:t>
            </a:r>
          </a:p>
          <a:p>
            <a:r>
              <a:rPr lang="en-US" sz="1200" dirty="0" smtClean="0"/>
              <a:t>Pop</a:t>
            </a:r>
            <a:r>
              <a:rPr lang="en-US" sz="1200" dirty="0"/>
              <a:t>, Teach, Intel, Rank </a:t>
            </a:r>
            <a:r>
              <a:rPr lang="en-US" sz="1200" dirty="0" smtClean="0"/>
              <a:t> FROM CT</a:t>
            </a:r>
            <a:r>
              <a:rPr lang="en-US" sz="1200" baseline="-25000" dirty="0"/>
              <a:t>*</a:t>
            </a:r>
            <a:r>
              <a:rPr lang="en-US" sz="1200" dirty="0" smtClean="0"/>
              <a:t> ,</a:t>
            </a:r>
            <a:r>
              <a:rPr lang="en-US" sz="1200" dirty="0"/>
              <a:t>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 WHERE</a:t>
            </a:r>
            <a:endParaRPr lang="en-US" sz="1200" dirty="0"/>
          </a:p>
          <a:p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.Pop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.Pop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.Teach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.Teach </a:t>
            </a:r>
          </a:p>
          <a:p>
            <a:r>
              <a:rPr lang="en-US" sz="1200" dirty="0" smtClean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.Intel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.Intel </a:t>
            </a:r>
            <a:r>
              <a:rPr lang="en-US" sz="1200" dirty="0"/>
              <a:t>AND CT</a:t>
            </a:r>
            <a:r>
              <a:rPr lang="en-US" sz="1200" baseline="-25000" dirty="0"/>
              <a:t>*</a:t>
            </a:r>
            <a:r>
              <a:rPr lang="en-US" sz="1200" dirty="0" smtClean="0"/>
              <a:t>.Rank </a:t>
            </a:r>
            <a:r>
              <a:rPr lang="en-US" sz="1200" dirty="0"/>
              <a:t>= CT</a:t>
            </a:r>
            <a:r>
              <a:rPr lang="en-US" sz="1200" baseline="-25000" dirty="0"/>
              <a:t>T</a:t>
            </a:r>
            <a:r>
              <a:rPr lang="en-US" sz="1200" dirty="0"/>
              <a:t> </a:t>
            </a:r>
            <a:r>
              <a:rPr lang="en-US" sz="1200" dirty="0" smtClean="0"/>
              <a:t>.Rank</a:t>
            </a:r>
            <a:endParaRPr lang="en-US" sz="1200" dirty="0"/>
          </a:p>
          <a:p>
            <a:r>
              <a:rPr lang="en-US" sz="1200" dirty="0" smtClean="0"/>
              <a:t>UNION SELECT (</a:t>
            </a:r>
            <a:r>
              <a:rPr lang="en-US" sz="1200" dirty="0"/>
              <a:t>CT</a:t>
            </a:r>
            <a:r>
              <a:rPr lang="en-US" sz="1200" baseline="-25000" dirty="0"/>
              <a:t>*</a:t>
            </a:r>
            <a:r>
              <a:rPr lang="en-US" sz="1200" dirty="0" smtClean="0"/>
              <a:t>.COUNT</a:t>
            </a:r>
            <a:r>
              <a:rPr lang="en-US" sz="1200" dirty="0"/>
              <a:t>) AS COUNT, Pop, Teach, Intel, Rank </a:t>
            </a:r>
            <a:endParaRPr lang="en-US" sz="1200" dirty="0" smtClean="0"/>
          </a:p>
          <a:p>
            <a:r>
              <a:rPr lang="en-US" sz="1200" dirty="0" smtClean="0"/>
              <a:t>FROM CT</a:t>
            </a:r>
            <a:r>
              <a:rPr lang="en-US" sz="1200" baseline="-25000" dirty="0" smtClean="0"/>
              <a:t>*</a:t>
            </a:r>
            <a:r>
              <a:rPr lang="en-US" sz="1200" dirty="0" smtClean="0"/>
              <a:t>  WHERE </a:t>
            </a:r>
            <a:r>
              <a:rPr lang="en-US" sz="1200" dirty="0"/>
              <a:t>(Pop, Teach, Intel, Rank) </a:t>
            </a:r>
            <a:endParaRPr lang="en-US" sz="1200" dirty="0" smtClean="0"/>
          </a:p>
          <a:p>
            <a:r>
              <a:rPr lang="en-US" sz="1200" dirty="0" smtClean="0"/>
              <a:t>NOT </a:t>
            </a:r>
            <a:r>
              <a:rPr lang="en-US" sz="1200" dirty="0"/>
              <a:t>IN (SELECT Pop, Teach, Intel, Rank  FROM </a:t>
            </a:r>
            <a:r>
              <a:rPr lang="en-US" sz="1200" dirty="0" smtClean="0"/>
              <a:t>CT</a:t>
            </a:r>
            <a:r>
              <a:rPr lang="en-US" sz="1200" baseline="-25000" dirty="0" smtClean="0"/>
              <a:t>T</a:t>
            </a:r>
            <a:r>
              <a:rPr lang="en-US" sz="1200" dirty="0" smtClean="0"/>
              <a:t> </a:t>
            </a:r>
            <a:r>
              <a:rPr lang="en-US" sz="12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373" y="4216550"/>
            <a:ext cx="3580784" cy="432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T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en-US" sz="1200" dirty="0"/>
              <a:t>(select "T" </a:t>
            </a:r>
            <a:r>
              <a:rPr lang="en-US" sz="1200" dirty="0" smtClean="0"/>
              <a:t>) AS RA FROM </a:t>
            </a:r>
            <a:r>
              <a:rPr lang="en-US" sz="1200" b="1" dirty="0"/>
              <a:t>CT</a:t>
            </a:r>
            <a:r>
              <a:rPr lang="en-US" sz="1200" b="1" baseline="-25000" dirty="0"/>
              <a:t>T</a:t>
            </a: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40373" y="2777077"/>
            <a:ext cx="3580784" cy="544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sz="1200" dirty="0"/>
              <a:t>CREATE TABLE </a:t>
            </a:r>
            <a:r>
              <a:rPr lang="en-US" sz="1200" b="1" dirty="0" smtClean="0"/>
              <a:t>CT</a:t>
            </a:r>
            <a:r>
              <a:rPr lang="en-US" sz="1200" b="1" baseline="-25000" dirty="0"/>
              <a:t>F</a:t>
            </a:r>
            <a:r>
              <a:rPr lang="en-US" sz="1200" b="1" baseline="30000" dirty="0" smtClean="0"/>
              <a:t>+</a:t>
            </a:r>
            <a:r>
              <a:rPr lang="en-US" sz="1200" b="1" dirty="0" smtClean="0"/>
              <a:t> </a:t>
            </a:r>
            <a:r>
              <a:rPr lang="en-US" sz="1200" dirty="0" smtClean="0"/>
              <a:t>AS SELECT count </a:t>
            </a:r>
            <a:r>
              <a:rPr lang="en-US" sz="1200" dirty="0"/>
              <a:t>, Pop, Teach, Intel, Rank</a:t>
            </a:r>
            <a:r>
              <a:rPr lang="en-US" sz="1200" dirty="0" smtClean="0"/>
              <a:t>,</a:t>
            </a:r>
            <a:r>
              <a:rPr lang="en-US" sz="1200" dirty="0"/>
              <a:t> Cap, </a:t>
            </a:r>
            <a:r>
              <a:rPr lang="en-US" sz="1200" dirty="0" smtClean="0"/>
              <a:t>Sal, </a:t>
            </a:r>
            <a:r>
              <a:rPr lang="pt-BR" sz="1200" dirty="0"/>
              <a:t>(select "F" ) AS RA,(select "n/a") AS cap,(select "n/a") AS </a:t>
            </a:r>
            <a:r>
              <a:rPr lang="pt-BR" sz="1200" dirty="0" smtClean="0"/>
              <a:t>Sal </a:t>
            </a:r>
            <a:r>
              <a:rPr lang="en-US" sz="1200" dirty="0" smtClean="0"/>
              <a:t>FROM </a:t>
            </a:r>
            <a:r>
              <a:rPr lang="en-US" sz="1200" b="1" dirty="0" smtClean="0"/>
              <a:t>CT</a:t>
            </a:r>
            <a:r>
              <a:rPr lang="en-US" sz="1200" b="1" baseline="-25000" dirty="0" smtClean="0"/>
              <a:t>F</a:t>
            </a:r>
            <a:endParaRPr lang="en-US" sz="1200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6669" y="4216550"/>
            <a:ext cx="6874729" cy="287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181" y="-289039"/>
            <a:ext cx="622935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37" y="2828061"/>
            <a:ext cx="4220388" cy="183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8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i="1" dirty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𝑁𝑜𝑑𝑒𝑠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1200" i="1" dirty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200" b="0" i="1" dirty="0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29" y="1946127"/>
                <a:ext cx="1351975" cy="297004"/>
              </a:xfrm>
              <a:prstGeom prst="ellipse">
                <a:avLst/>
              </a:prstGeom>
              <a:blipFill rotWithShape="1">
                <a:blip r:embed="rId3"/>
                <a:stretch>
                  <a:fillRect b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50" y="2567081"/>
            <a:ext cx="20002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039" y="2518718"/>
            <a:ext cx="22764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088" y="-195955"/>
            <a:ext cx="2238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796" y="-42512"/>
            <a:ext cx="3067051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/>
          </p:cNvSpPr>
          <p:nvPr/>
        </p:nvSpPr>
        <p:spPr>
          <a:xfrm>
            <a:off x="2738787" y="2070014"/>
            <a:ext cx="572583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-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1032" idx="2"/>
            <a:endCxn id="14" idx="0"/>
          </p:cNvCxnSpPr>
          <p:nvPr/>
        </p:nvCxnSpPr>
        <p:spPr>
          <a:xfrm>
            <a:off x="2578276" y="1861445"/>
            <a:ext cx="446803" cy="208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33" idx="2"/>
            <a:endCxn id="8" idx="0"/>
          </p:cNvCxnSpPr>
          <p:nvPr/>
        </p:nvCxnSpPr>
        <p:spPr>
          <a:xfrm flipH="1">
            <a:off x="5845917" y="1776763"/>
            <a:ext cx="621405" cy="169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4"/>
            <a:endCxn id="1031" idx="0"/>
          </p:cNvCxnSpPr>
          <p:nvPr/>
        </p:nvCxnSpPr>
        <p:spPr>
          <a:xfrm>
            <a:off x="5845917" y="2243131"/>
            <a:ext cx="18360" cy="275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4"/>
            <a:endCxn id="1030" idx="0"/>
          </p:cNvCxnSpPr>
          <p:nvPr/>
        </p:nvCxnSpPr>
        <p:spPr>
          <a:xfrm flipH="1">
            <a:off x="2925276" y="2416248"/>
            <a:ext cx="99803" cy="1508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_</m:t>
                      </m:r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𝒔𝒕𝒂𝒓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11" y="167930"/>
                <a:ext cx="710303" cy="346234"/>
              </a:xfrm>
              <a:prstGeom prst="ellipse">
                <a:avLst/>
              </a:prstGeom>
              <a:blipFill rotWithShape="1">
                <a:blip r:embed="rId8"/>
                <a:stretch>
                  <a:fillRect r="-1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true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141900"/>
                <a:ext cx="1060401" cy="346234"/>
              </a:xfrm>
              <a:prstGeom prst="ellipse">
                <a:avLst/>
              </a:prstGeom>
              <a:blipFill rotWithShape="1">
                <a:blip r:embed="rId9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99" y="2172484"/>
                <a:ext cx="941124" cy="346234"/>
              </a:xfrm>
              <a:prstGeom prst="ellipse">
                <a:avLst/>
              </a:prstGeom>
              <a:blipFill rotWithShape="1">
                <a:blip r:embed="rId10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flase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0" y="4386356"/>
                <a:ext cx="941124" cy="346234"/>
              </a:xfrm>
              <a:prstGeom prst="ellipse">
                <a:avLst/>
              </a:prstGeom>
              <a:blipFill rotWithShape="1">
                <a:blip r:embed="rId11"/>
                <a:stretch>
                  <a:fillRect t="-3448" b="-189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5674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3" y="4824000"/>
            <a:ext cx="288607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Curved Connector 77"/>
          <p:cNvCxnSpPr>
            <a:stCxn id="1033" idx="3"/>
            <a:endCxn id="177" idx="0"/>
          </p:cNvCxnSpPr>
          <p:nvPr/>
        </p:nvCxnSpPr>
        <p:spPr>
          <a:xfrm>
            <a:off x="8000847" y="867126"/>
            <a:ext cx="307077" cy="20915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0800000" flipV="1">
            <a:off x="1155801" y="2673010"/>
            <a:ext cx="952500" cy="30417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954" y="4841891"/>
            <a:ext cx="3361119" cy="25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6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_</m:t>
                    </m:r>
                  </m:oMath>
                </a14:m>
                <a:r>
                  <a:rPr lang="en-US" sz="1600" b="1" dirty="0" smtClean="0"/>
                  <a:t>CT</a:t>
                </a:r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71" y="4462413"/>
                <a:ext cx="941124" cy="346234"/>
              </a:xfrm>
              <a:prstGeom prst="ellipse">
                <a:avLst/>
              </a:prstGeom>
              <a:blipFill rotWithShape="1">
                <a:blip r:embed="rId15"/>
                <a:stretch>
                  <a:fillRect t="-1695" b="-186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Cambria Math"/>
                        </a:rPr>
                        <m:t>𝒖𝒏𝒊𝒐𝒏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 xmlns:mv="urn:schemas-microsoft-com:mac:vml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00" y="4668774"/>
                <a:ext cx="941124" cy="346234"/>
              </a:xfrm>
              <a:prstGeom prst="ellipse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urved Connector 144"/>
          <p:cNvCxnSpPr>
            <a:stCxn id="69" idx="2"/>
            <a:endCxn id="74" idx="0"/>
          </p:cNvCxnSpPr>
          <p:nvPr/>
        </p:nvCxnSpPr>
        <p:spPr>
          <a:xfrm rot="16200000" flipH="1">
            <a:off x="576707" y="3818666"/>
            <a:ext cx="1381126" cy="6295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74" idx="3"/>
            <a:endCxn id="131" idx="2"/>
          </p:cNvCxnSpPr>
          <p:nvPr/>
        </p:nvCxnSpPr>
        <p:spPr>
          <a:xfrm flipV="1">
            <a:off x="3025078" y="4841891"/>
            <a:ext cx="429822" cy="86317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>
            <a:stCxn id="131" idx="4"/>
            <a:endCxn id="85" idx="1"/>
          </p:cNvCxnSpPr>
          <p:nvPr/>
        </p:nvCxnSpPr>
        <p:spPr>
          <a:xfrm rot="16200000" flipH="1">
            <a:off x="4077271" y="4863199"/>
            <a:ext cx="1092875" cy="139649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6966505" y="2958679"/>
            <a:ext cx="2682838" cy="34623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/>
              <a:t>Add column a=T</a:t>
            </a:r>
            <a:endParaRPr lang="en-US" sz="1600" b="1" dirty="0"/>
          </a:p>
        </p:txBody>
      </p:sp>
      <p:cxnSp>
        <p:nvCxnSpPr>
          <p:cNvPr id="179" name="Curved Connector 178"/>
          <p:cNvCxnSpPr>
            <a:stCxn id="177" idx="4"/>
            <a:endCxn id="131" idx="6"/>
          </p:cNvCxnSpPr>
          <p:nvPr/>
        </p:nvCxnSpPr>
        <p:spPr>
          <a:xfrm rot="5400000">
            <a:off x="5583485" y="2117452"/>
            <a:ext cx="1536978" cy="39119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/>
          <p:cNvCxnSpPr>
            <a:stCxn id="1031" idx="1"/>
            <a:endCxn id="14" idx="6"/>
          </p:cNvCxnSpPr>
          <p:nvPr/>
        </p:nvCxnSpPr>
        <p:spPr>
          <a:xfrm rot="10800000">
            <a:off x="3311371" y="2243132"/>
            <a:ext cx="1414669" cy="120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CT(Nodes,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 = T)</a:t>
                </a:r>
              </a:p>
            </p:txBody>
          </p:sp>
        </mc:Choice>
        <mc:Fallback xmlns="" xmlns:mv="urn:schemas-microsoft-com:mac:vml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211" y="4789047"/>
                <a:ext cx="3578772" cy="517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 algn="l"/>
                <a:r>
                  <a:rPr lang="en-US" dirty="0" smtClean="0"/>
                  <a:t>CT(Nodes, 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T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406" y="517238"/>
                <a:ext cx="3651994" cy="50263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= 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* 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517238"/>
                <a:ext cx="2547123" cy="52738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CT(Nodes  |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dirty="0"/>
                  <a:t>T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  = F)</a:t>
                </a:r>
              </a:p>
            </p:txBody>
          </p:sp>
        </mc:Choice>
        <mc:Fallback xmlns="" xmlns:mv="urn:schemas-microsoft-com:mac:vml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90" y="2230767"/>
                <a:ext cx="2547123" cy="5303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22" idx="4"/>
            <a:endCxn id="20" idx="0"/>
          </p:cNvCxnSpPr>
          <p:nvPr/>
        </p:nvCxnSpPr>
        <p:spPr>
          <a:xfrm>
            <a:off x="3085051" y="1846632"/>
            <a:ext cx="1" cy="384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/>
                            <m:t>Nodes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92" y="1509901"/>
                <a:ext cx="1221370" cy="412595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8" idx="2"/>
            <a:endCxn id="29" idx="0"/>
          </p:cNvCxnSpPr>
          <p:nvPr/>
        </p:nvCxnSpPr>
        <p:spPr>
          <a:xfrm flipH="1">
            <a:off x="5723877" y="1019876"/>
            <a:ext cx="984526" cy="490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r>
                  <a:rPr lang="en-US" dirty="0"/>
                  <a:t>Add </a:t>
                </a:r>
                <a:r>
                  <a:rPr lang="en-US" dirty="0" smtClean="0"/>
                  <a:t>column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=T</a:t>
                </a:r>
              </a:p>
            </p:txBody>
          </p:sp>
        </mc:Choice>
        <mc:Fallback xmlns="" xmlns:mv="urn:schemas-microsoft-com:mac:vml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16" y="3202631"/>
                <a:ext cx="1698173" cy="429768"/>
              </a:xfrm>
              <a:prstGeom prst="ellipse">
                <a:avLst/>
              </a:prstGeom>
              <a:blipFill rotWithShape="1">
                <a:blip r:embed="rId8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200" dirty="0" smtClean="0"/>
                  <a:t>Add columns </a:t>
                </a:r>
                <a:endParaRPr lang="en-US" sz="120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200" dirty="0" smtClean="0"/>
                  <a:t>=F, </a:t>
                </a:r>
                <a:r>
                  <a:rPr lang="en-US" sz="1200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sz="1200" dirty="0"/>
                  <a:t>) </a:t>
                </a:r>
                <a:r>
                  <a:rPr lang="en-US" sz="1200" dirty="0" smtClean="0"/>
                  <a:t> = N/A</a:t>
                </a:r>
                <a:endParaRPr lang="en-US" sz="1200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00" y="3198726"/>
                <a:ext cx="3348102" cy="433673"/>
              </a:xfrm>
              <a:prstGeom prst="ellipse">
                <a:avLst/>
              </a:prstGeom>
              <a:blipFill rotWithShape="1">
                <a:blip r:embed="rId9"/>
                <a:stretch>
                  <a:fillRect t="-4110" b="-958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0" idx="2"/>
            <a:endCxn id="38" idx="0"/>
          </p:cNvCxnSpPr>
          <p:nvPr/>
        </p:nvCxnSpPr>
        <p:spPr>
          <a:xfrm flipH="1">
            <a:off x="3085051" y="2761119"/>
            <a:ext cx="1" cy="437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4"/>
            <a:endCxn id="47" idx="6"/>
          </p:cNvCxnSpPr>
          <p:nvPr/>
        </p:nvCxnSpPr>
        <p:spPr>
          <a:xfrm flipH="1">
            <a:off x="5238579" y="3632399"/>
            <a:ext cx="1469824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2"/>
            <a:endCxn id="37" idx="0"/>
          </p:cNvCxnSpPr>
          <p:nvPr/>
        </p:nvCxnSpPr>
        <p:spPr>
          <a:xfrm>
            <a:off x="6708403" y="1019876"/>
            <a:ext cx="0" cy="2182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58614" y="4103918"/>
            <a:ext cx="879965" cy="3970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sz="2400" b="1" dirty="0"/>
              <a:t>∪</a:t>
            </a:r>
          </a:p>
        </p:txBody>
      </p:sp>
      <p:cxnSp>
        <p:nvCxnSpPr>
          <p:cNvPr id="52" name="Straight Arrow Connector 51"/>
          <p:cNvCxnSpPr>
            <a:stCxn id="47" idx="4"/>
            <a:endCxn id="5" idx="0"/>
          </p:cNvCxnSpPr>
          <p:nvPr/>
        </p:nvCxnSpPr>
        <p:spPr>
          <a:xfrm>
            <a:off x="4798597" y="4500958"/>
            <a:ext cx="0" cy="288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4"/>
            <a:endCxn id="47" idx="2"/>
          </p:cNvCxnSpPr>
          <p:nvPr/>
        </p:nvCxnSpPr>
        <p:spPr>
          <a:xfrm>
            <a:off x="3085051" y="3632399"/>
            <a:ext cx="1273563" cy="670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 algn="ctr">
                  <a:defRPr sz="12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dirty="0" smtClean="0">
                          <a:latin typeface="Cambria Math"/>
                        </a:rPr>
                        <m:t> </m:t>
                      </m:r>
                      <m:r>
                        <a:rPr lang="en-US" sz="2400" b="0" i="0" dirty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 xmlns:mv="urn:schemas-microsoft-com:mac:vml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99" y="1586957"/>
                <a:ext cx="710303" cy="259675"/>
              </a:xfrm>
              <a:prstGeom prst="ellipse">
                <a:avLst/>
              </a:prstGeom>
              <a:blipFill rotWithShape="1">
                <a:blip r:embed="rId10"/>
                <a:stretch>
                  <a:fillRect b="-111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 flipH="1">
            <a:off x="3085051" y="1044626"/>
            <a:ext cx="1" cy="542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9" idx="2"/>
            <a:endCxn id="122" idx="6"/>
          </p:cNvCxnSpPr>
          <p:nvPr/>
        </p:nvCxnSpPr>
        <p:spPr>
          <a:xfrm flipH="1">
            <a:off x="3440202" y="1716199"/>
            <a:ext cx="1672990" cy="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9144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pPr eaLnBrk="0" hangingPunct="0">
                  <a:spcBef>
                    <a:spcPct val="30000"/>
                  </a:spcBef>
                  <a:defRPr/>
                </a:pPr>
                <a:r>
                  <a:rPr lang="en-US" dirty="0" smtClean="0"/>
                  <a:t>Precondition: The set Nodes does not contain any of the </a:t>
                </a:r>
                <a:r>
                  <a:rPr lang="en-US" dirty="0"/>
                  <a:t>2Nodes(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𝑝𝑖𝑣𝑜𝑡</m:t>
                        </m:r>
                      </m:sub>
                    </m:sSub>
                  </m:oMath>
                </a14:m>
                <a:endParaRPr lang="en-US" dirty="0"/>
              </a:p>
              <a:p>
                <a:pPr eaLnBrk="0" hangingPunct="0">
                  <a:spcBef>
                    <a:spcPct val="30000"/>
                  </a:spcBef>
                  <a:defRPr/>
                </a:pP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2" y="5849374"/>
                <a:ext cx="6024880" cy="517407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7257317" y="5634244"/>
            <a:ext cx="1673323" cy="5174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eaLnBrk="0" hangingPunct="0">
              <a:spcBef>
                <a:spcPct val="30000"/>
              </a:spcBef>
              <a:defRPr/>
            </a:pPr>
            <a:r>
              <a:rPr lang="en-US" dirty="0" smtClean="0"/>
              <a:t>Oliver’s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802099" y="2453556"/>
            <a:ext cx="293550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2nodes(R)|R=T) </a:t>
            </a:r>
          </a:p>
          <a:p>
            <a:pPr algn="ctr"/>
            <a:r>
              <a:rPr lang="en-US" dirty="0"/>
              <a:t>Join of existing tables via meta-query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5852" y="2471830"/>
            <a:ext cx="286246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CT(1Nodes(R)|R = *)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4992384" y="2915221"/>
            <a:ext cx="2277466" cy="650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52268" y="3565413"/>
            <a:ext cx="2080232" cy="36650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Pivot(1Nodes(R),R)</a:t>
            </a:r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3767087" y="2748829"/>
            <a:ext cx="1225297" cy="8165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066705" y="1517097"/>
            <a:ext cx="34007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CT(1Nodes(X)) x CT(1Nodes(Y))</a:t>
            </a:r>
          </a:p>
          <a:p>
            <a:pPr algn="ctr"/>
            <a:r>
              <a:rPr lang="en-US" dirty="0"/>
              <a:t>X,Y are the population variables involved in R</a:t>
            </a:r>
          </a:p>
        </p:txBody>
      </p:sp>
      <p:cxnSp>
        <p:nvCxnSpPr>
          <p:cNvPr id="153" name="Straight Arrow Connector 152"/>
          <p:cNvCxnSpPr>
            <a:stCxn id="151" idx="2"/>
            <a:endCxn id="11" idx="0"/>
          </p:cNvCxnSpPr>
          <p:nvPr/>
        </p:nvCxnSpPr>
        <p:spPr>
          <a:xfrm>
            <a:off x="3767087" y="1978762"/>
            <a:ext cx="0" cy="493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1442" y="4480141"/>
            <a:ext cx="266188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CT(1nodes(R), 2nodes(R), R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4992384" y="3931920"/>
            <a:ext cx="0" cy="548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085" y="3591839"/>
                <a:ext cx="21800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Pivot(Nodes,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)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08" y="456453"/>
                <a:ext cx="2600932" cy="366507"/>
              </a:xfrm>
              <a:prstGeom prst="ellipse">
                <a:avLst/>
              </a:prstGeom>
              <a:blipFill rotWithShape="1">
                <a:blip r:embed="rId4"/>
                <a:stretch>
                  <a:fillRect b="-161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 smtClean="0"/>
                  <a:t>For single Relationship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  </a:t>
                </a:r>
                <a:r>
                  <a:rPr lang="en-US" dirty="0" smtClean="0"/>
                  <a:t>is empty, </a:t>
                </a:r>
                <a:r>
                  <a:rPr lang="en-US" dirty="0" err="1" smtClean="0"/>
                  <a:t>R</a:t>
                </a:r>
                <a:r>
                  <a:rPr lang="en-US" baseline="-25000" dirty="0" err="1" smtClean="0"/>
                  <a:t>pivot</a:t>
                </a:r>
                <a:r>
                  <a:rPr lang="en-US" dirty="0" smtClean="0"/>
                  <a:t> = R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909" y="5127115"/>
                <a:ext cx="3470878" cy="299441"/>
              </a:xfrm>
              <a:prstGeom prst="rect">
                <a:avLst/>
              </a:prstGeom>
              <a:blipFill rotWithShape="1">
                <a:blip r:embed="rId5"/>
                <a:stretch>
                  <a:fillRect l="-2627"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7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999754" y="1539451"/>
            <a:ext cx="281428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)|a=</a:t>
            </a:r>
            <a:r>
              <a:rPr lang="en-US" sz="1200" dirty="0" err="1" smtClean="0"/>
              <a:t>T,b</a:t>
            </a:r>
            <a:r>
              <a:rPr lang="en-US" sz="1200" dirty="0" smtClean="0"/>
              <a:t>=T)</a:t>
            </a:r>
            <a:br>
              <a:rPr lang="en-US" sz="1200" dirty="0" smtClean="0"/>
            </a:br>
            <a:r>
              <a:rPr lang="en-US" sz="1200" dirty="0"/>
              <a:t>Join of existing tables via </a:t>
            </a:r>
            <a:r>
              <a:rPr lang="en-US" sz="1200" dirty="0" smtClean="0"/>
              <a:t>meta-  query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099758" y="1622375"/>
            <a:ext cx="301524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</a:t>
            </a:r>
            <a:r>
              <a:rPr lang="en-US" sz="1200" dirty="0"/>
              <a:t>1Nodes(</a:t>
            </a:r>
            <a:r>
              <a:rPr lang="en-US" sz="1200" dirty="0" err="1"/>
              <a:t>a,b</a:t>
            </a:r>
            <a:r>
              <a:rPr lang="en-US" sz="1200" dirty="0"/>
              <a:t>),2Nodes(b</a:t>
            </a:r>
            <a:r>
              <a:rPr lang="en-US" sz="1200" dirty="0" smtClean="0"/>
              <a:t>))|a = *, b=T)</a:t>
            </a:r>
          </a:p>
        </p:txBody>
      </p:sp>
      <p:cxnSp>
        <p:nvCxnSpPr>
          <p:cNvPr id="34" name="Straight Arrow Connector 33"/>
          <p:cNvCxnSpPr>
            <a:stCxn id="8" idx="2"/>
            <a:endCxn id="122" idx="0"/>
          </p:cNvCxnSpPr>
          <p:nvPr/>
        </p:nvCxnSpPr>
        <p:spPr>
          <a:xfrm flipH="1">
            <a:off x="7232975" y="2001116"/>
            <a:ext cx="173921" cy="702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506283" y="2703937"/>
            <a:ext cx="3453384" cy="4253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),2Nodes(b), a, b)</a:t>
            </a:r>
            <a:endParaRPr lang="en-US" sz="1200" dirty="0"/>
          </a:p>
        </p:txBody>
      </p:sp>
      <p:cxnSp>
        <p:nvCxnSpPr>
          <p:cNvPr id="129" name="Straight Arrow Connector 128"/>
          <p:cNvCxnSpPr>
            <a:stCxn id="11" idx="2"/>
            <a:endCxn id="122" idx="0"/>
          </p:cNvCxnSpPr>
          <p:nvPr/>
        </p:nvCxnSpPr>
        <p:spPr>
          <a:xfrm>
            <a:off x="2607378" y="1899374"/>
            <a:ext cx="4625597" cy="804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19882" y="191011"/>
            <a:ext cx="28624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a and not involved in b.</a:t>
            </a:r>
            <a:endParaRPr lang="en-US" sz="1200" dirty="0"/>
          </a:p>
        </p:txBody>
      </p:sp>
      <p:cxnSp>
        <p:nvCxnSpPr>
          <p:cNvPr id="153" name="Straight Arrow Connector 152"/>
          <p:cNvCxnSpPr>
            <a:stCxn id="151" idx="2"/>
            <a:endCxn id="16" idx="0"/>
          </p:cNvCxnSpPr>
          <p:nvPr/>
        </p:nvCxnSpPr>
        <p:spPr>
          <a:xfrm>
            <a:off x="2251117" y="837342"/>
            <a:ext cx="1458922" cy="293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00353" y="4366020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a| b=T  ) </a:t>
            </a:r>
          </a:p>
        </p:txBody>
      </p:sp>
      <p:cxnSp>
        <p:nvCxnSpPr>
          <p:cNvPr id="21" name="Straight Arrow Connector 20"/>
          <p:cNvCxnSpPr>
            <a:stCxn id="122" idx="4"/>
            <a:endCxn id="36" idx="0"/>
          </p:cNvCxnSpPr>
          <p:nvPr/>
        </p:nvCxnSpPr>
        <p:spPr>
          <a:xfrm>
            <a:off x="7232975" y="3129280"/>
            <a:ext cx="185026" cy="1236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is empty,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b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94" y="5093652"/>
                <a:ext cx="2094795" cy="299441"/>
              </a:xfrm>
              <a:prstGeom prst="rect">
                <a:avLst/>
              </a:prstGeom>
              <a:blipFill rotWithShape="1">
                <a:blip r:embed="rId3"/>
                <a:stretch>
                  <a:fillRect b="-117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356265" y="337475"/>
            <a:ext cx="256235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CT(1Nodes(b</a:t>
            </a:r>
            <a:r>
              <a:rPr lang="en-US" sz="1200" dirty="0"/>
              <a:t>),</a:t>
            </a:r>
            <a:r>
              <a:rPr lang="en-US" sz="1200" dirty="0" smtClean="0"/>
              <a:t>2Nodes(b)|b=T)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45979" y="337475"/>
            <a:ext cx="166115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Computed at stage 1</a:t>
            </a:r>
            <a:endParaRPr lang="en-US" dirty="0"/>
          </a:p>
        </p:txBody>
      </p:sp>
      <p:sp>
        <p:nvSpPr>
          <p:cNvPr id="16" name="Multiply 15"/>
          <p:cNvSpPr/>
          <p:nvPr/>
        </p:nvSpPr>
        <p:spPr>
          <a:xfrm>
            <a:off x="3595839" y="106217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24" idx="2"/>
            <a:endCxn id="16" idx="1"/>
          </p:cNvCxnSpPr>
          <p:nvPr/>
        </p:nvCxnSpPr>
        <p:spPr>
          <a:xfrm flipH="1">
            <a:off x="3957126" y="614474"/>
            <a:ext cx="1680316" cy="516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1" idx="0"/>
          </p:cNvCxnSpPr>
          <p:nvPr/>
        </p:nvCxnSpPr>
        <p:spPr>
          <a:xfrm flipH="1">
            <a:off x="2607378" y="1278327"/>
            <a:ext cx="1102661" cy="34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93846" y="4366021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2nodes(a), a| b=*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𝑹</m:t>
                            </m:r>
                          </m:e>
                          <m:sub/>
                        </m:sSub>
                      </m:e>
                    </m:acc>
                  </m:oMath>
                </a14:m>
                <a:r>
                  <a:rPr lang="en-US" dirty="0" smtClean="0"/>
                  <a:t>   = b, </a:t>
                </a:r>
                <a:r>
                  <a:rPr lang="en-US" dirty="0" err="1" smtClean="0"/>
                  <a:t>Rpivot</a:t>
                </a:r>
                <a:r>
                  <a:rPr lang="en-US" dirty="0" smtClean="0"/>
                  <a:t> = a</a:t>
                </a:r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890" y="1514236"/>
                <a:ext cx="1647072" cy="299441"/>
              </a:xfrm>
              <a:prstGeom prst="rect">
                <a:avLst/>
              </a:prstGeom>
              <a:blipFill rotWithShape="1">
                <a:blip r:embed="rId4"/>
                <a:stretch>
                  <a:fillRect b="-961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0738" y="3055986"/>
            <a:ext cx="25946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CT(1Nodes(X)) x CT(1Nodes(Y))</a:t>
            </a:r>
          </a:p>
          <a:p>
            <a:r>
              <a:rPr lang="en-US" sz="1200" dirty="0" smtClean="0"/>
              <a:t>X,Y are the population variables involved in b and not involved in a.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853207" y="3224959"/>
            <a:ext cx="214714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CT(1Nodes(a),2Nodes(a),a)</a:t>
            </a:r>
          </a:p>
        </p:txBody>
      </p:sp>
      <p:sp>
        <p:nvSpPr>
          <p:cNvPr id="43" name="Multiply 42"/>
          <p:cNvSpPr/>
          <p:nvPr/>
        </p:nvSpPr>
        <p:spPr>
          <a:xfrm>
            <a:off x="3120351" y="3486162"/>
            <a:ext cx="475487" cy="284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40" idx="3"/>
            <a:endCxn id="43" idx="0"/>
          </p:cNvCxnSpPr>
          <p:nvPr/>
        </p:nvCxnSpPr>
        <p:spPr>
          <a:xfrm>
            <a:off x="2875405" y="3379152"/>
            <a:ext cx="359146" cy="1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2" idx="1"/>
            <a:endCxn id="43" idx="1"/>
          </p:cNvCxnSpPr>
          <p:nvPr/>
        </p:nvCxnSpPr>
        <p:spPr>
          <a:xfrm flipH="1">
            <a:off x="3481638" y="3363459"/>
            <a:ext cx="371569" cy="19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37" idx="0"/>
          </p:cNvCxnSpPr>
          <p:nvPr/>
        </p:nvCxnSpPr>
        <p:spPr>
          <a:xfrm>
            <a:off x="3481638" y="3702317"/>
            <a:ext cx="529856" cy="6637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83766" y="5094461"/>
            <a:ext cx="3453384" cy="2596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Pivot(1Nodes(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),2Nodes(a), a, b)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2"/>
            <a:endCxn id="50" idx="0"/>
          </p:cNvCxnSpPr>
          <p:nvPr/>
        </p:nvCxnSpPr>
        <p:spPr>
          <a:xfrm>
            <a:off x="4011494" y="4643020"/>
            <a:ext cx="498964" cy="451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6" idx="2"/>
            <a:endCxn id="50" idx="0"/>
          </p:cNvCxnSpPr>
          <p:nvPr/>
        </p:nvCxnSpPr>
        <p:spPr>
          <a:xfrm flipH="1">
            <a:off x="4510458" y="4643019"/>
            <a:ext cx="2907543" cy="451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092810" y="6008116"/>
            <a:ext cx="2835296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CT(1nodes(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2nodes(</a:t>
            </a:r>
            <a:r>
              <a:rPr lang="en-US" sz="1200" dirty="0" err="1" smtClean="0"/>
              <a:t>a,b</a:t>
            </a:r>
            <a:r>
              <a:rPr lang="en-US" sz="1200" dirty="0" smtClean="0"/>
              <a:t>), </a:t>
            </a:r>
            <a:r>
              <a:rPr lang="en-US" sz="1200" dirty="0" err="1" smtClean="0"/>
              <a:t>a,b</a:t>
            </a:r>
            <a:r>
              <a:rPr lang="en-US" sz="1200" dirty="0" smtClean="0"/>
              <a:t>) </a:t>
            </a:r>
          </a:p>
        </p:txBody>
      </p:sp>
      <p:cxnSp>
        <p:nvCxnSpPr>
          <p:cNvPr id="52" name="Straight Arrow Connector 51"/>
          <p:cNvCxnSpPr>
            <a:stCxn id="50" idx="4"/>
            <a:endCxn id="55" idx="0"/>
          </p:cNvCxnSpPr>
          <p:nvPr/>
        </p:nvCxnSpPr>
        <p:spPr>
          <a:xfrm>
            <a:off x="4510458" y="5354136"/>
            <a:ext cx="0" cy="65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428628" y="6392818"/>
            <a:ext cx="2163659" cy="29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For multiple relationships: </a:t>
            </a:r>
            <a:r>
              <a:rPr lang="en-US" dirty="0" err="1" smtClean="0"/>
              <a:t>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Moebius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 At 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Discuss implementations.</a:t>
            </a:r>
          </a:p>
          <a:p>
            <a:pPr lvl="1"/>
            <a:r>
              <a:rPr lang="en-US" dirty="0" smtClean="0"/>
              <a:t>sort-merge? compressing columns?</a:t>
            </a:r>
            <a:endParaRPr lang="en-US" dirty="0"/>
          </a:p>
          <a:p>
            <a:r>
              <a:rPr lang="en-US" dirty="0" smtClean="0"/>
              <a:t>Go to previous slides for workshop.</a:t>
            </a:r>
          </a:p>
        </p:txBody>
      </p:sp>
    </p:spTree>
    <p:extLst>
      <p:ext uri="{BB962C8B-B14F-4D97-AF65-F5344CB8AC3E}">
        <p14:creationId xmlns:p14="http://schemas.microsoft.com/office/powerpoint/2010/main" val="31318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101966</TotalTime>
  <Words>11670</Words>
  <Application>Microsoft Office PowerPoint</Application>
  <PresentationFormat>On-screen Show (4:3)</PresentationFormat>
  <Paragraphs>5002</Paragraphs>
  <Slides>128</Slides>
  <Notes>88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0" baseType="lpstr">
      <vt:lpstr>Equity</vt:lpstr>
      <vt:lpstr>Office Theme</vt:lpstr>
      <vt:lpstr>Managing Massive Machine Learning Models within an RDBMS</vt:lpstr>
      <vt:lpstr>Tentative plan</vt:lpstr>
      <vt:lpstr>General Machine Learning for Single-Table Data</vt:lpstr>
      <vt:lpstr>Relational Learning With Multiple Database Tables</vt:lpstr>
      <vt:lpstr>General and Scalable Machine Learning with Relational Databases: SQL</vt:lpstr>
      <vt:lpstr>PowerPoint Presentation</vt:lpstr>
      <vt:lpstr>Functionality</vt:lpstr>
      <vt:lpstr>Architecture</vt:lpstr>
      <vt:lpstr>Massive-Model-System Architecture</vt:lpstr>
      <vt:lpstr>Data and Learning Support Layers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</vt:lpstr>
      <vt:lpstr>Advantages</vt:lpstr>
      <vt:lpstr>Functionality</vt:lpstr>
      <vt:lpstr>Score</vt:lpstr>
      <vt:lpstr>Advantages</vt:lpstr>
      <vt:lpstr>Random Variables</vt:lpstr>
      <vt:lpstr>Finding Functor Nodes</vt:lpstr>
      <vt:lpstr>Finding Random Variables</vt:lpstr>
      <vt:lpstr>Metainformation about R.V.s.</vt:lpstr>
      <vt:lpstr>SQL Implementation</vt:lpstr>
      <vt:lpstr>Model Manager</vt:lpstr>
      <vt:lpstr>Structured Models</vt:lpstr>
      <vt:lpstr>Maintain constraints between models</vt:lpstr>
      <vt:lpstr>SQL Implementation</vt:lpstr>
      <vt:lpstr>Managing Sufficient Statistics</vt:lpstr>
      <vt:lpstr>Managing Sufficient Statistics</vt:lpstr>
      <vt:lpstr>SQL Implementation</vt:lpstr>
      <vt:lpstr>Computing Sufficient Statistics</vt:lpstr>
      <vt:lpstr>Managing Parameters</vt:lpstr>
      <vt:lpstr>Parameter Space</vt:lpstr>
      <vt:lpstr>SQL Implementation</vt:lpstr>
      <vt:lpstr>Scoring</vt:lpstr>
      <vt:lpstr>SQL Implementation</vt:lpstr>
      <vt:lpstr>Evaluation</vt:lpstr>
      <vt:lpstr>Random Variable Database</vt:lpstr>
      <vt:lpstr>Count Manager</vt:lpstr>
      <vt:lpstr>Model Manager</vt:lpstr>
      <vt:lpstr>Model Predictions for Test instances</vt:lpstr>
      <vt:lpstr>PowerPoint Presentation</vt:lpstr>
      <vt:lpstr>Test Scoring Statistics</vt:lpstr>
      <vt:lpstr>BayesBase: Learning Bayes Nets with Relational Algebra</vt:lpstr>
      <vt:lpstr>planing</vt:lpstr>
      <vt:lpstr>Misc points</vt:lpstr>
      <vt:lpstr>Motivation and contributions</vt:lpstr>
      <vt:lpstr>General Machine Learning for Single-Table Data</vt:lpstr>
      <vt:lpstr>Relational Learning With Multiple Database Tables</vt:lpstr>
      <vt:lpstr>General and Scalable Machine Learning with Relational Databases: SQL</vt:lpstr>
      <vt:lpstr>Goal: Learning Bayes Net Models</vt:lpstr>
      <vt:lpstr>Example</vt:lpstr>
      <vt:lpstr>PowerPoint Presentation</vt:lpstr>
      <vt:lpstr>BN for University Database</vt:lpstr>
      <vt:lpstr>High-level Algorithm</vt:lpstr>
      <vt:lpstr>Constructing Nodes from Database</vt:lpstr>
      <vt:lpstr>Generate Candidate Bayes nets</vt:lpstr>
      <vt:lpstr>Hierarchical Lattice Search</vt:lpstr>
      <vt:lpstr>Hierarchical Search</vt:lpstr>
      <vt:lpstr>Scoring Bayes Nets</vt:lpstr>
      <vt:lpstr>Computing Sufficient Statistics</vt:lpstr>
      <vt:lpstr>Contingency tables</vt:lpstr>
      <vt:lpstr>Contingency table algebra</vt:lpstr>
      <vt:lpstr>Eliminating false relationship</vt:lpstr>
      <vt:lpstr>Computing the CT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Moebius transform</vt:lpstr>
      <vt:lpstr>Evaluation</vt:lpstr>
      <vt:lpstr>Constructing Contingency Tables</vt:lpstr>
      <vt:lpstr>Statistical Evaluation</vt:lpstr>
      <vt:lpstr>Backup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Oliver Schulte</dc:creator>
  <cp:lastModifiedBy>Zhensong Qian</cp:lastModifiedBy>
  <cp:revision>527</cp:revision>
  <cp:lastPrinted>2014-11-07T06:18:57Z</cp:lastPrinted>
  <dcterms:created xsi:type="dcterms:W3CDTF">2014-11-06T21:33:32Z</dcterms:created>
  <dcterms:modified xsi:type="dcterms:W3CDTF">2015-04-30T19:02:06Z</dcterms:modified>
</cp:coreProperties>
</file>