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83"/>
  </p:notesMasterIdLst>
  <p:handoutMasterIdLst>
    <p:handoutMasterId r:id="rId84"/>
  </p:handoutMasterIdLst>
  <p:sldIdLst>
    <p:sldId id="256" r:id="rId3"/>
    <p:sldId id="276" r:id="rId4"/>
    <p:sldId id="351" r:id="rId5"/>
    <p:sldId id="258" r:id="rId6"/>
    <p:sldId id="259" r:id="rId7"/>
    <p:sldId id="260" r:id="rId8"/>
    <p:sldId id="261" r:id="rId9"/>
    <p:sldId id="262" r:id="rId10"/>
    <p:sldId id="269" r:id="rId11"/>
    <p:sldId id="334" r:id="rId12"/>
    <p:sldId id="317" r:id="rId13"/>
    <p:sldId id="270" r:id="rId14"/>
    <p:sldId id="271" r:id="rId15"/>
    <p:sldId id="257" r:id="rId16"/>
    <p:sldId id="272" r:id="rId17"/>
    <p:sldId id="273" r:id="rId18"/>
    <p:sldId id="274" r:id="rId19"/>
    <p:sldId id="316" r:id="rId20"/>
    <p:sldId id="275" r:id="rId21"/>
    <p:sldId id="264" r:id="rId22"/>
    <p:sldId id="277" r:id="rId23"/>
    <p:sldId id="278" r:id="rId24"/>
    <p:sldId id="279" r:id="rId25"/>
    <p:sldId id="281" r:id="rId26"/>
    <p:sldId id="282" r:id="rId27"/>
    <p:sldId id="352" r:id="rId28"/>
    <p:sldId id="357" r:id="rId29"/>
    <p:sldId id="359" r:id="rId30"/>
    <p:sldId id="354" r:id="rId31"/>
    <p:sldId id="341" r:id="rId32"/>
    <p:sldId id="337" r:id="rId33"/>
    <p:sldId id="326" r:id="rId34"/>
    <p:sldId id="340" r:id="rId35"/>
    <p:sldId id="338" r:id="rId36"/>
    <p:sldId id="339" r:id="rId37"/>
    <p:sldId id="335" r:id="rId38"/>
    <p:sldId id="324" r:id="rId39"/>
    <p:sldId id="346" r:id="rId40"/>
    <p:sldId id="356" r:id="rId41"/>
    <p:sldId id="345" r:id="rId42"/>
    <p:sldId id="348" r:id="rId43"/>
    <p:sldId id="347" r:id="rId44"/>
    <p:sldId id="342" r:id="rId45"/>
    <p:sldId id="344" r:id="rId46"/>
    <p:sldId id="349" r:id="rId47"/>
    <p:sldId id="343" r:id="rId48"/>
    <p:sldId id="319" r:id="rId49"/>
    <p:sldId id="315" r:id="rId50"/>
    <p:sldId id="313" r:id="rId51"/>
    <p:sldId id="286" r:id="rId52"/>
    <p:sldId id="295" r:id="rId53"/>
    <p:sldId id="296" r:id="rId54"/>
    <p:sldId id="297" r:id="rId55"/>
    <p:sldId id="265" r:id="rId56"/>
    <p:sldId id="266" r:id="rId57"/>
    <p:sldId id="267" r:id="rId58"/>
    <p:sldId id="268" r:id="rId59"/>
    <p:sldId id="311" r:id="rId60"/>
    <p:sldId id="293" r:id="rId61"/>
    <p:sldId id="300" r:id="rId62"/>
    <p:sldId id="294" r:id="rId63"/>
    <p:sldId id="320" r:id="rId64"/>
    <p:sldId id="350" r:id="rId65"/>
    <p:sldId id="301" r:id="rId66"/>
    <p:sldId id="302" r:id="rId67"/>
    <p:sldId id="332" r:id="rId68"/>
    <p:sldId id="333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30" r:id="rId78"/>
    <p:sldId id="331" r:id="rId79"/>
    <p:sldId id="353" r:id="rId80"/>
    <p:sldId id="355" r:id="rId81"/>
    <p:sldId id="358" r:id="rId8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5" autoAdjust="0"/>
  </p:normalViewPr>
  <p:slideViewPr>
    <p:cSldViewPr snapToGrid="0" snapToObjects="1">
      <p:cViewPr varScale="1">
        <p:scale>
          <a:sx n="83" d="100"/>
          <a:sy n="83" d="100"/>
        </p:scale>
        <p:origin x="-120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Relational Learning with Relational Algebra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BayesBase</a:t>
            </a:r>
            <a:r>
              <a:rPr lang="en-US" dirty="0" smtClean="0"/>
              <a:t>: Learning Bayes Nets with Relational Algebra</a:t>
            </a:r>
            <a:endParaRPr lang="en-US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Learning Bayes Nets with Relational Algebra</a:t>
            </a:r>
            <a:endParaRPr lang="en-US" dirty="0" smtClean="0">
              <a:latin typeface="Franklin Gothic Book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</a:t>
            </a:r>
            <a:r>
              <a:rPr lang="en-US" baseline="0" dirty="0" smtClean="0">
                <a:latin typeface="Franklin Gothic Book" charset="0"/>
              </a:rPr>
              <a:t>Database </a:t>
            </a:r>
            <a:r>
              <a:rPr lang="en-US" dirty="0" smtClean="0">
                <a:latin typeface="Franklin Gothic Book" charset="0"/>
              </a:rPr>
              <a:t>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</a:t>
            </a:r>
            <a:r>
              <a:rPr lang="en-US" baseline="0" dirty="0" smtClean="0">
                <a:latin typeface="Franklin Gothic Book" charset="0"/>
              </a:rPr>
              <a:t> I</a:t>
            </a:r>
            <a:r>
              <a:rPr lang="en-US" dirty="0" smtClean="0">
                <a:latin typeface="Franklin Gothic Book" charset="0"/>
              </a:rPr>
              <a:t>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 Information for Machine Learning with Relational Databases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Managing Relational Database Schemata for Learning Graphical Models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Ref: </a:t>
            </a:r>
            <a:r>
              <a:rPr lang="en-US" dirty="0" err="1" smtClean="0">
                <a:latin typeface="Calibri" charset="0"/>
              </a:rPr>
              <a:t>Mlbase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bayestore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6955" indent="-2911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54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184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describe it in English? Do not need to a</a:t>
            </a:r>
            <a:r>
              <a:rPr lang="en-US" dirty="0" smtClean="0"/>
              <a:t>dd</a:t>
            </a:r>
            <a:r>
              <a:rPr lang="en-US" baseline="0" dirty="0" smtClean="0"/>
              <a:t> algorithm in the paper?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the sample set-up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r>
              <a:rPr lang="en-US" baseline="0" dirty="0" smtClean="0"/>
              <a:t>-wise search, big graph</a:t>
            </a:r>
            <a:endParaRPr lang="en-US" dirty="0" smtClean="0"/>
          </a:p>
          <a:p>
            <a:r>
              <a:rPr lang="en-US" dirty="0" smtClean="0"/>
              <a:t>1.Generating</a:t>
            </a:r>
            <a:r>
              <a:rPr lang="en-US" baseline="0" dirty="0" smtClean="0"/>
              <a:t> the required/forbidden edges with views</a:t>
            </a:r>
          </a:p>
          <a:p>
            <a:r>
              <a:rPr lang="en-US" baseline="0" dirty="0" smtClean="0"/>
              <a:t>2.Propagating the knowledge from the lower level to upper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Bdeu</a:t>
            </a:r>
            <a:r>
              <a:rPr lang="en-US" baseline="0" dirty="0" smtClean="0"/>
              <a:t>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4046" indent="-524046">
              <a:buFont typeface="+mj-lt"/>
              <a:buAutoNum type="arabicPeriod"/>
            </a:pPr>
            <a:r>
              <a:rPr lang="en-US" dirty="0" smtClean="0"/>
              <a:t>% Need</a:t>
            </a:r>
            <a:r>
              <a:rPr lang="en-US" baseline="0" dirty="0" smtClean="0"/>
              <a:t> to project so that</a:t>
            </a:r>
            <a:r>
              <a:rPr lang="en-US" dirty="0" smtClean="0"/>
              <a:t> </a:t>
            </a:r>
            <a:r>
              <a:rPr lang="en-US" smtClean="0"/>
              <a:t>both T[R2=T,R1=T</a:t>
            </a:r>
            <a:r>
              <a:rPr lang="en-US" dirty="0" smtClean="0"/>
              <a:t>, R3_star] and Project_{2Nodes(R3)-comp</a:t>
            </a:r>
            <a:r>
              <a:rPr lang="en-US" smtClean="0"/>
              <a:t>} T[R1=T,R2=T,R3=T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21 2014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Updated</a:t>
            </a:r>
            <a:r>
              <a:rPr lang="en-US" baseline="0" dirty="0" smtClean="0">
                <a:effectLst/>
              </a:rPr>
              <a:t> on Aug. 19, 2014 for CIKM camera ready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</a:t>
            </a:r>
            <a:r>
              <a:rPr lang="en-US" dirty="0" smtClean="0">
                <a:effectLst/>
              </a:rPr>
              <a:t>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organization Jan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dirty="0" smtClean="0"/>
              <a:t>rv_db_tables.png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latex version</a:t>
            </a:r>
            <a:endParaRPr lang="en-US" baseline="0" dirty="0" smtClean="0"/>
          </a:p>
          <a:p>
            <a:r>
              <a:rPr lang="en-US" baseline="0" dirty="0" smtClean="0"/>
              <a:t>translation.png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view-flow.png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path-bn.png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18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smtClean="0"/>
              <a:t>ch(5,1)*1 +ch(5,2)*2 +ch(5,3)*3 +ch(5,4)*4 +ch(5,5)*5 </a:t>
            </a:r>
            <a:r>
              <a:rPr lang="en-US" sz="1200" dirty="0" smtClean="0"/>
              <a:t>= sigma[1,5, </a:t>
            </a:r>
            <a:r>
              <a:rPr lang="en-US" sz="1200" dirty="0" err="1" smtClean="0"/>
              <a:t>ch</a:t>
            </a:r>
            <a:r>
              <a:rPr lang="en-US" sz="1200" dirty="0" smtClean="0"/>
              <a:t>(5,k)*k]  =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7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table `a_CT` </a:t>
            </a:r>
            <a:r>
              <a:rPr lang="en-US" dirty="0" smtClean="0"/>
              <a:t>as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`a_counts` </a:t>
            </a:r>
            <a:r>
              <a:rPr lang="en-US" dirty="0" smtClean="0"/>
              <a:t>union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`a_false`, `a_join`;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8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generating </a:t>
            </a:r>
            <a:r>
              <a:rPr lang="en-US" dirty="0" err="1" smtClean="0"/>
              <a:t>a_ct</a:t>
            </a:r>
            <a:r>
              <a:rPr lang="en-US" dirty="0" smtClean="0"/>
              <a:t> based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unielwin_CT</a:t>
            </a:r>
            <a:r>
              <a:rPr lang="en-US" baseline="0" dirty="0" smtClean="0"/>
              <a:t>, Jan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 smtClean="0"/>
                  <a:t>|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</a:t>
                </a:r>
                <a:r>
                  <a:rPr lang="en-US" baseline="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</a:t>
                </a:r>
                <a:r>
                  <a:rPr lang="en-US" dirty="0" smtClean="0"/>
                  <a:t>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= T)</a:t>
                </a:r>
                <a:endParaRPr lang="en-US" dirty="0" smtClean="0"/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_2, …,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_𝑚 }= {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_1 </a:t>
                </a:r>
                <a:r>
                  <a:rPr lang="en-US" b="0" i="0" smtClean="0">
                    <a:latin typeface="Cambria Math"/>
                  </a:rPr>
                  <a:t>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</a:t>
                </a:r>
                <a:r>
                  <a:rPr lang="en-US" b="0" i="0" dirty="0" smtClean="0">
                    <a:latin typeface="Cambria Math"/>
                  </a:rPr>
                  <a:t>) ⃗ </a:t>
                </a:r>
                <a:r>
                  <a:rPr lang="en-US" b="0" i="0" dirty="0" smtClean="0">
                    <a:latin typeface="Cambria Math"/>
                  </a:rPr>
                  <a:t>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dirty="0" smtClean="0"/>
                  <a:t> nor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06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Thursday, Dec.</a:t>
            </a:r>
            <a:r>
              <a:rPr lang="en-US" baseline="0" dirty="0" smtClean="0"/>
              <a:t> 19</a:t>
            </a:r>
            <a:endParaRPr lang="en-US" dirty="0" smtClean="0"/>
          </a:p>
          <a:p>
            <a:pPr defTabSz="440695"/>
            <a:endParaRPr lang="en-US" dirty="0" smtClean="0"/>
          </a:p>
          <a:p>
            <a:pPr defTabSz="440695"/>
            <a:r>
              <a:rPr lang="en-US" dirty="0" smtClean="0"/>
              <a:t>For one relationship</a:t>
            </a:r>
            <a:r>
              <a:rPr lang="en-US" baseline="0" dirty="0" smtClean="0"/>
              <a:t> , </a:t>
            </a:r>
            <a:r>
              <a:rPr lang="en-US" dirty="0" smtClean="0"/>
              <a:t>R = R_{pivot}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:r>
                  <a:rPr lang="en-US" b="1" i="0" dirty="0">
                    <a:latin typeface="Cambria Math"/>
                  </a:rPr>
                  <a:t>𝐑 ⃗</a:t>
                </a:r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1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</a:t>
            </a:r>
            <a:r>
              <a:rPr lang="en-US" baseline="0" dirty="0" smtClean="0"/>
              <a:t>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uni-big-lattice.jpg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9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CT based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uniewlin</a:t>
            </a:r>
            <a:endParaRPr lang="en-US" dirty="0" smtClean="0"/>
          </a:p>
          <a:p>
            <a:r>
              <a:rPr lang="en-US" dirty="0" smtClean="0"/>
              <a:t>Label</a:t>
            </a:r>
            <a:r>
              <a:rPr lang="en-US" baseline="0" dirty="0" smtClean="0"/>
              <a:t> the table without the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tables,</a:t>
            </a:r>
            <a:r>
              <a:rPr lang="en-US" baseline="0" dirty="0" smtClean="0"/>
              <a:t> but looks 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Add some queries?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  <a:r>
              <a:rPr lang="en-US" dirty="0" smtClean="0"/>
              <a:t> Add some queries,</a:t>
            </a:r>
            <a:r>
              <a:rPr lang="en-US" baseline="0" dirty="0" smtClean="0"/>
              <a:t> Jan 3</a:t>
            </a:r>
            <a:r>
              <a:rPr lang="en-US" baseline="30000" dirty="0" smtClean="0"/>
              <a:t>rd, </a:t>
            </a:r>
            <a:r>
              <a:rPr lang="en-US" baseline="0" dirty="0" smtClean="0"/>
              <a:t>updated on Jan 13rd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a_star</a:t>
            </a:r>
            <a:r>
              <a:rPr lang="en-US" dirty="0" smtClean="0"/>
              <a:t>` as Select `prof0_counts`.`MULT`  * `student0_counts`.`MULT`  as `MULT` ,`popularity(prof0)`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`prof0_counts` , `student0_counts`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a_counts</a:t>
            </a:r>
            <a:r>
              <a:rPr lang="en-US" dirty="0" smtClean="0"/>
              <a:t>` as Select count(*) as "MULT" , prof0.popularity AS `popularity(prof0)` , prof0.teachingability AS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student0.intelligence AS `intelligence(student0)` , student0.ranking AS `ranking(student0)` , `</a:t>
            </a:r>
            <a:r>
              <a:rPr lang="en-US" dirty="0" err="1" smtClean="0"/>
              <a:t>a`.capability</a:t>
            </a:r>
            <a:r>
              <a:rPr lang="en-US" dirty="0" smtClean="0"/>
              <a:t> AS `capability(prof0,student0)` , `</a:t>
            </a:r>
            <a:r>
              <a:rPr lang="en-US" dirty="0" err="1" smtClean="0"/>
              <a:t>a`.salary</a:t>
            </a:r>
            <a:r>
              <a:rPr lang="en-US" dirty="0" smtClean="0"/>
              <a:t> AS `salary(prof0,student0)` , `a` from </a:t>
            </a:r>
            <a:r>
              <a:rPr lang="en-US" dirty="0" err="1" smtClean="0"/>
              <a:t>unielwin.prof</a:t>
            </a:r>
            <a:r>
              <a:rPr lang="en-US" dirty="0" smtClean="0"/>
              <a:t> AS prof0 , </a:t>
            </a:r>
            <a:r>
              <a:rPr lang="en-US" dirty="0" err="1" smtClean="0"/>
              <a:t>unielwin.student</a:t>
            </a:r>
            <a:r>
              <a:rPr lang="en-US" dirty="0" smtClean="0"/>
              <a:t> AS student0 , </a:t>
            </a:r>
            <a:r>
              <a:rPr lang="en-US" dirty="0" err="1" smtClean="0"/>
              <a:t>unielwin.RA</a:t>
            </a:r>
            <a:r>
              <a:rPr lang="en-US" dirty="0" smtClean="0"/>
              <a:t> AS `a` , (select "T" as `a`) as `</a:t>
            </a:r>
            <a:r>
              <a:rPr lang="en-US" dirty="0" err="1" smtClean="0"/>
              <a:t>temp_a</a:t>
            </a:r>
            <a:r>
              <a:rPr lang="en-US" dirty="0" smtClean="0"/>
              <a:t>` where `a`.</a:t>
            </a:r>
            <a:r>
              <a:rPr lang="en-US" dirty="0" err="1" smtClean="0"/>
              <a:t>prof_id</a:t>
            </a:r>
            <a:r>
              <a:rPr lang="en-US" dirty="0" smtClean="0"/>
              <a:t> = prof0.prof_id and `a`.</a:t>
            </a:r>
            <a:r>
              <a:rPr lang="en-US" dirty="0" err="1" smtClean="0"/>
              <a:t>student_id</a:t>
            </a:r>
            <a:r>
              <a:rPr lang="en-US" dirty="0" smtClean="0"/>
              <a:t> = student0.student_id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a_flat</a:t>
            </a:r>
            <a:r>
              <a:rPr lang="en-US" dirty="0" smtClean="0"/>
              <a:t>` as Select sum(`</a:t>
            </a:r>
            <a:r>
              <a:rPr lang="en-US" dirty="0" err="1" smtClean="0"/>
              <a:t>a_counts`.`MULT</a:t>
            </a:r>
            <a:r>
              <a:rPr lang="en-US" dirty="0" smtClean="0"/>
              <a:t>`) as "MULT"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</a:t>
            </a:r>
            <a:r>
              <a:rPr lang="en-US" dirty="0" err="1" smtClean="0"/>
              <a:t>a_counts</a:t>
            </a:r>
            <a:r>
              <a:rPr lang="en-US" dirty="0" smtClean="0"/>
              <a:t>`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a_CT</a:t>
            </a:r>
            <a:r>
              <a:rPr lang="en-US" dirty="0" smtClean="0"/>
              <a:t>` as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a_counts</a:t>
            </a:r>
            <a:r>
              <a:rPr lang="en-US" dirty="0" smtClean="0"/>
              <a:t>` union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a_false</a:t>
            </a:r>
            <a:r>
              <a:rPr lang="en-US" dirty="0" smtClean="0"/>
              <a:t>`, `</a:t>
            </a:r>
            <a:r>
              <a:rPr lang="en-US" dirty="0" err="1" smtClean="0"/>
              <a:t>a_join</a:t>
            </a:r>
            <a:r>
              <a:rPr lang="en-US" dirty="0" smtClean="0"/>
              <a:t>`;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rchain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” .</a:t>
            </a:r>
            <a:endParaRPr lang="en-US" dirty="0" smtClean="0"/>
          </a:p>
          <a:p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33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20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b</a:t>
            </a:r>
          </a:p>
          <a:p>
            <a:pPr defTabSz="457133"/>
            <a:r>
              <a:rPr lang="en-US" dirty="0" smtClean="0"/>
              <a:t>Previous Pivot : a</a:t>
            </a:r>
          </a:p>
          <a:p>
            <a:pPr defTabSz="45713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*descriptive attributes</a:t>
            </a:r>
            <a:r>
              <a:rPr lang="en-US" baseline="0" dirty="0" smtClean="0"/>
              <a:t> of links?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?</a:t>
            </a:r>
          </a:p>
          <a:p>
            <a:r>
              <a:rPr lang="en-US" dirty="0" smtClean="0"/>
              <a:t>self-relationship: relation tables involve the </a:t>
            </a:r>
            <a:r>
              <a:rPr lang="en-US" baseline="0" dirty="0" smtClean="0"/>
              <a:t>same entity table, border(country1,country2)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type :different relation tables involve</a:t>
            </a:r>
            <a:r>
              <a:rPr lang="en-US" baseline="0" dirty="0" smtClean="0"/>
              <a:t> two same entity tables, bond(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moleatm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61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𝑝𝑖𝑣𝑜𝑡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</a:t>
                </a:r>
                <a:r>
                  <a:rPr lang="en-US" dirty="0" smtClean="0"/>
                  <a:t>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 smtClean="0"/>
                  <a:t>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</a:t>
                </a:r>
                <a:r>
                  <a:rPr lang="en-US" baseline="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</a:t>
                </a:r>
                <a:r>
                  <a:rPr lang="en-US" dirty="0" smtClean="0"/>
                  <a:t>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 = T)</a:t>
                </a:r>
                <a:endParaRPr lang="en-US" dirty="0" smtClean="0"/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_2, …,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_𝑚 }= { 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</a:t>
                </a:r>
                <a:r>
                  <a:rPr lang="en-US" b="0" i="0" dirty="0" smtClean="0">
                    <a:latin typeface="Cambria Math"/>
                  </a:rPr>
                  <a:t>)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_1 </a:t>
                </a:r>
                <a:r>
                  <a:rPr lang="en-US" b="0" i="0" smtClean="0">
                    <a:latin typeface="Cambria Math"/>
                  </a:rPr>
                  <a:t>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</a:t>
                </a:r>
                <a:r>
                  <a:rPr lang="en-US" b="0" i="0" dirty="0" smtClean="0">
                    <a:latin typeface="Cambria Math"/>
                  </a:rPr>
                  <a:t>) ⃗ </a:t>
                </a:r>
                <a:r>
                  <a:rPr lang="en-US" b="0" i="0" dirty="0" smtClean="0">
                    <a:latin typeface="Cambria Math"/>
                  </a:rPr>
                  <a:t>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4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0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\begin{quote}</a:t>
            </a:r>
          </a:p>
          <a:p>
            <a:r>
              <a:rPr lang="en-US" dirty="0" smtClean="0"/>
              <a:t>CREATE TABLE $\</a:t>
            </a:r>
            <a:r>
              <a:rPr lang="en-US" dirty="0" err="1" smtClean="0"/>
              <a:t>ct</a:t>
            </a:r>
            <a:r>
              <a:rPr lang="en-US" dirty="0" smtClean="0"/>
              <a:t>_{T}$  AS SELECT count(*) as  Count , </a:t>
            </a:r>
            <a:r>
              <a:rPr lang="en-US" dirty="0" err="1" smtClean="0"/>
              <a:t>professor.popularity</a:t>
            </a:r>
            <a:r>
              <a:rPr lang="en-US" dirty="0" smtClean="0"/>
              <a:t>,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</a:t>
            </a:r>
            <a:r>
              <a:rPr lang="en-US" dirty="0" err="1" smtClean="0"/>
              <a:t>RA.capability</a:t>
            </a:r>
            <a:r>
              <a:rPr lang="en-US" dirty="0" smtClean="0"/>
              <a:t>, </a:t>
            </a:r>
            <a:r>
              <a:rPr lang="en-US" dirty="0" err="1" smtClean="0"/>
              <a:t>RA.salary</a:t>
            </a:r>
            <a:r>
              <a:rPr lang="en-US" dirty="0" smtClean="0"/>
              <a:t>  \\</a:t>
            </a:r>
          </a:p>
          <a:p>
            <a:r>
              <a:rPr lang="en-US" dirty="0" smtClean="0"/>
              <a:t>FROM \\professor, student, RA  \\</a:t>
            </a:r>
          </a:p>
          <a:p>
            <a:r>
              <a:rPr lang="en-US" dirty="0" smtClean="0"/>
              <a:t>WHERE  \\RA.p\_id = </a:t>
            </a:r>
            <a:r>
              <a:rPr lang="en-US" dirty="0" err="1" smtClean="0"/>
              <a:t>professor.p</a:t>
            </a:r>
            <a:r>
              <a:rPr lang="en-US" dirty="0" smtClean="0"/>
              <a:t>\_id and RA.s\_id = </a:t>
            </a:r>
            <a:r>
              <a:rPr lang="en-US" dirty="0" err="1" smtClean="0"/>
              <a:t>student.s</a:t>
            </a:r>
            <a:r>
              <a:rPr lang="en-US" dirty="0" smtClean="0"/>
              <a:t>\_id  \\</a:t>
            </a:r>
          </a:p>
          <a:p>
            <a:r>
              <a:rPr lang="en-US" dirty="0" smtClean="0"/>
              <a:t>GROUP BY \\professor.popularity, 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 </a:t>
            </a:r>
            <a:r>
              <a:rPr lang="en-US" dirty="0" err="1" smtClean="0"/>
              <a:t>RA.capability</a:t>
            </a:r>
            <a:r>
              <a:rPr lang="en-US" dirty="0" smtClean="0"/>
              <a:t>,  </a:t>
            </a:r>
            <a:r>
              <a:rPr lang="en-US" dirty="0" err="1" smtClean="0"/>
              <a:t>RA.salary</a:t>
            </a:r>
            <a:endParaRPr lang="en-US" dirty="0" smtClean="0"/>
          </a:p>
          <a:p>
            <a:r>
              <a:rPr lang="en-US" dirty="0" smtClean="0"/>
              <a:t>\end{quote}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BayesStore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 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use University</a:t>
            </a:r>
            <a:r>
              <a:rPr lang="en-US" baseline="0" dirty="0" smtClean="0"/>
              <a:t> but with the non-numerical ranking?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124607-D7EB-3446-A4B8-55166DB82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1E80-921C-614C-9D5C-E880ED678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652AD-693C-B34D-A8D9-1959FACC4B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8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3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45685-DC37-0445-898B-F64AE21B2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162C3EF-4CE4-FF46-9CDF-2832916B36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4DA57-F8B9-B54F-AF0F-CC9FA0CF17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733E-2B96-754A-A071-B13946FEA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6B271-2852-0F49-AEEE-3E7BF04BCC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9F6A-3B58-334D-9273-DA712BDC86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4859-D5F6-8445-B88F-302AD4376E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8E0285F-B208-4644-BE15-0A0C423EA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EF2234-60CD-F14D-A018-E190E33874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97CFD21E-0176-47F0-AADD-FF1D767A6A9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8/19/2014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DCBABDCF-0E87-483A-BFD7-AC7BA109D64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8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2.png"/><Relationship Id="rId3" Type="http://schemas.openxmlformats.org/officeDocument/2006/relationships/image" Target="../media/image610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0.png"/><Relationship Id="rId5" Type="http://schemas.openxmlformats.org/officeDocument/2006/relationships/image" Target="../media/image18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17.png"/><Relationship Id="rId9" Type="http://schemas.openxmlformats.org/officeDocument/2006/relationships/image" Target="../media/image120.png"/><Relationship Id="rId1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46.png"/><Relationship Id="rId10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1.png"/><Relationship Id="rId5" Type="http://schemas.openxmlformats.org/officeDocument/2006/relationships/image" Target="../media/image56.png"/><Relationship Id="rId10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72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270.png"/><Relationship Id="rId4" Type="http://schemas.openxmlformats.org/officeDocument/2006/relationships/image" Target="../media/image73.png"/><Relationship Id="rId9" Type="http://schemas.openxmlformats.org/officeDocument/2006/relationships/image" Target="../media/image2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BayesBase</a:t>
            </a:r>
            <a:r>
              <a:rPr lang="en-US" dirty="0"/>
              <a:t>: Learning Bayes Nets with Relational Algebra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31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503390"/>
              </p:ext>
            </p:extLst>
          </p:nvPr>
        </p:nvGraphicFramePr>
        <p:xfrm>
          <a:off x="931830" y="3260973"/>
          <a:ext cx="7521289" cy="253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8"/>
                <a:gridCol w="1485931"/>
                <a:gridCol w="1565534"/>
                <a:gridCol w="1578803"/>
                <a:gridCol w="1512703"/>
              </a:tblGrid>
              <a:tr h="1273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</a:tr>
              <a:tr h="1256724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39" y="302301"/>
            <a:ext cx="8229600" cy="6919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BN for University Database</a:t>
            </a:r>
            <a:endParaRPr lang="en-US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289074" y="1756825"/>
            <a:ext cx="7981587" cy="4259624"/>
            <a:chOff x="1242213" y="1262068"/>
            <a:chExt cx="7981587" cy="4259624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605811" y="2014972"/>
              <a:ext cx="174246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RA(prof0,student0)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103710" y="1262068"/>
              <a:ext cx="238206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Capability(prof0,student0)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357181" y="2852536"/>
              <a:ext cx="15485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Popularity(prof0)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825011" y="2044889"/>
              <a:ext cx="20422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Salary(prof0,student0)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535837" y="3707787"/>
              <a:ext cx="168796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Ranking(student0)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27579" y="3100487"/>
              <a:ext cx="132408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Intel(student0)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1242213" y="2928682"/>
              <a:ext cx="284372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Registration(course0,student0)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4757081" y="3739849"/>
              <a:ext cx="20069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(prof0</a:t>
              </a:r>
              <a:r>
                <a:rPr lang="en-US" sz="1500" b="1" dirty="0">
                  <a:solidFill>
                    <a:srgbClr val="0901AF"/>
                  </a:solidFill>
                </a:rPr>
                <a:t>)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227786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Grade(course0,student0)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1973276" y="4611694"/>
              <a:ext cx="146514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Rating(course0)</a:t>
              </a: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3745062" y="5290860"/>
              <a:ext cx="281166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Satisfaction(course0,student0</a:t>
              </a:r>
              <a:r>
                <a:rPr lang="en-US" sz="15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7129759" y="5290860"/>
              <a:ext cx="11878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Diff(course0)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01875" y="1492900"/>
              <a:ext cx="1500591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103711" y="1492900"/>
              <a:ext cx="921454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61627" y="2241991"/>
              <a:ext cx="337423" cy="8777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58176" y="2241991"/>
              <a:ext cx="1303451" cy="58236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05682" y="2241991"/>
              <a:ext cx="455946" cy="139649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61627" y="2241991"/>
              <a:ext cx="1806966" cy="14080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71188" y="3119758"/>
              <a:ext cx="505370" cy="51872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3221690" y="2241991"/>
              <a:ext cx="2245221" cy="686691"/>
            </a:xfrm>
            <a:prstGeom prst="straightConnector1">
              <a:avLst/>
            </a:prstGeom>
            <a:ln w="31750" cap="flat" cmpd="sng">
              <a:solidFill>
                <a:srgbClr val="00B050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2" idx="2"/>
            </p:cNvCxnSpPr>
            <p:nvPr/>
          </p:nvCxnSpPr>
          <p:spPr>
            <a:xfrm flipH="1">
              <a:off x="2509469" y="2275721"/>
              <a:ext cx="336655" cy="6529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>
              <a:off x="2664077" y="3159514"/>
              <a:ext cx="41772" cy="145218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2" idx="2"/>
            </p:cNvCxnSpPr>
            <p:nvPr/>
          </p:nvCxnSpPr>
          <p:spPr>
            <a:xfrm>
              <a:off x="2664077" y="3159514"/>
              <a:ext cx="2037798" cy="69575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</p:cNvCxnSpPr>
            <p:nvPr/>
          </p:nvCxnSpPr>
          <p:spPr>
            <a:xfrm>
              <a:off x="2664077" y="3159514"/>
              <a:ext cx="2037798" cy="21313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</p:cNvCxnSpPr>
            <p:nvPr/>
          </p:nvCxnSpPr>
          <p:spPr>
            <a:xfrm>
              <a:off x="2664077" y="3159514"/>
              <a:ext cx="3052321" cy="160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5" idx="0"/>
            </p:cNvCxnSpPr>
            <p:nvPr/>
          </p:nvCxnSpPr>
          <p:spPr>
            <a:xfrm>
              <a:off x="7129759" y="4842526"/>
              <a:ext cx="59391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>
              <a:off x="6789619" y="3331319"/>
              <a:ext cx="206302" cy="128037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351976" y="4842526"/>
              <a:ext cx="177778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025165" y="2122696"/>
              <a:ext cx="1441746" cy="3760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</p:cNvCxnSpPr>
            <p:nvPr/>
          </p:nvCxnSpPr>
          <p:spPr>
            <a:xfrm>
              <a:off x="6789619" y="3331319"/>
              <a:ext cx="665742" cy="48419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1376" y="1098400"/>
            <a:ext cx="2639221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Relational Attribute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9794" y="2611115"/>
            <a:ext cx="209804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901AF"/>
                </a:solidFill>
              </a:rPr>
              <a:t>Entity Attribute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2782" y="1347447"/>
            <a:ext cx="285457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Relationship Indicator</a:t>
            </a:r>
          </a:p>
        </p:txBody>
      </p:sp>
    </p:spTree>
    <p:extLst>
      <p:ext uri="{BB962C8B-B14F-4D97-AF65-F5344CB8AC3E}">
        <p14:creationId xmlns:p14="http://schemas.microsoft.com/office/powerpoint/2010/main" val="41187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functor</a:t>
            </a:r>
            <a:r>
              <a:rPr lang="en-US" dirty="0" smtClean="0"/>
              <a:t> nodes from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8053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Nodes from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Relational Data tables are not self-describing.</a:t>
            </a:r>
          </a:p>
          <a:p>
            <a:pPr lvl="1"/>
            <a:r>
              <a:rPr lang="en-US" dirty="0" smtClean="0">
                <a:latin typeface="Perpetua" charset="0"/>
              </a:rPr>
              <a:t>Schema information needs to be accessed dynamically during learning.</a:t>
            </a:r>
          </a:p>
          <a:p>
            <a:r>
              <a:rPr lang="en-US" dirty="0" smtClean="0">
                <a:latin typeface="Perpetua" charset="0"/>
              </a:rPr>
              <a:t>Relational data tables do not fix a set of random variables.</a:t>
            </a:r>
          </a:p>
          <a:p>
            <a:r>
              <a:rPr lang="en-US" dirty="0" smtClean="0">
                <a:latin typeface="Perpetua" charset="0"/>
              </a:rPr>
              <a:t>Sufficient statistics must be computed for derived tables not given in the database.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In single table case, can just use attribute columns.</a:t>
            </a:r>
          </a:p>
          <a:p>
            <a:r>
              <a:rPr lang="en-US" dirty="0" smtClean="0">
                <a:latin typeface="Perpetua" charset="0"/>
              </a:rPr>
              <a:t>Can’t just use attribute columns.</a:t>
            </a:r>
          </a:p>
          <a:p>
            <a:pPr lvl="1"/>
            <a:r>
              <a:rPr lang="en-US" dirty="0" smtClean="0">
                <a:latin typeface="Perpetua" charset="0"/>
              </a:rPr>
              <a:t>Need </a:t>
            </a:r>
            <a:r>
              <a:rPr lang="en-US" dirty="0" err="1" smtClean="0">
                <a:latin typeface="Perpetua" charset="0"/>
              </a:rPr>
              <a:t>Rnodes</a:t>
            </a:r>
            <a:r>
              <a:rPr lang="en-US" dirty="0" smtClean="0">
                <a:latin typeface="Perpetua" charset="0"/>
              </a:rPr>
              <a:t> for relationships.</a:t>
            </a:r>
          </a:p>
          <a:p>
            <a:pPr lvl="1"/>
            <a:r>
              <a:rPr lang="en-US" dirty="0" smtClean="0">
                <a:latin typeface="Perpetua" charset="0"/>
              </a:rPr>
              <a:t>Autocorrelation: make “copies” of nodes.</a:t>
            </a:r>
          </a:p>
          <a:p>
            <a:r>
              <a:rPr lang="en-US" dirty="0" smtClean="0">
                <a:latin typeface="Perpetua" charset="0"/>
              </a:rPr>
              <a:t>Need to exploit meta data to detect self-relationships automatically.</a:t>
            </a:r>
          </a:p>
          <a:p>
            <a:r>
              <a:rPr lang="en-US" dirty="0" smtClean="0">
                <a:latin typeface="Perpetua" charset="0"/>
              </a:rPr>
              <a:t>Show examples of SQL queries (setup queries).</a:t>
            </a:r>
          </a:p>
        </p:txBody>
      </p:sp>
    </p:spTree>
    <p:extLst>
      <p:ext uri="{BB962C8B-B14F-4D97-AF65-F5344CB8AC3E}">
        <p14:creationId xmlns:p14="http://schemas.microsoft.com/office/powerpoint/2010/main" val="41713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96707"/>
            <a:ext cx="7772400" cy="1143000"/>
          </a:xfrm>
        </p:spPr>
        <p:txBody>
          <a:bodyPr/>
          <a:lstStyle/>
          <a:p>
            <a:r>
              <a:rPr lang="en-US" dirty="0" smtClean="0"/>
              <a:t>Generate Candidate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Lattice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2"/>
            <a:ext cx="7772400" cy="2299273"/>
          </a:xfrm>
        </p:spPr>
        <p:txBody>
          <a:bodyPr/>
          <a:lstStyle/>
          <a:p>
            <a:r>
              <a:rPr lang="en-US" dirty="0" smtClean="0"/>
              <a:t>Like our slide in </a:t>
            </a:r>
            <a:r>
              <a:rPr lang="en-US" dirty="0" err="1" smtClean="0"/>
              <a:t>aaai-final.pptx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Show SQL doing this. (maybe view).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3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7871" y="1180300"/>
            <a:ext cx="8745104" cy="1781313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b="1" dirty="0"/>
              <a:t>Level-wise search </a:t>
            </a:r>
            <a:r>
              <a:rPr lang="en-US" dirty="0"/>
              <a:t>through table join lattice. </a:t>
            </a:r>
            <a:endParaRPr lang="en-US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Build </a:t>
            </a:r>
            <a:r>
              <a:rPr lang="en-US" b="1" dirty="0" smtClean="0"/>
              <a:t>contingency table </a:t>
            </a:r>
            <a:r>
              <a:rPr lang="en-US" dirty="0" smtClean="0"/>
              <a:t>for each relationship chain, apply Bayes net learner.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Results </a:t>
            </a:r>
            <a:r>
              <a:rPr lang="en-US" dirty="0"/>
              <a:t>from shorter paths are propagated to longer </a:t>
            </a:r>
            <a:r>
              <a:rPr lang="en-US" dirty="0" smtClean="0"/>
              <a:t>paths (</a:t>
            </a:r>
            <a:r>
              <a:rPr lang="en-US" b="1" dirty="0" smtClean="0"/>
              <a:t>Bottom-Up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81280" y="3274857"/>
            <a:ext cx="8803696" cy="2915015"/>
            <a:chOff x="81280" y="2993497"/>
            <a:chExt cx="8803696" cy="2915015"/>
          </a:xfrm>
        </p:grpSpPr>
        <p:grpSp>
          <p:nvGrpSpPr>
            <p:cNvPr id="241" name="Group 240"/>
            <p:cNvGrpSpPr/>
            <p:nvPr/>
          </p:nvGrpSpPr>
          <p:grpSpPr>
            <a:xfrm>
              <a:off x="81280" y="2993497"/>
              <a:ext cx="7943559" cy="2915015"/>
              <a:chOff x="182880" y="2993497"/>
              <a:chExt cx="7943559" cy="29150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84253" y="5618357"/>
                <a:ext cx="118969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90983" y="5648837"/>
                <a:ext cx="115824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23186" y="5648837"/>
                <a:ext cx="122115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16270" y="4746962"/>
                <a:ext cx="1757679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23186" y="4735482"/>
                <a:ext cx="1345368" cy="30295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Teaches(C,P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90983" y="4757122"/>
                <a:ext cx="101600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" y="3829600"/>
                <a:ext cx="2542348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Registration(C,S),RA(S,P)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1500" y="3847845"/>
                <a:ext cx="3005311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Registration(C,S)Teaches(C,P)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95110" y="5006637"/>
                <a:ext cx="283992" cy="6117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95110" y="5006637"/>
                <a:ext cx="1774993" cy="6422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5695870" y="5038437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070103" y="5038437"/>
                <a:ext cx="1625767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633765" y="5038437"/>
                <a:ext cx="62105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3998983" y="5016797"/>
                <a:ext cx="1634782" cy="6320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579102" y="5016797"/>
                <a:ext cx="1419881" cy="60156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</p:cNvCxnSpPr>
              <p:nvPr/>
            </p:nvCxnSpPr>
            <p:spPr>
              <a:xfrm flipH="1" flipV="1">
                <a:off x="1409260" y="4110918"/>
                <a:ext cx="885850" cy="63604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</p:cNvCxnSpPr>
              <p:nvPr/>
            </p:nvCxnSpPr>
            <p:spPr>
              <a:xfrm flipH="1" flipV="1">
                <a:off x="1409259" y="4110916"/>
                <a:ext cx="2589724" cy="646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84156" y="4107520"/>
                <a:ext cx="1411714" cy="62796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95110" y="4107520"/>
                <a:ext cx="1989046" cy="63944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822236" y="3839725"/>
                <a:ext cx="2304203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RA(S,P),Teaches(C,P)</a:t>
                </a: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5695870" y="4099400"/>
                <a:ext cx="1278468" cy="63608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3998983" y="4099400"/>
                <a:ext cx="2975355" cy="65772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136654" y="2993497"/>
                <a:ext cx="3918205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),RA(S,P),Teaches(C,P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71" name="Straight Arrow Connector 70"/>
              <p:cNvCxnSpPr>
                <a:endCxn id="69" idx="4"/>
              </p:cNvCxnSpPr>
              <p:nvPr/>
            </p:nvCxnSpPr>
            <p:spPr>
              <a:xfrm flipV="1">
                <a:off x="1409258" y="3253172"/>
                <a:ext cx="2686499" cy="55478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095757" y="3253172"/>
                <a:ext cx="2878581" cy="58655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H="1" flipV="1">
                <a:off x="4095757" y="3253172"/>
                <a:ext cx="188399" cy="59467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137424"/>
              <a:ext cx="1" cy="2624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204141" y="5546839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0</a:t>
              </a:r>
              <a:endParaRPr lang="en-US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93982" y="4694842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1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800" y="312032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3</a:t>
              </a:r>
              <a:endParaRPr 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800" y="386620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2</a:t>
              </a:r>
              <a:endParaRPr lang="en-US" sz="14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1469985" y="5700700"/>
            <a:ext cx="5262073" cy="6142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40908" y="4814101"/>
            <a:ext cx="5563016" cy="74263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127079" y="5672045"/>
            <a:ext cx="840548" cy="47033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30686" y="4863370"/>
            <a:ext cx="768358" cy="4225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39" grpId="0" animBg="1"/>
      <p:bldP spid="41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9300" y="1859939"/>
            <a:ext cx="7772400" cy="1143000"/>
          </a:xfrm>
        </p:spPr>
        <p:txBody>
          <a:bodyPr/>
          <a:lstStyle/>
          <a:p>
            <a:r>
              <a:rPr lang="en-US" dirty="0" smtClean="0"/>
              <a:t>Scoring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for describing and manipulating structured data.</a:t>
            </a:r>
          </a:p>
          <a:p>
            <a:r>
              <a:rPr lang="en-US" dirty="0" smtClean="0"/>
              <a:t>Also for describing and manipulating structured random variables and </a:t>
            </a:r>
            <a:r>
              <a:rPr lang="en-US" smtClean="0"/>
              <a:t>structured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3395"/>
            <a:ext cx="7772400" cy="1143000"/>
          </a:xfrm>
        </p:spPr>
        <p:txBody>
          <a:bodyPr/>
          <a:lstStyle/>
          <a:p>
            <a:r>
              <a:rPr lang="en-US" dirty="0" smtClean="0"/>
              <a:t>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Snapshot of CT table for </a:t>
            </a:r>
            <a:r>
              <a:rPr lang="en-US" dirty="0" err="1" smtClean="0"/>
              <a:t>unielwin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Columns: parameterize variables </a:t>
            </a:r>
          </a:p>
          <a:p>
            <a:pPr marL="0" indent="0">
              <a:buNone/>
            </a:pPr>
            <a:r>
              <a:rPr lang="en-US" dirty="0" smtClean="0"/>
              <a:t>Row: possible values</a:t>
            </a:r>
          </a:p>
          <a:p>
            <a:pPr marL="0" indent="0">
              <a:buNone/>
            </a:pPr>
            <a:r>
              <a:rPr lang="en-US" dirty="0" smtClean="0"/>
              <a:t>Conjunctive queries in domain relational calculus</a:t>
            </a:r>
          </a:p>
          <a:p>
            <a:pPr marL="0" indent="0">
              <a:buNone/>
            </a:pPr>
            <a:r>
              <a:rPr lang="en-US" dirty="0" smtClean="0"/>
              <a:t>Counts, result size of query</a:t>
            </a:r>
          </a:p>
        </p:txBody>
      </p:sp>
    </p:spTree>
    <p:extLst>
      <p:ext uri="{BB962C8B-B14F-4D97-AF65-F5344CB8AC3E}">
        <p14:creationId xmlns:p14="http://schemas.microsoft.com/office/powerpoint/2010/main" val="28447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Unary operators : selection, projection, conditioning (can be defined as selection followed by projection.) </a:t>
            </a:r>
          </a:p>
          <a:p>
            <a:pPr lvl="1"/>
            <a:r>
              <a:rPr lang="en-US" dirty="0" smtClean="0"/>
              <a:t>need notation of complement of columns</a:t>
            </a:r>
          </a:p>
          <a:p>
            <a:r>
              <a:rPr lang="en-US" dirty="0" smtClean="0"/>
              <a:t>Binary operators: 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difference (addition, </a:t>
            </a:r>
            <a:r>
              <a:rPr lang="en-US" dirty="0" err="1" smtClean="0"/>
              <a:t>substraction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cross product,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77687"/>
            <a:ext cx="7772400" cy="692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CT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527" y="1417639"/>
            <a:ext cx="90545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Input: a list of </a:t>
            </a:r>
            <a:r>
              <a:rPr lang="en-US" dirty="0" err="1" smtClean="0"/>
              <a:t>Rnodes</a:t>
            </a:r>
            <a:r>
              <a:rPr lang="en-US" dirty="0" smtClean="0"/>
              <a:t> (R1,R2,R3)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CT table for T[R1=T,R2=T,R3=T] = </a:t>
            </a:r>
            <a:r>
              <a:rPr lang="en-US" dirty="0" err="1" smtClean="0"/>
              <a:t>ct</a:t>
            </a:r>
            <a:r>
              <a:rPr lang="en-US" dirty="0" smtClean="0"/>
              <a:t>(Anodes(R1,R2,R3)|R1=T,R2=T,R3=T)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pivot to R3. Let T[R2=T,R1=T, R3=star] := </a:t>
            </a:r>
            <a:r>
              <a:rPr lang="en-US" dirty="0" err="1" smtClean="0"/>
              <a:t>ct</a:t>
            </a:r>
            <a:r>
              <a:rPr lang="en-US" dirty="0" smtClean="0"/>
              <a:t>(Anodes(R1,R2)|R1=T,R2=T) x </a:t>
            </a:r>
            <a:r>
              <a:rPr lang="en-US" dirty="0" err="1" smtClean="0"/>
              <a:t>ct</a:t>
            </a:r>
            <a:r>
              <a:rPr lang="en-US" dirty="0" smtClean="0"/>
              <a:t>(1NodesR3-1Nodes(R1,R2)).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T[R2=T,R1=T,R3=F] = T[R2=T,R1=T</a:t>
            </a:r>
            <a:r>
              <a:rPr lang="en-US" dirty="0"/>
              <a:t>, R3_star</a:t>
            </a:r>
            <a:r>
              <a:rPr lang="en-US" dirty="0" smtClean="0"/>
              <a:t>]- Project_{2Nodes(R3)-comp}</a:t>
            </a:r>
            <a:r>
              <a:rPr lang="en-US" dirty="0"/>
              <a:t> </a:t>
            </a:r>
            <a:r>
              <a:rPr lang="en-US" dirty="0" smtClean="0"/>
              <a:t>T[R1=T,R2=T,R3=T]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R3_fill := (1,n/a for all 2Nodes of R3).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Ct(Anodes(R1,R2,R3)|R1=T,R2=T) = T[R2=T,R1=T,R3=F]xR3_fill union T[R1=T,R2=T,R3=T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5808995"/>
            <a:ext cx="1424689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CT(Anodes(R),R)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1523596"/>
            <a:ext cx="29266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CT(1nodes(R), 2nodes(R)|R=T)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 via meta-query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8920" y="154187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CT(1Nodes(R)|R = *)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511" y="3280150"/>
            <a:ext cx="206071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CT(Anodes(R)|R=F)</a:t>
            </a:r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855867" y="2981688"/>
            <a:ext cx="100941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985261"/>
            <a:ext cx="1089311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80" y="4166712"/>
            <a:ext cx="16866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R=T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4147742"/>
            <a:ext cx="3512559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R=F,2Nodes(R)=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855867" y="3557149"/>
            <a:ext cx="498837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4426387"/>
            <a:ext cx="1686876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59918" y="1985261"/>
            <a:ext cx="426374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529066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 flipH="1">
            <a:off x="5690052" y="563689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4407417"/>
            <a:ext cx="1344712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230155" y="1818869"/>
            <a:ext cx="371501" cy="98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242889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98920" y="353150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R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230155" y="999481"/>
            <a:ext cx="0" cy="54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01280"/>
              </p:ext>
            </p:extLst>
          </p:nvPr>
        </p:nvGraphicFramePr>
        <p:xfrm>
          <a:off x="1047776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0322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7792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7953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3276"/>
              </p:ext>
            </p:extLst>
          </p:nvPr>
        </p:nvGraphicFramePr>
        <p:xfrm>
          <a:off x="1074185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000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1261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2039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34540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358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7596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66361"/>
              </p:ext>
            </p:extLst>
          </p:nvPr>
        </p:nvGraphicFramePr>
        <p:xfrm>
          <a:off x="1212368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2097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07336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2901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4018"/>
              </p:ext>
            </p:extLst>
          </p:nvPr>
        </p:nvGraphicFramePr>
        <p:xfrm>
          <a:off x="1210377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69224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26871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34833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2201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152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59053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567150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5926" y="603999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44587"/>
              </p:ext>
            </p:extLst>
          </p:nvPr>
        </p:nvGraphicFramePr>
        <p:xfrm>
          <a:off x="1212368" y="102154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4361"/>
              </p:ext>
            </p:extLst>
          </p:nvPr>
        </p:nvGraphicFramePr>
        <p:xfrm>
          <a:off x="4443986" y="9810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941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36181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64750"/>
              </p:ext>
            </p:extLst>
          </p:nvPr>
        </p:nvGraphicFramePr>
        <p:xfrm>
          <a:off x="1210377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4007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38930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1024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67070" y="2095381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951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292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597923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17449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02530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18493" y="5424490"/>
            <a:ext cx="1621378" cy="6135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2144505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0080"/>
              </p:ext>
            </p:extLst>
          </p:nvPr>
        </p:nvGraphicFramePr>
        <p:xfrm>
          <a:off x="444819" y="5525269"/>
          <a:ext cx="1830050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133984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475707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4070" y="594178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/>
          <p:cNvSpPr txBox="1">
            <a:spLocks/>
          </p:cNvSpPr>
          <p:nvPr/>
        </p:nvSpPr>
        <p:spPr>
          <a:xfrm>
            <a:off x="1265756" y="1552042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2949547" y="3515833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2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6601412" y="3464460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3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4771692" y="5155274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4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982369" y="1104086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6 in Alg. 2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80566" y="93105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5 in Alg. 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458493" y="157667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88" y="1536383"/>
            <a:ext cx="8385454" cy="5175313"/>
          </a:xfrm>
          <a:prstGeom prst="rect">
            <a:avLst/>
          </a:prstGeom>
          <a:noFill/>
          <a:ln w="44450" cap="rnd" cmpd="dbl"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8451570" y="1125125"/>
            <a:ext cx="943257" cy="4038585"/>
          </a:xfrm>
          <a:prstGeom prst="ellipse">
            <a:avLst/>
          </a:prstGeom>
          <a:noFill/>
          <a:ln>
            <a:noFill/>
          </a:ln>
        </p:spPr>
        <p:txBody>
          <a:bodyPr vert="wordArtVert" wrap="square" lIns="0" tIns="0" rIns="0" bIns="0" rtlCol="0" anchor="ctr" anchorCtr="0">
            <a:noAutofit/>
          </a:bodyPr>
          <a:lstStyle/>
          <a:p>
            <a:pPr algn="ctr"/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2499" y="333074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29125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038" y="405252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429435" y="236344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527888" y="321492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7509" y="263599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18563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4848" y="219909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821362" y="346924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6426"/>
              </p:ext>
            </p:extLst>
          </p:nvPr>
        </p:nvGraphicFramePr>
        <p:xfrm>
          <a:off x="2231379" y="207493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0736"/>
              </p:ext>
            </p:extLst>
          </p:nvPr>
        </p:nvGraphicFramePr>
        <p:xfrm>
          <a:off x="2253499" y="4052522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61007"/>
              </p:ext>
            </p:extLst>
          </p:nvPr>
        </p:nvGraphicFramePr>
        <p:xfrm>
          <a:off x="5081047" y="405252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81762" y="373999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and contributions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computational challenge in learning: sufficient statistics.</a:t>
            </a:r>
          </a:p>
          <a:p>
            <a:r>
              <a:rPr lang="en-US" dirty="0" err="1" smtClean="0"/>
              <a:t>Precomputation</a:t>
            </a:r>
            <a:r>
              <a:rPr lang="en-US" dirty="0" smtClean="0"/>
              <a:t>/caching approach: </a:t>
            </a:r>
            <a:r>
              <a:rPr lang="en-US" dirty="0" err="1" smtClean="0"/>
              <a:t>precompute</a:t>
            </a:r>
            <a:r>
              <a:rPr lang="en-US" dirty="0" smtClean="0"/>
              <a:t> before learning.</a:t>
            </a:r>
          </a:p>
          <a:p>
            <a:pPr lvl="1"/>
            <a:r>
              <a:rPr lang="en-US" dirty="0" smtClean="0"/>
              <a:t>Data accessed once only.</a:t>
            </a:r>
          </a:p>
          <a:p>
            <a:pPr lvl="1"/>
            <a:r>
              <a:rPr lang="en-US" dirty="0" smtClean="0"/>
              <a:t>Can be done off-</a:t>
            </a:r>
            <a:r>
              <a:rPr lang="en-US" dirty="0" err="1" smtClean="0"/>
              <a:t>line,used</a:t>
            </a:r>
            <a:r>
              <a:rPr lang="en-US" dirty="0" smtClean="0"/>
              <a:t> for different learning tasks.</a:t>
            </a:r>
          </a:p>
          <a:p>
            <a:pPr lvl="1"/>
            <a:r>
              <a:rPr lang="en-US" dirty="0" smtClean="0"/>
              <a:t>Dynamic programming.</a:t>
            </a:r>
          </a:p>
          <a:p>
            <a:r>
              <a:rPr lang="en-US" dirty="0" smtClean="0"/>
              <a:t>First </a:t>
            </a:r>
            <a:r>
              <a:rPr lang="en-US" dirty="0" err="1" smtClean="0"/>
              <a:t>precomputation</a:t>
            </a:r>
            <a:r>
              <a:rPr lang="en-US" dirty="0" smtClean="0"/>
              <a:t> approach for large relational datasets.</a:t>
            </a:r>
          </a:p>
          <a:p>
            <a:r>
              <a:rPr lang="en-US" dirty="0" smtClean="0"/>
              <a:t>Application for BN learning: generative SRL model, over 1 million records.</a:t>
            </a:r>
          </a:p>
          <a:p>
            <a:r>
              <a:rPr lang="en-US" dirty="0" smtClean="0"/>
              <a:t>Challenge for relational data: materialization, necessary tables don’t exist.</a:t>
            </a:r>
          </a:p>
          <a:p>
            <a:pPr lvl="1"/>
            <a:r>
              <a:rPr lang="en-US" dirty="0" smtClean="0"/>
              <a:t>Joins.</a:t>
            </a:r>
          </a:p>
          <a:p>
            <a:pPr lvl="1"/>
            <a:r>
              <a:rPr lang="en-US" dirty="0" smtClean="0"/>
              <a:t>Negated relationships. We treat any number of positive and negated links.</a:t>
            </a:r>
          </a:p>
          <a:p>
            <a:r>
              <a:rPr lang="en-US" dirty="0" smtClean="0"/>
              <a:t>Generality challenge: want algorithms to work on any SQL database. Solution: use schema information as meta information to define random variables and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79912" y="515389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1440872" y="1503218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Random variable database</a:t>
            </a: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1501832" y="2262447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1654232" y="3071553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Lattice search structure learning</a:t>
            </a:r>
          </a:p>
          <a:p>
            <a:pPr>
              <a:defRPr/>
            </a:pPr>
            <a:r>
              <a:rPr lang="en-US" sz="1100" dirty="0" smtClean="0"/>
              <a:t>(model manager)</a:t>
            </a:r>
            <a:endParaRPr lang="en-US" sz="11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1806632" y="3880659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Level-wise CT-tables computation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1959032" y="4689765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111432" y="5498871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Evaluation </a:t>
            </a:r>
            <a:r>
              <a:rPr lang="en-US" sz="1100" dirty="0" smtClean="0"/>
              <a:t>(</a:t>
            </a:r>
            <a:r>
              <a:rPr lang="en-US" sz="1000" dirty="0"/>
              <a:t>MLE parameter learning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3361112" y="972589"/>
            <a:ext cx="60960" cy="53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3422072" y="1960418"/>
            <a:ext cx="60960" cy="30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483032" y="2719647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635432" y="3528753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787832" y="4337859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940232" y="5146965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0293" y="2054397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DB_RV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3414" y="2958537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4005621" y="2855521"/>
            <a:ext cx="277591" cy="516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879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97120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4914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1883978"/>
            <a:ext cx="971542" cy="97154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45" y="3372039"/>
            <a:ext cx="971542" cy="971542"/>
          </a:xfrm>
          <a:prstGeom prst="rect">
            <a:avLst/>
          </a:prstGeom>
        </p:spPr>
      </p:pic>
      <p:pic>
        <p:nvPicPr>
          <p:cNvPr id="29" name="Picture 2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57" y="4297091"/>
            <a:ext cx="971542" cy="9715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09589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DB_CT</a:t>
            </a:r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912924" y="2147735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987754" y="3347058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4380" y="2703948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597" y="455202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DB_BN</a:t>
            </a:r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1719" y="2121908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478233" y="3487229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1851"/>
              </p:ext>
            </p:extLst>
          </p:nvPr>
        </p:nvGraphicFramePr>
        <p:xfrm>
          <a:off x="546420" y="233680"/>
          <a:ext cx="394176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80"/>
                <a:gridCol w="1666240"/>
                <a:gridCol w="609600"/>
                <a:gridCol w="58674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7391"/>
              </p:ext>
            </p:extLst>
          </p:nvPr>
        </p:nvGraphicFramePr>
        <p:xfrm>
          <a:off x="2143760" y="4671060"/>
          <a:ext cx="5678001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3352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31209"/>
              </p:ext>
            </p:extLst>
          </p:nvPr>
        </p:nvGraphicFramePr>
        <p:xfrm>
          <a:off x="4795751" y="233680"/>
          <a:ext cx="2993274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94"/>
                <a:gridCol w="109728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17051"/>
              </p:ext>
            </p:extLst>
          </p:nvPr>
        </p:nvGraphicFramePr>
        <p:xfrm>
          <a:off x="546420" y="233680"/>
          <a:ext cx="441166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0"/>
                <a:gridCol w="1706880"/>
                <a:gridCol w="975360"/>
                <a:gridCol w="721360"/>
              </a:tblGrid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7943"/>
              </p:ext>
            </p:extLst>
          </p:nvPr>
        </p:nvGraphicFramePr>
        <p:xfrm>
          <a:off x="7477760" y="4846320"/>
          <a:ext cx="5678001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966642" y="592138"/>
            <a:ext cx="5107621" cy="5494852"/>
            <a:chOff x="1966642" y="198064"/>
            <a:chExt cx="5107621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757377" y="4127258"/>
              <a:ext cx="760269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1Nodes</a:t>
              </a: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137512" y="3630735"/>
              <a:ext cx="854785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396848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966642" y="3374541"/>
              <a:ext cx="760269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2Nodes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346777" y="3002615"/>
              <a:ext cx="393887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939124" y="5451377"/>
              <a:ext cx="760269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319259" y="5078233"/>
              <a:ext cx="899214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855751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2673"/>
              </p:ext>
            </p:extLst>
          </p:nvPr>
        </p:nvGraphicFramePr>
        <p:xfrm>
          <a:off x="261406" y="683302"/>
          <a:ext cx="8593836" cy="2740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691"/>
                <a:gridCol w="1853263"/>
                <a:gridCol w="1964119"/>
                <a:gridCol w="2867763"/>
              </a:tblGrid>
              <a:tr h="48628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 Diagram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Net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Notation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Population Variables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Course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S, C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intelligence, ranking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{intelligence(S), ranking(S)} = 1Nodes(S)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satisfaction, grade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{satisfaction(C, S), grade(C,S)} = 2Nodes(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43194"/>
              </p:ext>
            </p:extLst>
          </p:nvPr>
        </p:nvGraphicFramePr>
        <p:xfrm>
          <a:off x="338406" y="211664"/>
          <a:ext cx="8500794" cy="484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527"/>
                <a:gridCol w="33612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1nid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`teachingability(prof0)`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`intelligence(student0)`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`ranking(student0)`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2296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978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1163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8398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02075"/>
              </p:ext>
            </p:extLst>
          </p:nvPr>
        </p:nvGraphicFramePr>
        <p:xfrm>
          <a:off x="1154018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9125"/>
              </p:ext>
            </p:extLst>
          </p:nvPr>
        </p:nvGraphicFramePr>
        <p:xfrm>
          <a:off x="1080023" y="311136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68722"/>
              </p:ext>
            </p:extLst>
          </p:nvPr>
        </p:nvGraphicFramePr>
        <p:xfrm>
          <a:off x="4209788" y="1259414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342" y="436667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1643" y="4309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4012" y="228895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30970" y="2594071"/>
            <a:ext cx="3013609" cy="1712665"/>
            <a:chOff x="3466915" y="1957612"/>
            <a:chExt cx="3013609" cy="1712665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3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6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28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8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  <a:endCxn id="17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8" idx="0"/>
            </p:cNvCxnSpPr>
            <p:nvPr/>
          </p:nvCxnSpPr>
          <p:spPr>
            <a:xfrm>
              <a:off x="3958892" y="3194290"/>
              <a:ext cx="379438" cy="2913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3"/>
              <a:endCxn id="13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7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9551"/>
              </p:ext>
            </p:extLst>
          </p:nvPr>
        </p:nvGraphicFramePr>
        <p:xfrm>
          <a:off x="1220007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5888"/>
              </p:ext>
            </p:extLst>
          </p:nvPr>
        </p:nvGraphicFramePr>
        <p:xfrm>
          <a:off x="1595175" y="279027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41320"/>
              </p:ext>
            </p:extLst>
          </p:nvPr>
        </p:nvGraphicFramePr>
        <p:xfrm>
          <a:off x="4851535" y="1249987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80738" y="39482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0726" y="2288791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6239" y="2258905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aphicFrame>
        <p:nvGraphicFramePr>
          <p:cNvPr id="30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07815"/>
              </p:ext>
            </p:extLst>
          </p:nvPr>
        </p:nvGraphicFramePr>
        <p:xfrm>
          <a:off x="3184954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3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222"/>
              </p:ext>
            </p:extLst>
          </p:nvPr>
        </p:nvGraphicFramePr>
        <p:xfrm>
          <a:off x="4396238" y="2778224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29204" y="394536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1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5210522" y="2807453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1236" y="1033663"/>
            <a:ext cx="3013609" cy="1712665"/>
            <a:chOff x="3466915" y="1957612"/>
            <a:chExt cx="3013609" cy="1712665"/>
          </a:xfrm>
        </p:grpSpPr>
        <p:sp>
          <p:nvSpPr>
            <p:cNvPr id="132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5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7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38" name="Straight Arrow Connector 137"/>
            <p:cNvCxnSpPr>
              <a:stCxn id="133" idx="2"/>
              <a:endCxn id="132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2"/>
              <a:endCxn id="135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2"/>
              <a:endCxn id="147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2" idx="2"/>
              <a:endCxn id="134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2" idx="2"/>
              <a:endCxn id="137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2" idx="2"/>
              <a:endCxn id="136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5" idx="3"/>
              <a:endCxn id="132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7" idx="2"/>
              <a:endCxn id="136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5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2852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02806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4499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20716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3877774" y="3931761"/>
            <a:ext cx="3570086" cy="1734886"/>
            <a:chOff x="3928104" y="3700092"/>
            <a:chExt cx="4237196" cy="1734887"/>
          </a:xfrm>
        </p:grpSpPr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235558" y="4499355"/>
              <a:ext cx="92974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29202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51804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</a:t>
              </a:r>
              <a:r>
                <a:rPr lang="en-US" sz="1500" b="1" dirty="0" err="1" smtClean="0">
                  <a:solidFill>
                    <a:srgbClr val="00B050"/>
                  </a:solidFill>
                </a:rPr>
                <a:t>c,s</a:t>
              </a:r>
              <a:r>
                <a:rPr lang="en-US" sz="1500" b="1" dirty="0" smtClean="0">
                  <a:solidFill>
                    <a:srgbClr val="00B050"/>
                  </a:solidFill>
                </a:rPr>
                <a:t>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92012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76944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ating(c)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46514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0355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 flipH="1">
              <a:off x="4312825" y="3930925"/>
              <a:ext cx="785140" cy="69875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  <a:endCxn id="63" idx="0"/>
            </p:cNvCxnSpPr>
            <p:nvPr/>
          </p:nvCxnSpPr>
          <p:spPr>
            <a:xfrm>
              <a:off x="5097965" y="3930925"/>
              <a:ext cx="115863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59" idx="0"/>
            </p:cNvCxnSpPr>
            <p:nvPr/>
          </p:nvCxnSpPr>
          <p:spPr>
            <a:xfrm>
              <a:off x="5097965" y="3930925"/>
              <a:ext cx="1219084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9" idx="2"/>
              <a:endCxn id="65" idx="0"/>
            </p:cNvCxnSpPr>
            <p:nvPr/>
          </p:nvCxnSpPr>
          <p:spPr>
            <a:xfrm>
              <a:off x="6317049" y="4842526"/>
              <a:ext cx="620542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 flipH="1">
              <a:off x="6317049" y="3934776"/>
              <a:ext cx="797424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59" idx="2"/>
              <a:endCxn id="63" idx="0"/>
            </p:cNvCxnSpPr>
            <p:nvPr/>
          </p:nvCxnSpPr>
          <p:spPr>
            <a:xfrm flipH="1">
              <a:off x="5213828" y="4842526"/>
              <a:ext cx="1103221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  <a:endCxn id="33" idx="0"/>
            </p:cNvCxnSpPr>
            <p:nvPr/>
          </p:nvCxnSpPr>
          <p:spPr>
            <a:xfrm>
              <a:off x="7114474" y="3934776"/>
              <a:ext cx="585954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95550" y="461453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5758" y="1032949"/>
            <a:ext cx="3737306" cy="1734886"/>
            <a:chOff x="3928104" y="3700092"/>
            <a:chExt cx="4435663" cy="1734887"/>
          </a:xfrm>
        </p:grpSpPr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7235559" y="4499355"/>
              <a:ext cx="112820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55818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86449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Registration(C,S)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115484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93795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rating(S)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80170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26709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2"/>
              <a:endCxn id="23" idx="0"/>
            </p:cNvCxnSpPr>
            <p:nvPr/>
          </p:nvCxnSpPr>
          <p:spPr>
            <a:xfrm flipH="1">
              <a:off x="4397081" y="3930924"/>
              <a:ext cx="874108" cy="69875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4" idx="0"/>
            </p:cNvCxnSpPr>
            <p:nvPr/>
          </p:nvCxnSpPr>
          <p:spPr>
            <a:xfrm>
              <a:off x="5271189" y="3930924"/>
              <a:ext cx="110919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2" idx="0"/>
            </p:cNvCxnSpPr>
            <p:nvPr/>
          </p:nvCxnSpPr>
          <p:spPr>
            <a:xfrm>
              <a:off x="5271189" y="3930924"/>
              <a:ext cx="1163220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2"/>
              <a:endCxn id="25" idx="0"/>
            </p:cNvCxnSpPr>
            <p:nvPr/>
          </p:nvCxnSpPr>
          <p:spPr>
            <a:xfrm>
              <a:off x="6434409" y="4842526"/>
              <a:ext cx="618959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6434409" y="3934775"/>
              <a:ext cx="813146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5382109" y="4842526"/>
              <a:ext cx="1052301" cy="36162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19" idx="0"/>
            </p:cNvCxnSpPr>
            <p:nvPr/>
          </p:nvCxnSpPr>
          <p:spPr>
            <a:xfrm>
              <a:off x="7247555" y="3934775"/>
              <a:ext cx="552109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33284" y="238848"/>
            <a:ext cx="8404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Learning</a:t>
            </a:r>
          </a:p>
        </p:txBody>
      </p:sp>
      <p:sp>
        <p:nvSpPr>
          <p:cNvPr id="17" name="Oval 16"/>
          <p:cNvSpPr/>
          <p:nvPr/>
        </p:nvSpPr>
        <p:spPr>
          <a:xfrm>
            <a:off x="7612380" y="1406492"/>
            <a:ext cx="1406396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26250" y="1446795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75220" y="2297812"/>
            <a:ext cx="1383030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79665" y="2374786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44068" y="1446794"/>
            <a:ext cx="106222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3856" y="2367132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97723" y="3165404"/>
            <a:ext cx="1194494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3" name="Oval 32"/>
          <p:cNvSpPr/>
          <p:nvPr/>
        </p:nvSpPr>
        <p:spPr>
          <a:xfrm>
            <a:off x="4435538" y="3165405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39" name="Straight Arrow Connector 38"/>
          <p:cNvCxnSpPr>
            <a:stCxn id="31" idx="0"/>
            <a:endCxn id="23" idx="4"/>
          </p:cNvCxnSpPr>
          <p:nvPr/>
        </p:nvCxnSpPr>
        <p:spPr>
          <a:xfrm flipV="1">
            <a:off x="6294970" y="2962725"/>
            <a:ext cx="1871765" cy="202679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1" idx="2"/>
          </p:cNvCxnSpPr>
          <p:nvPr/>
        </p:nvCxnSpPr>
        <p:spPr>
          <a:xfrm flipV="1">
            <a:off x="5407979" y="3420886"/>
            <a:ext cx="289744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17" idx="4"/>
          </p:cNvCxnSpPr>
          <p:nvPr/>
        </p:nvCxnSpPr>
        <p:spPr>
          <a:xfrm flipV="1">
            <a:off x="6248385" y="2071405"/>
            <a:ext cx="2067193" cy="30338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6"/>
            <a:endCxn id="24" idx="2"/>
          </p:cNvCxnSpPr>
          <p:nvPr/>
        </p:nvCxnSpPr>
        <p:spPr>
          <a:xfrm>
            <a:off x="5206297" y="2622614"/>
            <a:ext cx="373368" cy="7654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24" idx="6"/>
          </p:cNvCxnSpPr>
          <p:nvPr/>
        </p:nvCxnSpPr>
        <p:spPr>
          <a:xfrm flipH="1" flipV="1">
            <a:off x="6917104" y="2630268"/>
            <a:ext cx="558116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1" idx="6"/>
          </p:cNvCxnSpPr>
          <p:nvPr/>
        </p:nvCxnSpPr>
        <p:spPr>
          <a:xfrm flipH="1" flipV="1">
            <a:off x="6963689" y="1702277"/>
            <a:ext cx="648691" cy="36672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6"/>
            <a:endCxn id="21" idx="2"/>
          </p:cNvCxnSpPr>
          <p:nvPr/>
        </p:nvCxnSpPr>
        <p:spPr>
          <a:xfrm>
            <a:off x="5206297" y="1702276"/>
            <a:ext cx="419953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478726" y="1960765"/>
            <a:ext cx="361691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4745911" y="1960765"/>
            <a:ext cx="481082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840417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4197024" y="3050067"/>
            <a:ext cx="1729584" cy="1029314"/>
            <a:chOff x="5443875" y="3180088"/>
            <a:chExt cx="1729584" cy="1029314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899821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896843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363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36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>
            <a:off x="3042460" y="3226913"/>
            <a:ext cx="1491184" cy="1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226993" y="2719022"/>
            <a:ext cx="10721" cy="50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931364" y="3059969"/>
            <a:ext cx="3208860" cy="1028271"/>
            <a:chOff x="1520180" y="3059969"/>
            <a:chExt cx="3208860" cy="1028271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</p:cNvCxnSpPr>
            <p:nvPr/>
          </p:nvCxnSpPr>
          <p:spPr>
            <a:xfrm flipH="1">
              <a:off x="3118225" y="3393856"/>
              <a:ext cx="1440" cy="251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520180" y="3500346"/>
              <a:ext cx="3208860" cy="587894"/>
              <a:chOff x="1520180" y="3985049"/>
              <a:chExt cx="3208860" cy="587894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520180" y="3985049"/>
                <a:ext cx="3208860" cy="587894"/>
                <a:chOff x="3161694" y="3676207"/>
                <a:chExt cx="3208860" cy="58789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161694" y="3968120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930962" y="3958646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062334" y="3950207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3477973" y="3690047"/>
                  <a:ext cx="224839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5" idx="0"/>
                </p:cNvCxnSpPr>
                <p:nvPr/>
              </p:nvCxnSpPr>
              <p:spPr>
                <a:xfrm flipV="1">
                  <a:off x="3468047" y="3678017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7" idx="0"/>
                </p:cNvCxnSpPr>
                <p:nvPr/>
              </p:nvCxnSpPr>
              <p:spPr>
                <a:xfrm flipV="1">
                  <a:off x="5716444" y="3676207"/>
                  <a:ext cx="0" cy="27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/>
              <p:nvPr/>
            </p:nvCxnSpPr>
            <p:spPr>
              <a:xfrm>
                <a:off x="3119665" y="4019329"/>
                <a:ext cx="0" cy="251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oup 257"/>
          <p:cNvGrpSpPr/>
          <p:nvPr/>
        </p:nvGrpSpPr>
        <p:grpSpPr>
          <a:xfrm>
            <a:off x="714510" y="2130199"/>
            <a:ext cx="2230296" cy="871270"/>
            <a:chOff x="631380" y="2130199"/>
            <a:chExt cx="2230296" cy="871270"/>
          </a:xfrm>
        </p:grpSpPr>
        <p:sp>
          <p:nvSpPr>
            <p:cNvPr id="2" name="Rectangle 1"/>
            <p:cNvSpPr/>
            <p:nvPr/>
          </p:nvSpPr>
          <p:spPr>
            <a:xfrm>
              <a:off x="1929515" y="2377153"/>
              <a:ext cx="932161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course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 rot="16200000">
              <a:off x="696667" y="2064912"/>
              <a:ext cx="871270" cy="1001843"/>
              <a:chOff x="1183821" y="1042104"/>
              <a:chExt cx="1585995" cy="1001843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954843" y="1271082"/>
                <a:ext cx="824147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course_id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1598616" y="1237418"/>
                <a:ext cx="756819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rating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2269455" y="1169326"/>
                <a:ext cx="627583" cy="3731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diff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 flipH="1">
                <a:off x="1970747" y="1437293"/>
                <a:ext cx="9" cy="1213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1256180" y="1933208"/>
                <a:ext cx="218660" cy="2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5" idx="6"/>
              </p:cNvCxnSpPr>
              <p:nvPr/>
            </p:nvCxnSpPr>
            <p:spPr>
              <a:xfrm rot="5400000">
                <a:off x="2387897" y="1848595"/>
                <a:ext cx="374257" cy="164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Connector 299"/>
            <p:cNvCxnSpPr>
              <a:endCxn id="2" idx="1"/>
            </p:cNvCxnSpPr>
            <p:nvPr/>
          </p:nvCxnSpPr>
          <p:spPr>
            <a:xfrm>
              <a:off x="1633215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380576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743440" y="2017059"/>
            <a:ext cx="2524299" cy="960717"/>
            <a:chOff x="5317037" y="2017059"/>
            <a:chExt cx="2524299" cy="960717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6741268" y="1877709"/>
              <a:ext cx="960717" cy="1239418"/>
              <a:chOff x="6635592" y="440923"/>
              <a:chExt cx="960717" cy="1433743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229131" y="1001783"/>
                <a:ext cx="1068787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6520303" y="921518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037526" y="110738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endCxn id="56" idx="2"/>
              </p:cNvCxnSpPr>
              <p:nvPr/>
            </p:nvCxnSpPr>
            <p:spPr>
              <a:xfrm rot="16200000">
                <a:off x="7028678" y="1770417"/>
                <a:ext cx="20849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7112077" y="1506155"/>
                <a:ext cx="1" cy="69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6669257" y="1760438"/>
                <a:ext cx="188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2"/>
              </p:cNvCxnSpPr>
              <p:nvPr/>
            </p:nvCxnSpPr>
            <p:spPr>
              <a:xfrm rot="16200000" flipH="1">
                <a:off x="7375659" y="1751143"/>
                <a:ext cx="1699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 flipV="1">
              <a:off x="6284142" y="2519194"/>
              <a:ext cx="31009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3607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29515" y="2377153"/>
            <a:ext cx="932161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 rot="16200000">
            <a:off x="696667" y="2064912"/>
            <a:ext cx="871270" cy="1001843"/>
            <a:chOff x="1183821" y="1042104"/>
            <a:chExt cx="1585995" cy="1001843"/>
          </a:xfrm>
        </p:grpSpPr>
        <p:sp>
          <p:nvSpPr>
            <p:cNvPr id="23" name="Oval 22"/>
            <p:cNvSpPr/>
            <p:nvPr/>
          </p:nvSpPr>
          <p:spPr>
            <a:xfrm rot="5400000">
              <a:off x="954843" y="1271082"/>
              <a:ext cx="824147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course_id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1598616" y="1237418"/>
              <a:ext cx="756819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rating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2269455" y="1169326"/>
              <a:ext cx="627583" cy="3731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diff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>
              <a:off x="1970747" y="1437293"/>
              <a:ext cx="9" cy="1213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1256180" y="1933208"/>
              <a:ext cx="218660" cy="2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5" idx="6"/>
            </p:cNvCxnSpPr>
            <p:nvPr/>
          </p:nvCxnSpPr>
          <p:spPr>
            <a:xfrm rot="5400000">
              <a:off x="2387897" y="1848595"/>
              <a:ext cx="374257" cy="1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41976" y="2319367"/>
            <a:ext cx="967105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395596" y="1960765"/>
            <a:ext cx="760723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5061816" y="1960765"/>
            <a:ext cx="763713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156311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569097" y="3035418"/>
            <a:ext cx="1023223" cy="333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4" idx="2"/>
          </p:cNvCxnSpPr>
          <p:nvPr/>
        </p:nvCxnSpPr>
        <p:spPr>
          <a:xfrm flipH="1">
            <a:off x="4079269" y="3369305"/>
            <a:ext cx="1440" cy="251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800949" y="3006238"/>
            <a:ext cx="1729584" cy="1098426"/>
            <a:chOff x="5443875" y="3180088"/>
            <a:chExt cx="1729584" cy="1098426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954411"/>
              <a:ext cx="688656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965955"/>
              <a:ext cx="955277" cy="3125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417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4292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lowchart: Decision 175"/>
          <p:cNvSpPr/>
          <p:nvPr/>
        </p:nvSpPr>
        <p:spPr>
          <a:xfrm>
            <a:off x="2395595" y="3027434"/>
            <a:ext cx="1048391" cy="35661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Teaches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91" name="Group 290"/>
          <p:cNvGrpSpPr/>
          <p:nvPr/>
        </p:nvGrpSpPr>
        <p:grpSpPr>
          <a:xfrm rot="5400000">
            <a:off x="6741268" y="1877709"/>
            <a:ext cx="960717" cy="1239418"/>
            <a:chOff x="6635592" y="440923"/>
            <a:chExt cx="960717" cy="1433743"/>
          </a:xfrm>
        </p:grpSpPr>
        <p:sp>
          <p:nvSpPr>
            <p:cNvPr id="55" name="Oval 54"/>
            <p:cNvSpPr/>
            <p:nvPr/>
          </p:nvSpPr>
          <p:spPr>
            <a:xfrm rot="16200000">
              <a:off x="6229131" y="1001783"/>
              <a:ext cx="1068787" cy="255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student_id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6520303" y="921518"/>
              <a:ext cx="1225246" cy="2640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intelligence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7037526" y="1107386"/>
              <a:ext cx="846215" cy="2713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ranking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endCxn id="56" idx="2"/>
            </p:cNvCxnSpPr>
            <p:nvPr/>
          </p:nvCxnSpPr>
          <p:spPr>
            <a:xfrm rot="16200000">
              <a:off x="7028678" y="1770417"/>
              <a:ext cx="20849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V="1">
              <a:off x="7112077" y="1506155"/>
              <a:ext cx="1" cy="697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6669257" y="1760438"/>
              <a:ext cx="1885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 rot="16200000" flipH="1">
              <a:off x="7375659" y="1751143"/>
              <a:ext cx="1699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>
            <a:stCxn id="176" idx="3"/>
            <a:endCxn id="94" idx="1"/>
          </p:cNvCxnSpPr>
          <p:nvPr/>
        </p:nvCxnSpPr>
        <p:spPr>
          <a:xfrm flipV="1">
            <a:off x="3443986" y="3202362"/>
            <a:ext cx="125111" cy="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 flipV="1">
            <a:off x="4592320" y="3184546"/>
            <a:ext cx="545249" cy="17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" idx="2"/>
            <a:endCxn id="176" idx="1"/>
          </p:cNvCxnSpPr>
          <p:nvPr/>
        </p:nvCxnSpPr>
        <p:spPr>
          <a:xfrm flipH="1">
            <a:off x="2395595" y="2776808"/>
            <a:ext cx="1" cy="428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825529" y="2719022"/>
            <a:ext cx="16110" cy="465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2" idx="1"/>
          </p:cNvCxnSpPr>
          <p:nvPr/>
        </p:nvCxnSpPr>
        <p:spPr>
          <a:xfrm>
            <a:off x="1633215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1520180" y="3500346"/>
            <a:ext cx="3208860" cy="587894"/>
            <a:chOff x="1520180" y="3985049"/>
            <a:chExt cx="3208860" cy="587894"/>
          </a:xfrm>
        </p:grpSpPr>
        <p:grpSp>
          <p:nvGrpSpPr>
            <p:cNvPr id="335" name="Group 334"/>
            <p:cNvGrpSpPr/>
            <p:nvPr/>
          </p:nvGrpSpPr>
          <p:grpSpPr>
            <a:xfrm>
              <a:off x="1520180" y="3985049"/>
              <a:ext cx="3208860" cy="587894"/>
              <a:chOff x="3161694" y="3676207"/>
              <a:chExt cx="3208860" cy="58789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161694" y="3968120"/>
                <a:ext cx="612706" cy="2959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prof_id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930962" y="3958646"/>
                <a:ext cx="1043940" cy="3054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popularity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062334" y="3950207"/>
                <a:ext cx="1308220" cy="3138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teachingability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3477973" y="3690047"/>
                <a:ext cx="224839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5" idx="0"/>
              </p:cNvCxnSpPr>
              <p:nvPr/>
            </p:nvCxnSpPr>
            <p:spPr>
              <a:xfrm flipV="1">
                <a:off x="3468047" y="3678017"/>
                <a:ext cx="1380" cy="290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7" idx="0"/>
              </p:cNvCxnSpPr>
              <p:nvPr/>
            </p:nvCxnSpPr>
            <p:spPr>
              <a:xfrm flipV="1">
                <a:off x="5716444" y="3676207"/>
                <a:ext cx="0" cy="27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>
              <a:off x="3119665" y="4019329"/>
              <a:ext cx="0" cy="251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Straight Connector 348"/>
          <p:cNvCxnSpPr/>
          <p:nvPr/>
        </p:nvCxnSpPr>
        <p:spPr>
          <a:xfrm>
            <a:off x="1380576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54" idx="3"/>
          </p:cNvCxnSpPr>
          <p:nvPr/>
        </p:nvCxnSpPr>
        <p:spPr>
          <a:xfrm flipV="1">
            <a:off x="6309081" y="2519194"/>
            <a:ext cx="3100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4050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07280" y="52578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Path_BayesNet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705" y="238848"/>
            <a:ext cx="5046754" cy="639055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CREATE </a:t>
            </a:r>
            <a:r>
              <a:rPr lang="en-US" sz="1200" dirty="0"/>
              <a:t>OR REPLACE VIEW </a:t>
            </a:r>
            <a:r>
              <a:rPr lang="en-US" sz="1200" dirty="0" err="1"/>
              <a:t>Path_Forbidden_Edges</a:t>
            </a:r>
            <a:r>
              <a:rPr lang="en-US" sz="1200" dirty="0"/>
              <a:t> </a:t>
            </a:r>
            <a:r>
              <a:rPr lang="en-US" sz="1200" dirty="0" smtClean="0"/>
              <a:t>AS</a:t>
            </a:r>
            <a:endParaRPr lang="en-US" sz="1200" dirty="0"/>
          </a:p>
          <a:p>
            <a:r>
              <a:rPr lang="en-US" sz="1200" dirty="0" smtClean="0"/>
              <a:t>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RNodes_pvars.rnid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</a:t>
            </a:r>
            <a:r>
              <a:rPr lang="en-US" sz="1200" dirty="0"/>
              <a:t>, </a:t>
            </a:r>
            <a:r>
              <a:rPr lang="en-US" sz="1200" dirty="0" err="1"/>
              <a:t>Entity_Complement_Edges</a:t>
            </a:r>
            <a:r>
              <a:rPr lang="en-US" sz="1200" dirty="0"/>
              <a:t>)</a:t>
            </a:r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RNodes_pvars.pvid</a:t>
            </a:r>
            <a:r>
              <a:rPr lang="en-US" sz="1200" dirty="0"/>
              <a:t> = </a:t>
            </a:r>
            <a:r>
              <a:rPr lang="en-US" sz="1200" dirty="0" err="1"/>
              <a:t>Entity_Complement_Edges.pvid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lattice_rel.child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</a:t>
            </a:r>
            <a:r>
              <a:rPr lang="en-US" sz="1200" dirty="0" smtClean="0"/>
              <a:t>,        </a:t>
            </a:r>
            <a:r>
              <a:rPr lang="en-US" sz="1200" dirty="0" err="1"/>
              <a:t>lattice_rel</a:t>
            </a:r>
            <a:endParaRPr lang="en-US" sz="1200" dirty="0"/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lattice_rel.parent</a:t>
            </a:r>
            <a:r>
              <a:rPr lang="en-US" sz="1200" dirty="0"/>
              <a:t> = </a:t>
            </a:r>
            <a:r>
              <a:rPr lang="en-US" sz="1200" dirty="0" err="1"/>
              <a:t>Path_Complement_Edges.Rchain</a:t>
            </a:r>
            <a:endParaRPr lang="en-US" sz="1200" dirty="0"/>
          </a:p>
          <a:p>
            <a:r>
              <a:rPr lang="en-US" sz="1200" dirty="0"/>
              <a:t>            AND </a:t>
            </a:r>
            <a:r>
              <a:rPr lang="en-US" sz="1200" dirty="0" err="1"/>
              <a:t>Path_Complement_Edges.parent</a:t>
            </a:r>
            <a:r>
              <a:rPr lang="en-US" sz="1200" dirty="0"/>
              <a:t> &lt;&gt; ''</a:t>
            </a:r>
          </a:p>
          <a:p>
            <a:r>
              <a:rPr lang="en-US" sz="1200" dirty="0"/>
              <a:t>            and (</a:t>
            </a:r>
            <a:r>
              <a:rPr lang="en-US" sz="1200" dirty="0" err="1"/>
              <a:t>lattice_rel.child</a:t>
            </a:r>
            <a:r>
              <a:rPr lang="en-US" sz="1200" dirty="0"/>
              <a:t> , </a:t>
            </a:r>
            <a:r>
              <a:rPr lang="en-US" sz="1200" dirty="0" err="1"/>
              <a:t>Path_Complement_Edges.child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not </a:t>
            </a:r>
            <a:r>
              <a:rPr lang="en-US" sz="1200" dirty="0"/>
              <a:t>in (select </a:t>
            </a:r>
            <a:r>
              <a:rPr lang="en-US" sz="1200" dirty="0" smtClean="0"/>
              <a:t>  *     from    </a:t>
            </a:r>
            <a:r>
              <a:rPr lang="en-US" sz="1200" dirty="0" err="1"/>
              <a:t>Path_Required_Edges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 smtClean="0"/>
              <a:t>    SELECT   *  FROM      </a:t>
            </a:r>
            <a:r>
              <a:rPr lang="en-US" sz="1200" dirty="0" err="1"/>
              <a:t>Path_Aux_Edges</a:t>
            </a:r>
            <a:r>
              <a:rPr lang="en-US" sz="1200" dirty="0"/>
              <a:t>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   *  FROM   </a:t>
            </a:r>
            <a:r>
              <a:rPr lang="en-US" sz="1200" dirty="0" err="1" smtClean="0"/>
              <a:t>Knowledge_Forbidden_Edges</a:t>
            </a:r>
            <a:r>
              <a:rPr lang="en-US" sz="1200" dirty="0" smtClean="0"/>
              <a:t>;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168"/>
              </p:ext>
            </p:extLst>
          </p:nvPr>
        </p:nvGraphicFramePr>
        <p:xfrm>
          <a:off x="4283529" y="475056"/>
          <a:ext cx="4586151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144"/>
                <a:gridCol w="1088967"/>
                <a:gridCol w="14630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Registration(Course, Student), RA (Student, Prof)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39"/>
              </p:ext>
            </p:extLst>
          </p:nvPr>
        </p:nvGraphicFramePr>
        <p:xfrm>
          <a:off x="4801689" y="3013208"/>
          <a:ext cx="3644042" cy="21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675"/>
                <a:gridCol w="881149"/>
                <a:gridCol w="1122218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Registration(C,S), RA (S, 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505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76" y="1777364"/>
            <a:ext cx="3500758" cy="15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3529202"/>
            <a:ext cx="3469037" cy="29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215265"/>
            <a:ext cx="3201502" cy="132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" y="1777364"/>
            <a:ext cx="4884638" cy="284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9" y="212598"/>
            <a:ext cx="3230689" cy="33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2" y="3585122"/>
            <a:ext cx="4442650" cy="285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30" y="400306"/>
            <a:ext cx="4488942" cy="29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11" y="482902"/>
            <a:ext cx="6026232" cy="1543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CREATE TABLE </a:t>
            </a:r>
            <a:r>
              <a:rPr lang="en-US" sz="1200" dirty="0"/>
              <a:t>CT</a:t>
            </a:r>
            <a:r>
              <a:rPr lang="en-US" sz="1200" baseline="-25000" dirty="0"/>
              <a:t>F </a:t>
            </a:r>
            <a:r>
              <a:rPr lang="en-US" sz="1200" dirty="0" smtClean="0"/>
              <a:t>AS </a:t>
            </a:r>
          </a:p>
          <a:p>
            <a:r>
              <a:rPr lang="en-US" sz="1200" dirty="0" smtClean="0"/>
              <a:t>SELECT (CT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baseline="-25000" dirty="0"/>
              <a:t> </a:t>
            </a:r>
            <a:r>
              <a:rPr lang="en-US" sz="1200" dirty="0" smtClean="0"/>
              <a:t>- 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.COUNT) AS COUNT, Pop, Teach</a:t>
            </a:r>
            <a:r>
              <a:rPr lang="en-US" sz="1200" dirty="0"/>
              <a:t>, Intel, Rank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 </a:t>
            </a:r>
            <a:r>
              <a:rPr lang="en-US" sz="1200" dirty="0"/>
              <a:t>,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WHERE</a:t>
            </a:r>
          </a:p>
          <a:p>
            <a:r>
              <a:rPr lang="en-US" sz="1200" dirty="0" smtClean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.Pop = </a:t>
            </a:r>
            <a:r>
              <a:rPr lang="en-US" sz="1200" dirty="0" err="1" smtClean="0"/>
              <a:t>CT</a:t>
            </a:r>
            <a:r>
              <a:rPr lang="en-US" sz="1200" baseline="-25000" dirty="0" err="1"/>
              <a:t>T</a:t>
            </a:r>
            <a:r>
              <a:rPr lang="en-US" sz="1200" dirty="0" err="1" smtClean="0"/>
              <a:t>.Pop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.Teach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.Intel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.Rank</a:t>
            </a:r>
            <a:endParaRPr lang="en-US" sz="1200" dirty="0"/>
          </a:p>
          <a:p>
            <a:r>
              <a:rPr lang="en-US" sz="1200" dirty="0" smtClean="0"/>
              <a:t>UNION</a:t>
            </a:r>
          </a:p>
          <a:p>
            <a:r>
              <a:rPr lang="en-US" sz="1200" dirty="0" smtClean="0"/>
              <a:t>SELECT </a:t>
            </a:r>
            <a:r>
              <a:rPr lang="en-US" sz="1200" dirty="0"/>
              <a:t>(CT</a:t>
            </a:r>
            <a:r>
              <a:rPr lang="en-US" sz="1200" baseline="-25000" dirty="0"/>
              <a:t>*</a:t>
            </a:r>
            <a:r>
              <a:rPr lang="en-US" sz="1200" dirty="0"/>
              <a:t>.</a:t>
            </a:r>
            <a:r>
              <a:rPr lang="en-US" sz="1200" dirty="0" smtClean="0"/>
              <a:t>COUNT) </a:t>
            </a:r>
            <a:r>
              <a:rPr lang="en-US" sz="1200" dirty="0"/>
              <a:t>AS COUNT, Pop, Teach, Intel, Rank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endParaRPr lang="en-US" sz="1200" dirty="0" smtClean="0"/>
          </a:p>
          <a:p>
            <a:r>
              <a:rPr lang="en-US" sz="1200" dirty="0" smtClean="0"/>
              <a:t>WHERE (</a:t>
            </a:r>
            <a:r>
              <a:rPr lang="en-US" sz="1200" dirty="0"/>
              <a:t>Pop, Teach, Intel, </a:t>
            </a:r>
            <a:r>
              <a:rPr lang="en-US" sz="1200" dirty="0" smtClean="0"/>
              <a:t>Rank) NOT IN (SELECT </a:t>
            </a:r>
            <a:r>
              <a:rPr lang="en-US" sz="1200" dirty="0"/>
              <a:t>Pop, Teach, Intel, Rank </a:t>
            </a:r>
            <a:r>
              <a:rPr lang="en-US" sz="1200" dirty="0" smtClean="0"/>
              <a:t> FROM </a:t>
            </a:r>
            <a:r>
              <a:rPr lang="en-US" sz="1200" dirty="0"/>
              <a:t>CT</a:t>
            </a:r>
            <a:r>
              <a:rPr lang="en-US" sz="1200" baseline="-25000" dirty="0"/>
              <a:t>T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35897" y="675922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smtClean="0"/>
              <a:t>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 </a:t>
            </a:r>
            <a:r>
              <a:rPr lang="en-US" sz="1200" dirty="0"/>
              <a:t>-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.count) </a:t>
            </a:r>
            <a:r>
              <a:rPr lang="en-US" sz="1200" dirty="0"/>
              <a:t>AS </a:t>
            </a:r>
            <a:r>
              <a:rPr lang="en-US" sz="1200" dirty="0" smtClean="0"/>
              <a:t>count, </a:t>
            </a:r>
          </a:p>
          <a:p>
            <a:r>
              <a:rPr lang="en-US" sz="1200" dirty="0" smtClean="0"/>
              <a:t>Pop</a:t>
            </a:r>
            <a:r>
              <a:rPr lang="en-US" sz="1200" dirty="0"/>
              <a:t>, Teach, Intel, Rank </a:t>
            </a:r>
            <a:r>
              <a:rPr lang="en-US" sz="1200" dirty="0" smtClean="0"/>
              <a:t> FROM CT</a:t>
            </a:r>
            <a:r>
              <a:rPr lang="en-US" sz="1200" baseline="-25000" dirty="0"/>
              <a:t>*</a:t>
            </a:r>
            <a:r>
              <a:rPr lang="en-US" sz="1200" dirty="0" smtClean="0"/>
              <a:t> ,</a:t>
            </a:r>
            <a:r>
              <a:rPr lang="en-US" sz="1200" dirty="0"/>
              <a:t>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 WHERE</a:t>
            </a:r>
            <a:endParaRPr lang="en-US" sz="1200" dirty="0"/>
          </a:p>
          <a:p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.Pop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.Pop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.Teach </a:t>
            </a:r>
          </a:p>
          <a:p>
            <a:r>
              <a:rPr lang="en-US" sz="1200" dirty="0" smtClean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.Intel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.Rank</a:t>
            </a:r>
            <a:endParaRPr lang="en-US" sz="1200" dirty="0"/>
          </a:p>
          <a:p>
            <a:r>
              <a:rPr lang="en-US" sz="1200" dirty="0" smtClean="0"/>
              <a:t>UNION 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dirty="0"/>
              <a:t>) AS COUNT, Pop, Teach, Intel, Rank </a:t>
            </a:r>
            <a:endParaRPr lang="en-US" sz="1200" dirty="0" smtClean="0"/>
          </a:p>
          <a:p>
            <a:r>
              <a:rPr lang="en-US" sz="1200" dirty="0" smtClean="0"/>
              <a:t>FROM 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  WHERE </a:t>
            </a:r>
            <a:r>
              <a:rPr lang="en-US" sz="1200" dirty="0"/>
              <a:t>(Pop, Teach, Intel, Rank) </a:t>
            </a:r>
            <a:endParaRPr lang="en-US" sz="1200" dirty="0" smtClean="0"/>
          </a:p>
          <a:p>
            <a:r>
              <a:rPr lang="en-US" sz="1200" dirty="0" smtClean="0"/>
              <a:t>NOT </a:t>
            </a:r>
            <a:r>
              <a:rPr lang="en-US" sz="1200" dirty="0"/>
              <a:t>IN (SELECT Pop, Teach, Intel, Rank  FROM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  <a:r>
              <a:rPr lang="en-US" sz="12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73" y="4216550"/>
            <a:ext cx="3580784" cy="432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en-US" sz="1200" dirty="0"/>
              <a:t>(select "T" </a:t>
            </a:r>
            <a:r>
              <a:rPr lang="en-US" sz="1200" dirty="0" smtClean="0"/>
              <a:t>) AS RA FROM </a:t>
            </a:r>
            <a:r>
              <a:rPr lang="en-US" sz="1200" b="1" dirty="0"/>
              <a:t>CT</a:t>
            </a:r>
            <a:r>
              <a:rPr lang="en-US" sz="1200" b="1" baseline="-25000" dirty="0"/>
              <a:t>T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0373" y="2777077"/>
            <a:ext cx="3580784" cy="544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pt-BR" sz="1200" dirty="0"/>
              <a:t>(select "F" ) AS RA,(select "n/a") AS cap,(select "n/a") AS </a:t>
            </a:r>
            <a:r>
              <a:rPr lang="pt-BR" sz="1200" dirty="0" smtClean="0"/>
              <a:t>Sal </a:t>
            </a:r>
            <a:r>
              <a:rPr lang="en-US" sz="1200" dirty="0" smtClean="0"/>
              <a:t>FROM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endParaRPr lang="en-US" sz="12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6669" y="4216550"/>
            <a:ext cx="6874729" cy="28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181" y="-289039"/>
            <a:ext cx="62293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37" y="2828061"/>
            <a:ext cx="4220388" cy="18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718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50" y="2567081"/>
            <a:ext cx="20002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39" y="2518718"/>
            <a:ext cx="2276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8" y="-195955"/>
            <a:ext cx="2238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96" y="-42512"/>
            <a:ext cx="30670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738787" y="2070014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1032" idx="2"/>
            <a:endCxn id="14" idx="0"/>
          </p:cNvCxnSpPr>
          <p:nvPr/>
        </p:nvCxnSpPr>
        <p:spPr>
          <a:xfrm>
            <a:off x="2578276" y="1861445"/>
            <a:ext cx="446803" cy="20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33" idx="2"/>
            <a:endCxn id="8" idx="0"/>
          </p:cNvCxnSpPr>
          <p:nvPr/>
        </p:nvCxnSpPr>
        <p:spPr>
          <a:xfrm flipH="1">
            <a:off x="5845917" y="1776763"/>
            <a:ext cx="621405" cy="16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031" idx="0"/>
          </p:cNvCxnSpPr>
          <p:nvPr/>
        </p:nvCxnSpPr>
        <p:spPr>
          <a:xfrm>
            <a:off x="5845917" y="2243131"/>
            <a:ext cx="18360" cy="27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30" idx="0"/>
          </p:cNvCxnSpPr>
          <p:nvPr/>
        </p:nvCxnSpPr>
        <p:spPr>
          <a:xfrm flipH="1">
            <a:off x="2925276" y="2416248"/>
            <a:ext cx="99803" cy="15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r="-1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567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3" y="4824000"/>
            <a:ext cx="2886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urved Connector 77"/>
          <p:cNvCxnSpPr>
            <a:stCxn id="1033" idx="3"/>
            <a:endCxn id="177" idx="0"/>
          </p:cNvCxnSpPr>
          <p:nvPr/>
        </p:nvCxnSpPr>
        <p:spPr>
          <a:xfrm>
            <a:off x="8000847" y="867126"/>
            <a:ext cx="307077" cy="20915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0800000" flipV="1">
            <a:off x="1155801" y="2673010"/>
            <a:ext cx="952500" cy="304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54" y="4841891"/>
            <a:ext cx="3361119" cy="25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blipFill rotWithShape="1">
                <a:blip r:embed="rId15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urved Connector 144"/>
          <p:cNvCxnSpPr>
            <a:stCxn id="69" idx="2"/>
            <a:endCxn id="74" idx="0"/>
          </p:cNvCxnSpPr>
          <p:nvPr/>
        </p:nvCxnSpPr>
        <p:spPr>
          <a:xfrm rot="16200000" flipH="1">
            <a:off x="576707" y="3818666"/>
            <a:ext cx="1381126" cy="6295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4" idx="3"/>
            <a:endCxn id="131" idx="2"/>
          </p:cNvCxnSpPr>
          <p:nvPr/>
        </p:nvCxnSpPr>
        <p:spPr>
          <a:xfrm flipV="1">
            <a:off x="3025078" y="4841891"/>
            <a:ext cx="429822" cy="8631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31" idx="4"/>
            <a:endCxn id="85" idx="1"/>
          </p:cNvCxnSpPr>
          <p:nvPr/>
        </p:nvCxnSpPr>
        <p:spPr>
          <a:xfrm rot="16200000" flipH="1">
            <a:off x="4077271" y="4863199"/>
            <a:ext cx="1092875" cy="13964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966505" y="2958679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179" name="Curved Connector 178"/>
          <p:cNvCxnSpPr>
            <a:stCxn id="177" idx="4"/>
            <a:endCxn id="131" idx="6"/>
          </p:cNvCxnSpPr>
          <p:nvPr/>
        </p:nvCxnSpPr>
        <p:spPr>
          <a:xfrm rot="5400000">
            <a:off x="5583485" y="2117452"/>
            <a:ext cx="1536978" cy="3911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031" idx="1"/>
            <a:endCxn id="14" idx="6"/>
          </p:cNvCxnSpPr>
          <p:nvPr/>
        </p:nvCxnSpPr>
        <p:spPr>
          <a:xfrm rot="10800000">
            <a:off x="3311371" y="2243132"/>
            <a:ext cx="1414669" cy="1204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Precondition: The set Nodes does not contain any of the </a:t>
                </a:r>
                <a:r>
                  <a:rPr lang="en-US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eaLnBrk="0" hangingPunct="0">
                  <a:spcBef>
                    <a:spcPct val="30000"/>
                  </a:spcBef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257317" y="5634244"/>
            <a:ext cx="1673323" cy="5174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Oliver’s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02099" y="2453556"/>
            <a:ext cx="2935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2nodes(R)|R=T) </a:t>
            </a:r>
          </a:p>
          <a:p>
            <a:pPr algn="ctr"/>
            <a:r>
              <a:rPr lang="en-US" dirty="0"/>
              <a:t>Join of existing tables via meta-query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852" y="247183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CT(1Nodes(R)|R = *)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4992384" y="2915221"/>
            <a:ext cx="2277466" cy="650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52268" y="3565413"/>
            <a:ext cx="2080232" cy="3665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Pivot(1Nodes(R),R)</a:t>
            </a:r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3767087" y="2748829"/>
            <a:ext cx="1225297" cy="81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66705" y="1517097"/>
            <a:ext cx="34007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CT(1Nodes(X)) x CT(1Nodes(Y))</a:t>
            </a:r>
          </a:p>
          <a:p>
            <a:pPr algn="ctr"/>
            <a:r>
              <a:rPr lang="en-US" dirty="0"/>
              <a:t>X,Y are the population variables involved in R</a:t>
            </a:r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767087" y="1978762"/>
            <a:ext cx="0" cy="49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42" y="4480141"/>
            <a:ext cx="266188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2nodes(R), R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4992384" y="3931920"/>
            <a:ext cx="0" cy="548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For single Relationship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blipFill rotWithShape="1">
                <a:blip r:embed="rId5"/>
                <a:stretch>
                  <a:fillRect l="-2627"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99754" y="1539451"/>
            <a:ext cx="281428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)|a=</a:t>
            </a:r>
            <a:r>
              <a:rPr lang="en-US" sz="1200" dirty="0" err="1" smtClean="0"/>
              <a:t>T,b</a:t>
            </a:r>
            <a:r>
              <a:rPr lang="en-US" sz="1200" dirty="0" smtClean="0"/>
              <a:t>=T)</a:t>
            </a:r>
            <a:br>
              <a:rPr lang="en-US" sz="1200" dirty="0" smtClean="0"/>
            </a:br>
            <a:r>
              <a:rPr lang="en-US" sz="1200" dirty="0"/>
              <a:t>Join of existing tables via </a:t>
            </a:r>
            <a:r>
              <a:rPr lang="en-US" sz="1200" dirty="0" smtClean="0"/>
              <a:t>meta-  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9758" y="1622375"/>
            <a:ext cx="3015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</a:t>
            </a:r>
            <a:r>
              <a:rPr lang="en-US" sz="1200" dirty="0"/>
              <a:t>1Nodes(</a:t>
            </a:r>
            <a:r>
              <a:rPr lang="en-US" sz="1200" dirty="0" err="1"/>
              <a:t>a,b</a:t>
            </a:r>
            <a:r>
              <a:rPr lang="en-US" sz="1200" dirty="0"/>
              <a:t>),2Nodes(b</a:t>
            </a:r>
            <a:r>
              <a:rPr lang="en-US" sz="1200" dirty="0" smtClean="0"/>
              <a:t>))|a = *, b=T)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7232975" y="2001116"/>
            <a:ext cx="173921" cy="70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06283" y="2703937"/>
            <a:ext cx="3453384" cy="425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),2Nodes(b), a, b)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2607378" y="1899374"/>
            <a:ext cx="4625597" cy="8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9882" y="191011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a and not involved in b.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6" idx="0"/>
          </p:cNvCxnSpPr>
          <p:nvPr/>
        </p:nvCxnSpPr>
        <p:spPr>
          <a:xfrm>
            <a:off x="2251117" y="837342"/>
            <a:ext cx="1458922" cy="2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0353" y="4366020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a| b=T 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7232975" y="3129280"/>
            <a:ext cx="18502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is empty,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b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56265" y="337475"/>
            <a:ext cx="256235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CT(1Nodes(b</a:t>
            </a:r>
            <a:r>
              <a:rPr lang="en-US" sz="1200" dirty="0"/>
              <a:t>),</a:t>
            </a:r>
            <a:r>
              <a:rPr lang="en-US" sz="1200" dirty="0" smtClean="0"/>
              <a:t>2Nodes(b)|b=T)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5979" y="337475"/>
            <a:ext cx="16611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Computed at stage 1</a:t>
            </a:r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3595839" y="106217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4" idx="2"/>
            <a:endCxn id="16" idx="1"/>
          </p:cNvCxnSpPr>
          <p:nvPr/>
        </p:nvCxnSpPr>
        <p:spPr>
          <a:xfrm flipH="1">
            <a:off x="3957126" y="614474"/>
            <a:ext cx="1680316" cy="5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1" idx="0"/>
          </p:cNvCxnSpPr>
          <p:nvPr/>
        </p:nvCxnSpPr>
        <p:spPr>
          <a:xfrm flipH="1">
            <a:off x="2607378" y="1278327"/>
            <a:ext cx="1102661" cy="34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93846" y="4366021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2nodes(a), a| b=*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= b,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a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blipFill rotWithShape="1">
                <a:blip r:embed="rId4"/>
                <a:stretch>
                  <a:fillRect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80738" y="3055986"/>
            <a:ext cx="25946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b and not involved in a.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3207" y="3224959"/>
            <a:ext cx="21471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CT(1Nodes(a),2Nodes(a),a)</a:t>
            </a:r>
          </a:p>
        </p:txBody>
      </p:sp>
      <p:sp>
        <p:nvSpPr>
          <p:cNvPr id="43" name="Multiply 42"/>
          <p:cNvSpPr/>
          <p:nvPr/>
        </p:nvSpPr>
        <p:spPr>
          <a:xfrm>
            <a:off x="3120351" y="348616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0" idx="3"/>
            <a:endCxn id="43" idx="0"/>
          </p:cNvCxnSpPr>
          <p:nvPr/>
        </p:nvCxnSpPr>
        <p:spPr>
          <a:xfrm>
            <a:off x="2875405" y="3379152"/>
            <a:ext cx="359146" cy="1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1"/>
            <a:endCxn id="43" idx="1"/>
          </p:cNvCxnSpPr>
          <p:nvPr/>
        </p:nvCxnSpPr>
        <p:spPr>
          <a:xfrm flipH="1">
            <a:off x="3481638" y="3363459"/>
            <a:ext cx="371569" cy="19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7" idx="0"/>
          </p:cNvCxnSpPr>
          <p:nvPr/>
        </p:nvCxnSpPr>
        <p:spPr>
          <a:xfrm>
            <a:off x="3481638" y="3702317"/>
            <a:ext cx="529856" cy="66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83766" y="5094461"/>
            <a:ext cx="3453384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),2Nodes(a), a, b)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7" idx="2"/>
            <a:endCxn id="50" idx="0"/>
          </p:cNvCxnSpPr>
          <p:nvPr/>
        </p:nvCxnSpPr>
        <p:spPr>
          <a:xfrm>
            <a:off x="4011494" y="4643020"/>
            <a:ext cx="498964" cy="45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50" idx="0"/>
          </p:cNvCxnSpPr>
          <p:nvPr/>
        </p:nvCxnSpPr>
        <p:spPr>
          <a:xfrm flipH="1">
            <a:off x="4510458" y="4643019"/>
            <a:ext cx="2907543" cy="45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2810" y="6008116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</a:t>
            </a:r>
            <a:r>
              <a:rPr lang="en-US" sz="1200" dirty="0" err="1" smtClean="0"/>
              <a:t>a,b</a:t>
            </a:r>
            <a:r>
              <a:rPr lang="en-US" sz="1200" dirty="0" smtClean="0"/>
              <a:t>) </a:t>
            </a:r>
          </a:p>
        </p:txBody>
      </p:sp>
      <p:cxnSp>
        <p:nvCxnSpPr>
          <p:cNvPr id="52" name="Straight Arrow Connector 51"/>
          <p:cNvCxnSpPr>
            <a:stCxn id="50" idx="4"/>
            <a:endCxn id="55" idx="0"/>
          </p:cNvCxnSpPr>
          <p:nvPr/>
        </p:nvCxnSpPr>
        <p:spPr>
          <a:xfrm>
            <a:off x="4510458" y="5354136"/>
            <a:ext cx="0" cy="65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428628" y="6392818"/>
            <a:ext cx="2163659" cy="29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For multiple relationships: </a:t>
            </a:r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Moebius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implementations.</a:t>
            </a:r>
          </a:p>
          <a:p>
            <a:pPr lvl="1"/>
            <a:r>
              <a:rPr lang="en-US" dirty="0" smtClean="0"/>
              <a:t>sort-merge? compressing columns?</a:t>
            </a:r>
            <a:endParaRPr lang="en-US" dirty="0"/>
          </a:p>
          <a:p>
            <a:r>
              <a:rPr lang="en-US" dirty="0" smtClean="0"/>
              <a:t>Go to previous slides for workshop.</a:t>
            </a:r>
          </a:p>
        </p:txBody>
      </p:sp>
    </p:spTree>
    <p:extLst>
      <p:ext uri="{BB962C8B-B14F-4D97-AF65-F5344CB8AC3E}">
        <p14:creationId xmlns:p14="http://schemas.microsoft.com/office/powerpoint/2010/main" val="31318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11" y="2463435"/>
            <a:ext cx="3674715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Metric:  how long to build the biggest table.</a:t>
            </a:r>
          </a:p>
          <a:p>
            <a:r>
              <a:rPr lang="en-US" dirty="0" smtClean="0"/>
              <a:t>Also how much space? 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simple join.</a:t>
            </a:r>
          </a:p>
          <a:p>
            <a:pPr lvl="1"/>
            <a:r>
              <a:rPr lang="en-US" dirty="0" smtClean="0"/>
              <a:t>join with indices. [</a:t>
            </a:r>
            <a:r>
              <a:rPr lang="en-US" dirty="0" err="1" smtClean="0"/>
              <a:t>Postgress</a:t>
            </a:r>
            <a:r>
              <a:rPr lang="en-US" dirty="0" smtClean="0"/>
              <a:t>?] [Column limitations?]</a:t>
            </a:r>
          </a:p>
          <a:p>
            <a:pPr lvl="1"/>
            <a:r>
              <a:rPr lang="en-US" dirty="0" err="1" smtClean="0"/>
              <a:t>Moebius</a:t>
            </a:r>
            <a:r>
              <a:rPr lang="en-US" dirty="0" smtClean="0"/>
              <a:t> transform method.</a:t>
            </a:r>
          </a:p>
          <a:p>
            <a:r>
              <a:rPr lang="en-US" dirty="0" smtClean="0"/>
              <a:t>Question: is it scalability or runtime even on small datasets.</a:t>
            </a:r>
          </a:p>
          <a:p>
            <a:r>
              <a:rPr lang="en-US" dirty="0" smtClean="0"/>
              <a:t>Depends on system resources.</a:t>
            </a:r>
          </a:p>
          <a:p>
            <a:r>
              <a:rPr lang="en-US" dirty="0" smtClean="0"/>
              <a:t>And join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Statistical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Databases:</a:t>
            </a:r>
          </a:p>
          <a:p>
            <a:pPr lvl="1"/>
            <a:r>
              <a:rPr lang="en-US" sz="2000" dirty="0" smtClean="0"/>
              <a:t>University</a:t>
            </a:r>
          </a:p>
          <a:p>
            <a:pPr lvl="1"/>
            <a:r>
              <a:rPr lang="en-US" sz="2000" dirty="0" err="1" smtClean="0"/>
              <a:t>MovieLens</a:t>
            </a:r>
            <a:r>
              <a:rPr lang="en-US" sz="2000" dirty="0" smtClean="0"/>
              <a:t>(1M)</a:t>
            </a:r>
          </a:p>
          <a:p>
            <a:pPr lvl="1"/>
            <a:r>
              <a:rPr lang="en-US" sz="2000" dirty="0"/>
              <a:t>Mutagenesis</a:t>
            </a:r>
          </a:p>
          <a:p>
            <a:pPr lvl="1"/>
            <a:r>
              <a:rPr lang="en-US" sz="2000" dirty="0" smtClean="0"/>
              <a:t>Financial</a:t>
            </a:r>
          </a:p>
          <a:p>
            <a:pPr lvl="1"/>
            <a:r>
              <a:rPr lang="en-US" sz="2000" dirty="0" smtClean="0"/>
              <a:t>Hepatitis </a:t>
            </a:r>
          </a:p>
          <a:p>
            <a:pPr lvl="1"/>
            <a:r>
              <a:rPr lang="en-US" sz="2000" dirty="0" smtClean="0"/>
              <a:t>IMDB</a:t>
            </a:r>
          </a:p>
          <a:p>
            <a:pPr lvl="1"/>
            <a:r>
              <a:rPr lang="en-US" sz="2000" dirty="0" err="1"/>
              <a:t>Mondial</a:t>
            </a:r>
            <a:endParaRPr lang="en-US" sz="2000" dirty="0"/>
          </a:p>
          <a:p>
            <a:pPr lvl="1"/>
            <a:r>
              <a:rPr lang="en-US" sz="2000" dirty="0" smtClean="0"/>
              <a:t>UW-CSE</a:t>
            </a:r>
          </a:p>
          <a:p>
            <a:r>
              <a:rPr lang="en-US" sz="2000" dirty="0" smtClean="0"/>
              <a:t>Metrics</a:t>
            </a:r>
          </a:p>
          <a:p>
            <a:pPr lvl="1"/>
            <a:r>
              <a:rPr lang="en-US" sz="2000" dirty="0" err="1" smtClean="0"/>
              <a:t>Pseudo_BIC</a:t>
            </a:r>
            <a:endParaRPr lang="en-US" sz="2000" dirty="0" smtClean="0"/>
          </a:p>
          <a:p>
            <a:pPr lvl="1"/>
            <a:r>
              <a:rPr lang="en-US" sz="2000" dirty="0" err="1" smtClean="0"/>
              <a:t>Pseudo_AIC</a:t>
            </a:r>
            <a:endParaRPr lang="en-US" sz="2000" dirty="0" smtClean="0"/>
          </a:p>
          <a:p>
            <a:pPr lvl="1"/>
            <a:r>
              <a:rPr lang="en-US" sz="2000" dirty="0" err="1" smtClean="0"/>
              <a:t>Norm_log</a:t>
            </a:r>
            <a:r>
              <a:rPr lang="en-US" sz="2000" dirty="0" smtClean="0"/>
              <a:t>-likelihood</a:t>
            </a:r>
          </a:p>
          <a:p>
            <a:pPr lvl="1"/>
            <a:r>
              <a:rPr lang="en-US" sz="2000" dirty="0"/>
              <a:t># </a:t>
            </a:r>
            <a:r>
              <a:rPr lang="en-US" sz="2000" dirty="0" smtClean="0"/>
              <a:t>Para</a:t>
            </a:r>
          </a:p>
          <a:p>
            <a:r>
              <a:rPr lang="en-US" sz="2000" dirty="0" smtClean="0"/>
              <a:t>Methods: </a:t>
            </a:r>
          </a:p>
          <a:p>
            <a:pPr lvl="1"/>
            <a:r>
              <a:rPr lang="en-US" sz="1600" dirty="0" smtClean="0"/>
              <a:t>BBH3/Flat/Complete/</a:t>
            </a:r>
            <a:r>
              <a:rPr lang="en-US" sz="1600" dirty="0"/>
              <a:t>Disconnected 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93" y="2845715"/>
            <a:ext cx="77724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7" y="158213"/>
            <a:ext cx="8770256" cy="284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6190"/>
              </p:ext>
            </p:extLst>
          </p:nvPr>
        </p:nvGraphicFramePr>
        <p:xfrm>
          <a:off x="731914" y="3394288"/>
          <a:ext cx="7288970" cy="1998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</a:tblGrid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145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0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88950"/>
            <a:ext cx="90932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2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7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2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78152"/>
              </p:ext>
            </p:extLst>
          </p:nvPr>
        </p:nvGraphicFramePr>
        <p:xfrm>
          <a:off x="1076959" y="274320"/>
          <a:ext cx="22860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26"/>
                <a:gridCol w="459044"/>
                <a:gridCol w="459044"/>
                <a:gridCol w="459044"/>
                <a:gridCol w="459044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69930"/>
              </p:ext>
            </p:extLst>
          </p:nvPr>
        </p:nvGraphicFramePr>
        <p:xfrm>
          <a:off x="4727583" y="269240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6270"/>
              </p:ext>
            </p:extLst>
          </p:nvPr>
        </p:nvGraphicFramePr>
        <p:xfrm>
          <a:off x="4966208" y="1728565"/>
          <a:ext cx="22860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05"/>
                <a:gridCol w="445524"/>
                <a:gridCol w="445524"/>
                <a:gridCol w="445524"/>
                <a:gridCol w="445524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1742439" y="2841227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8360"/>
              </p:ext>
            </p:extLst>
          </p:nvPr>
        </p:nvGraphicFramePr>
        <p:xfrm>
          <a:off x="1066800" y="1691005"/>
          <a:ext cx="228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12"/>
                <a:gridCol w="450672"/>
                <a:gridCol w="450672"/>
                <a:gridCol w="450672"/>
                <a:gridCol w="450672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90915" y="1309480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303173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105427" y="1192784"/>
            <a:ext cx="1890" cy="1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105427" y="1569155"/>
            <a:ext cx="3781" cy="1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62848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207988" y="1188720"/>
            <a:ext cx="11972" cy="11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8811"/>
              </p:ext>
            </p:extLst>
          </p:nvPr>
        </p:nvGraphicFramePr>
        <p:xfrm>
          <a:off x="599439" y="3424571"/>
          <a:ext cx="32003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985"/>
                <a:gridCol w="398202"/>
                <a:gridCol w="398202"/>
                <a:gridCol w="398202"/>
                <a:gridCol w="398202"/>
                <a:gridCol w="398202"/>
                <a:gridCol w="398202"/>
                <a:gridCol w="398202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2735"/>
              </p:ext>
            </p:extLst>
          </p:nvPr>
        </p:nvGraphicFramePr>
        <p:xfrm>
          <a:off x="7353102" y="2762471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71965" y="443077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199639" y="2605405"/>
            <a:ext cx="10161" cy="23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8" y="3206987"/>
            <a:ext cx="1" cy="2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42827"/>
              </p:ext>
            </p:extLst>
          </p:nvPr>
        </p:nvGraphicFramePr>
        <p:xfrm>
          <a:off x="2682435" y="4916178"/>
          <a:ext cx="3200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66"/>
                <a:gridCol w="385028"/>
                <a:gridCol w="400968"/>
                <a:gridCol w="400968"/>
                <a:gridCol w="400968"/>
                <a:gridCol w="400968"/>
                <a:gridCol w="400968"/>
                <a:gridCol w="400968"/>
              </a:tblGrid>
              <a:tr h="17337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0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82636" y="4690452"/>
            <a:ext cx="811" cy="22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8" y="4338971"/>
            <a:ext cx="1872327" cy="22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186180"/>
            <a:ext cx="2" cy="157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072060" y="274320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83243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2940722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5265"/>
              </p:ext>
            </p:extLst>
          </p:nvPr>
        </p:nvGraphicFramePr>
        <p:xfrm>
          <a:off x="4773447" y="3431282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 flipH="1">
            <a:off x="7465226" y="3146304"/>
            <a:ext cx="1" cy="2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94928" y="4345682"/>
            <a:ext cx="1878719" cy="2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433011"/>
            <a:ext cx="2575340" cy="752754"/>
          </a:xfrm>
          <a:prstGeom prst="curvedConnector3">
            <a:avLst>
              <a:gd name="adj1" fmla="val 1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29331" y="301646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4803315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233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0527"/>
              </p:ext>
            </p:extLst>
          </p:nvPr>
        </p:nvGraphicFramePr>
        <p:xfrm>
          <a:off x="650239" y="274320"/>
          <a:ext cx="29446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38"/>
                <a:gridCol w="591312"/>
                <a:gridCol w="591312"/>
                <a:gridCol w="591312"/>
                <a:gridCol w="591312"/>
              </a:tblGrid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Count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Pop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Teach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Intel.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71467"/>
              </p:ext>
            </p:extLst>
          </p:nvPr>
        </p:nvGraphicFramePr>
        <p:xfrm>
          <a:off x="4378961" y="259080"/>
          <a:ext cx="37729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98"/>
                <a:gridCol w="538998"/>
                <a:gridCol w="538998"/>
                <a:gridCol w="538998"/>
                <a:gridCol w="538998"/>
                <a:gridCol w="538998"/>
                <a:gridCol w="538998"/>
              </a:tblGrid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3477"/>
              </p:ext>
            </p:extLst>
          </p:nvPr>
        </p:nvGraphicFramePr>
        <p:xfrm>
          <a:off x="4703708" y="2186146"/>
          <a:ext cx="282447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603"/>
                <a:gridCol w="550469"/>
                <a:gridCol w="550469"/>
                <a:gridCol w="550469"/>
                <a:gridCol w="550469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631"/>
              </p:ext>
            </p:extLst>
          </p:nvPr>
        </p:nvGraphicFramePr>
        <p:xfrm>
          <a:off x="1457961" y="3521710"/>
          <a:ext cx="146303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/>
                <a:gridCol w="487679"/>
                <a:gridCol w="487679"/>
              </a:tblGrid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6421"/>
              </p:ext>
            </p:extLst>
          </p:nvPr>
        </p:nvGraphicFramePr>
        <p:xfrm>
          <a:off x="650239" y="2127885"/>
          <a:ext cx="28056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21"/>
                <a:gridCol w="561121"/>
                <a:gridCol w="561121"/>
                <a:gridCol w="561121"/>
                <a:gridCol w="561121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𝑅𝑎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/>
          </p:cNvSpPr>
          <p:nvPr/>
        </p:nvSpPr>
        <p:spPr>
          <a:xfrm>
            <a:off x="1792157" y="1666716"/>
            <a:ext cx="57258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32" idx="2"/>
            <a:endCxn id="39" idx="0"/>
          </p:cNvCxnSpPr>
          <p:nvPr/>
        </p:nvCxnSpPr>
        <p:spPr>
          <a:xfrm flipH="1">
            <a:off x="5966444" y="1478280"/>
            <a:ext cx="299010" cy="237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66444" y="2012950"/>
            <a:ext cx="14950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9" idx="2"/>
            <a:endCxn id="40" idx="6"/>
          </p:cNvCxnSpPr>
          <p:nvPr/>
        </p:nvCxnSpPr>
        <p:spPr>
          <a:xfrm flipH="1" flipV="1">
            <a:off x="2364740" y="1796554"/>
            <a:ext cx="2925716" cy="67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 flipH="1">
            <a:off x="2053041" y="1926391"/>
            <a:ext cx="25408" cy="20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078449" y="1493520"/>
            <a:ext cx="4413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2171"/>
              </p:ext>
            </p:extLst>
          </p:nvPr>
        </p:nvGraphicFramePr>
        <p:xfrm>
          <a:off x="0" y="4298331"/>
          <a:ext cx="43789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6230"/>
              </p:ext>
            </p:extLst>
          </p:nvPr>
        </p:nvGraphicFramePr>
        <p:xfrm>
          <a:off x="8350794" y="2181701"/>
          <a:ext cx="32947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474"/>
              </a:tblGrid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>
            <a:off x="2053041" y="3347085"/>
            <a:ext cx="136438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>
            <a:off x="2189479" y="4009390"/>
            <a:ext cx="1" cy="28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729"/>
              </p:ext>
            </p:extLst>
          </p:nvPr>
        </p:nvGraphicFramePr>
        <p:xfrm>
          <a:off x="4521199" y="4298331"/>
          <a:ext cx="44399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</a:tblGrid>
              <a:tr h="1417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6741159" y="3922831"/>
            <a:ext cx="623301" cy="37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0"/>
            <a:endCxn id="67" idx="2"/>
          </p:cNvCxnSpPr>
          <p:nvPr/>
        </p:nvCxnSpPr>
        <p:spPr>
          <a:xfrm flipV="1">
            <a:off x="2189480" y="3792994"/>
            <a:ext cx="4704418" cy="50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6"/>
          </p:cNvCxnSpPr>
          <p:nvPr/>
        </p:nvCxnSpPr>
        <p:spPr>
          <a:xfrm flipH="1">
            <a:off x="7835022" y="2669381"/>
            <a:ext cx="680509" cy="112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32" idx="2"/>
            <a:endCxn id="66" idx="0"/>
          </p:cNvCxnSpPr>
          <p:nvPr/>
        </p:nvCxnSpPr>
        <p:spPr>
          <a:xfrm>
            <a:off x="6265454" y="1478280"/>
            <a:ext cx="2250077" cy="70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9246"/>
              </p:ext>
            </p:extLst>
          </p:nvPr>
        </p:nvGraphicFramePr>
        <p:xfrm>
          <a:off x="1076959" y="27432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0157"/>
              </p:ext>
            </p:extLst>
          </p:nvPr>
        </p:nvGraphicFramePr>
        <p:xfrm>
          <a:off x="4727583" y="26924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27309"/>
              </p:ext>
            </p:extLst>
          </p:nvPr>
        </p:nvGraphicFramePr>
        <p:xfrm>
          <a:off x="4774052" y="191290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9083"/>
              </p:ext>
            </p:extLst>
          </p:nvPr>
        </p:nvGraphicFramePr>
        <p:xfrm>
          <a:off x="1748535" y="3141650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47072"/>
              </p:ext>
            </p:extLst>
          </p:nvPr>
        </p:nvGraphicFramePr>
        <p:xfrm>
          <a:off x="1066800" y="1899724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98759" y="152429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511892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913271" y="139319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13271" y="178397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771567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371600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55089"/>
              </p:ext>
            </p:extLst>
          </p:nvPr>
        </p:nvGraphicFramePr>
        <p:xfrm>
          <a:off x="599439" y="363329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597"/>
              </p:ext>
            </p:extLst>
          </p:nvPr>
        </p:nvGraphicFramePr>
        <p:xfrm>
          <a:off x="7353102" y="3056534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41485" y="4940232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205735" y="3023674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9" y="3507410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4034"/>
              </p:ext>
            </p:extLst>
          </p:nvPr>
        </p:nvGraphicFramePr>
        <p:xfrm>
          <a:off x="2651955" y="5354513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52155" y="5199907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9" y="4757240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371600"/>
            <a:ext cx="2" cy="168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62731" y="22462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891962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57529" y="3287261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0452"/>
              </p:ext>
            </p:extLst>
          </p:nvPr>
        </p:nvGraphicFramePr>
        <p:xfrm>
          <a:off x="4773447" y="3640001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465225" y="3422294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64448" y="4767497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641731"/>
            <a:ext cx="2383184" cy="833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80343" y="3323920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501203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920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78013"/>
              </p:ext>
            </p:extLst>
          </p:nvPr>
        </p:nvGraphicFramePr>
        <p:xfrm>
          <a:off x="1047775" y="-495979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2971"/>
              </p:ext>
            </p:extLst>
          </p:nvPr>
        </p:nvGraphicFramePr>
        <p:xfrm>
          <a:off x="4698399" y="-542654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55"/>
              </p:ext>
            </p:extLst>
          </p:nvPr>
        </p:nvGraphicFramePr>
        <p:xfrm>
          <a:off x="5126957" y="154951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87442"/>
              </p:ext>
            </p:extLst>
          </p:nvPr>
        </p:nvGraphicFramePr>
        <p:xfrm>
          <a:off x="1808390" y="4396993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647"/>
              </p:ext>
            </p:extLst>
          </p:nvPr>
        </p:nvGraphicFramePr>
        <p:xfrm>
          <a:off x="1066800" y="1646796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1664" y="116090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258964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266176" y="102980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176" y="142058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18639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118672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8050"/>
              </p:ext>
            </p:extLst>
          </p:nvPr>
        </p:nvGraphicFramePr>
        <p:xfrm>
          <a:off x="659294" y="4888633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56928"/>
              </p:ext>
            </p:extLst>
          </p:nvPr>
        </p:nvGraphicFramePr>
        <p:xfrm>
          <a:off x="7412957" y="4311877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01340" y="6195575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5590" y="4279017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259494" y="4762753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30154"/>
              </p:ext>
            </p:extLst>
          </p:nvPr>
        </p:nvGraphicFramePr>
        <p:xfrm>
          <a:off x="2711810" y="6609856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312010" y="6455250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59494" y="6012583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525080" y="1923143"/>
            <a:ext cx="2" cy="238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41468" y="-71604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33547" y="-11585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39034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454260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7317"/>
              </p:ext>
            </p:extLst>
          </p:nvPr>
        </p:nvGraphicFramePr>
        <p:xfrm>
          <a:off x="4833302" y="4895344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525080" y="4677637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524303" y="6022840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9" y="1388803"/>
            <a:ext cx="2736089" cy="7226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040198" y="452237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127927" y="6267377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724348" y="687435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dirty="0" smtClean="0"/>
              <a:t>CREATE TABLE CT</a:t>
            </a:r>
            <a:r>
              <a:rPr lang="en-US" sz="800" baseline="-25000" dirty="0" smtClean="0"/>
              <a:t>*</a:t>
            </a:r>
            <a:r>
              <a:rPr lang="en-US" sz="800" dirty="0" smtClean="0"/>
              <a:t> AS SELECT </a:t>
            </a:r>
            <a:r>
              <a:rPr lang="en-US" sz="800" dirty="0" err="1" smtClean="0"/>
              <a:t>p_ct.count</a:t>
            </a:r>
            <a:r>
              <a:rPr lang="en-US" sz="800" dirty="0" smtClean="0"/>
              <a:t> </a:t>
            </a:r>
            <a:r>
              <a:rPr lang="en-US" sz="800" dirty="0"/>
              <a:t>* </a:t>
            </a:r>
            <a:r>
              <a:rPr lang="en-US" sz="800" dirty="0" err="1" smtClean="0"/>
              <a:t>s_ct.count</a:t>
            </a:r>
            <a:r>
              <a:rPr lang="en-US" sz="800" dirty="0" smtClean="0"/>
              <a:t> </a:t>
            </a:r>
            <a:r>
              <a:rPr lang="en-US" sz="800" dirty="0"/>
              <a:t>as </a:t>
            </a:r>
            <a:r>
              <a:rPr lang="en-US" sz="800" dirty="0" smtClean="0"/>
              <a:t> count, Pop ,Teach, </a:t>
            </a:r>
            <a:r>
              <a:rPr lang="en-US" sz="800" dirty="0"/>
              <a:t>I</a:t>
            </a:r>
            <a:r>
              <a:rPr lang="en-US" sz="800" dirty="0" smtClean="0"/>
              <a:t>ntel, Rank FROM </a:t>
            </a:r>
            <a:r>
              <a:rPr lang="en-US" sz="800" dirty="0" err="1" smtClean="0"/>
              <a:t>p_ct</a:t>
            </a:r>
            <a:r>
              <a:rPr lang="en-US" sz="800" dirty="0" smtClean="0"/>
              <a:t> </a:t>
            </a:r>
            <a:r>
              <a:rPr lang="en-US" sz="800" dirty="0"/>
              <a:t>, </a:t>
            </a:r>
            <a:r>
              <a:rPr lang="en-US" sz="800" dirty="0" err="1" smtClean="0"/>
              <a:t>s_ct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20990" y="619677"/>
            <a:ext cx="3852106" cy="480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CT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count</a:t>
            </a:r>
            <a:r>
              <a:rPr lang="en-US" dirty="0"/>
              <a:t>(*) as </a:t>
            </a:r>
            <a:r>
              <a:rPr lang="en-US" dirty="0" smtClean="0"/>
              <a:t> count </a:t>
            </a:r>
            <a:r>
              <a:rPr lang="en-US" dirty="0"/>
              <a:t>, Pop, Teach, Intel, Rank, Cap, Sal  </a:t>
            </a:r>
            <a:r>
              <a:rPr lang="en-US" dirty="0" smtClean="0"/>
              <a:t>FROM </a:t>
            </a:r>
            <a:r>
              <a:rPr lang="en-US" dirty="0"/>
              <a:t>p, s, RA </a:t>
            </a:r>
            <a:r>
              <a:rPr lang="en-US" dirty="0" smtClean="0"/>
              <a:t>WHERE </a:t>
            </a:r>
            <a:r>
              <a:rPr lang="en-US" dirty="0" err="1"/>
              <a:t>RA.p_id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 and </a:t>
            </a:r>
            <a:r>
              <a:rPr lang="en-US" dirty="0" err="1"/>
              <a:t>RA.s_id</a:t>
            </a:r>
            <a:r>
              <a:rPr lang="en-US" dirty="0"/>
              <a:t> = </a:t>
            </a:r>
            <a:r>
              <a:rPr lang="en-US" dirty="0" err="1"/>
              <a:t>s.s_id</a:t>
            </a:r>
            <a:r>
              <a:rPr lang="en-US" dirty="0"/>
              <a:t> </a:t>
            </a:r>
          </a:p>
          <a:p>
            <a:r>
              <a:rPr lang="en-US" dirty="0" smtClean="0"/>
              <a:t>GROUP BY </a:t>
            </a:r>
            <a:r>
              <a:rPr lang="en-US" dirty="0"/>
              <a:t>Pop, Teach, Intel, Rank, Cap, Sal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74051" y="2676179"/>
            <a:ext cx="3757106" cy="238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temp SELECT count </a:t>
            </a:r>
            <a:r>
              <a:rPr lang="en-US" dirty="0"/>
              <a:t>, Pop, Teach, Intel, </a:t>
            </a:r>
            <a:r>
              <a:rPr lang="en-US" dirty="0" smtClean="0"/>
              <a:t>Rank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17705" y="2875173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 </a:t>
            </a:r>
            <a:r>
              <a:rPr lang="en-US" dirty="0"/>
              <a:t>- </a:t>
            </a:r>
            <a:r>
              <a:rPr lang="en-US" dirty="0" smtClean="0"/>
              <a:t>temp .count) </a:t>
            </a:r>
            <a:r>
              <a:rPr lang="en-US" dirty="0"/>
              <a:t>AS </a:t>
            </a:r>
            <a:r>
              <a:rPr lang="en-US" dirty="0" smtClean="0"/>
              <a:t>count, </a:t>
            </a:r>
          </a:p>
          <a:p>
            <a:r>
              <a:rPr lang="en-US" dirty="0" smtClean="0"/>
              <a:t>Pop</a:t>
            </a:r>
            <a:r>
              <a:rPr lang="en-US" dirty="0"/>
              <a:t>, Teach, Intel, Rank </a:t>
            </a:r>
            <a:r>
              <a:rPr lang="en-US" dirty="0" smtClean="0"/>
              <a:t> FROM CT</a:t>
            </a:r>
            <a:r>
              <a:rPr lang="en-US" baseline="-25000" dirty="0"/>
              <a:t>*</a:t>
            </a:r>
            <a:r>
              <a:rPr lang="en-US" dirty="0" smtClean="0"/>
              <a:t> ,</a:t>
            </a:r>
            <a:r>
              <a:rPr lang="en-US" dirty="0"/>
              <a:t> temp</a:t>
            </a:r>
            <a:r>
              <a:rPr lang="en-US" dirty="0" smtClean="0"/>
              <a:t>  WHERE</a:t>
            </a:r>
            <a:endParaRPr lang="en-US" dirty="0"/>
          </a:p>
          <a:p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.Pop </a:t>
            </a:r>
            <a:r>
              <a:rPr lang="en-US" dirty="0"/>
              <a:t>= </a:t>
            </a:r>
            <a:r>
              <a:rPr lang="en-US" dirty="0" err="1" smtClean="0"/>
              <a:t>temp.Pop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.Teach </a:t>
            </a:r>
            <a:r>
              <a:rPr lang="en-US" dirty="0"/>
              <a:t>= </a:t>
            </a:r>
            <a:r>
              <a:rPr lang="en-US" dirty="0" err="1" smtClean="0"/>
              <a:t>temp.Teach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.Intel </a:t>
            </a:r>
            <a:r>
              <a:rPr lang="en-US" dirty="0"/>
              <a:t>= </a:t>
            </a:r>
            <a:r>
              <a:rPr lang="en-US" dirty="0" err="1" smtClean="0"/>
              <a:t>temp.Intel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.Rank </a:t>
            </a:r>
            <a:r>
              <a:rPr lang="en-US" dirty="0"/>
              <a:t>= </a:t>
            </a:r>
            <a:r>
              <a:rPr lang="en-US" dirty="0" err="1" smtClean="0"/>
              <a:t>temp.Rank</a:t>
            </a:r>
            <a:endParaRPr lang="en-US" dirty="0"/>
          </a:p>
          <a:p>
            <a:r>
              <a:rPr lang="en-US" dirty="0" smtClean="0"/>
              <a:t>UNION 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</a:t>
            </a:r>
            <a:r>
              <a:rPr lang="en-US" dirty="0"/>
              <a:t>) AS COUNT, Pop, Teach, Intel, Rank </a:t>
            </a:r>
            <a:endParaRPr lang="en-US" dirty="0" smtClean="0"/>
          </a:p>
          <a:p>
            <a:r>
              <a:rPr lang="en-US" dirty="0" smtClean="0"/>
              <a:t>FROM CT</a:t>
            </a:r>
            <a:r>
              <a:rPr lang="en-US" baseline="-25000" dirty="0" smtClean="0"/>
              <a:t>*</a:t>
            </a:r>
            <a:r>
              <a:rPr lang="en-US" dirty="0" smtClean="0"/>
              <a:t>  WHERE </a:t>
            </a:r>
            <a:r>
              <a:rPr lang="en-US" dirty="0"/>
              <a:t>(Pop, Teach, Intel, Rank)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IN (SELECT Pop, Teach, Intel, Rank  FROM temp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2708" y="3803622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 </a:t>
            </a:r>
            <a:r>
              <a:rPr lang="en-US" dirty="0"/>
              <a:t>(select </a:t>
            </a:r>
            <a:r>
              <a:rPr lang="en-US" dirty="0" smtClean="0"/>
              <a:t>"T" )as RA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7384" y="3916915"/>
            <a:ext cx="3739435" cy="394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</a:t>
            </a:r>
            <a:r>
              <a:rPr lang="pt-BR" dirty="0" smtClean="0"/>
              <a:t>(</a:t>
            </a:r>
            <a:r>
              <a:rPr lang="pt-BR" dirty="0"/>
              <a:t>select "n/a") AS </a:t>
            </a:r>
            <a:r>
              <a:rPr lang="pt-BR" dirty="0" smtClean="0"/>
              <a:t>Cap</a:t>
            </a:r>
            <a:r>
              <a:rPr lang="pt-BR" dirty="0"/>
              <a:t>,(select "n/a") AS </a:t>
            </a:r>
            <a:r>
              <a:rPr lang="pt-BR" dirty="0" smtClean="0"/>
              <a:t>Sal,</a:t>
            </a:r>
            <a:r>
              <a:rPr lang="en-US" dirty="0"/>
              <a:t> </a:t>
            </a:r>
            <a:r>
              <a:rPr lang="pt-BR" dirty="0"/>
              <a:t>(select "F" ) AS RA</a:t>
            </a:r>
            <a:r>
              <a:rPr lang="pt-BR" dirty="0" smtClean="0"/>
              <a:t> </a:t>
            </a:r>
            <a:r>
              <a:rPr lang="en-US" dirty="0" smtClean="0"/>
              <a:t>FROM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12210" y="6324446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SELECT * FROM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dirty="0" smtClean="0"/>
              <a:t> UNION </a:t>
            </a:r>
            <a:r>
              <a:rPr lang="en-US" dirty="0"/>
              <a:t>SELECT </a:t>
            </a:r>
            <a:r>
              <a:rPr lang="en-US" dirty="0" smtClean="0"/>
              <a:t>*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r>
              <a:rPr lang="en-US" b="1" baseline="30000" dirty="0"/>
              <a:t>+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6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5" y="248238"/>
            <a:ext cx="373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15" y="2944240"/>
            <a:ext cx="4171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384245" y="2058081"/>
            <a:ext cx="23845" cy="22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4"/>
            <a:endCxn id="2053" idx="0"/>
          </p:cNvCxnSpPr>
          <p:nvPr/>
        </p:nvCxnSpPr>
        <p:spPr>
          <a:xfrm>
            <a:off x="6408090" y="2580650"/>
            <a:ext cx="457200" cy="36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" y="4173872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>
            <a:spLocks/>
          </p:cNvSpPr>
          <p:nvPr/>
        </p:nvSpPr>
        <p:spPr>
          <a:xfrm>
            <a:off x="2172268" y="3136621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2052" idx="2"/>
            <a:endCxn id="24" idx="0"/>
          </p:cNvCxnSpPr>
          <p:nvPr/>
        </p:nvCxnSpPr>
        <p:spPr>
          <a:xfrm>
            <a:off x="2202313" y="2134188"/>
            <a:ext cx="256247" cy="100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3" idx="1"/>
            <a:endCxn id="24" idx="6"/>
          </p:cNvCxnSpPr>
          <p:nvPr/>
        </p:nvCxnSpPr>
        <p:spPr>
          <a:xfrm flipH="1" flipV="1">
            <a:off x="2744851" y="3309738"/>
            <a:ext cx="2034464" cy="423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4"/>
            <a:endCxn id="22" idx="0"/>
          </p:cNvCxnSpPr>
          <p:nvPr/>
        </p:nvCxnSpPr>
        <p:spPr>
          <a:xfrm flipH="1">
            <a:off x="2388776" y="3482855"/>
            <a:ext cx="69784" cy="69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80" y="550155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62" y="2653406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" y="657786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stCxn id="8" idx="2"/>
            <a:endCxn id="7" idx="0"/>
          </p:cNvCxnSpPr>
          <p:nvPr/>
        </p:nvCxnSpPr>
        <p:spPr>
          <a:xfrm rot="16200000" flipH="1">
            <a:off x="2061634" y="2377577"/>
            <a:ext cx="384307" cy="167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3079" idx="0"/>
          </p:cNvCxnSpPr>
          <p:nvPr/>
        </p:nvCxnSpPr>
        <p:spPr>
          <a:xfrm rot="5400000">
            <a:off x="1955959" y="3136735"/>
            <a:ext cx="407633" cy="3553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3079" idx="3"/>
            <a:endCxn id="21" idx="2"/>
          </p:cNvCxnSpPr>
          <p:nvPr/>
        </p:nvCxnSpPr>
        <p:spPr>
          <a:xfrm flipV="1">
            <a:off x="4485575" y="3797469"/>
            <a:ext cx="1744038" cy="4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4"/>
            <a:endCxn id="3080" idx="0"/>
          </p:cNvCxnSpPr>
          <p:nvPr/>
        </p:nvCxnSpPr>
        <p:spPr>
          <a:xfrm>
            <a:off x="6700175" y="3970586"/>
            <a:ext cx="347588" cy="489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795104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400" y="3518239"/>
            <a:ext cx="5006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6" y="4459854"/>
            <a:ext cx="5040313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urved Connector 53"/>
          <p:cNvCxnSpPr>
            <a:stCxn id="3078" idx="2"/>
            <a:endCxn id="55" idx="0"/>
          </p:cNvCxnSpPr>
          <p:nvPr/>
        </p:nvCxnSpPr>
        <p:spPr>
          <a:xfrm rot="16200000" flipH="1">
            <a:off x="7185743" y="2116772"/>
            <a:ext cx="538581" cy="5685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97911" y="2670360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55" idx="4"/>
            <a:endCxn id="21" idx="6"/>
          </p:cNvCxnSpPr>
          <p:nvPr/>
        </p:nvCxnSpPr>
        <p:spPr>
          <a:xfrm flipH="1">
            <a:off x="7170737" y="3016594"/>
            <a:ext cx="568593" cy="78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vs.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basic information from database schema into 1</a:t>
            </a:r>
            <a:r>
              <a:rPr lang="en-US" baseline="30000" dirty="0" smtClean="0"/>
              <a:t>st</a:t>
            </a:r>
            <a:r>
              <a:rPr lang="en-US" dirty="0" smtClean="0"/>
              <a:t>-order logic notation, </a:t>
            </a:r>
            <a:r>
              <a:rPr lang="en-US" dirty="0" err="1" smtClean="0"/>
              <a:t>functor</a:t>
            </a:r>
            <a:r>
              <a:rPr lang="en-US" dirty="0" smtClean="0"/>
              <a:t>-based.</a:t>
            </a:r>
          </a:p>
          <a:p>
            <a:pPr lvl="1"/>
            <a:r>
              <a:rPr lang="en-US" dirty="0" smtClean="0"/>
              <a:t>type of attributes (unary, binary).</a:t>
            </a:r>
          </a:p>
          <a:p>
            <a:pPr lvl="1"/>
            <a:r>
              <a:rPr lang="en-US" dirty="0" smtClean="0"/>
              <a:t>Input types for attributes.</a:t>
            </a:r>
          </a:p>
          <a:p>
            <a:pPr lvl="1"/>
            <a:r>
              <a:rPr lang="en-US" dirty="0" smtClean="0"/>
              <a:t>number of possible values for each attribute.</a:t>
            </a:r>
          </a:p>
          <a:p>
            <a:pPr lvl="1"/>
            <a:r>
              <a:rPr lang="en-US" dirty="0" smtClean="0"/>
              <a:t>number of relationships, type of each relationship (self-relationship, same type, many-one).</a:t>
            </a:r>
          </a:p>
          <a:p>
            <a:pPr lvl="1"/>
            <a:r>
              <a:rPr lang="en-US" dirty="0" smtClean="0"/>
              <a:t>Populations.</a:t>
            </a:r>
          </a:p>
          <a:p>
            <a:r>
              <a:rPr lang="en-US" dirty="0" smtClean="0"/>
              <a:t>Logic relates to domain relational calculus.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76"/>
            <a:ext cx="4457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9" y="3825127"/>
            <a:ext cx="49609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/>
          </p:cNvSpPr>
          <p:nvPr/>
        </p:nvSpPr>
        <p:spPr>
          <a:xfrm>
            <a:off x="3056983" y="3256845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13" y="4425663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100" idx="2"/>
            <a:endCxn id="11" idx="2"/>
          </p:cNvCxnSpPr>
          <p:nvPr/>
        </p:nvCxnSpPr>
        <p:spPr>
          <a:xfrm>
            <a:off x="2228850" y="2662751"/>
            <a:ext cx="828133" cy="767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01" idx="1"/>
            <a:endCxn id="11" idx="6"/>
          </p:cNvCxnSpPr>
          <p:nvPr/>
        </p:nvCxnSpPr>
        <p:spPr>
          <a:xfrm flipH="1" flipV="1">
            <a:off x="3629566" y="3429962"/>
            <a:ext cx="1940743" cy="135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4"/>
            <a:endCxn id="4102" idx="0"/>
          </p:cNvCxnSpPr>
          <p:nvPr/>
        </p:nvCxnSpPr>
        <p:spPr>
          <a:xfrm flipH="1">
            <a:off x="2171062" y="3603079"/>
            <a:ext cx="1172213" cy="82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1974"/>
            <a:ext cx="5178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104" idx="2"/>
            <a:endCxn id="30" idx="0"/>
          </p:cNvCxnSpPr>
          <p:nvPr/>
        </p:nvCxnSpPr>
        <p:spPr>
          <a:xfrm>
            <a:off x="7466013" y="2527924"/>
            <a:ext cx="237477" cy="43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4"/>
            <a:endCxn id="4101" idx="0"/>
          </p:cNvCxnSpPr>
          <p:nvPr/>
        </p:nvCxnSpPr>
        <p:spPr>
          <a:xfrm>
            <a:off x="7703490" y="3256845"/>
            <a:ext cx="347288" cy="56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593892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9" y="2843477"/>
            <a:ext cx="1611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990" y="4160749"/>
            <a:ext cx="51784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58" y="4771474"/>
            <a:ext cx="5360987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  <a:endCxn id="5122" idx="0"/>
          </p:cNvCxnSpPr>
          <p:nvPr/>
        </p:nvCxnSpPr>
        <p:spPr>
          <a:xfrm flipH="1">
            <a:off x="2056606" y="2525879"/>
            <a:ext cx="544802" cy="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2" idx="2"/>
            <a:endCxn id="5123" idx="0"/>
          </p:cNvCxnSpPr>
          <p:nvPr/>
        </p:nvCxnSpPr>
        <p:spPr>
          <a:xfrm>
            <a:off x="2056606" y="3335602"/>
            <a:ext cx="79617" cy="82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85" y="495920"/>
            <a:ext cx="523557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124" idx="2"/>
            <a:endCxn id="32" idx="0"/>
          </p:cNvCxnSpPr>
          <p:nvPr/>
        </p:nvCxnSpPr>
        <p:spPr>
          <a:xfrm flipH="1">
            <a:off x="7739330" y="2427907"/>
            <a:ext cx="54843" cy="37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123" idx="3"/>
            <a:endCxn id="18" idx="2"/>
          </p:cNvCxnSpPr>
          <p:nvPr/>
        </p:nvCxnSpPr>
        <p:spPr>
          <a:xfrm flipV="1">
            <a:off x="4725435" y="3921952"/>
            <a:ext cx="1790000" cy="106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7911" y="2798985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b=T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32" idx="4"/>
            <a:endCxn id="18" idx="6"/>
          </p:cNvCxnSpPr>
          <p:nvPr/>
        </p:nvCxnSpPr>
        <p:spPr>
          <a:xfrm flipH="1">
            <a:off x="7456559" y="3145219"/>
            <a:ext cx="282771" cy="7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9" idx="0"/>
          </p:cNvCxnSpPr>
          <p:nvPr/>
        </p:nvCxnSpPr>
        <p:spPr>
          <a:xfrm>
            <a:off x="6985997" y="4095069"/>
            <a:ext cx="1121655" cy="67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/>
                  <a:t>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98597" y="5565157"/>
            <a:ext cx="3578772" cy="517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err="1" smtClean="0"/>
              <a:t>Zhensong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CT(Anodes(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baseline="-25000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blipFill rotWithShape="1">
                <a:blip r:embed="rId3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CT(Anodes(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)|R</a:t>
                </a:r>
                <a:r>
                  <a:rPr lang="en-US" sz="1200" baseline="-25000" dirty="0" smtClean="0"/>
                  <a:t>pivot</a:t>
                </a:r>
                <a:r>
                  <a:rPr lang="en-US" sz="1200" dirty="0" smtClean="0"/>
                  <a:t>=T,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</a:t>
                </a:r>
              </a:p>
              <a:p>
                <a:r>
                  <a:rPr lang="en-US" sz="1200" dirty="0"/>
                  <a:t>Join of existing </a:t>
                </a:r>
                <a:r>
                  <a:rPr lang="en-US" sz="1200" dirty="0" smtClean="0"/>
                  <a:t>tables</a:t>
                </a:r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blipFill rotWithShape="1">
                <a:blip r:embed="rId4"/>
                <a:stretch>
                  <a:fillRect b="-68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),Anodes(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=T,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=*)=</a:t>
                </a:r>
              </a:p>
              <a:p>
                <a:r>
                  <a:rPr lang="en-US" sz="1200" dirty="0"/>
                  <a:t>CT(Anodes(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x CT({1Nodes(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)}-{1Nodes(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)})</a:t>
                </a:r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blipFill rotWithShape="1">
                <a:blip r:embed="rId5"/>
                <a:stretch>
                  <a:fillRect b="-5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</a:t>
                </a:r>
                <a:r>
                  <a:rPr lang="en-US" dirty="0"/>
                  <a:t>1nodes(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pivot</a:t>
                </a:r>
                <a:r>
                  <a:rPr lang="en-US" dirty="0"/>
                  <a:t>),Anodes(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=F,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blipFill rotWithShape="1">
                <a:blip r:embed="rId6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718560" y="1823448"/>
            <a:ext cx="238248" cy="298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83957"/>
            <a:ext cx="1057262" cy="38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20447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8322" y="2989502"/>
            <a:ext cx="43126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=F,2Nodes(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718560" y="2455845"/>
            <a:ext cx="236092" cy="53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8659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83957"/>
            <a:ext cx="637492" cy="212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3954652" y="3249177"/>
            <a:ext cx="1744764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959170"/>
            <a:ext cx="801304" cy="691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5" y="4650757"/>
            <a:ext cx="21012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CT(Anodes(R1),R1|R2=T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5" y="365356"/>
            <a:ext cx="28625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CT(Anodes(R1,R2)|R1=T,R2=T)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2" y="383630"/>
            <a:ext cx="41681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CT(1nodes(R1),Anodes(R2)|R2=T,R1=*)=</a:t>
            </a:r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x CT(1Nodes(R1)-1Nodes(R2))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10"/>
            <a:ext cx="2152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CT(Anodes(R1)|R1=F,R2=T)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27021"/>
            <a:ext cx="1057262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398909"/>
            <a:ext cx="453093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27021"/>
            <a:ext cx="523192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845295"/>
            <a:ext cx="801304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4650757"/>
            <a:ext cx="222841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CT(Anodes(R1,R2),R1|R2=T)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365355"/>
            <a:ext cx="1709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CT(Anodes(R1,R2)|R1=T,R2=T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6341" y="383630"/>
            <a:ext cx="3909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CT(1nodes(R1),</a:t>
            </a:r>
            <a:r>
              <a:rPr lang="en-US" sz="1200" dirty="0" smtClean="0"/>
              <a:t>Anodes(R2</a:t>
            </a:r>
            <a:r>
              <a:rPr lang="en-US" sz="1200" smtClean="0"/>
              <a:t>)|R2=T,R1=*)=</a:t>
            </a:r>
            <a:endParaRPr lang="en-US" sz="1200" dirty="0" smtClean="0"/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</a:t>
            </a:r>
            <a:r>
              <a:rPr lang="en-US" sz="1200" smtClean="0"/>
              <a:t>x CT(1Nodes(R1)-</a:t>
            </a:r>
            <a:r>
              <a:rPr lang="en-US" sz="1200" dirty="0" smtClean="0"/>
              <a:t>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09"/>
            <a:ext cx="215219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CT(Anodes(R1,R2)|R1=F,R2=T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2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011686"/>
            <a:ext cx="480754" cy="2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583574"/>
            <a:ext cx="453093" cy="40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351361" y="1011686"/>
            <a:ext cx="1099700" cy="199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150871" y="845295"/>
            <a:ext cx="450785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235" y="4650757"/>
            <a:ext cx="295622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</a:t>
            </a:r>
            <a:r>
              <a:rPr lang="en-US" dirty="0" smtClean="0"/>
              <a:t>)|R2=*)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983" y="3724838"/>
            <a:ext cx="23835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CT(Anodes(R1),R1) </a:t>
            </a:r>
            <a:r>
              <a:rPr lang="en-US" dirty="0" smtClean="0"/>
              <a:t>x</a:t>
            </a:r>
          </a:p>
          <a:p>
            <a:r>
              <a:rPr lang="en-US" dirty="0" smtClean="0"/>
              <a:t>CT(1Nodes(R2</a:t>
            </a:r>
            <a:r>
              <a:rPr lang="en-US" smtClean="0"/>
              <a:t>)-1Nodes(R1))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8647" y="5420377"/>
            <a:ext cx="222841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CT(Anodes(R1),R1,1nodes(R2|R2=T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5870603" y="4927753"/>
            <a:ext cx="0" cy="8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" idx="4"/>
          </p:cNvCxnSpPr>
          <p:nvPr/>
        </p:nvCxnSpPr>
        <p:spPr>
          <a:xfrm flipH="1">
            <a:off x="5703047" y="5312976"/>
            <a:ext cx="1" cy="10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00253"/>
              </p:ext>
            </p:extLst>
          </p:nvPr>
        </p:nvGraphicFramePr>
        <p:xfrm>
          <a:off x="338406" y="211664"/>
          <a:ext cx="8500794" cy="491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927"/>
                <a:gridCol w="30818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Entries for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RA(S,P)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RV.RNodes_1Nodes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72193"/>
              </p:ext>
            </p:extLst>
          </p:nvPr>
        </p:nvGraphicFramePr>
        <p:xfrm>
          <a:off x="279139" y="262464"/>
          <a:ext cx="8500794" cy="5550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873"/>
                <a:gridCol w="2882921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96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35667"/>
              </p:ext>
            </p:extLst>
          </p:nvPr>
        </p:nvGraphicFramePr>
        <p:xfrm>
          <a:off x="1047776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30809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3058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448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6120"/>
              </p:ext>
            </p:extLst>
          </p:nvPr>
        </p:nvGraphicFramePr>
        <p:xfrm>
          <a:off x="1074185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5143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0425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070"/>
              </p:ext>
            </p:extLst>
          </p:nvPr>
        </p:nvGraphicFramePr>
        <p:xfrm>
          <a:off x="2464173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391711" y="5338044"/>
            <a:ext cx="4326" cy="116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8658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1759789" y="5835667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59413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8794" y="3646140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500133"/>
            <a:ext cx="277591" cy="6718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487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538863" y="2290912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613693" y="3490235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319" y="2847125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66560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58" y="2265085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7104172" y="3630406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9860"/>
              </p:ext>
            </p:extLst>
          </p:nvPr>
        </p:nvGraphicFramePr>
        <p:xfrm>
          <a:off x="2231379" y="2074937"/>
          <a:ext cx="2735280" cy="131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413"/>
                <a:gridCol w="848729"/>
                <a:gridCol w="510138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satisfaction(Course, Student)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37322"/>
              </p:ext>
            </p:extLst>
          </p:nvPr>
        </p:nvGraphicFramePr>
        <p:xfrm>
          <a:off x="2253499" y="4440268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82"/>
              </p:ext>
            </p:extLst>
          </p:nvPr>
        </p:nvGraphicFramePr>
        <p:xfrm>
          <a:off x="6090309" y="4481791"/>
          <a:ext cx="2585805" cy="1090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518"/>
                <a:gridCol w="577516"/>
                <a:gridCol w="750771"/>
              </a:tblGrid>
              <a:tr h="35899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Rchian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Learning Bayes Net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 At 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visualize correlations.</a:t>
            </a:r>
          </a:p>
          <a:p>
            <a:pPr lvl="1"/>
            <a:r>
              <a:rPr lang="en-US" dirty="0" smtClean="0"/>
              <a:t>support what-if queries.</a:t>
            </a:r>
          </a:p>
          <a:p>
            <a:pPr lvl="1"/>
            <a:r>
              <a:rPr lang="en-US" dirty="0" smtClean="0"/>
              <a:t>Generative model, complex machine learning task.</a:t>
            </a:r>
          </a:p>
          <a:p>
            <a:pPr lvl="1"/>
            <a:r>
              <a:rPr lang="en-US" dirty="0" smtClean="0"/>
              <a:t>compiles database statistics for quick queries (cite </a:t>
            </a:r>
            <a:r>
              <a:rPr lang="en-US" dirty="0" err="1" smtClean="0"/>
              <a:t>Getoor</a:t>
            </a:r>
            <a:r>
              <a:rPr lang="en-US" dirty="0" smtClean="0"/>
              <a:t>, Schulte et al.)</a:t>
            </a:r>
          </a:p>
          <a:p>
            <a:pPr lvl="1"/>
            <a:r>
              <a:rPr lang="en-US" dirty="0" smtClean="0"/>
              <a:t>can be converted to other model types (e.g., MLNs).</a:t>
            </a:r>
          </a:p>
        </p:txBody>
      </p:sp>
    </p:spTree>
    <p:extLst>
      <p:ext uri="{BB962C8B-B14F-4D97-AF65-F5344CB8AC3E}">
        <p14:creationId xmlns:p14="http://schemas.microsoft.com/office/powerpoint/2010/main" val="407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CREATE TABLE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ct</a:t>
            </a:r>
            <a:r>
              <a:rPr lang="en-US" b="1" baseline="-25000" dirty="0" err="1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="1" baseline="-250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AS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r>
              <a:rPr lang="en-US" dirty="0" smtClean="0">
                <a:solidFill>
                  <a:prstClr val="black"/>
                </a:solidFill>
                <a:latin typeface="Calibri"/>
              </a:rPr>
              <a:t>SELECT count(*) as  Count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FROM professor, student, RA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WHERE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GROUP BY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85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Bayes net.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give example and semantics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93341</TotalTime>
  <Words>9105</Words>
  <Application>Microsoft Office PowerPoint</Application>
  <PresentationFormat>On-screen Show (4:3)</PresentationFormat>
  <Paragraphs>3987</Paragraphs>
  <Slides>80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2" baseType="lpstr">
      <vt:lpstr>Equity</vt:lpstr>
      <vt:lpstr>Office Theme</vt:lpstr>
      <vt:lpstr>BayesBase: Learning Bayes Nets with Relational Algebra</vt:lpstr>
      <vt:lpstr>Misc points</vt:lpstr>
      <vt:lpstr>Motivation and contributions</vt:lpstr>
      <vt:lpstr>General Machine Learning for Single-Table Data</vt:lpstr>
      <vt:lpstr>Relational Learning With Multiple Database Tables</vt:lpstr>
      <vt:lpstr>General and Scalable Machine Learning with Relational Databases: SQL</vt:lpstr>
      <vt:lpstr>Functors vs. relations</vt:lpstr>
      <vt:lpstr>Goal: Learning Bayes Net Models</vt:lpstr>
      <vt:lpstr>Example</vt:lpstr>
      <vt:lpstr>PowerPoint Presentation</vt:lpstr>
      <vt:lpstr>BN for University Database</vt:lpstr>
      <vt:lpstr>High-level Algorithm</vt:lpstr>
      <vt:lpstr>Constructing Nodes from Database</vt:lpstr>
      <vt:lpstr>Finding Functor Nodes</vt:lpstr>
      <vt:lpstr>Finding Functor Nodes</vt:lpstr>
      <vt:lpstr>Generate Candidate Bayes nets</vt:lpstr>
      <vt:lpstr>Hierarchical Lattice Search</vt:lpstr>
      <vt:lpstr>Hierarchical Search</vt:lpstr>
      <vt:lpstr>Scoring Bayes Nets</vt:lpstr>
      <vt:lpstr>Computing Sufficient Statistics</vt:lpstr>
      <vt:lpstr>Contingency tables</vt:lpstr>
      <vt:lpstr>Contingency table algebra</vt:lpstr>
      <vt:lpstr>Eliminating false relationship</vt:lpstr>
      <vt:lpstr>Computing the CT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Moebius transform</vt:lpstr>
      <vt:lpstr>Evaluation</vt:lpstr>
      <vt:lpstr>Constructing Contingency Tables</vt:lpstr>
      <vt:lpstr>Statistical Evaluation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439</cp:revision>
  <cp:lastPrinted>2014-01-30T21:09:31Z</cp:lastPrinted>
  <dcterms:created xsi:type="dcterms:W3CDTF">2011-12-30T19:23:42Z</dcterms:created>
  <dcterms:modified xsi:type="dcterms:W3CDTF">2014-08-19T18:53:27Z</dcterms:modified>
</cp:coreProperties>
</file>