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625" r:id="rId3"/>
    <p:sldId id="626" r:id="rId4"/>
    <p:sldId id="631" r:id="rId5"/>
    <p:sldId id="630" r:id="rId6"/>
    <p:sldId id="632" r:id="rId7"/>
    <p:sldId id="635" r:id="rId8"/>
    <p:sldId id="637" r:id="rId9"/>
    <p:sldId id="627" r:id="rId10"/>
    <p:sldId id="676" r:id="rId11"/>
    <p:sldId id="614" r:id="rId12"/>
    <p:sldId id="615" r:id="rId13"/>
    <p:sldId id="645" r:id="rId14"/>
    <p:sldId id="616" r:id="rId15"/>
    <p:sldId id="662" r:id="rId16"/>
    <p:sldId id="663" r:id="rId17"/>
    <p:sldId id="664" r:id="rId18"/>
    <p:sldId id="674" r:id="rId19"/>
    <p:sldId id="673" r:id="rId20"/>
    <p:sldId id="619" r:id="rId21"/>
    <p:sldId id="620" r:id="rId22"/>
    <p:sldId id="621" r:id="rId23"/>
    <p:sldId id="639" r:id="rId24"/>
    <p:sldId id="640" r:id="rId25"/>
    <p:sldId id="644" r:id="rId26"/>
    <p:sldId id="675" r:id="rId27"/>
    <p:sldId id="677" r:id="rId28"/>
    <p:sldId id="646" r:id="rId29"/>
    <p:sldId id="648" r:id="rId30"/>
    <p:sldId id="650" r:id="rId31"/>
    <p:sldId id="649" r:id="rId32"/>
    <p:sldId id="651" r:id="rId33"/>
    <p:sldId id="652" r:id="rId34"/>
    <p:sldId id="653" r:id="rId35"/>
    <p:sldId id="657" r:id="rId36"/>
    <p:sldId id="655" r:id="rId37"/>
    <p:sldId id="659" r:id="rId38"/>
    <p:sldId id="658" r:id="rId39"/>
    <p:sldId id="660" r:id="rId40"/>
    <p:sldId id="573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2"/>
    <p:restoredTop sz="83451"/>
  </p:normalViewPr>
  <p:slideViewPr>
    <p:cSldViewPr snapToGrid="0" snapToObjects="1">
      <p:cViewPr varScale="1">
        <p:scale>
          <a:sx n="92" d="100"/>
          <a:sy n="92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5426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Basics of Query</a:t>
            </a:r>
            <a:r>
              <a:rPr lang="zh-CN" altLang="en-US" dirty="0"/>
              <a:t> </a:t>
            </a:r>
            <a:r>
              <a:rPr lang="en-US" altLang="zh-CN" dirty="0"/>
              <a:t>Processing and Indexing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b="1" dirty="0"/>
              <a:t>Indexing</a:t>
            </a:r>
          </a:p>
          <a:p>
            <a:pPr lvl="1"/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speed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  <a:r>
              <a:rPr lang="zh-CN" altLang="en-US" b="1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performance?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193"/>
            <a:ext cx="8352064" cy="4754789"/>
          </a:xfrm>
        </p:spPr>
        <p:txBody>
          <a:bodyPr/>
          <a:lstStyle/>
          <a:p>
            <a:r>
              <a:rPr lang="en-US" dirty="0"/>
              <a:t>My database application is too slow… why?</a:t>
            </a:r>
          </a:p>
          <a:p>
            <a:r>
              <a:rPr lang="en-US" dirty="0"/>
              <a:t>One of the queries is very slow… why?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en-US" dirty="0"/>
              <a:t>, we need to understand: </a:t>
            </a:r>
          </a:p>
          <a:p>
            <a:pPr lvl="1"/>
            <a:r>
              <a:rPr lang="en-US" dirty="0"/>
              <a:t>How is data organized on disk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2336" cy="4351338"/>
          </a:xfrm>
        </p:spPr>
        <p:txBody>
          <a:bodyPr/>
          <a:lstStyle/>
          <a:p>
            <a:r>
              <a:rPr lang="en-US" altLang="zh-CN" dirty="0"/>
              <a:t>DBMSs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row-wise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blocks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15679"/>
              </p:ext>
            </p:extLst>
          </p:nvPr>
        </p:nvGraphicFramePr>
        <p:xfrm>
          <a:off x="4980215" y="207329"/>
          <a:ext cx="393518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Term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instructor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6415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23953" y="24890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349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95839" y="33760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23075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7675" y="43016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992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7675" y="52460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5270" y="6075145"/>
            <a:ext cx="6063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example, we have </a:t>
            </a:r>
            <a:r>
              <a:rPr lang="en-US" sz="2000" dirty="0">
                <a:solidFill>
                  <a:srgbClr val="FF0000"/>
                </a:solidFill>
              </a:rPr>
              <a:t>4 blocks </a:t>
            </a:r>
            <a:r>
              <a:rPr lang="en-US" sz="2000" dirty="0"/>
              <a:t>with 2 tuples each</a:t>
            </a:r>
          </a:p>
        </p:txBody>
      </p:sp>
    </p:spTree>
    <p:extLst>
      <p:ext uri="{BB962C8B-B14F-4D97-AF65-F5344CB8AC3E}">
        <p14:creationId xmlns:p14="http://schemas.microsoft.com/office/powerpoint/2010/main" val="2149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Scanning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Data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File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33413" y="1569243"/>
            <a:ext cx="8217289" cy="5288757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en-US" dirty="0"/>
          </a:p>
          <a:p>
            <a:r>
              <a:rPr lang="en-US" altLang="zh-CN" dirty="0"/>
              <a:t>Consequence: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Good: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Bad: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2342,</a:t>
            </a:r>
            <a:r>
              <a:rPr lang="zh-CN" altLang="en-US" dirty="0"/>
              <a:t> </a:t>
            </a:r>
            <a:r>
              <a:rPr lang="en-US" altLang="zh-CN" dirty="0"/>
              <a:t>11,</a:t>
            </a:r>
            <a:r>
              <a:rPr lang="zh-CN" altLang="en-US" dirty="0"/>
              <a:t> </a:t>
            </a:r>
            <a:r>
              <a:rPr lang="en-US" altLang="zh-CN" dirty="0"/>
              <a:t>321,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thumb: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≈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946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Heap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Unsorted</a:t>
            </a:r>
            <a:endParaRPr lang="en-US" dirty="0"/>
          </a:p>
          <a:p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attribute(s)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u="sng" dirty="0"/>
              <a:t>key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839" y="4599921"/>
            <a:ext cx="7470322" cy="193899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i="1" u="sng" dirty="0"/>
              <a:t>key</a:t>
            </a:r>
            <a:r>
              <a:rPr lang="en-US" sz="2400" dirty="0"/>
              <a:t> here means something different from primary key: it just means that we order the file according to that attribute. In our example we ordered by </a:t>
            </a:r>
            <a:r>
              <a:rPr lang="en-US" altLang="zh-CN" sz="2400" b="1" dirty="0" err="1"/>
              <a:t>s</a:t>
            </a:r>
            <a:r>
              <a:rPr lang="en-US" sz="2400" b="1" dirty="0" err="1"/>
              <a:t>ID</a:t>
            </a:r>
            <a:r>
              <a:rPr lang="en-US" sz="2400" dirty="0"/>
              <a:t>. Might as well order by </a:t>
            </a:r>
            <a:r>
              <a:rPr lang="en-US" altLang="zh-CN" sz="2400" b="1" dirty="0"/>
              <a:t>instructor</a:t>
            </a:r>
            <a:r>
              <a:rPr lang="en-US" sz="2400" dirty="0"/>
              <a:t>, if that seems a better idea for the applications running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2005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want to search for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dirty="0"/>
                  <a:t>of a specific age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First idea:</a:t>
                </a:r>
                <a:r>
                  <a:rPr lang="en-US" dirty="0"/>
                  <a:t> Sort the records by age… we know how to do this fast!</a:t>
                </a:r>
              </a:p>
              <a:p>
                <a:endParaRPr lang="en-US" dirty="0"/>
              </a:p>
              <a:p>
                <a:r>
                  <a:rPr lang="en-US" dirty="0"/>
                  <a:t>How many IO operations to search over </a:t>
                </a:r>
                <a:r>
                  <a:rPr lang="en-US" b="1" i="1" dirty="0"/>
                  <a:t>N sorted</a:t>
                </a:r>
                <a:r>
                  <a:rPr lang="en-US" dirty="0"/>
                  <a:t> records?</a:t>
                </a:r>
              </a:p>
              <a:p>
                <a:pPr lvl="1"/>
                <a:r>
                  <a:rPr lang="en-US" sz="2100" dirty="0"/>
                  <a:t>Simple scan: </a:t>
                </a:r>
                <a:r>
                  <a:rPr lang="en-US" sz="2100" b="1" i="1" dirty="0"/>
                  <a:t>O(N)</a:t>
                </a:r>
                <a:endParaRPr lang="en-US" sz="2100" dirty="0"/>
              </a:p>
              <a:p>
                <a:pPr lvl="1"/>
                <a:r>
                  <a:rPr lang="en-US" sz="2100" dirty="0"/>
                  <a:t>Binary search: </a:t>
                </a:r>
                <a:r>
                  <a:rPr lang="en-US" sz="2100" b="1" i="1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i="1" dirty="0"/>
                  <a:t>)</a:t>
                </a:r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  <a:blipFill rotWithShape="0">
                <a:blip r:embed="rId2"/>
                <a:stretch>
                  <a:fillRect l="-1101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06009" y="1455055"/>
            <a:ext cx="269496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age)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latin typeface="+mj-lt"/>
                  </a:rPr>
                  <a:t>Could we get even cheaper search?  E.g. go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i="1" dirty="0">
                    <a:latin typeface="+mj-lt"/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𝟐𝟎𝟎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dirty="0"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401"/>
            <a:ext cx="7886701" cy="36739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</a:t>
            </a:r>
            <a:r>
              <a:rPr lang="en-US" b="1" dirty="0"/>
              <a:t>insert</a:t>
            </a:r>
            <a:r>
              <a:rPr lang="en-US" dirty="0"/>
              <a:t> a new </a:t>
            </a:r>
            <a:r>
              <a:rPr lang="en-US" altLang="zh-CN" dirty="0"/>
              <a:t>student</a:t>
            </a:r>
            <a:r>
              <a:rPr lang="en-US" dirty="0"/>
              <a:t>, but keep the list sorted?</a:t>
            </a:r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  <a:p>
            <a:r>
              <a:rPr lang="en-US" dirty="0"/>
              <a:t>We would have to potentially shift </a:t>
            </a:r>
            <a:r>
              <a:rPr lang="en-US" b="1" i="1" dirty="0"/>
              <a:t>N</a:t>
            </a:r>
            <a:r>
              <a:rPr lang="en-US" dirty="0"/>
              <a:t> records, requiring up to </a:t>
            </a:r>
            <a:r>
              <a:rPr lang="en-US" b="1" dirty="0"/>
              <a:t>~ 2*N/P </a:t>
            </a:r>
            <a:r>
              <a:rPr lang="en-US" dirty="0"/>
              <a:t>IO operations (where P = # of records per page)!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62635" y="2973553"/>
            <a:ext cx="6888359" cy="854648"/>
            <a:chOff x="1416847" y="2591696"/>
            <a:chExt cx="9184478" cy="1139531"/>
          </a:xfrm>
        </p:grpSpPr>
        <p:sp>
          <p:nvSpPr>
            <p:cNvPr id="10" name="Rounded Rectangle 9"/>
            <p:cNvSpPr/>
            <p:nvPr/>
          </p:nvSpPr>
          <p:spPr>
            <a:xfrm>
              <a:off x="1416847" y="3206207"/>
              <a:ext cx="3296832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59053" y="3268662"/>
              <a:ext cx="3012421" cy="430887"/>
              <a:chOff x="2844928" y="2635940"/>
              <a:chExt cx="3012421" cy="43088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874097" y="2635940"/>
                <a:ext cx="954083" cy="43088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4,5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3242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6,7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4928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1,3</a:t>
                </a:r>
              </a:p>
            </p:txBody>
          </p:sp>
        </p:grpSp>
        <p:sp>
          <p:nvSpPr>
            <p:cNvPr id="4" name="Right Arrow 3"/>
            <p:cNvSpPr/>
            <p:nvPr/>
          </p:nvSpPr>
          <p:spPr>
            <a:xfrm>
              <a:off x="5026293" y="3296187"/>
              <a:ext cx="971550" cy="345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10456" y="3206207"/>
              <a:ext cx="4290869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81832" y="3268662"/>
              <a:ext cx="954083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0977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5,6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2663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1,2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957525" y="3056962"/>
              <a:ext cx="157162" cy="29155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66830" y="2591696"/>
              <a:ext cx="400109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40146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7,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49185" y="6112262"/>
            <a:ext cx="40983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Could we get </a:t>
            </a:r>
            <a:r>
              <a:rPr lang="en-US" sz="2400">
                <a:latin typeface="+mj-lt"/>
              </a:rPr>
              <a:t>faster insertions?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3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058"/>
            <a:ext cx="7886701" cy="34453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be able to search quickly along multiple attributes (e.g. not just age)?</a:t>
            </a:r>
          </a:p>
          <a:p>
            <a:pPr lvl="1"/>
            <a:r>
              <a:rPr lang="en-US" dirty="0"/>
              <a:t>We could keep multiple copies of the records, each sorted by one attribute set… this would take a lot of space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2440" y="4253691"/>
            <a:ext cx="599254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Can we get fast search over multiple attribute sets without taking too much space?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12440" y="5800784"/>
            <a:ext cx="599254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We’ll create separate data structures called </a:t>
            </a:r>
            <a:r>
              <a:rPr lang="en-US" sz="2400" b="1" i="1" dirty="0">
                <a:latin typeface="+mj-lt"/>
              </a:rPr>
              <a:t>indexes</a:t>
            </a:r>
            <a:r>
              <a:rPr lang="en-US" sz="2400" dirty="0">
                <a:latin typeface="+mj-lt"/>
              </a:rPr>
              <a:t> to address all these points</a:t>
            </a:r>
          </a:p>
        </p:txBody>
      </p:sp>
    </p:spTree>
    <p:extLst>
      <p:ext uri="{BB962C8B-B14F-4D97-AF65-F5344CB8AC3E}">
        <p14:creationId xmlns:p14="http://schemas.microsoft.com/office/powerpoint/2010/main" val="13274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rmAutofit/>
          </a:bodyPr>
          <a:lstStyle/>
          <a:p>
            <a:r>
              <a:rPr lang="en-US" dirty="0"/>
              <a:t>An additional file, that allows fast access to records in the data file given a search key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r>
              <a:rPr lang="zh-CN" altLang="en-US" dirty="0"/>
              <a:t> </a:t>
            </a:r>
            <a:r>
              <a:rPr lang="en-US" altLang="zh-CN" dirty="0"/>
              <a:t>pairs: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name)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SzPct val="75000"/>
            </a:pPr>
            <a:r>
              <a:rPr lang="en-US" dirty="0"/>
              <a:t>An index can store the full rows it points to (</a:t>
            </a:r>
            <a:r>
              <a:rPr lang="en-US" i="1" dirty="0"/>
              <a:t>primary index</a:t>
            </a:r>
            <a:r>
              <a:rPr lang="en-US" dirty="0"/>
              <a:t>) or pointers to those rows (</a:t>
            </a:r>
            <a:r>
              <a:rPr lang="en-US" i="1" dirty="0"/>
              <a:t>secondary index</a:t>
            </a:r>
            <a:r>
              <a:rPr lang="en-US" dirty="0"/>
              <a:t>)</a:t>
            </a:r>
          </a:p>
          <a:p>
            <a:pPr lvl="1">
              <a:buSzPct val="75000"/>
            </a:pPr>
            <a:r>
              <a:rPr lang="en-US" dirty="0"/>
              <a:t>We’ll mainly consider secondary indexes</a:t>
            </a:r>
            <a:endParaRPr lang="en-US" altLang="zh-CN" dirty="0"/>
          </a:p>
          <a:p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84721" cy="4351338"/>
          </a:xfrm>
        </p:spPr>
        <p:txBody>
          <a:bodyPr/>
          <a:lstStyle/>
          <a:p>
            <a:r>
              <a:rPr lang="en-US" altLang="zh-CN" b="1" dirty="0"/>
              <a:t>Primary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identifies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</a:p>
          <a:p>
            <a:endParaRPr lang="en-US" altLang="zh-CN" dirty="0"/>
          </a:p>
          <a:p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</a:p>
          <a:p>
            <a:endParaRPr lang="en-US" altLang="zh-CN" dirty="0"/>
          </a:p>
          <a:p>
            <a:r>
              <a:rPr lang="en-US" altLang="zh-CN" b="1" dirty="0"/>
              <a:t>Index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dirty="0"/>
              <a:t>Indexing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6863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5877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240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92329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6837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4769" y="2791905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36605" y="3138738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2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89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225" y="5353638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41817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0958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329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6140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7389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769" y="3121501"/>
            <a:ext cx="2180788" cy="2416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36605" y="3534874"/>
            <a:ext cx="2197116" cy="16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2883" y="3898793"/>
            <a:ext cx="2188952" cy="7598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9225" y="2791905"/>
            <a:ext cx="2136332" cy="18667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89225" y="3138738"/>
            <a:ext cx="2136332" cy="2214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indexes:</a:t>
            </a:r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endParaRPr lang="en-US" altLang="zh-CN" dirty="0"/>
          </a:p>
          <a:p>
            <a:r>
              <a:rPr lang="en-US" altLang="zh-CN" dirty="0"/>
              <a:t>Specialized indexes</a:t>
            </a:r>
          </a:p>
          <a:p>
            <a:pPr lvl="1"/>
            <a:r>
              <a:rPr lang="en-US" altLang="zh-CN" dirty="0"/>
              <a:t>R-trees</a:t>
            </a:r>
          </a:p>
          <a:p>
            <a:pPr lvl="1"/>
            <a:r>
              <a:rPr lang="en-US" altLang="zh-CN" dirty="0"/>
              <a:t>Inverted index</a:t>
            </a:r>
          </a:p>
          <a:p>
            <a:pPr lvl="1"/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B+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Tree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4572000" y="25515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320040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577215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25146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38862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520065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65151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3200400" y="2951560"/>
            <a:ext cx="1485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4972050" y="2951560"/>
            <a:ext cx="8001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2514600" y="3637360"/>
            <a:ext cx="800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3600450" y="3637360"/>
            <a:ext cx="2857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3943350" y="3637360"/>
            <a:ext cx="12573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5886450" y="3637360"/>
            <a:ext cx="6286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36576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497205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6343650" y="4723210"/>
            <a:ext cx="1714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237841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10</a:t>
            </a:r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28926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12</a:t>
            </a:r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32927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15</a:t>
            </a:r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374994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20</a:t>
            </a:r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42071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28</a:t>
            </a:r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45500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30</a:t>
            </a:r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49500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40</a:t>
            </a:r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52929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60</a:t>
            </a:r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5635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63</a:t>
            </a:r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59787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80</a:t>
            </a:r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63788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84</a:t>
            </a:r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6778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89</a:t>
            </a:r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25146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2857500" y="4723210"/>
            <a:ext cx="571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3143250" y="4723210"/>
            <a:ext cx="1714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377190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4229100" y="4723210"/>
            <a:ext cx="114299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44577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474345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5314950" y="472321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486400" y="4666060"/>
            <a:ext cx="1714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6000750" y="4723210"/>
            <a:ext cx="6286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6400800" y="4723210"/>
            <a:ext cx="457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6800850" y="4723210"/>
            <a:ext cx="3429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6581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6800851" y="1833788"/>
            <a:ext cx="106348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K = 30? </a:t>
            </a:r>
          </a:p>
        </p:txBody>
      </p:sp>
      <p:sp>
        <p:nvSpPr>
          <p:cNvPr id="2" name="Smiley Face 1"/>
          <p:cNvSpPr/>
          <p:nvPr/>
        </p:nvSpPr>
        <p:spPr>
          <a:xfrm>
            <a:off x="4572000" y="2125266"/>
            <a:ext cx="400050" cy="400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68368" y="2418064"/>
            <a:ext cx="1081192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</a:t>
            </a:r>
            <a:r>
              <a:rPr lang="en-US" sz="2250">
                <a:latin typeface="+mj-lt"/>
              </a:rPr>
              <a:t>&lt; 80</a:t>
            </a:r>
            <a:endParaRPr lang="en-US" sz="225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368" y="3126361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368" y="5281614"/>
            <a:ext cx="1724294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475" y="51057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all nodes pictured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8368" y="4188168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[30,40)</a:t>
            </a:r>
          </a:p>
        </p:txBody>
      </p:sp>
    </p:spTree>
    <p:extLst>
      <p:ext uri="{BB962C8B-B14F-4D97-AF65-F5344CB8AC3E}">
        <p14:creationId xmlns:p14="http://schemas.microsoft.com/office/powerpoint/2010/main" val="1247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7869E-17 -1.11111E-6 L 0.00326 0.0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1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15209 L -0.12891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25579 L -0.10118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8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5 L -0.00938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51" grpId="0" animBg="1"/>
      <p:bldP spid="5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Clustered vs. </a:t>
            </a:r>
            <a:r>
              <a:rPr lang="en-US" b="1" dirty="0" err="1">
                <a:latin typeface="+mn-lt"/>
              </a:rPr>
              <a:t>Unclustered</a:t>
            </a:r>
            <a:r>
              <a:rPr lang="en-US" b="1" dirty="0">
                <a:latin typeface="+mn-lt"/>
              </a:rPr>
              <a:t> Index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/>
          </p:nvPr>
        </p:nvGraphicFramePr>
        <p:xfrm>
          <a:off x="1679752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318856" y="2715959"/>
            <a:ext cx="641083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/>
          </p:nvPr>
        </p:nvGraphicFramePr>
        <p:xfrm>
          <a:off x="677773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/>
          </p:nvPr>
        </p:nvGraphicFramePr>
        <p:xfrm>
          <a:off x="2272112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2320836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644396" y="3773653"/>
            <a:ext cx="108524" cy="480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9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003030" y="3779869"/>
            <a:ext cx="67223" cy="474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975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324423" y="3779869"/>
            <a:ext cx="171687" cy="48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612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1634035" y="3779869"/>
            <a:ext cx="287932" cy="479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46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2347823" y="3845533"/>
            <a:ext cx="28746" cy="41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7325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2608626" y="3779143"/>
            <a:ext cx="165054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318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913196" y="3779143"/>
            <a:ext cx="286341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903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3182038" y="3773176"/>
            <a:ext cx="443355" cy="481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489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35492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/>
          </p:nvPr>
        </p:nvGraphicFramePr>
        <p:xfrm>
          <a:off x="6458087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cxnSpLocks/>
            <a:endCxn id="88" idx="0"/>
          </p:cNvCxnSpPr>
          <p:nvPr/>
        </p:nvCxnSpPr>
        <p:spPr>
          <a:xfrm flipH="1">
            <a:off x="6097191" y="2715959"/>
            <a:ext cx="641084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/>
          </p:nvPr>
        </p:nvGraphicFramePr>
        <p:xfrm>
          <a:off x="5456108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/>
          </p:nvPr>
        </p:nvGraphicFramePr>
        <p:xfrm>
          <a:off x="7050447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6084133" y="3797376"/>
            <a:ext cx="190312" cy="463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2233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7115124" y="3797375"/>
            <a:ext cx="895902" cy="45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2578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5422731" y="3784824"/>
            <a:ext cx="117339" cy="46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3947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6412370" y="3779869"/>
            <a:ext cx="1117979" cy="483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49851" y="4263735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5773007" y="3797376"/>
            <a:ext cx="933279" cy="456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0132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5826922" y="3779142"/>
            <a:ext cx="1560039" cy="475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46424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691530" y="3779143"/>
            <a:ext cx="262858" cy="480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97374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173141" y="3797376"/>
            <a:ext cx="1207103" cy="4568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34626" y="4253330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613827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7068131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419791" y="4879523"/>
            <a:ext cx="140484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j-lt"/>
              </a:rPr>
              <a:t>Clustered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142774" y="4879523"/>
            <a:ext cx="186825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Unclustered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1908" y="4052502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025067" y="3131587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Index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081398" y="421864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Data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5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99" y="366750"/>
            <a:ext cx="7261285" cy="857250"/>
          </a:xfrm>
          <a:noFill/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dirty="0"/>
              <a:t>Clustered vs. </a:t>
            </a:r>
            <a:r>
              <a:rPr lang="en-US" dirty="0" err="1"/>
              <a:t>Unclustered</a:t>
            </a:r>
            <a:r>
              <a:rPr lang="en-US" dirty="0"/>
              <a:t> Index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499" y="1532806"/>
            <a:ext cx="8330961" cy="4600575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Recall that for a disk with block access, </a:t>
            </a:r>
            <a:r>
              <a:rPr lang="en-US" b="1" dirty="0"/>
              <a:t>sequential IO is much faster than random IO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For exact search, no difference between clustered / </a:t>
            </a:r>
            <a:r>
              <a:rPr lang="en-US" dirty="0" err="1"/>
              <a:t>unclustered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range search over R values: difference between </a:t>
            </a:r>
            <a:r>
              <a:rPr lang="zh-CN" altLang="en-US" dirty="0"/>
              <a:t>     </a:t>
            </a:r>
            <a:r>
              <a:rPr lang="en-US" b="1" dirty="0"/>
              <a:t>1 random IO + R sequential IO</a:t>
            </a:r>
            <a:r>
              <a:rPr lang="en-US" dirty="0"/>
              <a:t>, and </a:t>
            </a:r>
            <a:r>
              <a:rPr lang="en-US" b="1" dirty="0"/>
              <a:t>R random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4014" y="5568043"/>
            <a:ext cx="636814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26028" y="1534886"/>
            <a:ext cx="0" cy="4348843"/>
          </a:xfrm>
          <a:prstGeom prst="straightConnector1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66" y="3447697"/>
            <a:ext cx="82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Cost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9985" y="5833131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Percentage</a:t>
            </a:r>
            <a:r>
              <a:rPr lang="zh-CN" altLang="en-US" sz="2800" dirty="0"/>
              <a:t> </a:t>
            </a:r>
            <a:r>
              <a:rPr lang="en-US" altLang="zh-CN" sz="2800" dirty="0"/>
              <a:t>tuples</a:t>
            </a:r>
            <a:r>
              <a:rPr lang="zh-CN" altLang="en-US" sz="2800" dirty="0"/>
              <a:t> </a:t>
            </a:r>
            <a:r>
              <a:rPr lang="en-US" altLang="zh-CN" sz="2800" dirty="0"/>
              <a:t>retrieved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495" y="56221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9242" y="577127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</a:t>
            </a:r>
            <a:endParaRPr lang="en-US" sz="28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83643" y="225333"/>
            <a:ext cx="367119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</a:t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26028" y="3089800"/>
            <a:ext cx="6059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085" y="2591251"/>
            <a:ext cx="215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Sequential</a:t>
            </a:r>
            <a:r>
              <a:rPr lang="zh-CN" altLang="en-US" sz="2400" dirty="0"/>
              <a:t> </a:t>
            </a:r>
            <a:r>
              <a:rPr lang="en-US" altLang="zh-CN" sz="2400" dirty="0"/>
              <a:t>Scan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26028" y="3126685"/>
            <a:ext cx="6059660" cy="24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79733">
            <a:off x="3239346" y="3828675"/>
            <a:ext cx="21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rot="17324781">
            <a:off x="1055082" y="1483992"/>
            <a:ext cx="248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Unclustered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26027" y="483079"/>
            <a:ext cx="1827781" cy="512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</a:p>
          <a:p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Optimization: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Clustered/</a:t>
            </a:r>
            <a:r>
              <a:rPr lang="en-US" altLang="zh-CN" dirty="0" err="1"/>
              <a:t>unclustered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resides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IDX1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IDX1?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11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IDX2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IDX2?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78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endParaRPr lang="en-US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Indexes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“workload”</a:t>
            </a:r>
            <a:r>
              <a:rPr lang="zh-CN" altLang="en-US" dirty="0"/>
              <a:t> </a:t>
            </a:r>
            <a:r>
              <a:rPr lang="en-US" altLang="zh-CN" dirty="0"/>
              <a:t>(SFU</a:t>
            </a:r>
            <a:r>
              <a:rPr lang="zh-CN" altLang="en-US" dirty="0"/>
              <a:t> </a:t>
            </a:r>
            <a:r>
              <a:rPr lang="en-US" altLang="zh-CN" dirty="0" err="1"/>
              <a:t>CourSys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queries),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create!)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  <a:r>
              <a:rPr lang="zh-CN" altLang="en-US" dirty="0"/>
              <a:t> </a:t>
            </a:r>
            <a:r>
              <a:rPr lang="en-US" altLang="zh-CN" dirty="0"/>
              <a:t>DBA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Semi-automatically,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administration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56558" cy="1325563"/>
          </a:xfrm>
        </p:spPr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contains: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1" y="3245569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86068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273" y="269340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6039897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gender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3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3880810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8532" y="6039897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2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5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3245569"/>
            <a:ext cx="4399471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 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2883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94275"/>
            <a:ext cx="2891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96388"/>
            <a:ext cx="323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age)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715298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(age,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18" y="3045632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1391" y="3027022"/>
            <a:ext cx="2516158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18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87771" y="247566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24102" y="3045632"/>
            <a:ext cx="3125095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VALUES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(?,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102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5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endParaRPr lang="en-US" dirty="0"/>
          </a:p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endParaRPr lang="en-US" dirty="0"/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endParaRPr lang="en-US" dirty="0"/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sz="2400" b="1" dirty="0"/>
              <a:t>Q:</a:t>
            </a:r>
            <a:r>
              <a:rPr lang="zh-CN" altLang="en-US" sz="2400" b="1" dirty="0"/>
              <a:t> </a:t>
            </a:r>
            <a:r>
              <a:rPr lang="en-US" sz="2400" b="1" dirty="0"/>
              <a:t>Student number of all students who have taken CMPT 354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0351" y="4617926"/>
            <a:ext cx="4436149" cy="173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5002213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  <a:p>
            <a:pPr lvl="1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endParaRPr lang="en-US" altLang="zh-CN" dirty="0"/>
          </a:p>
          <a:p>
            <a:pPr eaLnBrk="1" hangingPunct="1"/>
            <a:r>
              <a:rPr lang="en-US" altLang="zh-CN" dirty="0"/>
              <a:t>Indexing</a:t>
            </a:r>
            <a:endParaRPr lang="en-US" altLang="zh-CN" sz="2800" dirty="0"/>
          </a:p>
          <a:p>
            <a:pPr lvl="1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</a:p>
          <a:p>
            <a:pPr lvl="1"/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078" y="2536791"/>
            <a:ext cx="3796393" cy="1759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315" y="5851159"/>
            <a:ext cx="474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  <a:r>
              <a:rPr lang="zh-CN" altLang="en-US" sz="2400" dirty="0"/>
              <a:t> </a:t>
            </a:r>
            <a:r>
              <a:rPr lang="en-US" altLang="zh-CN" sz="2400" dirty="0"/>
              <a:t>expression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called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“</a:t>
            </a:r>
            <a:r>
              <a:rPr lang="en-US" altLang="zh-CN" sz="2400" b="1" dirty="0"/>
              <a:t>logical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query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plan</a:t>
            </a:r>
            <a:r>
              <a:rPr lang="en-US" altLang="zh-CN" sz="2400" dirty="0"/>
              <a:t>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2078" y="4974995"/>
            <a:ext cx="4921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/>
              <a:t>sID</a:t>
            </a:r>
            <a:r>
              <a:rPr lang="zh-CN" altLang="en-US" sz="2000" i="1" baseline="-25000" dirty="0"/>
              <a:t> </a:t>
            </a:r>
            <a:r>
              <a:rPr lang="en-US" altLang="zh-CN" sz="2000" dirty="0"/>
              <a:t>(</a:t>
            </a:r>
            <a:r>
              <a:rPr lang="en-CA" sz="2800" dirty="0">
                <a:sym typeface="Symbol" pitchFamily="18" charset="2"/>
              </a:rPr>
              <a:t></a:t>
            </a:r>
            <a:r>
              <a:rPr lang="en-US" altLang="zh-CN" sz="2000" i="1" baseline="-25000" dirty="0" err="1">
                <a:sym typeface="Symbol" pitchFamily="18" charset="2"/>
              </a:rPr>
              <a:t>dept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‘CMPT’</a:t>
            </a:r>
            <a:r>
              <a:rPr lang="en-US" sz="2000" i="1" baseline="-25000" dirty="0">
                <a:sym typeface="Symbol" pitchFamily="18" charset="2"/>
              </a:rPr>
              <a:t> 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ym typeface="Symbol" pitchFamily="18" charset="2"/>
              </a:rPr>
              <a:t>cNum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354</a:t>
            </a:r>
            <a:r>
              <a:rPr lang="zh-CN" altLang="en-US" sz="2800" i="1" baseline="-25000" dirty="0">
                <a:sym typeface="Symbol" pitchFamily="18" charset="2"/>
              </a:rPr>
              <a:t> </a:t>
            </a:r>
            <a:r>
              <a:rPr lang="en-US" altLang="zh-CN" sz="2000" dirty="0"/>
              <a:t>(Offering</a:t>
            </a:r>
            <a:r>
              <a:rPr lang="zh-CN" altLang="en-US" sz="2000" dirty="0"/>
              <a:t> </a:t>
            </a:r>
            <a:r>
              <a:rPr lang="mr-IN" sz="2000" dirty="0"/>
              <a:t>⨝</a:t>
            </a:r>
            <a:r>
              <a:rPr lang="zh-CN" altLang="en-US" sz="2000" dirty="0"/>
              <a:t> </a:t>
            </a:r>
            <a:r>
              <a:rPr lang="en-US" altLang="zh-CN" sz="2000" dirty="0"/>
              <a:t>Took))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17125" y="4367558"/>
            <a:ext cx="321918" cy="77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0437" y="571265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6650" y="570186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511245" y="443446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03070" y="4974995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59210" y="4974995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9675" y="3929270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130" y="326594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605703" y="226896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69674" y="292332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72595" y="34282"/>
            <a:ext cx="4971405" cy="10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Offering</a:t>
            </a:r>
            <a:r>
              <a:rPr lang="zh-CN" altLang="en-US" sz="2000" b="1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oID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, </a:t>
            </a:r>
            <a:r>
              <a:rPr lang="en-US" sz="2000" dirty="0" err="1"/>
              <a:t>cNum</a:t>
            </a:r>
            <a:r>
              <a:rPr lang="en-US" sz="2000" dirty="0"/>
              <a:t>, term, instructor)</a:t>
            </a:r>
          </a:p>
          <a:p>
            <a:pPr marL="0" indent="0">
              <a:buNone/>
            </a:pPr>
            <a:r>
              <a:rPr lang="en-US" sz="2000" b="1" dirty="0"/>
              <a:t>Took</a:t>
            </a:r>
            <a:r>
              <a:rPr lang="zh-CN" altLang="en-US" sz="2000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sID</a:t>
            </a:r>
            <a:r>
              <a:rPr lang="en-US" sz="2000" u="sng" dirty="0"/>
              <a:t>, </a:t>
            </a:r>
            <a:r>
              <a:rPr lang="en-US" sz="2000" u="sng" dirty="0" err="1"/>
              <a:t>oID</a:t>
            </a:r>
            <a:r>
              <a:rPr lang="en-US" sz="2000" dirty="0"/>
              <a:t>, grade)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5754" y="5763468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1967" y="5752670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302785" y="330071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68387" y="499403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00903" y="398007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68388" y="3912236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92277" y="429436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371020" y="2319778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34991" y="297413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939" y="5696000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43152" y="5685202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567747" y="441780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059572" y="4958336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15712" y="4958336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6177" y="391261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632" y="324928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62205" y="2252310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6176" y="2906669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4155265" y="3651648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6833" y="5726096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3046" y="5715298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623864" y="3263341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89466" y="4956667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1982" y="3942707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89467" y="3874864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356" y="4256990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692099" y="2282406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56070" y="2936765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6833" y="613631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8283" y="6094695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498" y="4038695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9665" y="3174513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(Nested 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9462" y="5784682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675" y="5773884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7326493" y="332192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92095" y="5015253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24611" y="4001293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92096" y="393345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94728" y="2340992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658699" y="299535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9462" y="6194902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0912" y="6153281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9127" y="4097281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234" y="331509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(Hash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6977" y="3781610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4923579" y="4213234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6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6" grpId="0"/>
      <p:bldP spid="47" grpId="0"/>
      <p:bldP spid="48" grpId="0"/>
      <p:bldP spid="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805" y="581560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1018" y="580481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1836" y="335285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87438" y="5046180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9954" y="4032220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87439" y="3964377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0071" y="237191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54042" y="302627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805" y="6225829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6255" y="6184208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70" y="4128208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577" y="334601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(Hash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Join)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922" y="424416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5262029" y="2969302"/>
            <a:ext cx="275587" cy="242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700" y="3751441"/>
            <a:ext cx="2106386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C++)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57972" y="3632110"/>
            <a:ext cx="281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“</a:t>
            </a:r>
            <a:r>
              <a:rPr lang="en-US" sz="2000" dirty="0"/>
              <a:t>Volcano</a:t>
            </a:r>
            <a:r>
              <a:rPr lang="zh-CN" altLang="en-US" sz="2000" dirty="0"/>
              <a:t> </a:t>
            </a:r>
            <a:r>
              <a:rPr lang="en-US" altLang="zh-CN" sz="2000" dirty="0"/>
              <a:t>Iterator</a:t>
            </a:r>
            <a:r>
              <a:rPr lang="zh-CN" altLang="en-US" sz="2000" dirty="0"/>
              <a:t> </a:t>
            </a:r>
            <a:r>
              <a:rPr lang="en-US" altLang="zh-CN" sz="2000" dirty="0"/>
              <a:t>Model”</a:t>
            </a:r>
            <a:endParaRPr lang="en-US" sz="20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</a:p>
          <a:p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Optimization: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17843</TotalTime>
  <Words>2170</Words>
  <Application>Microsoft Macintosh PowerPoint</Application>
  <PresentationFormat>On-screen Show (4:3)</PresentationFormat>
  <Paragraphs>599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等线</vt:lpstr>
      <vt:lpstr>等线 Light</vt:lpstr>
      <vt:lpstr>Arial</vt:lpstr>
      <vt:lpstr>Book Antiqua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Outline</vt:lpstr>
      <vt:lpstr>Query Processing Steps</vt:lpstr>
      <vt:lpstr>Example</vt:lpstr>
      <vt:lpstr>SQL Parser</vt:lpstr>
      <vt:lpstr>Logical Optimization</vt:lpstr>
      <vt:lpstr>Physical Optimization</vt:lpstr>
      <vt:lpstr>Query Execution</vt:lpstr>
      <vt:lpstr>Summary</vt:lpstr>
      <vt:lpstr>Outline</vt:lpstr>
      <vt:lpstr>Query Performance</vt:lpstr>
      <vt:lpstr>Data Storage</vt:lpstr>
      <vt:lpstr>Scanning a Data File</vt:lpstr>
      <vt:lpstr>Data File Types</vt:lpstr>
      <vt:lpstr>Index Motivation</vt:lpstr>
      <vt:lpstr>Index Motivation</vt:lpstr>
      <vt:lpstr>Index Motivation</vt:lpstr>
      <vt:lpstr>Index</vt:lpstr>
      <vt:lpstr>Different Keys</vt:lpstr>
      <vt:lpstr>Example 1: Index on sID</vt:lpstr>
      <vt:lpstr>Example 2: Index on cNum</vt:lpstr>
      <vt:lpstr>Index Organization</vt:lpstr>
      <vt:lpstr>B+ Tree Example</vt:lpstr>
      <vt:lpstr>Clustered vs. Unclustered Index</vt:lpstr>
      <vt:lpstr>Clustered vs. Unclustered Index</vt:lpstr>
      <vt:lpstr>PowerPoint Presentation</vt:lpstr>
      <vt:lpstr>Summary</vt:lpstr>
      <vt:lpstr>Summary</vt:lpstr>
      <vt:lpstr>Creating Indexes in SQL</vt:lpstr>
      <vt:lpstr>Creating Indexes in SQL</vt:lpstr>
      <vt:lpstr>Which Indexes?</vt:lpstr>
      <vt:lpstr>Which Indexes?</vt:lpstr>
      <vt:lpstr>Index Selection: Which Search Key</vt:lpstr>
      <vt:lpstr>The Index Selection Problem 1</vt:lpstr>
      <vt:lpstr>The Index Selection Problem 2</vt:lpstr>
      <vt:lpstr>The Index Selection Problem 3</vt:lpstr>
      <vt:lpstr>The Index Selection Problem 4</vt:lpstr>
      <vt:lpstr>The Index Selection Problem 5</vt:lpstr>
      <vt:lpstr>Basic Index Selection Guidelines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606</cp:revision>
  <cp:lastPrinted>2018-10-04T22:50:49Z</cp:lastPrinted>
  <dcterms:created xsi:type="dcterms:W3CDTF">2018-08-29T21:30:27Z</dcterms:created>
  <dcterms:modified xsi:type="dcterms:W3CDTF">2018-10-11T21:30:29Z</dcterms:modified>
</cp:coreProperties>
</file>