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678" r:id="rId3"/>
    <p:sldId id="679" r:id="rId4"/>
    <p:sldId id="683" r:id="rId5"/>
    <p:sldId id="684" r:id="rId6"/>
    <p:sldId id="685" r:id="rId7"/>
    <p:sldId id="686" r:id="rId8"/>
    <p:sldId id="6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F89E4"/>
    <a:srgbClr val="ED7D31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25"/>
    <p:restoredTop sz="83448"/>
  </p:normalViewPr>
  <p:slideViewPr>
    <p:cSldViewPr snapToGrid="0" snapToObjects="1">
      <p:cViewPr varScale="1">
        <p:scale>
          <a:sx n="82" d="100"/>
          <a:sy n="8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ABE3-47AE-A149-AEA4-134D3C3D3CE7}" type="datetime1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81-628B-CA47-AD3C-F7C3A718A731}" type="datetime1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0BF-7D43-804E-B6E6-1E0091021B45}" type="datetime1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FE00-73A9-C447-A3CC-12B0EE6111BC}" type="datetime1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29E-4055-A647-B338-259A5FFE5DBC}" type="datetime1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CD4-B18A-5D4D-9995-1A1D211D6ED9}" type="datetime1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FFB-F33A-7C4C-887C-4736016802EB}" type="datetime1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B15-A4C4-B649-B4CA-6BDE514E9680}" type="datetime1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E7F-F6EC-A34E-A3E4-0D0B0F9001C4}" type="datetime1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36D7-8CC2-FA48-AA4B-B858DBF4CCD4}" type="datetime1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E210-8488-C145-9C6E-CAD18AF6BA2D}" type="datetime1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6A6C-7E83-8940-AA75-A5A91E438B3F}" type="datetime1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Midterm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4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(10%)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(10%)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(45%)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  <a:r>
              <a:rPr lang="zh-CN" altLang="en-US" dirty="0" smtClean="0"/>
              <a:t> </a:t>
            </a:r>
            <a:r>
              <a:rPr lang="en-US" altLang="zh-CN" dirty="0" smtClean="0"/>
              <a:t>(25%)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(10%)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b="69701"/>
          <a:stretch/>
        </p:blipFill>
        <p:spPr>
          <a:xfrm>
            <a:off x="6830339" y="1685416"/>
            <a:ext cx="1654228" cy="688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3" t="35602" b="39855"/>
          <a:stretch/>
        </p:blipFill>
        <p:spPr>
          <a:xfrm>
            <a:off x="6830339" y="3625016"/>
            <a:ext cx="1718375" cy="557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5" b="67546"/>
          <a:stretch/>
        </p:blipFill>
        <p:spPr>
          <a:xfrm>
            <a:off x="6830339" y="5701991"/>
            <a:ext cx="1685011" cy="737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b="69701"/>
          <a:stretch/>
        </p:blipFill>
        <p:spPr>
          <a:xfrm>
            <a:off x="6861122" y="2597108"/>
            <a:ext cx="1654228" cy="688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b="69701"/>
          <a:stretch/>
        </p:blipFill>
        <p:spPr>
          <a:xfrm>
            <a:off x="6894486" y="4686024"/>
            <a:ext cx="1654228" cy="6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(10%)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understand</a:t>
            </a:r>
          </a:p>
          <a:p>
            <a:pPr lvl="1"/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pPr lvl="1"/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MapReduce</a:t>
            </a:r>
          </a:p>
          <a:p>
            <a:pPr lvl="1"/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NoSQL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3598" y="5067944"/>
            <a:ext cx="634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T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34562" y="5067944"/>
            <a:ext cx="37874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(10%)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understand</a:t>
            </a:r>
          </a:p>
          <a:p>
            <a:pPr lvl="1"/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US" altLang="zh-CN" dirty="0"/>
          </a:p>
          <a:p>
            <a:pPr lvl="1"/>
            <a:r>
              <a:rPr lang="en-US" altLang="zh-CN" dirty="0" smtClean="0"/>
              <a:t>Terminologies</a:t>
            </a:r>
          </a:p>
          <a:p>
            <a:pPr lvl="1"/>
            <a:r>
              <a:rPr lang="en-US" altLang="zh-CN" dirty="0" smtClean="0"/>
              <a:t>Keys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Example</a:t>
            </a:r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662" y="5145436"/>
            <a:ext cx="846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T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2670" y="5145436"/>
            <a:ext cx="37874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(45%)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familiar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endParaRPr lang="en-US" altLang="zh-CN" b="1" dirty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DDL</a:t>
            </a:r>
          </a:p>
          <a:p>
            <a:pPr lvl="2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</a:p>
          <a:p>
            <a:pPr lvl="2"/>
            <a:r>
              <a:rPr lang="en-US" altLang="zh-CN" dirty="0" smtClean="0"/>
              <a:t>Constraints</a:t>
            </a:r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DML</a:t>
            </a:r>
            <a:endParaRPr lang="en-US" altLang="zh-CN" dirty="0"/>
          </a:p>
          <a:p>
            <a:pPr lvl="2"/>
            <a:r>
              <a:rPr lang="en-US" dirty="0" smtClean="0"/>
              <a:t>Selection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Projection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Operators (UNION, INTERSECT, EXCEPT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Joins </a:t>
            </a:r>
            <a:r>
              <a:rPr lang="en-US" dirty="0"/>
              <a:t>(INNER, OUTER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Aggregation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Group By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Having</a:t>
            </a:r>
          </a:p>
          <a:p>
            <a:pPr lvl="2"/>
            <a:r>
              <a:rPr lang="en-US" dirty="0" smtClean="0"/>
              <a:t>Order By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Distinct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</a:t>
            </a:r>
            <a:endParaRPr lang="en-US" dirty="0" smtClean="0"/>
          </a:p>
          <a:p>
            <a:pPr lvl="2"/>
            <a:r>
              <a:rPr lang="en-US" dirty="0" smtClean="0"/>
              <a:t>Subqueries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A1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A2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701330" cy="5032375"/>
          </a:xfrm>
        </p:spPr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 smtClean="0"/>
              <a:t>know</a:t>
            </a:r>
            <a:endParaRPr lang="en-US" altLang="zh-CN" b="1" dirty="0"/>
          </a:p>
          <a:p>
            <a:pPr lvl="1"/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</a:p>
          <a:p>
            <a:r>
              <a:rPr lang="en-US" altLang="zh-CN" dirty="0" smtClean="0"/>
              <a:t>Examples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birth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1995</a:t>
            </a:r>
          </a:p>
          <a:p>
            <a:pPr lvl="2"/>
            <a:r>
              <a:rPr lang="en-US" dirty="0" smtClean="0">
                <a:sym typeface="Symbol" pitchFamily="18" charset="2"/>
              </a:rPr>
              <a:t></a:t>
            </a:r>
            <a:r>
              <a:rPr lang="en-US" i="1" baseline="-25000" dirty="0"/>
              <a:t>birth</a:t>
            </a:r>
            <a:r>
              <a:rPr lang="en-US" baseline="-25000" dirty="0"/>
              <a:t> </a:t>
            </a:r>
            <a:r>
              <a:rPr lang="en-US" altLang="zh-CN" baseline="-25000" dirty="0" smtClean="0"/>
              <a:t>&gt;</a:t>
            </a:r>
            <a:r>
              <a:rPr lang="en-US" baseline="-25000" dirty="0" smtClean="0"/>
              <a:t> 19</a:t>
            </a:r>
            <a:r>
              <a:rPr lang="en-US" altLang="zh-CN" baseline="-25000" dirty="0" smtClean="0"/>
              <a:t>95</a:t>
            </a:r>
            <a:r>
              <a:rPr lang="en-US" dirty="0" smtClean="0"/>
              <a:t>(</a:t>
            </a:r>
            <a:r>
              <a:rPr lang="en-US" altLang="zh-CN" dirty="0" smtClean="0"/>
              <a:t>Student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>
              <a:spcBef>
                <a:spcPts val="2300"/>
              </a:spcBef>
              <a:buFont typeface="+mj-lt"/>
              <a:buAutoNum type="arabicPeriod"/>
            </a:pPr>
            <a:r>
              <a:rPr lang="en-US" altLang="zh-CN" dirty="0" smtClean="0"/>
              <a:t>Optimize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is-IS" sz="2000" dirty="0">
                <a:latin typeface="Calibri" charset="0"/>
              </a:rPr>
              <a:t>σ</a:t>
            </a:r>
            <a:r>
              <a:rPr lang="en-US" altLang="zh-CN" sz="2000" baseline="-25000" dirty="0" err="1">
                <a:latin typeface="LucidaGrande" charset="0"/>
              </a:rPr>
              <a:t>cNum</a:t>
            </a:r>
            <a:r>
              <a:rPr lang="is-IS" sz="2000" baseline="-25000" dirty="0">
                <a:latin typeface="LucidaGrande" charset="0"/>
              </a:rPr>
              <a:t>=</a:t>
            </a:r>
            <a:r>
              <a:rPr lang="en-US" altLang="zh-CN" sz="2000" baseline="-25000" dirty="0">
                <a:latin typeface="LucidaGrande" charset="0"/>
              </a:rPr>
              <a:t>354</a:t>
            </a:r>
            <a:r>
              <a:rPr lang="is-IS" sz="2000" dirty="0">
                <a:latin typeface="LucidaGrande" charset="0"/>
              </a:rPr>
              <a:t> (R </a:t>
            </a:r>
            <a:r>
              <a:rPr lang="mr-IN" sz="2000" dirty="0"/>
              <a:t>⨝</a:t>
            </a:r>
            <a:r>
              <a:rPr lang="is-IS" sz="2000" dirty="0">
                <a:latin typeface="Cambria" charset="0"/>
              </a:rPr>
              <a:t>   </a:t>
            </a:r>
            <a:r>
              <a:rPr lang="is-IS" sz="2000" dirty="0">
                <a:latin typeface="GillSans" charset="0"/>
              </a:rPr>
              <a:t>S</a:t>
            </a:r>
            <a:r>
              <a:rPr lang="is-IS" sz="2000" dirty="0" smtClean="0">
                <a:latin typeface="GillSans" charset="0"/>
              </a:rPr>
              <a:t>)</a:t>
            </a:r>
          </a:p>
          <a:p>
            <a:pPr lvl="2"/>
            <a:r>
              <a:rPr lang="is-IS" dirty="0" smtClean="0">
                <a:latin typeface="Calibri" charset="0"/>
              </a:rPr>
              <a:t>σ</a:t>
            </a:r>
            <a:r>
              <a:rPr lang="en-US" altLang="zh-CN" baseline="-25000" dirty="0" err="1">
                <a:latin typeface="LucidaGrande" charset="0"/>
              </a:rPr>
              <a:t>cNum</a:t>
            </a:r>
            <a:r>
              <a:rPr lang="is-IS" baseline="-25000" dirty="0">
                <a:latin typeface="LucidaGrande" charset="0"/>
              </a:rPr>
              <a:t>=</a:t>
            </a:r>
            <a:r>
              <a:rPr lang="en-US" altLang="zh-CN" baseline="-25000" dirty="0">
                <a:latin typeface="LucidaGrande" charset="0"/>
              </a:rPr>
              <a:t>354</a:t>
            </a:r>
            <a:r>
              <a:rPr lang="is-IS" baseline="-25000" dirty="0">
                <a:latin typeface="LucidaGrande" charset="0"/>
              </a:rPr>
              <a:t> </a:t>
            </a:r>
            <a:r>
              <a:rPr lang="is-IS" dirty="0">
                <a:latin typeface="LucidaGrande" charset="0"/>
              </a:rPr>
              <a:t>(R) </a:t>
            </a:r>
            <a:r>
              <a:rPr lang="mr-IN" dirty="0"/>
              <a:t>⨝</a:t>
            </a:r>
            <a:r>
              <a:rPr lang="is-IS" dirty="0">
                <a:latin typeface="Cambria" charset="0"/>
              </a:rPr>
              <a:t>   </a:t>
            </a:r>
            <a:r>
              <a:rPr lang="is-IS" dirty="0" smtClean="0">
                <a:latin typeface="GillSans" charset="0"/>
              </a:rPr>
              <a:t>S</a:t>
            </a:r>
          </a:p>
          <a:p>
            <a:pPr marL="914400" lvl="1" indent="-457200">
              <a:spcBef>
                <a:spcPts val="1700"/>
              </a:spcBef>
              <a:buFont typeface="+mj-lt"/>
              <a:buAutoNum type="arabicPeriod"/>
            </a:pPr>
            <a:r>
              <a:rPr lang="en-US" altLang="zh-CN" dirty="0" smtClean="0"/>
              <a:t>Convert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SELECT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name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student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</a:p>
          <a:p>
            <a:pPr lvl="2"/>
            <a:r>
              <a:rPr lang="is-IS" dirty="0" smtClean="0">
                <a:solidFill>
                  <a:prstClr val="black"/>
                </a:solidFill>
                <a:latin typeface="LucidaGrande" charset="0"/>
              </a:rPr>
              <a:t>π</a:t>
            </a:r>
            <a:r>
              <a:rPr lang="is-IS" baseline="-25000" dirty="0" smtClean="0">
                <a:solidFill>
                  <a:prstClr val="black"/>
                </a:solidFill>
                <a:latin typeface="LucidaGrande" charset="0"/>
              </a:rPr>
              <a:t>name</a:t>
            </a:r>
            <a:r>
              <a:rPr lang="is-IS" baseline="-25000" dirty="0" smtClean="0">
                <a:latin typeface="LucidaGrande" charset="0"/>
              </a:rPr>
              <a:t> </a:t>
            </a:r>
            <a:r>
              <a:rPr lang="is-IS" dirty="0" smtClean="0">
                <a:latin typeface="LucidaGrande" charset="0"/>
              </a:rPr>
              <a:t>(</a:t>
            </a:r>
            <a:r>
              <a:rPr lang="en-US" altLang="zh-CN" dirty="0" smtClean="0">
                <a:latin typeface="LucidaGrande" charset="0"/>
              </a:rPr>
              <a:t>Student</a:t>
            </a:r>
            <a:r>
              <a:rPr lang="is-IS" dirty="0" smtClean="0">
                <a:latin typeface="LucidaGrande" charset="0"/>
              </a:rPr>
              <a:t>)</a:t>
            </a:r>
            <a:endParaRPr lang="is-IS" dirty="0">
              <a:latin typeface="GillSans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zh-CN" dirty="0"/>
          </a:p>
          <a:p>
            <a:pPr lvl="1"/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9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368475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know</a:t>
            </a:r>
            <a:endParaRPr lang="en-US" altLang="zh-CN" b="1" dirty="0"/>
          </a:p>
          <a:p>
            <a:pPr lvl="1"/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</a:t>
            </a:r>
          </a:p>
          <a:p>
            <a:pPr lvl="1"/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better/useful?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arser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do?</a:t>
            </a:r>
          </a:p>
          <a:p>
            <a:pPr lvl="2"/>
            <a:r>
              <a:rPr lang="en-US" altLang="zh-CN" dirty="0" smtClean="0"/>
              <a:t>Convert</a:t>
            </a:r>
            <a:r>
              <a:rPr lang="zh-CN" alt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input SQL text to a logical plan </a:t>
            </a:r>
            <a:endParaRPr lang="en-US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query: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SELECT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*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Student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endParaRPr lang="en-US" dirty="0" smtClean="0"/>
          </a:p>
          <a:p>
            <a:pPr lvl="2"/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Student(id)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57997" y="5706908"/>
            <a:ext cx="551940" cy="437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Midterm</a:t>
            </a:r>
            <a:endParaRPr lang="en-US" altLang="zh-CN" dirty="0"/>
          </a:p>
          <a:p>
            <a:pPr lvl="1"/>
            <a:r>
              <a:rPr lang="en-US" altLang="zh-CN" dirty="0" smtClean="0"/>
              <a:t>Thursday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2:30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3:20</a:t>
            </a:r>
            <a:r>
              <a:rPr lang="zh-CN" altLang="en-US" dirty="0" smtClean="0"/>
              <a:t> </a:t>
            </a:r>
            <a:r>
              <a:rPr lang="en-US" altLang="zh-CN" dirty="0" smtClean="0"/>
              <a:t>pm</a:t>
            </a:r>
          </a:p>
          <a:p>
            <a:pPr lvl="1"/>
            <a:r>
              <a:rPr lang="cs-CZ" altLang="zh-CN" dirty="0" smtClean="0"/>
              <a:t>AQ3149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Bring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Student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IDs</a:t>
            </a:r>
            <a:endParaRPr lang="en-US" altLang="zh-CN" dirty="0" smtClean="0"/>
          </a:p>
          <a:p>
            <a:r>
              <a:rPr lang="en-US" altLang="zh-CN" dirty="0" smtClean="0"/>
              <a:t>Please </a:t>
            </a:r>
            <a:r>
              <a:rPr lang="en-US" altLang="zh-CN" b="1" dirty="0">
                <a:solidFill>
                  <a:srgbClr val="FF0000"/>
                </a:solidFill>
              </a:rPr>
              <a:t>budget your time </a:t>
            </a:r>
            <a:r>
              <a:rPr lang="en-US" altLang="zh-CN" dirty="0"/>
              <a:t>so you get to all </a:t>
            </a:r>
            <a:r>
              <a:rPr lang="en-US" altLang="zh-CN" dirty="0" smtClean="0"/>
              <a:t>questions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Relax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3" y="852657"/>
            <a:ext cx="3010951" cy="30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17977</TotalTime>
  <Words>323</Words>
  <Application>Microsoft Macintosh PowerPoint</Application>
  <PresentationFormat>On-screen Show 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GillSans</vt:lpstr>
      <vt:lpstr>LucidaGrande</vt:lpstr>
      <vt:lpstr>Mangal</vt:lpstr>
      <vt:lpstr>Symbol</vt:lpstr>
      <vt:lpstr>Times New Roman</vt:lpstr>
      <vt:lpstr>等线</vt:lpstr>
      <vt:lpstr>等线 Light</vt:lpstr>
      <vt:lpstr>Office Theme</vt:lpstr>
      <vt:lpstr>CMPT 354: Database System I</vt:lpstr>
      <vt:lpstr>Midterm Coverage</vt:lpstr>
      <vt:lpstr>Database History (10%)</vt:lpstr>
      <vt:lpstr>Relational Model (10%)</vt:lpstr>
      <vt:lpstr>SQL (45%)</vt:lpstr>
      <vt:lpstr>Relational Algebra</vt:lpstr>
      <vt:lpstr>Query Processing and Indexing</vt:lpstr>
      <vt:lpstr>Notes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619</cp:revision>
  <cp:lastPrinted>2018-10-04T22:50:49Z</cp:lastPrinted>
  <dcterms:created xsi:type="dcterms:W3CDTF">2018-08-29T21:30:27Z</dcterms:created>
  <dcterms:modified xsi:type="dcterms:W3CDTF">2018-10-15T06:26:17Z</dcterms:modified>
</cp:coreProperties>
</file>