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1018" r:id="rId3"/>
    <p:sldId id="1090" r:id="rId4"/>
    <p:sldId id="1092" r:id="rId5"/>
    <p:sldId id="1093" r:id="rId6"/>
    <p:sldId id="1095" r:id="rId7"/>
    <p:sldId id="1096" r:id="rId8"/>
    <p:sldId id="1097" r:id="rId9"/>
    <p:sldId id="1098" r:id="rId10"/>
    <p:sldId id="1099" r:id="rId11"/>
    <p:sldId id="1100" r:id="rId12"/>
    <p:sldId id="1101" r:id="rId13"/>
    <p:sldId id="1104" r:id="rId14"/>
    <p:sldId id="1105" r:id="rId15"/>
    <p:sldId id="1106" r:id="rId16"/>
    <p:sldId id="1107" r:id="rId17"/>
    <p:sldId id="1108" r:id="rId18"/>
    <p:sldId id="1110" r:id="rId19"/>
    <p:sldId id="1103" r:id="rId20"/>
    <p:sldId id="1128" r:id="rId21"/>
    <p:sldId id="1111" r:id="rId22"/>
    <p:sldId id="1113" r:id="rId23"/>
    <p:sldId id="1114" r:id="rId24"/>
    <p:sldId id="1115" r:id="rId25"/>
    <p:sldId id="1116" r:id="rId26"/>
    <p:sldId id="1117" r:id="rId27"/>
    <p:sldId id="1119" r:id="rId28"/>
    <p:sldId id="1154" r:id="rId29"/>
    <p:sldId id="1120" r:id="rId30"/>
    <p:sldId id="1121" r:id="rId31"/>
    <p:sldId id="1122" r:id="rId32"/>
    <p:sldId id="1123" r:id="rId33"/>
    <p:sldId id="1124" r:id="rId34"/>
    <p:sldId id="1125" r:id="rId35"/>
    <p:sldId id="1126" r:id="rId36"/>
    <p:sldId id="1127" r:id="rId37"/>
    <p:sldId id="1155" r:id="rId38"/>
    <p:sldId id="1129" r:id="rId39"/>
    <p:sldId id="1130" r:id="rId40"/>
    <p:sldId id="1131" r:id="rId41"/>
    <p:sldId id="1132" r:id="rId42"/>
    <p:sldId id="1133" r:id="rId43"/>
    <p:sldId id="1135" r:id="rId44"/>
    <p:sldId id="1153" r:id="rId45"/>
    <p:sldId id="32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0F89E4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/>
    <p:restoredTop sz="64544"/>
  </p:normalViewPr>
  <p:slideViewPr>
    <p:cSldViewPr snapToGrid="0" snapToObjects="1">
      <p:cViewPr varScale="1">
        <p:scale>
          <a:sx n="88" d="100"/>
          <a:sy n="88" d="100"/>
        </p:scale>
        <p:origin x="2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4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AC33-2668-6F42-B2CD-39487A8BC4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E428-BBF4-1143-A4EA-528F677E396D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0F70-3CE0-E740-B1C9-DCF73F9043F3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3B8F-5FFC-7C48-940E-DACC7C03B716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82-6735-E04B-8622-95F867B710E2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DEB-886E-094A-A2DA-759A3C54369E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45F9-7F80-474A-B173-990E06F99A2F}" type="datetime1">
              <a:rPr lang="en-CA" smtClean="0"/>
              <a:t>2018-11-20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771-0483-6F43-8804-FA069B863910}" type="datetime1">
              <a:rPr lang="en-CA" smtClean="0"/>
              <a:t>2018-11-20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8B2-8C0B-B947-8441-C42D8CD342F4}" type="datetime1">
              <a:rPr lang="en-CA" smtClean="0"/>
              <a:t>2018-11-20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4837-9188-2749-BC24-68A8C4F19383}" type="datetime1">
              <a:rPr lang="en-CA" smtClean="0"/>
              <a:t>2018-11-20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DF9-6355-C848-85B0-D451FD567573}" type="datetime1">
              <a:rPr lang="en-CA" smtClean="0"/>
              <a:t>2018-11-20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6EF4-3555-B74F-9D68-746998D17211}" type="datetime1">
              <a:rPr lang="en-CA" smtClean="0"/>
              <a:t>2018-11-20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A7C2-EA23-BD44-8D9B-221132F97325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11.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722046"/>
            <a:ext cx="7886700" cy="3855231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u="sng" dirty="0"/>
              <a:t>2. Concurrent</a:t>
            </a:r>
            <a:r>
              <a:rPr lang="en-US" sz="2700" u="sng" dirty="0"/>
              <a:t> </a:t>
            </a:r>
            <a:r>
              <a:rPr lang="en-US" sz="27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dirty="0"/>
              <a:t>Disk accesses may be frequent and </a:t>
            </a:r>
            <a:r>
              <a:rPr lang="en-US" b="1" dirty="0"/>
              <a:t>slow</a:t>
            </a:r>
            <a:r>
              <a:rPr lang="en-US" dirty="0"/>
              <a:t>- optimize for throughput (# of TXNs), trade for latency (time for any one TXN)</a:t>
            </a:r>
            <a:endParaRPr lang="en-US" b="1" dirty="0"/>
          </a:p>
          <a:p>
            <a:pPr lvl="1">
              <a:buSzPct val="75000"/>
            </a:pPr>
            <a:endParaRPr lang="en-US" b="1" dirty="0"/>
          </a:p>
          <a:p>
            <a:pPr lvl="1">
              <a:buSzPct val="75000"/>
            </a:pPr>
            <a:r>
              <a:rPr lang="en-US" dirty="0"/>
              <a:t>Users should still be able to execute TXNs as if in </a:t>
            </a:r>
            <a:r>
              <a:rPr lang="en-US" b="1" dirty="0"/>
              <a:t>isolation</a:t>
            </a:r>
            <a:r>
              <a:rPr lang="en-US" dirty="0"/>
              <a:t> and such that </a:t>
            </a:r>
            <a:r>
              <a:rPr lang="en-US" b="1" dirty="0"/>
              <a:t>consistency </a:t>
            </a:r>
            <a:r>
              <a:rPr lang="en-US" dirty="0"/>
              <a:t>is maintained</a:t>
            </a:r>
          </a:p>
          <a:p>
            <a:pPr lvl="2">
              <a:buSzPct val="75000"/>
            </a:pP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1106072" y="5577277"/>
            <a:ext cx="740927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2400" b="1" dirty="0">
                <a:latin typeface="+mj-lt"/>
              </a:rPr>
              <a:t>Idea</a:t>
            </a:r>
            <a:r>
              <a:rPr lang="en-US" sz="2400" dirty="0">
                <a:latin typeface="+mj-lt"/>
              </a:rPr>
              <a:t>: Have the DBMS handle running several user TXNs concurrently, in order to keep CPUs humming…</a:t>
            </a:r>
          </a:p>
        </p:txBody>
      </p:sp>
    </p:spTree>
    <p:extLst>
      <p:ext uri="{BB962C8B-B14F-4D97-AF65-F5344CB8AC3E}">
        <p14:creationId xmlns:p14="http://schemas.microsoft.com/office/powerpoint/2010/main" val="44953613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11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135194" y="2434158"/>
            <a:ext cx="5657318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 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1000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Client 2: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2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011265" y="5034312"/>
            <a:ext cx="737599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Two managers attempt to </a:t>
            </a:r>
            <a:r>
              <a:rPr lang="en-US" altLang="zh-CN" sz="2100" dirty="0">
                <a:latin typeface="+mj-lt"/>
              </a:rPr>
              <a:t>increase</a:t>
            </a:r>
            <a:r>
              <a:rPr lang="zh-CN" altLang="en-US" sz="2100" dirty="0">
                <a:latin typeface="+mj-lt"/>
              </a:rPr>
              <a:t> </a:t>
            </a:r>
            <a:r>
              <a:rPr lang="en-US" altLang="zh-CN" sz="2100" dirty="0">
                <a:latin typeface="+mj-lt"/>
              </a:rPr>
              <a:t>employee</a:t>
            </a:r>
            <a:r>
              <a:rPr lang="zh-CN" altLang="en-US" sz="2100" dirty="0">
                <a:latin typeface="+mj-lt"/>
              </a:rPr>
              <a:t> </a:t>
            </a:r>
            <a:r>
              <a:rPr lang="en-US" altLang="zh-CN" sz="2100" dirty="0">
                <a:latin typeface="+mj-lt"/>
              </a:rPr>
              <a:t>salary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concurrently-</a:t>
            </a:r>
            <a:br>
              <a:rPr lang="en-US" sz="2100" dirty="0">
                <a:latin typeface="+mj-lt"/>
              </a:rPr>
            </a:br>
            <a:r>
              <a:rPr lang="en-US" sz="2100" dirty="0">
                <a:latin typeface="+mj-lt"/>
              </a:rPr>
              <a:t>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10602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12</a:t>
            </a:fld>
            <a:endParaRPr lang="en-US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1923589" y="2027442"/>
            <a:ext cx="5657318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1000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Client 2: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 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*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2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2085300" y="5553808"/>
            <a:ext cx="5744073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Now works like a charm- we’ll see how / why </a:t>
            </a:r>
            <a:r>
              <a:rPr lang="en-US" altLang="zh-CN" sz="2100" dirty="0">
                <a:latin typeface="+mj-lt"/>
              </a:rPr>
              <a:t>later</a:t>
            </a:r>
            <a:r>
              <a:rPr lang="en-US" sz="2100" dirty="0">
                <a:latin typeface="+mj-lt"/>
              </a:rPr>
              <a:t>…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Multiple users: single statements</a:t>
            </a:r>
          </a:p>
        </p:txBody>
      </p:sp>
    </p:spTree>
    <p:extLst>
      <p:ext uri="{BB962C8B-B14F-4D97-AF65-F5344CB8AC3E}">
        <p14:creationId xmlns:p14="http://schemas.microsoft.com/office/powerpoint/2010/main" val="18429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13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Properties: ACID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4218" y="6176963"/>
            <a:ext cx="633556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+mj-lt"/>
              </a:rPr>
              <a:t>ACID continues to be a </a:t>
            </a:r>
            <a:r>
              <a:rPr lang="en-US" sz="2400" dirty="0">
                <a:latin typeface="+mj-lt"/>
              </a:rPr>
              <a:t>source of great debate! </a:t>
            </a:r>
          </a:p>
        </p:txBody>
      </p:sp>
    </p:spTree>
    <p:extLst>
      <p:ext uri="{BB962C8B-B14F-4D97-AF65-F5344CB8AC3E}">
        <p14:creationId xmlns:p14="http://schemas.microsoft.com/office/powerpoint/2010/main" val="11157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14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TXN’s activities are atomic: </a:t>
            </a:r>
            <a:r>
              <a:rPr lang="en-US" sz="2400" b="1" dirty="0"/>
              <a:t>all or nothing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en-US" dirty="0"/>
              <a:t>Intuitively: in the real world, a transaction is something that would either occur </a:t>
            </a:r>
            <a:r>
              <a:rPr lang="en-US" i="1" dirty="0"/>
              <a:t>completely</a:t>
            </a:r>
            <a:r>
              <a:rPr lang="en-US" dirty="0"/>
              <a:t> or </a:t>
            </a:r>
            <a:r>
              <a:rPr lang="en-US" i="1" dirty="0"/>
              <a:t>not at all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Two possible outcomes for a TXN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</a:t>
            </a:r>
            <a:r>
              <a:rPr lang="en-US" i="1" dirty="0"/>
              <a:t>commits</a:t>
            </a:r>
            <a:r>
              <a:rPr lang="en-US" dirty="0"/>
              <a:t>: all the changes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</a:t>
            </a:r>
            <a:r>
              <a:rPr lang="en-US" i="1" dirty="0"/>
              <a:t>aborts</a:t>
            </a:r>
            <a:r>
              <a:rPr lang="en-US" dirty="0"/>
              <a:t>: no changes are made</a:t>
            </a:r>
          </a:p>
        </p:txBody>
      </p:sp>
    </p:spTree>
    <p:extLst>
      <p:ext uri="{BB962C8B-B14F-4D97-AF65-F5344CB8AC3E}">
        <p14:creationId xmlns:p14="http://schemas.microsoft.com/office/powerpoint/2010/main" val="9883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15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</a:t>
            </a:r>
            <a:r>
              <a:rPr lang="en-US" altLang="zh-CN" dirty="0"/>
              <a:t>t</a:t>
            </a:r>
            <a:endParaRPr 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497" y="1825625"/>
            <a:ext cx="8673005" cy="4895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tables must always satisfy user-specified </a:t>
            </a:r>
            <a:r>
              <a:rPr lang="en-US" b="1" i="1" dirty="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Examples:</a:t>
            </a:r>
          </a:p>
          <a:p>
            <a:pPr lvl="2"/>
            <a:r>
              <a:rPr lang="en-US" dirty="0"/>
              <a:t>Account 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3317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16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</a:t>
            </a:r>
            <a:r>
              <a:rPr lang="en-US" altLang="zh-CN" dirty="0"/>
              <a:t>ed</a:t>
            </a:r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transaction executes concurrently with other transactions</a:t>
            </a:r>
          </a:p>
          <a:p>
            <a:endParaRPr lang="en-US" sz="2400" dirty="0"/>
          </a:p>
          <a:p>
            <a:r>
              <a:rPr lang="en-US" sz="2400" b="1" dirty="0"/>
              <a:t>Isolation</a:t>
            </a:r>
            <a:r>
              <a:rPr lang="en-US" sz="2400" dirty="0"/>
              <a:t>: the effect is as if each transaction executes in </a:t>
            </a:r>
            <a:r>
              <a:rPr lang="en-US" sz="2400" i="1" dirty="0"/>
              <a:t>isolation</a:t>
            </a:r>
            <a:r>
              <a:rPr lang="en-US" sz="2400" dirty="0"/>
              <a:t> of the others.</a:t>
            </a:r>
          </a:p>
          <a:p>
            <a:pPr lvl="1"/>
            <a:endParaRPr lang="en-US" dirty="0"/>
          </a:p>
          <a:p>
            <a:pPr lvl="1"/>
            <a:r>
              <a:rPr lang="en-US" sz="2100" dirty="0"/>
              <a:t>E.g. Should not be able to observe changes from other transactions during the run</a:t>
            </a:r>
          </a:p>
        </p:txBody>
      </p:sp>
    </p:spTree>
    <p:extLst>
      <p:ext uri="{BB962C8B-B14F-4D97-AF65-F5344CB8AC3E}">
        <p14:creationId xmlns:p14="http://schemas.microsoft.com/office/powerpoint/2010/main" val="142045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</a:t>
            </a:r>
            <a:r>
              <a:rPr lang="en-US" altLang="zh-CN" dirty="0"/>
              <a:t>le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effect of a TXN must continue to exist (</a:t>
            </a:r>
            <a:r>
              <a:rPr lang="en-US" sz="2400" b="1" i="1" dirty="0"/>
              <a:t>“persist”</a:t>
            </a:r>
            <a:r>
              <a:rPr lang="en-US" sz="2400" dirty="0"/>
              <a:t>) after the TXN</a:t>
            </a:r>
          </a:p>
          <a:p>
            <a:pPr lvl="1"/>
            <a:r>
              <a:rPr lang="en-US" sz="2100" dirty="0"/>
              <a:t>And after the whole program has terminated</a:t>
            </a:r>
          </a:p>
          <a:p>
            <a:pPr lvl="1"/>
            <a:r>
              <a:rPr lang="en-US" sz="2100" dirty="0"/>
              <a:t>And even if there are power failures, crashes, etc.</a:t>
            </a:r>
          </a:p>
          <a:p>
            <a:pPr lvl="1"/>
            <a:r>
              <a:rPr lang="en-US" sz="2100" dirty="0"/>
              <a:t>And etc…</a:t>
            </a:r>
          </a:p>
          <a:p>
            <a:pPr lvl="1"/>
            <a:endParaRPr lang="en-US" dirty="0"/>
          </a:p>
          <a:p>
            <a:r>
              <a:rPr lang="en-US" sz="2400" dirty="0"/>
              <a:t>Means: Write data to </a:t>
            </a:r>
            <a:r>
              <a:rPr lang="en-US" sz="24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0485" y="383040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91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Note: ACID is contentious!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26" y="1961310"/>
            <a:ext cx="4960620" cy="4158565"/>
          </a:xfrm>
        </p:spPr>
        <p:txBody>
          <a:bodyPr>
            <a:normAutofit/>
          </a:bodyPr>
          <a:lstStyle/>
          <a:p>
            <a:r>
              <a:rPr lang="en-US" sz="2400" dirty="0"/>
              <a:t>Many debates over ACID, both </a:t>
            </a:r>
            <a:r>
              <a:rPr lang="en-US" sz="2400" b="1" dirty="0"/>
              <a:t>historically</a:t>
            </a:r>
            <a:r>
              <a:rPr lang="en-US" sz="2400" dirty="0"/>
              <a:t> and</a:t>
            </a:r>
            <a:r>
              <a:rPr lang="en-US" sz="2400" b="1" dirty="0"/>
              <a:t> currently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Many newer “NoSQL” DBMSs relax ACID</a:t>
            </a:r>
          </a:p>
          <a:p>
            <a:endParaRPr lang="en-US" sz="2400" dirty="0"/>
          </a:p>
          <a:p>
            <a:r>
              <a:rPr lang="en-US" sz="2400" dirty="0"/>
              <a:t>In turn, now “</a:t>
            </a:r>
            <a:r>
              <a:rPr lang="en-US" sz="2400" dirty="0" err="1"/>
              <a:t>NewSQL</a:t>
            </a:r>
            <a:r>
              <a:rPr lang="en-US" sz="2400" dirty="0"/>
              <a:t>” reintroduces ACID compliance to NoSQL-style DBMSs…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28" y="1572488"/>
            <a:ext cx="1309334" cy="1206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70" y="2999606"/>
            <a:ext cx="3500131" cy="208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6054" y="5866728"/>
            <a:ext cx="5831891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ACID is an extremely important &amp; successful paradigm, but still debated!</a:t>
            </a:r>
          </a:p>
        </p:txBody>
      </p:sp>
    </p:spTree>
    <p:extLst>
      <p:ext uri="{BB962C8B-B14F-4D97-AF65-F5344CB8AC3E}">
        <p14:creationId xmlns:p14="http://schemas.microsoft.com/office/powerpoint/2010/main" val="7437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2" y="329891"/>
            <a:ext cx="8187371" cy="9941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(Big</a:t>
            </a:r>
            <a:r>
              <a:rPr lang="zh-CN" altLang="en-US" dirty="0"/>
              <a:t> </a:t>
            </a:r>
            <a:r>
              <a:rPr lang="en-US" altLang="zh-CN" dirty="0"/>
              <a:t>Picture)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73979" y="3658845"/>
            <a:ext cx="998882" cy="71830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Storage</a:t>
            </a:r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705140" y="2286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Definition</a:t>
            </a:r>
            <a:endParaRPr lang="en-US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71088" y="3266958"/>
            <a:ext cx="816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17803" y="3258207"/>
            <a:ext cx="16508" cy="38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0603" y="2995689"/>
            <a:ext cx="5770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Write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327852" y="2989959"/>
            <a:ext cx="5375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Read</a:t>
            </a:r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7824" y="5012146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Transaction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list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writes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reads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824" y="5385763"/>
            <a:ext cx="2588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example:</a:t>
            </a:r>
            <a:r>
              <a:rPr lang="zh-CN" altLang="en-US" sz="1400" dirty="0"/>
              <a:t> </a:t>
            </a:r>
            <a:r>
              <a:rPr lang="en-US" altLang="zh-CN" sz="1400" dirty="0"/>
              <a:t>{Read,</a:t>
            </a:r>
            <a:r>
              <a:rPr lang="zh-CN" altLang="en-US" sz="1400" dirty="0"/>
              <a:t> </a:t>
            </a:r>
            <a:r>
              <a:rPr lang="en-US" altLang="zh-CN" sz="1400" dirty="0"/>
              <a:t>Read,</a:t>
            </a:r>
            <a:r>
              <a:rPr lang="zh-CN" altLang="en-US" sz="1400" dirty="0"/>
              <a:t> </a:t>
            </a:r>
            <a:r>
              <a:rPr lang="en-US" altLang="zh-CN" sz="1400" dirty="0"/>
              <a:t>Write}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32076" y="2315481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04491" y="2286413"/>
            <a:ext cx="18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Two</a:t>
            </a:r>
            <a:r>
              <a:rPr lang="zh-CN" altLang="en-US" b="1" u="sng" dirty="0"/>
              <a:t> </a:t>
            </a:r>
            <a:r>
              <a:rPr lang="en-US" altLang="zh-CN" b="1" u="sng" dirty="0"/>
              <a:t>Big</a:t>
            </a:r>
            <a:r>
              <a:rPr lang="zh-CN" altLang="en-US" b="1" u="sng" dirty="0"/>
              <a:t> </a:t>
            </a:r>
            <a:r>
              <a:rPr lang="en-US" altLang="zh-CN" b="1" u="sng" dirty="0"/>
              <a:t>Problems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248704" y="3258070"/>
            <a:ext cx="2251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Support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multiple transaction at the same time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4305" y="4427371"/>
            <a:ext cx="207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2.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Make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sure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the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data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stored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is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reliable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649112" y="2286413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43156" y="2286413"/>
            <a:ext cx="124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Techniques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035792" y="3345038"/>
            <a:ext cx="155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Concurrency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1552" y="4514054"/>
            <a:ext cx="127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2.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Database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Recovery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0825" y="2286413"/>
            <a:ext cx="117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Properties</a:t>
            </a:r>
            <a:endParaRPr lang="en-US" b="1" u="sng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743851" y="2300675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33615" y="3147437"/>
            <a:ext cx="990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00B050"/>
                </a:solidFill>
              </a:rPr>
              <a:t>A</a:t>
            </a:r>
            <a:r>
              <a:rPr lang="en-US" altLang="zh-CN" sz="1600" dirty="0">
                <a:solidFill>
                  <a:srgbClr val="00B050"/>
                </a:solidFill>
              </a:rPr>
              <a:t>tomicity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00185" y="3848295"/>
            <a:ext cx="117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C</a:t>
            </a:r>
            <a:r>
              <a:rPr lang="en-US" altLang="zh-CN" sz="1600" dirty="0">
                <a:solidFill>
                  <a:srgbClr val="FF0000"/>
                </a:solidFill>
              </a:rPr>
              <a:t>onsistency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5235" y="4428585"/>
            <a:ext cx="902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solation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95235" y="5069315"/>
            <a:ext cx="99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00B050"/>
                </a:solidFill>
              </a:rPr>
              <a:t>D</a:t>
            </a:r>
            <a:r>
              <a:rPr lang="en-US" altLang="zh-CN" sz="1600" dirty="0">
                <a:solidFill>
                  <a:srgbClr val="00B050"/>
                </a:solidFill>
              </a:rPr>
              <a:t>urability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361039" y="3571869"/>
            <a:ext cx="628006" cy="2409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6" idx="1"/>
          </p:cNvCxnSpPr>
          <p:nvPr/>
        </p:nvCxnSpPr>
        <p:spPr>
          <a:xfrm>
            <a:off x="7434536" y="3558320"/>
            <a:ext cx="565649" cy="45925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7" idx="1"/>
          </p:cNvCxnSpPr>
          <p:nvPr/>
        </p:nvCxnSpPr>
        <p:spPr>
          <a:xfrm>
            <a:off x="7350251" y="3805661"/>
            <a:ext cx="744984" cy="79220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2"/>
          <p:cNvCxnSpPr/>
          <p:nvPr/>
        </p:nvCxnSpPr>
        <p:spPr>
          <a:xfrm flipV="1">
            <a:off x="7413896" y="3442979"/>
            <a:ext cx="589117" cy="12725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2"/>
          <p:cNvCxnSpPr>
            <a:stCxn id="22" idx="3"/>
          </p:cNvCxnSpPr>
          <p:nvPr/>
        </p:nvCxnSpPr>
        <p:spPr>
          <a:xfrm>
            <a:off x="7421035" y="4806442"/>
            <a:ext cx="683832" cy="44380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32"/>
          <p:cNvCxnSpPr/>
          <p:nvPr/>
        </p:nvCxnSpPr>
        <p:spPr>
          <a:xfrm>
            <a:off x="5499771" y="4650111"/>
            <a:ext cx="641781" cy="2797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4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9A7C-A761-734A-9D54-0C398F9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24A1-7408-3043-A7B3-771D2340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3252"/>
            <a:ext cx="8515350" cy="48874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developer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occurs,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Multiple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users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CF13-DC38-C848-BC25-BE76E35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6" b="3733"/>
          <a:stretch/>
        </p:blipFill>
        <p:spPr>
          <a:xfrm>
            <a:off x="2221912" y="3309613"/>
            <a:ext cx="4107366" cy="32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Concurrency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</a:p>
          <a:p>
            <a:pPr lvl="1"/>
            <a:r>
              <a:rPr lang="en-US" altLang="zh-CN" b="1" dirty="0"/>
              <a:t>Scheduling</a:t>
            </a:r>
          </a:p>
          <a:p>
            <a:pPr lvl="1"/>
            <a:r>
              <a:rPr lang="en-US" altLang="zh-CN" b="1" dirty="0"/>
              <a:t>Anomaly</a:t>
            </a:r>
            <a:r>
              <a:rPr lang="zh-CN" altLang="en-US" b="1" dirty="0"/>
              <a:t> </a:t>
            </a:r>
            <a:r>
              <a:rPr lang="en-US" altLang="zh-CN" b="1" dirty="0"/>
              <a:t>types</a:t>
            </a:r>
          </a:p>
          <a:p>
            <a:pPr lvl="1"/>
            <a:r>
              <a:rPr lang="en-US" altLang="zh-CN" b="1" dirty="0"/>
              <a:t>Conflict </a:t>
            </a:r>
            <a:r>
              <a:rPr lang="en-US" altLang="zh-CN" b="1" dirty="0" err="1"/>
              <a:t>serializability</a:t>
            </a:r>
            <a:endParaRPr lang="en-US" altLang="zh-CN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1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799129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/>
              <a:t>Concurrency: Isolation &amp; Consistency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926924"/>
            <a:ext cx="7553653" cy="4410814"/>
          </a:xfrm>
        </p:spPr>
        <p:txBody>
          <a:bodyPr>
            <a:normAutofit/>
          </a:bodyPr>
          <a:lstStyle/>
          <a:p>
            <a:r>
              <a:rPr lang="en-US" dirty="0"/>
              <a:t>The DBMS must handle concurrency such that…</a:t>
            </a:r>
          </a:p>
          <a:p>
            <a:pPr marL="728663" lvl="1" indent="-385763">
              <a:buFont typeface="+mj-lt"/>
              <a:buAutoNum type="arabicPeriod"/>
            </a:pPr>
            <a:endParaRPr lang="en-US" dirty="0"/>
          </a:p>
          <a:p>
            <a:pPr marL="728663" lvl="1" indent="-385763">
              <a:buFont typeface="+mj-lt"/>
              <a:buAutoNum type="arabicPeriod"/>
            </a:pPr>
            <a:r>
              <a:rPr lang="en-US" b="1" u="sng" dirty="0"/>
              <a:t>I</a:t>
            </a:r>
            <a:r>
              <a:rPr lang="en-US" b="1" dirty="0"/>
              <a:t>solation</a:t>
            </a:r>
            <a:r>
              <a:rPr lang="en-US" dirty="0"/>
              <a:t> is maintained: Users must be able to execute each TXN </a:t>
            </a:r>
            <a:r>
              <a:rPr lang="en-US" b="1" dirty="0"/>
              <a:t>as if they were the only user</a:t>
            </a:r>
          </a:p>
          <a:p>
            <a:pPr lvl="2"/>
            <a:r>
              <a:rPr lang="en-US" dirty="0"/>
              <a:t>DBMS handles the details of </a:t>
            </a:r>
            <a:r>
              <a:rPr lang="en-US" i="1" dirty="0"/>
              <a:t>interleaving</a:t>
            </a:r>
            <a:r>
              <a:rPr lang="en-US" dirty="0"/>
              <a:t> various TXNs</a:t>
            </a:r>
          </a:p>
          <a:p>
            <a:pPr lvl="2"/>
            <a:endParaRPr lang="en-US" sz="2400" dirty="0"/>
          </a:p>
          <a:p>
            <a:pPr lvl="1" indent="-342900">
              <a:buFont typeface="+mj-lt"/>
              <a:buAutoNum type="arabicPeriod"/>
            </a:pPr>
            <a:endParaRPr lang="en-US" b="1" u="sng" dirty="0"/>
          </a:p>
          <a:p>
            <a:pPr lvl="1" indent="-342900">
              <a:buFont typeface="+mj-lt"/>
              <a:buAutoNum type="arabicPeriod"/>
            </a:pPr>
            <a:r>
              <a:rPr lang="en-US" b="1" u="sng" dirty="0"/>
              <a:t>C</a:t>
            </a:r>
            <a:r>
              <a:rPr lang="en-US" b="1" dirty="0"/>
              <a:t>onsistency</a:t>
            </a:r>
            <a:r>
              <a:rPr lang="en-US" dirty="0"/>
              <a:t> is maintained: TXNs must leave the DB in a </a:t>
            </a:r>
            <a:r>
              <a:rPr lang="en-US" b="1" dirty="0"/>
              <a:t>consistent state</a:t>
            </a:r>
          </a:p>
          <a:p>
            <a:pPr lvl="2"/>
            <a:r>
              <a:rPr lang="en-US" dirty="0"/>
              <a:t>DBMS handles the details of enforcing integrity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5920" y="3152369"/>
            <a:ext cx="78457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AC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dirty="0">
                <a:latin typeface="+mj-lt"/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5920" y="5013386"/>
            <a:ext cx="7857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2400" dirty="0">
                <a:latin typeface="+mj-lt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9565247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07494" y="2125267"/>
            <a:ext cx="3757760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088952" y="2817764"/>
            <a:ext cx="389722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494" y="5158078"/>
            <a:ext cx="348076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8952" y="5158078"/>
            <a:ext cx="36202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71468062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6817" y="4557540"/>
            <a:ext cx="30250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79871" y="4557540"/>
            <a:ext cx="323659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6817" y="2857259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8260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9871" y="3482724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1403" y="3485630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0" y="2117286"/>
            <a:ext cx="756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We can look at the TXNs in a timeline view- serial execution: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2279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0256" y="4558753"/>
            <a:ext cx="30462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53187" y="4558753"/>
            <a:ext cx="32615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70257" y="2880343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9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5929" y="3523181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1" y="2117286"/>
            <a:ext cx="665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The TXNs could occur in either order… DBMS allows!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0190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930" y="2857258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2930" y="3525489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117286"/>
            <a:ext cx="499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The DBMS can also </a:t>
            </a:r>
            <a:r>
              <a:rPr lang="en-US" sz="2400" b="1" dirty="0">
                <a:latin typeface="+mj-lt"/>
              </a:rPr>
              <a:t>interleave</a:t>
            </a:r>
            <a:r>
              <a:rPr lang="en-US" sz="2400" dirty="0">
                <a:latin typeface="+mj-lt"/>
              </a:rPr>
              <a:t> the TXNs</a:t>
            </a:r>
            <a:endParaRPr lang="en-US" sz="24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3187" y="4590910"/>
            <a:ext cx="319048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A’s account with 6% interest payment, then T1 transfers $100 to A’s account…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2930" y="4590910"/>
            <a:ext cx="31135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B’s account with a 6% interest payment, then T1 transfers $100 from B’s account…</a:t>
            </a:r>
          </a:p>
        </p:txBody>
      </p:sp>
    </p:spTree>
    <p:extLst>
      <p:ext uri="{BB962C8B-B14F-4D97-AF65-F5344CB8AC3E}">
        <p14:creationId xmlns:p14="http://schemas.microsoft.com/office/powerpoint/2010/main" val="5553700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0923" y="4897014"/>
            <a:ext cx="47421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Is it correct?</a:t>
            </a:r>
            <a:endParaRPr lang="en-US" sz="24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930" y="2857258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2930" y="3525489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117286"/>
            <a:ext cx="499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The DBMS can also </a:t>
            </a:r>
            <a:r>
              <a:rPr lang="en-US" sz="2400" b="1" dirty="0">
                <a:latin typeface="+mj-lt"/>
              </a:rPr>
              <a:t>interleave</a:t>
            </a:r>
            <a:r>
              <a:rPr lang="en-US" sz="2400" dirty="0">
                <a:latin typeface="+mj-lt"/>
              </a:rPr>
              <a:t> the TXNs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577155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Interleave TXNs?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988709"/>
            <a:ext cx="7886701" cy="4300456"/>
          </a:xfrm>
        </p:spPr>
        <p:txBody>
          <a:bodyPr>
            <a:noAutofit/>
          </a:bodyPr>
          <a:lstStyle/>
          <a:p>
            <a:r>
              <a:rPr lang="en-US" dirty="0"/>
              <a:t>Interleaving TXNs might lead to anomalous outcomes… why do it?</a:t>
            </a:r>
          </a:p>
          <a:p>
            <a:endParaRPr lang="en-US" dirty="0"/>
          </a:p>
          <a:p>
            <a:r>
              <a:rPr lang="en-US" dirty="0"/>
              <a:t>Several important reasons:</a:t>
            </a:r>
            <a:endParaRPr lang="en-US" sz="2100" dirty="0"/>
          </a:p>
          <a:p>
            <a:pPr lvl="1"/>
            <a:r>
              <a:rPr lang="en-US" sz="2100" dirty="0"/>
              <a:t>Individual TXNs might be </a:t>
            </a:r>
            <a:r>
              <a:rPr lang="en-US" sz="2100" i="1" dirty="0"/>
              <a:t>slow</a:t>
            </a:r>
            <a:r>
              <a:rPr lang="en-US" sz="2100" dirty="0"/>
              <a:t>- don’t want to block other users during!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Disk access may be </a:t>
            </a:r>
            <a:r>
              <a:rPr lang="en-US" sz="2100" i="1" dirty="0"/>
              <a:t>slow-</a:t>
            </a:r>
            <a:r>
              <a:rPr lang="en-US" sz="2100" dirty="0"/>
              <a:t> let some TXNs use CPUs while others accessing disk!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5878" y="6125518"/>
            <a:ext cx="561224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All concern large differences in </a:t>
            </a:r>
            <a:r>
              <a:rPr lang="en-US" sz="2400" b="1" i="1" dirty="0">
                <a:latin typeface="+mj-lt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92251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t Facebook, only 0.0004% of results returned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inconsistent</a:t>
            </a:r>
          </a:p>
          <a:p>
            <a:r>
              <a:rPr lang="en-US" altLang="zh-CN" dirty="0"/>
              <a:t>But,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40" y="3299696"/>
            <a:ext cx="4424846" cy="28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&amp;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2226468"/>
            <a:ext cx="6858001" cy="3263504"/>
          </a:xfrm>
        </p:spPr>
        <p:txBody>
          <a:bodyPr>
            <a:noAutofit/>
          </a:bodyPr>
          <a:lstStyle/>
          <a:p>
            <a:r>
              <a:rPr lang="en-US" dirty="0"/>
              <a:t>The DBMS has freedom to interleave TXNs</a:t>
            </a:r>
          </a:p>
          <a:p>
            <a:endParaRPr lang="en-US" dirty="0"/>
          </a:p>
          <a:p>
            <a:r>
              <a:rPr lang="en-US" dirty="0"/>
              <a:t>However, it must pick an interleaving or </a:t>
            </a:r>
            <a:r>
              <a:rPr lang="en-US" b="1" dirty="0"/>
              <a:t>schedule</a:t>
            </a:r>
            <a:r>
              <a:rPr lang="en-US" dirty="0"/>
              <a:t> such that </a:t>
            </a:r>
            <a:r>
              <a:rPr lang="en-US" u="sng" dirty="0"/>
              <a:t>isolation and consistency </a:t>
            </a:r>
            <a:r>
              <a:rPr lang="en-US" dirty="0"/>
              <a:t>are maintained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Must be </a:t>
            </a:r>
            <a:r>
              <a:rPr lang="en-US" i="1" dirty="0"/>
              <a:t>as if</a:t>
            </a:r>
            <a:r>
              <a:rPr lang="en-US" dirty="0"/>
              <a:t> the TXNs had executed </a:t>
            </a:r>
            <a:r>
              <a:rPr lang="en-US" b="1" dirty="0">
                <a:solidFill>
                  <a:srgbClr val="FF0000"/>
                </a:solidFill>
              </a:rPr>
              <a:t>serially</a:t>
            </a:r>
            <a:r>
              <a:rPr lang="en-US" dirty="0"/>
              <a:t>!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9016" y="5617687"/>
            <a:ext cx="5951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DBMS must pick a schedule which maintains isolation &amp; consistency</a:t>
            </a:r>
            <a:endParaRPr lang="en-US" sz="21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6523" y="2205521"/>
            <a:ext cx="19374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4200" y="3643683"/>
            <a:ext cx="7857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</a:t>
            </a:r>
            <a:r>
              <a:rPr lang="en-US" sz="2400" b="1" u="sng" dirty="0">
                <a:latin typeface="+mj-lt"/>
              </a:rPr>
              <a:t>CI</a:t>
            </a:r>
            <a:r>
              <a:rPr lang="en-US" sz="2400" dirty="0">
                <a:latin typeface="+mj-lt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453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1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284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8651" y="4188575"/>
            <a:ext cx="4808054" cy="10701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8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1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7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+= 100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6" y="3533200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0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6046474" y="4703874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08483" y="1312885"/>
            <a:ext cx="119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84234" y="3748113"/>
            <a:ext cx="9286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Same result!</a:t>
            </a:r>
            <a:endParaRPr lang="en-US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T</a:t>
            </a:r>
            <a:r>
              <a:rPr lang="en-US" u="sng" baseline="-25000" dirty="0">
                <a:latin typeface="+mj-lt"/>
              </a:rPr>
              <a:t>1</a:t>
            </a:r>
            <a:r>
              <a:rPr lang="en-US" u="sng" dirty="0">
                <a:latin typeface="+mj-lt"/>
                <a:sym typeface="Wingdings"/>
              </a:rPr>
              <a:t>,T</a:t>
            </a:r>
            <a:r>
              <a:rPr lang="en-US" u="sng" baseline="-25000" dirty="0">
                <a:latin typeface="+mj-lt"/>
                <a:sym typeface="Wingdings"/>
              </a:rPr>
              <a:t>2</a:t>
            </a:r>
            <a:r>
              <a:rPr lang="en-US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1:</a:t>
            </a:r>
          </a:p>
        </p:txBody>
      </p:sp>
    </p:spTree>
    <p:extLst>
      <p:ext uri="{BB962C8B-B14F-4D97-AF65-F5344CB8AC3E}">
        <p14:creationId xmlns:p14="http://schemas.microsoft.com/office/powerpoint/2010/main" val="12650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6" y="102077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8651" y="4193405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046474" y="4699043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87311" y="1312885"/>
            <a:ext cx="111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74506" y="3498526"/>
            <a:ext cx="113926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Different result than serial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  <a:sym typeface="Wingdings"/>
              </a:rPr>
              <a:t>,T</a:t>
            </a:r>
            <a:r>
              <a:rPr lang="en-US" baseline="-25000" dirty="0">
                <a:latin typeface="+mj-lt"/>
                <a:sym typeface="Wingdings"/>
              </a:rPr>
              <a:t>2</a:t>
            </a:r>
            <a:r>
              <a:rPr lang="en-US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6691533" y="4918150"/>
            <a:ext cx="575083" cy="448277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T</a:t>
            </a:r>
            <a:r>
              <a:rPr lang="en-US" u="sng" baseline="-25000" dirty="0">
                <a:latin typeface="+mj-lt"/>
              </a:rPr>
              <a:t>1</a:t>
            </a:r>
            <a:r>
              <a:rPr lang="en-US" u="sng" dirty="0">
                <a:latin typeface="+mj-lt"/>
                <a:sym typeface="Wingdings"/>
              </a:rPr>
              <a:t>,T</a:t>
            </a:r>
            <a:r>
              <a:rPr lang="en-US" u="sng" baseline="-25000" dirty="0">
                <a:latin typeface="+mj-lt"/>
                <a:sym typeface="Wingdings"/>
              </a:rPr>
              <a:t>2</a:t>
            </a:r>
            <a:r>
              <a:rPr lang="en-US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2:</a:t>
            </a:r>
          </a:p>
        </p:txBody>
      </p:sp>
    </p:spTree>
    <p:extLst>
      <p:ext uri="{BB962C8B-B14F-4D97-AF65-F5344CB8AC3E}">
        <p14:creationId xmlns:p14="http://schemas.microsoft.com/office/powerpoint/2010/main" val="9041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20" y="129462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3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4999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8" y="3555519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8651" y="4193405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046474" y="4699043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015699" y="1312885"/>
            <a:ext cx="9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3064" y="3405004"/>
            <a:ext cx="145522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Different result than serial 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  <a:sym typeface="Wingdings"/>
              </a:rPr>
              <a:t>,T</a:t>
            </a:r>
            <a:r>
              <a:rPr lang="en-US" baseline="-25000" dirty="0">
                <a:latin typeface="+mj-lt"/>
                <a:sym typeface="Wingdings"/>
              </a:rPr>
              <a:t>1</a:t>
            </a:r>
            <a:r>
              <a:rPr lang="en-US" dirty="0">
                <a:latin typeface="+mj-lt"/>
                <a:sym typeface="Wingdings"/>
              </a:rPr>
              <a:t> ALSO</a:t>
            </a:r>
            <a:r>
              <a:rPr lang="en-US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6014672" y="4910499"/>
            <a:ext cx="575083" cy="448277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</a:t>
            </a:r>
            <a:r>
              <a:rPr lang="en-US" b="1" i="1" u="sng" dirty="0">
                <a:latin typeface="+mj-lt"/>
              </a:rPr>
              <a:t>T</a:t>
            </a:r>
            <a:r>
              <a:rPr lang="en-US" b="1" i="1" u="sng" baseline="-25000" dirty="0">
                <a:latin typeface="+mj-lt"/>
              </a:rPr>
              <a:t>2</a:t>
            </a:r>
            <a:r>
              <a:rPr lang="en-US" b="1" i="1" u="sng" dirty="0">
                <a:latin typeface="+mj-lt"/>
                <a:sym typeface="Wingdings"/>
              </a:rPr>
              <a:t>,T</a:t>
            </a:r>
            <a:r>
              <a:rPr lang="en-US" b="1" i="1" u="sng" baseline="-25000" dirty="0">
                <a:latin typeface="+mj-lt"/>
                <a:sym typeface="Wingdings"/>
              </a:rPr>
              <a:t>1</a:t>
            </a:r>
            <a:r>
              <a:rPr lang="en-US" b="1" i="1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2:</a:t>
            </a:r>
          </a:p>
        </p:txBody>
      </p:sp>
    </p:spTree>
    <p:extLst>
      <p:ext uri="{BB962C8B-B14F-4D97-AF65-F5344CB8AC3E}">
        <p14:creationId xmlns:p14="http://schemas.microsoft.com/office/powerpoint/2010/main" val="114524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435" y="371665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02279" y="2726517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78983" y="4327246"/>
            <a:ext cx="498603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This schedule is different than </a:t>
            </a:r>
            <a:r>
              <a:rPr lang="en-US" sz="2400" b="1" i="1" dirty="0">
                <a:latin typeface="+mj-lt"/>
              </a:rPr>
              <a:t>any serial order!</a:t>
            </a:r>
            <a:r>
              <a:rPr lang="en-US" sz="2400" dirty="0">
                <a:latin typeface="+mj-lt"/>
              </a:rPr>
              <a:t>  We say that it is </a:t>
            </a:r>
            <a:r>
              <a:rPr lang="en-US" sz="2400" b="1" u="sng" dirty="0">
                <a:latin typeface="+mj-lt"/>
              </a:rPr>
              <a:t>not serializable</a:t>
            </a:r>
            <a:endParaRPr lang="en-US" sz="24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2278" y="221372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2503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 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14549"/>
            <a:ext cx="8058150" cy="4443905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serial schedule</a:t>
            </a:r>
            <a:r>
              <a:rPr lang="en-US" dirty="0"/>
              <a:t> is one that does not interleave the actions of different transactions</a:t>
            </a:r>
          </a:p>
          <a:p>
            <a:endParaRPr lang="en-US" i="1" u="sng" dirty="0">
              <a:solidFill>
                <a:schemeClr val="accent2"/>
              </a:solidFill>
            </a:endParaRPr>
          </a:p>
          <a:p>
            <a:r>
              <a:rPr lang="en-US" i="1" dirty="0"/>
              <a:t>A </a:t>
            </a:r>
            <a:r>
              <a:rPr lang="en-US" b="1" u="sng" dirty="0"/>
              <a:t>serializable schedule</a:t>
            </a:r>
            <a:r>
              <a:rPr lang="en-US" dirty="0"/>
              <a:t> is a schedule that is equivalent to </a:t>
            </a:r>
            <a:r>
              <a:rPr lang="en-US" b="1" i="1" dirty="0"/>
              <a:t>some</a:t>
            </a:r>
            <a:r>
              <a:rPr lang="en-US" dirty="0"/>
              <a:t> serial schedule.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Schedule 1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Schedule 2</a:t>
            </a:r>
            <a:r>
              <a:rPr lang="en-US" dirty="0"/>
              <a:t> are </a:t>
            </a:r>
            <a:r>
              <a:rPr lang="en-US" b="1" u="sng" dirty="0"/>
              <a:t>equivalent </a:t>
            </a:r>
            <a:r>
              <a:rPr lang="en-US" dirty="0"/>
              <a:t>if,</a:t>
            </a:r>
            <a:r>
              <a:rPr lang="en-US" i="1" dirty="0"/>
              <a:t> </a:t>
            </a:r>
            <a:r>
              <a:rPr lang="en-US" b="1" i="1" dirty="0"/>
              <a:t>for any database state</a:t>
            </a:r>
            <a:r>
              <a:rPr lang="en-US" dirty="0"/>
              <a:t>, the effect on DB of executing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Schedule 1</a:t>
            </a:r>
            <a:r>
              <a:rPr lang="en-US" dirty="0"/>
              <a:t> </a:t>
            </a:r>
            <a:r>
              <a:rPr lang="en-US" b="1" dirty="0"/>
              <a:t>is identical to </a:t>
            </a:r>
            <a:r>
              <a:rPr lang="en-US" dirty="0"/>
              <a:t>the effect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Schedule 2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57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5" y="241469"/>
            <a:ext cx="7886700" cy="994172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849" y="3098349"/>
            <a:ext cx="5369882" cy="1280803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5" y="2639978"/>
              <a:ext cx="2194941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1" y="2650774"/>
              <a:ext cx="2077333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321834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306360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03171" y="4537258"/>
            <a:ext cx="252650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Same as a serial schedule </a:t>
            </a:r>
            <a:r>
              <a:rPr lang="en-US" b="1" i="1" dirty="0">
                <a:latin typeface="+mj-lt"/>
              </a:rPr>
              <a:t>for all possible values of A, B = </a:t>
            </a:r>
            <a:r>
              <a:rPr lang="en-US" b="1" u="sng" dirty="0">
                <a:latin typeface="+mj-lt"/>
              </a:rPr>
              <a:t>serializable</a:t>
            </a:r>
            <a:endParaRPr lang="en-US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190" y="175463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</a:t>
            </a:r>
            <a:r>
              <a:rPr lang="en-US" u="sng">
                <a:latin typeface="+mj-lt"/>
              </a:rPr>
              <a:t>schedules:</a:t>
            </a:r>
            <a:endParaRPr lang="en-US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857189" y="2180608"/>
          <a:ext cx="297248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2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1.06*A + 100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11626" y="3532307"/>
          <a:ext cx="231805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5775547" y="2438783"/>
            <a:ext cx="3130826" cy="31805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ounded Rectangle 44"/>
          <p:cNvSpPr/>
          <p:nvPr/>
        </p:nvSpPr>
        <p:spPr>
          <a:xfrm>
            <a:off x="6438072" y="3781626"/>
            <a:ext cx="2450895" cy="31805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216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9" y="261164"/>
            <a:ext cx="7886700" cy="994172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849" y="3098349"/>
            <a:ext cx="5369882" cy="1280803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5" y="2639978"/>
              <a:ext cx="2194941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10" y="2639978"/>
              <a:ext cx="2077333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321834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306360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03171" y="4537258"/>
            <a:ext cx="252650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 </a:t>
            </a:r>
            <a:r>
              <a:rPr lang="en-US" i="1" dirty="0">
                <a:latin typeface="+mj-lt"/>
              </a:rPr>
              <a:t>equivalent</a:t>
            </a:r>
            <a:r>
              <a:rPr lang="en-US" dirty="0">
                <a:latin typeface="+mj-lt"/>
              </a:rPr>
              <a:t> to any serializable schedule</a:t>
            </a:r>
            <a:r>
              <a:rPr lang="en-US" b="1" i="1" dirty="0">
                <a:latin typeface="+mj-lt"/>
              </a:rPr>
              <a:t> = not </a:t>
            </a:r>
            <a:r>
              <a:rPr lang="en-US" b="1" u="sng" dirty="0">
                <a:latin typeface="+mj-lt"/>
              </a:rPr>
              <a:t>serializable</a:t>
            </a:r>
            <a:endParaRPr lang="en-US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190" y="175463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</a:t>
            </a:r>
            <a:r>
              <a:rPr lang="en-US" u="sng">
                <a:latin typeface="+mj-lt"/>
              </a:rPr>
              <a:t>schedules:</a:t>
            </a:r>
            <a:endParaRPr lang="en-US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857189" y="2180608"/>
          <a:ext cx="297248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2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1.06*A + 100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11626" y="3532307"/>
          <a:ext cx="231805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3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b="1" dirty="0"/>
              <a:t>Anomaly</a:t>
            </a:r>
            <a:r>
              <a:rPr lang="zh-CN" altLang="en-US" b="1" dirty="0"/>
              <a:t> </a:t>
            </a:r>
            <a:r>
              <a:rPr lang="en-US" altLang="zh-CN" b="1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31571" cy="1325563"/>
          </a:xfrm>
        </p:spPr>
        <p:txBody>
          <a:bodyPr/>
          <a:lstStyle/>
          <a:p>
            <a:r>
              <a:rPr lang="en-US" dirty="0"/>
              <a:t>What else can go wrong with interleaving?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Various anomalies which break isolation / </a:t>
            </a:r>
            <a:r>
              <a:rPr lang="en-US" sz="2400" dirty="0" err="1"/>
              <a:t>serializability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en-US" dirty="0"/>
              <a:t>Often referred to by name…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2400" dirty="0"/>
              <a:t>Occur because of / with certain “conflicts” between interleaved TXNs</a:t>
            </a:r>
          </a:p>
          <a:p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60" y="274685"/>
            <a:ext cx="7886700" cy="994172"/>
          </a:xfrm>
        </p:spPr>
        <p:txBody>
          <a:bodyPr/>
          <a:lstStyle/>
          <a:p>
            <a:r>
              <a:rPr lang="en-US" dirty="0"/>
              <a:t>The DBMS’s view of the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8650" y="2004091"/>
            <a:ext cx="3545785" cy="103429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1186779" cy="701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1186779" cy="701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3" y="2666679"/>
              <a:ext cx="2330438" cy="5063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3" y="2666677"/>
              <a:ext cx="2217947" cy="5063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452303" cy="5063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30"/>
              <a:ext cx="2438244" cy="5063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B *= 1.06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100306" y="5202294"/>
            <a:ext cx="6100047" cy="11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5982" y="4009393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982" y="4619416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0306" y="4046229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>
                <a:latin typeface="+mj-lt"/>
              </a:rPr>
              <a:t>R(A)</a:t>
            </a:r>
            <a:endParaRPr lang="en-US" sz="21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24658" y="4622870"/>
            <a:ext cx="639919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>
                <a:latin typeface="+mj-lt"/>
              </a:rPr>
              <a:t>R(A)</a:t>
            </a:r>
            <a:endParaRPr lang="en-US" sz="21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36728" y="404746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15679" y="4622870"/>
            <a:ext cx="784794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7771" y="4619416"/>
            <a:ext cx="631904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38792" y="4619416"/>
            <a:ext cx="772543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W(B)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42867" y="4044991"/>
            <a:ext cx="631904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R(B)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79290" y="4046229"/>
            <a:ext cx="726481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W(B)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423" y="1574732"/>
            <a:ext cx="4437071" cy="166977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032624" y="1931304"/>
            <a:ext cx="285912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Each action in the TXNs </a:t>
            </a:r>
            <a:r>
              <a:rPr lang="en-US" i="1" dirty="0">
                <a:latin typeface="+mj-lt"/>
              </a:rPr>
              <a:t>reads a value from global memory</a:t>
            </a:r>
            <a:r>
              <a:rPr lang="en-US" dirty="0">
                <a:latin typeface="+mj-lt"/>
              </a:rPr>
              <a:t> and then </a:t>
            </a:r>
            <a:r>
              <a:rPr lang="en-US" i="1" dirty="0">
                <a:latin typeface="+mj-lt"/>
              </a:rPr>
              <a:t>writes one back to it</a:t>
            </a:r>
          </a:p>
          <a:p>
            <a:endParaRPr lang="en-US" i="1" dirty="0">
              <a:latin typeface="+mj-lt"/>
            </a:endParaRPr>
          </a:p>
          <a:p>
            <a:r>
              <a:rPr lang="en-US" dirty="0">
                <a:latin typeface="+mj-lt"/>
              </a:rPr>
              <a:t>Scheduling order matters!</a:t>
            </a:r>
          </a:p>
        </p:txBody>
      </p:sp>
    </p:spTree>
    <p:extLst>
      <p:ext uri="{BB962C8B-B14F-4D97-AF65-F5344CB8AC3E}">
        <p14:creationId xmlns:p14="http://schemas.microsoft.com/office/powerpoint/2010/main" val="6140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Basic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307" y="4114508"/>
            <a:ext cx="7459606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u="sng" dirty="0"/>
              <a:t>Examples:</a:t>
            </a:r>
          </a:p>
          <a:p>
            <a:pPr>
              <a:lnSpc>
                <a:spcPct val="80000"/>
              </a:lnSpc>
            </a:pPr>
            <a:endParaRPr lang="en-US" sz="2800" u="sng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Transfer money between accounts</a:t>
            </a:r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Purchase a group of products</a:t>
            </a:r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Register for a class (either waitlist or allocated)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6307" y="2025435"/>
            <a:ext cx="526525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700" dirty="0">
                <a:latin typeface="+mj-lt"/>
              </a:rPr>
              <a:t>A </a:t>
            </a:r>
            <a:r>
              <a:rPr lang="en-US" sz="2700" b="1" u="sng" dirty="0">
                <a:latin typeface="+mj-lt"/>
              </a:rPr>
              <a:t>transaction (“TXN”) </a:t>
            </a:r>
            <a:r>
              <a:rPr lang="en-US" sz="2700" dirty="0">
                <a:latin typeface="+mj-lt"/>
              </a:rPr>
              <a:t>is a sequence of one or more </a:t>
            </a:r>
            <a:r>
              <a:rPr lang="en-US" sz="2700" b="1" i="1" dirty="0">
                <a:latin typeface="+mj-lt"/>
              </a:rPr>
              <a:t>operations</a:t>
            </a:r>
            <a:r>
              <a:rPr lang="en-US" sz="2700" dirty="0">
                <a:latin typeface="+mj-lt"/>
              </a:rPr>
              <a:t> (reads or writes) which reflects </a:t>
            </a:r>
            <a:r>
              <a:rPr lang="en-US" sz="2700" b="1" i="1" dirty="0">
                <a:latin typeface="+mj-lt"/>
              </a:rPr>
              <a:t>a single real-world transition</a:t>
            </a:r>
            <a:r>
              <a:rPr lang="en-US" sz="2700" dirty="0">
                <a:latin typeface="+mj-lt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1335" y="2025435"/>
            <a:ext cx="247694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 the real world, a TXN either happened completely or not at all</a:t>
            </a:r>
          </a:p>
        </p:txBody>
      </p:sp>
    </p:spTree>
    <p:extLst>
      <p:ext uri="{BB962C8B-B14F-4D97-AF65-F5344CB8AC3E}">
        <p14:creationId xmlns:p14="http://schemas.microsoft.com/office/powerpoint/2010/main" val="13944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914650"/>
            <a:ext cx="5328887" cy="1848199"/>
          </a:xfrm>
        </p:spPr>
        <p:txBody>
          <a:bodyPr>
            <a:normAutofit fontScale="85000"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Thus, there are three types of conflicts:</a:t>
            </a:r>
          </a:p>
          <a:p>
            <a:pPr lvl="1"/>
            <a:r>
              <a:rPr lang="en-US" dirty="0"/>
              <a:t>Read-Write conflicts (RW)</a:t>
            </a:r>
          </a:p>
          <a:p>
            <a:pPr lvl="1"/>
            <a:r>
              <a:rPr lang="en-US" dirty="0"/>
              <a:t>Write-Read conflicts (WR) </a:t>
            </a:r>
          </a:p>
          <a:p>
            <a:pPr lvl="1"/>
            <a:r>
              <a:rPr lang="en-US" dirty="0"/>
              <a:t>Write-Write conflicts (WW)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6001" y="3319376"/>
            <a:ext cx="22459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Why no “RR Conflict”?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1563" y="2121776"/>
            <a:ext cx="779378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Two actions </a:t>
            </a:r>
            <a:r>
              <a:rPr lang="en-US" sz="2100" b="1" u="sng" dirty="0">
                <a:latin typeface="+mj-lt"/>
              </a:rPr>
              <a:t>conflict</a:t>
            </a:r>
            <a:r>
              <a:rPr lang="en-US" sz="21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563" y="4757783"/>
            <a:ext cx="779378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+mj-lt"/>
              </a:rPr>
              <a:t>Interleaving anomalies occur with / because of these conflicts between TXNs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(but these conflicts can occur without causing anomalies!)</a:t>
            </a:r>
          </a:p>
        </p:txBody>
      </p:sp>
    </p:spTree>
    <p:extLst>
      <p:ext uri="{BB962C8B-B14F-4D97-AF65-F5344CB8AC3E}">
        <p14:creationId xmlns:p14="http://schemas.microsoft.com/office/powerpoint/2010/main" val="2611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809" y="5307460"/>
            <a:ext cx="461639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>
                <a:latin typeface="+mj-lt"/>
              </a:rPr>
              <a:t>Occurring </a:t>
            </a:r>
            <a:r>
              <a:rPr lang="en-US" sz="2100" i="1" dirty="0">
                <a:latin typeface="+mj-lt"/>
              </a:rPr>
              <a:t>with </a:t>
            </a:r>
            <a:r>
              <a:rPr lang="en-US" sz="2100" i="1">
                <a:latin typeface="+mj-lt"/>
              </a:rPr>
              <a:t>/ because of a </a:t>
            </a:r>
            <a:r>
              <a:rPr lang="en-US" sz="2100" b="1" i="1" dirty="0">
                <a:latin typeface="+mj-lt"/>
              </a:rPr>
              <a:t>RW conflict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1652" y="312684"/>
            <a:ext cx="83943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96554"/>
            <a:ext cx="2830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“Unrepeatable read”: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1591" y="3543927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5043" y="3543927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4" y="2861959"/>
            <a:ext cx="3024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reads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some data from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Then,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reads from A again </a:t>
            </a:r>
            <a:r>
              <a:rPr lang="en-US" i="1" dirty="0">
                <a:latin typeface="+mj-lt"/>
              </a:rPr>
              <a:t>and now gets 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019356" y="4185663"/>
            <a:ext cx="1958242" cy="419501"/>
            <a:chOff x="2692474" y="4437882"/>
            <a:chExt cx="2610989" cy="559335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853225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R(A)</a:t>
              </a:r>
              <a:endParaRPr lang="en-US" sz="21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39"/>
              <a:ext cx="979328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43858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84912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2457" y="5713109"/>
            <a:ext cx="4620176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>
                <a:latin typeface="+mj-lt"/>
              </a:rPr>
              <a:t>Occurring with / because of </a:t>
            </a:r>
            <a:r>
              <a:rPr lang="en-US" sz="2100" i="1" dirty="0">
                <a:latin typeface="+mj-lt"/>
              </a:rPr>
              <a:t>a </a:t>
            </a:r>
            <a:r>
              <a:rPr lang="en-US" sz="2100" b="1" i="1" dirty="0">
                <a:latin typeface="+mj-lt"/>
              </a:rPr>
              <a:t>WR conflict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3" y="374848"/>
            <a:ext cx="83419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96554"/>
            <a:ext cx="533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“Dirty read” / Reading uncommitted data: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608" y="354392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99234" y="3548321"/>
            <a:ext cx="336952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3" y="2861960"/>
            <a:ext cx="33533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some data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reads</a:t>
            </a:r>
            <a:r>
              <a:rPr lang="en-US" dirty="0">
                <a:latin typeface="+mj-lt"/>
              </a:rPr>
              <a:t> from A, then writes back to A &amp; commits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then aborts- </a:t>
            </a:r>
            <a:r>
              <a:rPr lang="en-US" i="1" dirty="0">
                <a:latin typeface="+mj-lt"/>
              </a:rPr>
              <a:t>now T</a:t>
            </a:r>
            <a:r>
              <a:rPr lang="en-US" i="1" baseline="-25000" dirty="0">
                <a:latin typeface="+mj-lt"/>
              </a:rPr>
              <a:t>2</a:t>
            </a:r>
            <a:r>
              <a:rPr lang="en-US" i="1" dirty="0">
                <a:latin typeface="+mj-lt"/>
              </a:rPr>
              <a:t>’s result is based on an obsolete / inconsistent 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498" y="4185664"/>
            <a:ext cx="1918941" cy="415498"/>
            <a:chOff x="2763331" y="4437882"/>
            <a:chExt cx="2558587" cy="553996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853225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R(A)</a:t>
              </a:r>
              <a:endParaRPr lang="en-US" sz="21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79328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438581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9009078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1" y="2196554"/>
            <a:ext cx="195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“Lost update”: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3997" y="354392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5" y="2861960"/>
            <a:ext cx="3314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some data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A </a:t>
            </a:r>
            <a:r>
              <a:rPr lang="en-US" i="1" dirty="0">
                <a:latin typeface="+mj-lt"/>
              </a:rPr>
              <a:t>and B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then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B; now we have 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’s value for B and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’s value for A-</a:t>
            </a:r>
            <a:r>
              <a:rPr lang="en-US" i="1" dirty="0">
                <a:latin typeface="+mj-lt"/>
              </a:rPr>
              <a:t> </a:t>
            </a:r>
            <a:r>
              <a:rPr lang="en-US" b="1" i="1" dirty="0">
                <a:latin typeface="+mj-lt"/>
              </a:rPr>
              <a:t>not equivalent to any serial schedule!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45458" y="3543929"/>
            <a:ext cx="1100181" cy="415498"/>
            <a:chOff x="5260608" y="3582236"/>
            <a:chExt cx="1466908" cy="553996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68642" cy="5539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438581" cy="5539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C</a:t>
              </a:r>
              <a:endParaRPr lang="en-US" sz="21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22455" y="4185663"/>
            <a:ext cx="1878639" cy="419090"/>
            <a:chOff x="2696607" y="4437882"/>
            <a:chExt cx="2504851" cy="558787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79328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43858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6864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0072" y="5369949"/>
            <a:ext cx="4023858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+mj-lt"/>
              </a:rPr>
              <a:t>Occurring because of a </a:t>
            </a:r>
            <a:r>
              <a:rPr lang="en-US" sz="2100" b="1" i="1" dirty="0">
                <a:latin typeface="+mj-lt"/>
              </a:rPr>
              <a:t>WW conflict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28653" y="374848"/>
            <a:ext cx="83419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</p:spTree>
    <p:extLst>
      <p:ext uri="{BB962C8B-B14F-4D97-AF65-F5344CB8AC3E}">
        <p14:creationId xmlns:p14="http://schemas.microsoft.com/office/powerpoint/2010/main" val="2094498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build="p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Conflict </a:t>
            </a:r>
            <a:r>
              <a:rPr lang="en-US" altLang="zh-CN" b="1" dirty="0" err="1">
                <a:solidFill>
                  <a:schemeClr val="bg2">
                    <a:lumMod val="90000"/>
                  </a:schemeClr>
                </a:solidFill>
              </a:rPr>
              <a:t>Serializability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0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5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program, multiple statements can be grouped together as a transaction: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68238" y="4422637"/>
            <a:ext cx="6407523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amount = amount – 100 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‘Bob’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amount = amount + 100 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‘Joe’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 for Transactions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67651"/>
            <a:ext cx="8089681" cy="4816928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Grouping user actions (reads &amp; writes) into </a:t>
            </a:r>
            <a:r>
              <a:rPr lang="en-US" i="1" dirty="0"/>
              <a:t>transactions </a:t>
            </a:r>
            <a:r>
              <a:rPr lang="en-US" dirty="0"/>
              <a:t>helps with two goals: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b="1" u="sng" dirty="0"/>
              <a:t>Recovery &amp; Durability</a:t>
            </a:r>
            <a:r>
              <a:rPr lang="en-US" dirty="0"/>
              <a:t>:  Keeping the DBMS data consistent  and durable in the face of crashes, aborts, system shutdowns, etc.</a:t>
            </a:r>
          </a:p>
          <a:p>
            <a:pPr marL="385763" indent="-385763">
              <a:buFont typeface="+mj-lt"/>
              <a:buAutoNum type="arabicPeriod"/>
            </a:pPr>
            <a:endParaRPr lang="en-US" b="1" u="sng" dirty="0"/>
          </a:p>
          <a:p>
            <a:pPr marL="385763" indent="-385763">
              <a:buFont typeface="+mj-lt"/>
              <a:buAutoNum type="arabicPeriod"/>
            </a:pPr>
            <a:r>
              <a:rPr lang="en-US" b="1" u="sng" dirty="0"/>
              <a:t>Concurrency:</a:t>
            </a:r>
            <a:r>
              <a:rPr lang="en-US" dirty="0"/>
              <a:t>  Achieving better performance by parallelizing TXNs </a:t>
            </a:r>
            <a:r>
              <a:rPr lang="en-US" i="1" dirty="0"/>
              <a:t>without</a:t>
            </a:r>
            <a:r>
              <a:rPr lang="en-US" dirty="0"/>
              <a:t> creating anomalies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835494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041072"/>
            <a:ext cx="7886700" cy="240344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u="sng" dirty="0"/>
              <a:t>1. Recovery &amp; Durability</a:t>
            </a:r>
            <a:r>
              <a:rPr lang="en-US" sz="2700" dirty="0"/>
              <a:t> of user data is essential for reliable DBMS usage</a:t>
            </a:r>
          </a:p>
          <a:p>
            <a:pPr lvl="1">
              <a:buSzPct val="75000"/>
            </a:pPr>
            <a:endParaRPr lang="en-US" sz="2100" dirty="0"/>
          </a:p>
          <a:p>
            <a:pPr lvl="1">
              <a:buSzPct val="75000"/>
            </a:pPr>
            <a:r>
              <a:rPr lang="en-US" sz="2100" dirty="0"/>
              <a:t>The DBMS may experience crashes (e.g. power outages, etc.)</a:t>
            </a:r>
          </a:p>
          <a:p>
            <a:pPr lvl="1">
              <a:buSzPct val="75000"/>
            </a:pPr>
            <a:endParaRPr lang="en-US" sz="2100" dirty="0"/>
          </a:p>
          <a:p>
            <a:pPr lvl="1">
              <a:buSzPct val="75000"/>
            </a:pPr>
            <a:r>
              <a:rPr lang="en-US" sz="2100" dirty="0"/>
              <a:t>Individual TXNs may be aborted (e.g. by the user)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650" y="4761034"/>
            <a:ext cx="78867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2400" b="1" dirty="0">
                <a:latin typeface="+mj-lt"/>
              </a:rPr>
              <a:t>Idea</a:t>
            </a:r>
            <a:r>
              <a:rPr lang="en-US" sz="2400" dirty="0">
                <a:latin typeface="+mj-lt"/>
              </a:rPr>
              <a:t>: Make sure that TXNs are either </a:t>
            </a:r>
            <a:r>
              <a:rPr lang="en-US" sz="2400" b="1" dirty="0">
                <a:latin typeface="+mj-lt"/>
              </a:rPr>
              <a:t>durably stored in full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latin typeface="+mj-lt"/>
              </a:rPr>
              <a:t>or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not at all</a:t>
            </a:r>
            <a:r>
              <a:rPr lang="en-US" sz="24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844432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Protection against crashes / aborts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576469" y="2524639"/>
            <a:ext cx="626806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179600" y="5188890"/>
            <a:ext cx="278480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>
                <a:latin typeface="+mj-lt"/>
              </a:rPr>
              <a:t>What goes wrong?</a:t>
            </a:r>
            <a:endParaRPr lang="en-US" sz="27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064684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801786"/>
            <a:ext cx="9144000" cy="126289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7094987" y="3558191"/>
            <a:ext cx="168315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100" b="1">
                <a:solidFill>
                  <a:srgbClr val="FF0000"/>
                </a:solidFill>
                <a:latin typeface="+mj-lt"/>
              </a:rPr>
              <a:t>Crash / abort!</a:t>
            </a:r>
          </a:p>
        </p:txBody>
      </p:sp>
    </p:spTree>
    <p:extLst>
      <p:ext uri="{BB962C8B-B14F-4D97-AF65-F5344CB8AC3E}">
        <p14:creationId xmlns:p14="http://schemas.microsoft.com/office/powerpoint/2010/main" val="15990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Protection against crashes / aborts</a:t>
            </a:r>
            <a:endParaRPr lang="en-US" dirty="0">
              <a:latin typeface="+mn-lt"/>
            </a:endParaRP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230219" y="2125266"/>
            <a:ext cx="7191392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INSERT INTO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139238" y="5265145"/>
            <a:ext cx="286552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latin typeface="+mj-lt"/>
              </a:rPr>
              <a:t>Now we’d be fine!  </a:t>
            </a:r>
          </a:p>
        </p:txBody>
      </p:sp>
    </p:spTree>
    <p:extLst>
      <p:ext uri="{BB962C8B-B14F-4D97-AF65-F5344CB8AC3E}">
        <p14:creationId xmlns:p14="http://schemas.microsoft.com/office/powerpoint/2010/main" val="2491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27310</TotalTime>
  <Words>2237</Words>
  <Application>Microsoft Macintosh PowerPoint</Application>
  <PresentationFormat>On-screen Show (4:3)</PresentationFormat>
  <Paragraphs>552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等线</vt:lpstr>
      <vt:lpstr>等线 Light</vt:lpstr>
      <vt:lpstr>Arial</vt:lpstr>
      <vt:lpstr>Calibri</vt:lpstr>
      <vt:lpstr>Calibri Light</vt:lpstr>
      <vt:lpstr>Menlo</vt:lpstr>
      <vt:lpstr>Wingdings</vt:lpstr>
      <vt:lpstr>Office Theme</vt:lpstr>
      <vt:lpstr>CMPT 354: Database System I</vt:lpstr>
      <vt:lpstr>Why this lecture</vt:lpstr>
      <vt:lpstr>Outline</vt:lpstr>
      <vt:lpstr>Transactions: Basic Definition</vt:lpstr>
      <vt:lpstr>Transactions in SQL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Transaction Properties: ACID</vt:lpstr>
      <vt:lpstr>ACID: Atomic</vt:lpstr>
      <vt:lpstr>ACID: Consistent</vt:lpstr>
      <vt:lpstr>ACID: Isolated</vt:lpstr>
      <vt:lpstr>ACID: Durable</vt:lpstr>
      <vt:lpstr>A Note: ACID is contentious!</vt:lpstr>
      <vt:lpstr>Transaction Management (Big Picture)</vt:lpstr>
      <vt:lpstr>Outline</vt:lpstr>
      <vt:lpstr>Concurrency: Isolation &amp; Consistency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Why Interleave TXNs?</vt:lpstr>
      <vt:lpstr>Ignore all issues?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Outline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Outline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877</cp:revision>
  <cp:lastPrinted>2018-11-08T22:11:21Z</cp:lastPrinted>
  <dcterms:created xsi:type="dcterms:W3CDTF">2018-08-29T21:30:27Z</dcterms:created>
  <dcterms:modified xsi:type="dcterms:W3CDTF">2018-11-20T20:01:35Z</dcterms:modified>
</cp:coreProperties>
</file>