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731" r:id="rId3"/>
    <p:sldId id="732" r:id="rId4"/>
    <p:sldId id="733" r:id="rId5"/>
    <p:sldId id="813" r:id="rId6"/>
    <p:sldId id="736" r:id="rId7"/>
    <p:sldId id="737" r:id="rId8"/>
    <p:sldId id="738" r:id="rId9"/>
    <p:sldId id="739" r:id="rId10"/>
    <p:sldId id="740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817" r:id="rId29"/>
    <p:sldId id="814" r:id="rId30"/>
    <p:sldId id="764" r:id="rId31"/>
    <p:sldId id="765" r:id="rId32"/>
    <p:sldId id="766" r:id="rId33"/>
    <p:sldId id="767" r:id="rId34"/>
    <p:sldId id="768" r:id="rId35"/>
    <p:sldId id="769" r:id="rId36"/>
    <p:sldId id="770" r:id="rId37"/>
    <p:sldId id="772" r:id="rId38"/>
    <p:sldId id="776" r:id="rId39"/>
    <p:sldId id="777" r:id="rId40"/>
    <p:sldId id="778" r:id="rId41"/>
    <p:sldId id="779" r:id="rId42"/>
    <p:sldId id="780" r:id="rId43"/>
    <p:sldId id="815" r:id="rId44"/>
    <p:sldId id="816" r:id="rId45"/>
    <p:sldId id="818" r:id="rId46"/>
    <p:sldId id="782" r:id="rId47"/>
    <p:sldId id="783" r:id="rId48"/>
    <p:sldId id="785" r:id="rId49"/>
    <p:sldId id="823" r:id="rId50"/>
    <p:sldId id="787" r:id="rId51"/>
    <p:sldId id="32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BE5D6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6"/>
    <p:restoredTop sz="83488"/>
  </p:normalViewPr>
  <p:slideViewPr>
    <p:cSldViewPr snapToGrid="0" snapToObjects="1">
      <p:cViewPr varScale="1">
        <p:scale>
          <a:sx n="92" d="100"/>
          <a:sy n="9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6CECD-C88D-BF4A-96B9-BF49F7956A97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796DE-7C73-AD41-B5F9-8F8FF625268A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 person may be employed by</a:t>
            </a:r>
            <a:r>
              <a:rPr lang="en-US" baseline="0" dirty="0"/>
              <a:t> at most one company</a:t>
            </a:r>
          </a:p>
          <a:p>
            <a:r>
              <a:rPr lang="en-US" baseline="0" dirty="0"/>
              <a:t>a product may be made by at most one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0D41D-840F-3841-AF8F-068F0F9D8C17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identify purchases by all three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given a person, can determine what they bought and the store where they bought it</a:t>
            </a:r>
          </a:p>
        </p:txBody>
      </p:sp>
    </p:spTree>
    <p:extLst>
      <p:ext uri="{BB962C8B-B14F-4D97-AF65-F5344CB8AC3E}">
        <p14:creationId xmlns:p14="http://schemas.microsoft.com/office/powerpoint/2010/main" val="290642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given a store, can determine who shopped</a:t>
            </a:r>
            <a:r>
              <a:rPr lang="en-US" baseline="0" dirty="0"/>
              <a:t> there </a:t>
            </a:r>
            <a:r>
              <a:rPr lang="en-US" dirty="0"/>
              <a:t>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87959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9E74C-75A4-F94C-9D3F-2B86319C9834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our representation is not complete! trade-off between</a:t>
            </a:r>
            <a:r>
              <a:rPr lang="en-US" baseline="0" dirty="0"/>
              <a:t> complexity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baseline="0" dirty="0"/>
              <a:t> buys only one product, then out</a:t>
            </a:r>
          </a:p>
          <a:p>
            <a:endParaRPr lang="en-US" baseline="0" dirty="0"/>
          </a:p>
          <a:p>
            <a:r>
              <a:rPr lang="en-US" baseline="0" dirty="0"/>
              <a:t>multiple presidents, also may want to require country to have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people should be </a:t>
            </a:r>
            <a:r>
              <a:rPr lang="en-US" baseline="0" dirty="0" err="1"/>
              <a:t>entitites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dates don’t need to</a:t>
            </a:r>
            <a:r>
              <a:rPr lang="en-US" baseline="0" dirty="0"/>
              <a:t> be an entity by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8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1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C4937-F54A-7D4B-BBFA-633C1A801FD1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A75D2-F6C3-BC46-928F-8C7D88A3BDF8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322F-5E7E-564B-947F-BDD255A09321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5E5-547B-6840-828D-09E87D9CD2CA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0AA-72F1-EC49-9202-1952253DBCF4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9B8-D5C3-AA47-A4BF-20B97DB073AF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562-74EA-D94C-B836-A2615259BA9A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1CC-E5A1-0F4A-8246-3DD5AADB51DD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84E6-D3F7-664E-BD94-F1DCB8A32BD7}" type="datetime1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E54C-F47A-6240-AD9B-8C48DE60066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FB0-6E13-7D46-ABE4-43B94210EC09}" type="datetime1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0E4-2781-4D4F-948F-FD43DAF93AE8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89F-74FE-274F-B5FA-89102E7B0E4F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8C92-E15F-684B-AA70-9FB0611DEED6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/>
              <a:t>8.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486" y="5491645"/>
            <a:ext cx="717316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E/R is a </a:t>
            </a:r>
            <a:r>
              <a:rPr lang="en-US" sz="2100" i="1" dirty="0">
                <a:solidFill>
                  <a:srgbClr val="000000"/>
                </a:solidFill>
                <a:latin typeface="+mj-lt"/>
              </a:rPr>
              <a:t>visual syntax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for DB design which is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precise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technical points, but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abstracted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non-technical people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2262" y="3657635"/>
            <a:ext cx="4747178" cy="1400390"/>
            <a:chOff x="3408827" y="3320627"/>
            <a:chExt cx="5374343" cy="1402002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932432" y="4208562"/>
              <a:ext cx="1121602" cy="42060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64096" y="4255295"/>
              <a:ext cx="747735" cy="327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63095" y="3554294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5044497" y="36010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category</a:t>
              </a: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08827" y="3928161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price</a:t>
              </a:r>
            </a:p>
          </p:txBody>
        </p:sp>
        <p:cxnSp>
          <p:nvCxnSpPr>
            <p:cNvPr id="24" name="Straight Connector 23"/>
            <p:cNvCxnSpPr>
              <a:stCxn id="28" idx="5"/>
              <a:endCxn id="25" idx="1"/>
            </p:cNvCxnSpPr>
            <p:nvPr/>
          </p:nvCxnSpPr>
          <p:spPr bwMode="auto">
            <a:xfrm rot="16200000" flipH="1">
              <a:off x="4399564" y="4054329"/>
              <a:ext cx="131696" cy="59737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16200000" flipH="1">
              <a:off x="4808482" y="3925812"/>
              <a:ext cx="341996" cy="31696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7" idx="4"/>
              <a:endCxn id="25" idx="0"/>
            </p:cNvCxnSpPr>
            <p:nvPr/>
          </p:nvCxnSpPr>
          <p:spPr bwMode="auto">
            <a:xfrm rot="5400000">
              <a:off x="5196380" y="3963211"/>
              <a:ext cx="233667" cy="3505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7427901" y="4255295"/>
              <a:ext cx="1355269" cy="467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Company</a:t>
              </a: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7661568" y="33206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5400000">
              <a:off x="7974671" y="3810497"/>
              <a:ext cx="575663" cy="3139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5" idx="3"/>
              <a:endCxn id="22" idx="1"/>
            </p:cNvCxnSpPr>
            <p:nvPr/>
          </p:nvCxnSpPr>
          <p:spPr bwMode="auto">
            <a:xfrm>
              <a:off x="5511831" y="4418862"/>
              <a:ext cx="420601" cy="9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2" idx="3"/>
            </p:cNvCxnSpPr>
            <p:nvPr/>
          </p:nvCxnSpPr>
          <p:spPr bwMode="auto">
            <a:xfrm>
              <a:off x="7054034" y="4418862"/>
              <a:ext cx="373867" cy="70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Right Brace 8"/>
          <p:cNvSpPr/>
          <p:nvPr/>
        </p:nvSpPr>
        <p:spPr>
          <a:xfrm rot="5400000">
            <a:off x="3504661" y="-68031"/>
            <a:ext cx="363038" cy="5501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01860" y="2886355"/>
            <a:ext cx="2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E/R Model &amp; Diagrams used</a:t>
            </a:r>
          </a:p>
        </p:txBody>
      </p:sp>
      <p:sp>
        <p:nvSpPr>
          <p:cNvPr id="33" name="Pentagon 32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1. Requirements Analysis</a:t>
            </a:r>
          </a:p>
        </p:txBody>
      </p:sp>
      <p:sp>
        <p:nvSpPr>
          <p:cNvPr id="34" name="Chevron 33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35" name="Chevron 34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2704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0689"/>
            <a:ext cx="8458201" cy="4305590"/>
          </a:xfrm>
        </p:spPr>
        <p:txBody>
          <a:bodyPr>
            <a:normAutofit/>
          </a:bodyPr>
          <a:lstStyle/>
          <a:p>
            <a:r>
              <a:rPr lang="en-US" u="sng" dirty="0"/>
              <a:t>An entity</a:t>
            </a:r>
            <a:r>
              <a:rPr lang="en-US" dirty="0"/>
              <a:t> is an individual object</a:t>
            </a:r>
            <a:endParaRPr lang="en-US" u="sng" dirty="0"/>
          </a:p>
          <a:p>
            <a:pPr lvl="1"/>
            <a:r>
              <a:rPr lang="en-US" dirty="0" err="1"/>
              <a:t>Eg</a:t>
            </a:r>
            <a:r>
              <a:rPr lang="en-US" dirty="0"/>
              <a:t>: A specific person or product</a:t>
            </a:r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r>
              <a:rPr lang="en-US" u="sng" dirty="0"/>
              <a:t>An entity set</a:t>
            </a:r>
            <a:r>
              <a:rPr lang="en-US" dirty="0"/>
              <a:t> is a collection of entities of the same type</a:t>
            </a:r>
          </a:p>
          <a:p>
            <a:pPr lvl="1"/>
            <a:r>
              <a:rPr lang="en-US" i="1" dirty="0"/>
              <a:t>These are what is shown in E/R diagrams - as rectangles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Person, Product</a:t>
            </a:r>
          </a:p>
          <a:p>
            <a:pPr lvl="1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1514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68656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5471" y="49717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418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85" y="1934340"/>
            <a:ext cx="7951763" cy="3208340"/>
          </a:xfrm>
        </p:spPr>
        <p:txBody>
          <a:bodyPr>
            <a:normAutofit/>
          </a:bodyPr>
          <a:lstStyle/>
          <a:p>
            <a:r>
              <a:rPr lang="en-US" dirty="0"/>
              <a:t>An entity set has </a:t>
            </a:r>
            <a:r>
              <a:rPr lang="en-US" b="1" dirty="0"/>
              <a:t>attributes</a:t>
            </a:r>
          </a:p>
          <a:p>
            <a:pPr lvl="1"/>
            <a:r>
              <a:rPr lang="en-US" u="sng" dirty="0"/>
              <a:t>Represented by ovals attached to an entity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45738" y="3681699"/>
            <a:ext cx="3737609" cy="1704632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11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66014" y="3034742"/>
            <a:ext cx="3086100" cy="1257300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Oval 11"/>
          <p:cNvSpPr/>
          <p:nvPr/>
        </p:nvSpPr>
        <p:spPr>
          <a:xfrm>
            <a:off x="830588" y="3232184"/>
            <a:ext cx="3444766" cy="1338263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564366" y="4933548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Entity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1086" y="4531977"/>
            <a:ext cx="786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chemeClr val="accent2"/>
                </a:solidFill>
                <a:latin typeface="+mj-lt"/>
              </a:rPr>
              <a:t>Product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73087" y="3383041"/>
            <a:ext cx="1468464" cy="1100391"/>
            <a:chOff x="5226068" y="5426834"/>
            <a:chExt cx="2792109" cy="23228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3512" y="5426834"/>
              <a:ext cx="1137221" cy="6300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6068" y="6190420"/>
              <a:ext cx="2792109" cy="155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Xbox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Total Multimedia System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5733" y="3423091"/>
            <a:ext cx="1595310" cy="1038833"/>
            <a:chOff x="8053161" y="5382402"/>
            <a:chExt cx="2981088" cy="194122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52710" y="5382402"/>
              <a:ext cx="842907" cy="8429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053161" y="6245258"/>
              <a:ext cx="2981088" cy="1078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My Little Pony Doll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Toy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54686" y="2873942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Entity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601291" y="3143251"/>
            <a:ext cx="1085009" cy="477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4366" y="3761159"/>
            <a:ext cx="133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Entity Attribute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729038" y="4092950"/>
            <a:ext cx="890104" cy="19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00080" y="3862890"/>
            <a:ext cx="413465" cy="209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14650" y="4743450"/>
            <a:ext cx="1652691" cy="338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5627734" y="4212860"/>
            <a:ext cx="1724446" cy="9053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2262" y="2106155"/>
            <a:ext cx="28652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Entities are </a:t>
            </a:r>
            <a:r>
              <a:rPr lang="en-US" b="1" u="sng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explicitly represented in E/R diagrams!</a:t>
            </a:r>
          </a:p>
        </p:txBody>
      </p:sp>
    </p:spTree>
    <p:extLst>
      <p:ext uri="{BB962C8B-B14F-4D97-AF65-F5344CB8AC3E}">
        <p14:creationId xmlns:p14="http://schemas.microsoft.com/office/powerpoint/2010/main" val="1120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26" grpId="0"/>
      <p:bldP spid="29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5857"/>
            <a:ext cx="7886700" cy="32635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key</a:t>
            </a:r>
            <a:r>
              <a:rPr lang="en-US" dirty="0"/>
              <a:t> is a set of attributes that uniquely identifies an entity.</a:t>
            </a:r>
          </a:p>
          <a:p>
            <a:r>
              <a:rPr lang="en-US" dirty="0"/>
              <a:t>Every entity set must have a key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Denote elements of the primary key by </a:t>
            </a:r>
            <a:r>
              <a:rPr lang="en-US" u="sng" dirty="0">
                <a:solidFill>
                  <a:srgbClr val="000000"/>
                </a:solidFill>
              </a:rPr>
              <a:t>underlining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05428" y="4895879"/>
            <a:ext cx="3086100" cy="1257300"/>
            <a:chOff x="2111829" y="3735771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1629" y="4878771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9" name="Straight Connector 8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27251" y="4551091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394001" y="4341541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26479" y="4402521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92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in E/R: </a:t>
            </a:r>
            <a:r>
              <a:rPr lang="en-US" b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relationship</a:t>
            </a:r>
            <a:r>
              <a:rPr lang="en-US" dirty="0"/>
              <a:t> is between two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68239" y="3143250"/>
            <a:ext cx="3086100" cy="1257300"/>
            <a:chOff x="1824318" y="3048000"/>
            <a:chExt cx="4114800" cy="16764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34118" y="41910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891118" y="30480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491318" y="3124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824318" y="36576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2" name="Straight Connector 11"/>
            <p:cNvCxnSpPr>
              <a:stCxn id="11" idx="5"/>
              <a:endCxn id="8" idx="1"/>
            </p:cNvCxnSpPr>
            <p:nvPr/>
          </p:nvCxnSpPr>
          <p:spPr bwMode="auto">
            <a:xfrm rot="16200000" flipH="1">
              <a:off x="3439740" y="38633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9" idx="5"/>
              <a:endCxn id="8" idx="0"/>
            </p:cNvCxnSpPr>
            <p:nvPr/>
          </p:nvCxnSpPr>
          <p:spPr bwMode="auto">
            <a:xfrm rot="16200000" flipH="1">
              <a:off x="4106490" y="36537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0" idx="4"/>
              <a:endCxn id="8" idx="0"/>
            </p:cNvCxnSpPr>
            <p:nvPr/>
          </p:nvCxnSpPr>
          <p:spPr bwMode="auto">
            <a:xfrm rot="5400000">
              <a:off x="4738968" y="37147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6283139" y="3067924"/>
            <a:ext cx="1371600" cy="1357280"/>
            <a:chOff x="8377518" y="2947566"/>
            <a:chExt cx="1828800" cy="180970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8377518" y="4191000"/>
              <a:ext cx="1642188" cy="566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758518" y="2947566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7" name="Straight Connector 16"/>
            <p:cNvCxnSpPr>
              <a:stCxn id="16" idx="4"/>
              <a:endCxn id="15" idx="0"/>
            </p:cNvCxnSpPr>
            <p:nvPr/>
          </p:nvCxnSpPr>
          <p:spPr bwMode="auto">
            <a:xfrm flipH="1">
              <a:off x="9198612" y="3633366"/>
              <a:ext cx="283806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939989" y="3943350"/>
            <a:ext cx="2343150" cy="514350"/>
            <a:chOff x="5253318" y="4114800"/>
            <a:chExt cx="3124200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939118" y="4114800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20" name="Straight Connector 19"/>
            <p:cNvCxnSpPr>
              <a:stCxn id="8" idx="3"/>
              <a:endCxn id="5" idx="1"/>
            </p:cNvCxnSpPr>
            <p:nvPr/>
          </p:nvCxnSpPr>
          <p:spPr bwMode="auto">
            <a:xfrm>
              <a:off x="5253318" y="4457700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5" idx="3"/>
              <a:endCxn id="15" idx="1"/>
            </p:cNvCxnSpPr>
            <p:nvPr/>
          </p:nvCxnSpPr>
          <p:spPr bwMode="auto">
            <a:xfrm>
              <a:off x="7767918" y="4457700"/>
              <a:ext cx="609600" cy="1643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80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0AF4D-A564-554C-B564-5675F3AC7BFD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/>
            </a:b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1850" y="2057400"/>
            <a:ext cx="2571750" cy="1028700"/>
            <a:chOff x="4495800" y="1600200"/>
            <a:chExt cx="3429000" cy="1371600"/>
          </a:xfrm>
        </p:grpSpPr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6705600" y="2286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4495800" y="22860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143250"/>
            <a:ext cx="1314450" cy="1600200"/>
            <a:chOff x="2895600" y="3048000"/>
            <a:chExt cx="1752600" cy="2133600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buys</a:t>
              </a: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36576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3657600" y="48768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72100" y="2857500"/>
            <a:ext cx="1600200" cy="1828800"/>
            <a:chOff x="7162800" y="2667000"/>
            <a:chExt cx="2133600" cy="2438400"/>
          </a:xfrm>
        </p:grpSpPr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7772400" y="3657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employs</a:t>
              </a: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7162800" y="4343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8534400" y="2667000"/>
              <a:ext cx="4953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257300" y="1200150"/>
            <a:ext cx="3028950" cy="1943100"/>
            <a:chOff x="1676400" y="457200"/>
            <a:chExt cx="4038600" cy="2590800"/>
          </a:xfrm>
        </p:grpSpPr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>
              <a:off x="2362200" y="2286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676400" y="457200"/>
              <a:ext cx="4038600" cy="1828800"/>
              <a:chOff x="96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114550" y="4400550"/>
            <a:ext cx="5029200" cy="1485900"/>
            <a:chOff x="2819400" y="4724400"/>
            <a:chExt cx="6705600" cy="1981200"/>
          </a:xfrm>
        </p:grpSpPr>
        <p:sp>
          <p:nvSpPr>
            <p:cNvPr id="21508" name="Rectangle 6"/>
            <p:cNvSpPr>
              <a:spLocks noChangeArrowheads="1"/>
            </p:cNvSpPr>
            <p:nvPr/>
          </p:nvSpPr>
          <p:spPr bwMode="auto">
            <a:xfrm>
              <a:off x="4648200" y="4724400"/>
              <a:ext cx="2514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2819400" y="5486400"/>
              <a:ext cx="6705600" cy="1219200"/>
              <a:chOff x="816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16" y="379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2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43600" y="1371600"/>
            <a:ext cx="1943100" cy="2228850"/>
            <a:chOff x="7924800" y="685800"/>
            <a:chExt cx="2590800" cy="2971800"/>
          </a:xfrm>
        </p:grpSpPr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7924800" y="19050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8915400" y="685800"/>
              <a:ext cx="1600200" cy="2971800"/>
              <a:chOff x="4656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stockprice</a:t>
                </a: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233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368" y="1855504"/>
            <a:ext cx="6572250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lvl="2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62675" y="2001951"/>
            <a:ext cx="2352675" cy="1885950"/>
            <a:chOff x="7895319" y="2364468"/>
            <a:chExt cx="3136900" cy="2514600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7895319" y="2558143"/>
              <a:ext cx="3136900" cy="2320925"/>
              <a:chOff x="1144" y="2858"/>
              <a:chExt cx="1976" cy="1462"/>
            </a:xfrm>
          </p:grpSpPr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1670" y="2858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1670" y="3277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613" name="Text Box 7"/>
              <p:cNvSpPr txBox="1">
                <a:spLocks noChangeArrowheads="1"/>
              </p:cNvSpPr>
              <p:nvPr/>
            </p:nvSpPr>
            <p:spPr bwMode="auto">
              <a:xfrm>
                <a:off x="1670" y="3696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561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2726" y="3226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726" y="3594"/>
                <a:ext cx="23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5617" name="Text Box 11"/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5618" name="Oval 12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76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Oval 13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576" cy="1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858"/>
                <a:ext cx="36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A=</a:t>
                </a:r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725707" y="2364468"/>
              <a:ext cx="56682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5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285" y="1731679"/>
            <a:ext cx="5209496" cy="3086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2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162675" y="2137570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090172" y="2467373"/>
            <a:ext cx="956072" cy="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5611" idx="3"/>
            <a:endCxn id="25615" idx="1"/>
          </p:cNvCxnSpPr>
          <p:nvPr/>
        </p:nvCxnSpPr>
        <p:spPr bwMode="auto">
          <a:xfrm>
            <a:off x="7090172" y="2467373"/>
            <a:ext cx="956072" cy="4381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5611" idx="3"/>
            <a:endCxn id="25616" idx="1"/>
          </p:cNvCxnSpPr>
          <p:nvPr/>
        </p:nvCxnSpPr>
        <p:spPr bwMode="auto">
          <a:xfrm>
            <a:off x="7090172" y="2467373"/>
            <a:ext cx="956072" cy="876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5611" idx="3"/>
            <a:endCxn id="25617" idx="1"/>
          </p:cNvCxnSpPr>
          <p:nvPr/>
        </p:nvCxnSpPr>
        <p:spPr bwMode="auto">
          <a:xfrm>
            <a:off x="7090172" y="2467373"/>
            <a:ext cx="956072" cy="13144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5612" idx="3"/>
            <a:endCxn id="25614" idx="1"/>
          </p:cNvCxnSpPr>
          <p:nvPr/>
        </p:nvCxnSpPr>
        <p:spPr bwMode="auto">
          <a:xfrm flipV="1">
            <a:off x="7090172" y="2467373"/>
            <a:ext cx="956072" cy="4988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612" idx="3"/>
            <a:endCxn id="25615" idx="1"/>
          </p:cNvCxnSpPr>
          <p:nvPr/>
        </p:nvCxnSpPr>
        <p:spPr bwMode="auto">
          <a:xfrm flipV="1">
            <a:off x="7090172" y="2905523"/>
            <a:ext cx="956072" cy="6072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090172" y="2966245"/>
            <a:ext cx="956072" cy="37742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613" idx="3"/>
            <a:endCxn id="25614" idx="1"/>
          </p:cNvCxnSpPr>
          <p:nvPr/>
        </p:nvCxnSpPr>
        <p:spPr bwMode="auto">
          <a:xfrm flipV="1">
            <a:off x="7090172" y="2467373"/>
            <a:ext cx="956072" cy="9977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090172" y="2966245"/>
            <a:ext cx="956072" cy="8155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090172" y="2905523"/>
            <a:ext cx="956072" cy="5595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5613" idx="3"/>
            <a:endCxn id="25616" idx="1"/>
          </p:cNvCxnSpPr>
          <p:nvPr/>
        </p:nvCxnSpPr>
        <p:spPr bwMode="auto">
          <a:xfrm flipV="1">
            <a:off x="7090172" y="3343673"/>
            <a:ext cx="956072" cy="1214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5613" idx="3"/>
            <a:endCxn id="25617" idx="1"/>
          </p:cNvCxnSpPr>
          <p:nvPr/>
        </p:nvCxnSpPr>
        <p:spPr bwMode="auto">
          <a:xfrm>
            <a:off x="7090172" y="3465117"/>
            <a:ext cx="956072" cy="3167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746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805781"/>
            <a:ext cx="5292838" cy="443547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},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3"/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We define a </a:t>
            </a:r>
            <a:r>
              <a:rPr lang="en-US" b="1" u="sng" dirty="0"/>
              <a:t>relationship</a:t>
            </a:r>
            <a:r>
              <a:rPr lang="en-US" b="1" dirty="0"/>
              <a:t> to be a subset of A x B</a:t>
            </a:r>
          </a:p>
          <a:p>
            <a:pPr lvl="2"/>
            <a:r>
              <a:rPr lang="en-US" i="1" dirty="0"/>
              <a:t>R = {(1,a), (2,c), (2,d), (3,b)}</a:t>
            </a:r>
          </a:p>
          <a:p>
            <a:pPr lvl="3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278676" y="2030526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206173" y="2360329"/>
            <a:ext cx="956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206173" y="2859201"/>
            <a:ext cx="956072" cy="3774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206173" y="2859201"/>
            <a:ext cx="956072" cy="8155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206173" y="2798479"/>
            <a:ext cx="956072" cy="5595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database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b="1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relationships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5" y="2330214"/>
            <a:ext cx="8515350" cy="2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9311"/>
              </p:ext>
            </p:extLst>
          </p:nvPr>
        </p:nvGraphicFramePr>
        <p:xfrm>
          <a:off x="1879132" y="2199718"/>
          <a:ext cx="2497421" cy="112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6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5152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82971" y="173309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650" y="17438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>
              <a:stCxn id="41" idx="5"/>
              <a:endCxn id="38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5"/>
              <a:endCxn id="38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4"/>
              <a:endCxn id="38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>
              <a:stCxn id="46" idx="4"/>
              <a:endCxn id="4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8" idx="3"/>
              <a:endCxn id="37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7" idx="3"/>
              <a:endCxn id="4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6234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93937"/>
              </p:ext>
            </p:extLst>
          </p:nvPr>
        </p:nvGraphicFramePr>
        <p:xfrm>
          <a:off x="1879131" y="2199718"/>
          <a:ext cx="2412642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88790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8943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95A2263-166C-A044-80AD-E53AF675AEB0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27" name="AutoShape 8">
              <a:extLst>
                <a:ext uri="{FF2B5EF4-FFF2-40B4-BE49-F238E27FC236}">
                  <a16:creationId xmlns:a16="http://schemas.microsoft.com/office/drawing/2014/main" id="{36795DE3-D241-CF4E-AAD8-CAE92FA1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673324-9ADA-2946-BDEA-6C223E06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AAF05EC1-691C-EC47-9476-778F36EE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B14CEB00-B8E8-834E-96C5-400EB12F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id="{996ADB11-6FEA-8741-AB85-CB102EE68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E10713-4A2D-044C-9070-FC29C471E3CE}"/>
                </a:ext>
              </a:extLst>
            </p:cNvPr>
            <p:cNvCxnSpPr>
              <a:stCxn id="51" idx="5"/>
              <a:endCxn id="33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53F31A-2976-9145-94B4-ED54AB2481B8}"/>
                </a:ext>
              </a:extLst>
            </p:cNvPr>
            <p:cNvCxnSpPr>
              <a:stCxn id="49" idx="5"/>
              <a:endCxn id="33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FD964B-3AF0-0C43-9802-979BF9064C7B}"/>
                </a:ext>
              </a:extLst>
            </p:cNvPr>
            <p:cNvCxnSpPr>
              <a:stCxn id="50" idx="4"/>
              <a:endCxn id="33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C3B442-3CFB-1B49-8259-67FCFE16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6FA25BBF-6069-DB41-B104-5FCC826D1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5BC1E5B-E30A-AA4A-A4C5-D390D9E6046D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04ED67-F96C-1C42-84BC-615CD40A4F0E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7D9293-083D-5649-92E7-B8FF899B509F}"/>
                </a:ext>
              </a:extLst>
            </p:cNvPr>
            <p:cNvCxnSpPr>
              <a:stCxn id="32" idx="3"/>
              <a:endCxn id="5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DA9B9FA-51C8-5548-A04B-C55F63204E97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02905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093467" y="4235988"/>
            <a:ext cx="403751" cy="5240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26467"/>
              </p:ext>
            </p:extLst>
          </p:nvPr>
        </p:nvGraphicFramePr>
        <p:xfrm>
          <a:off x="6457950" y="4974908"/>
          <a:ext cx="1742592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52134" y="4613861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9916"/>
              </p:ext>
            </p:extLst>
          </p:nvPr>
        </p:nvGraphicFramePr>
        <p:xfrm>
          <a:off x="1879132" y="2199718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18548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24647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68E8E-A3D6-6C4B-A092-9988D65CC9F7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0" name="AutoShape 8">
              <a:extLst>
                <a:ext uri="{FF2B5EF4-FFF2-40B4-BE49-F238E27FC236}">
                  <a16:creationId xmlns:a16="http://schemas.microsoft.com/office/drawing/2014/main" id="{90EB2D11-7702-AC44-873A-A058F363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C7BB14-EBB2-C64A-8295-FEC7C52FE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65A04215-396C-EB47-8F0B-74109F3A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60081B70-AFA6-5A4F-8E63-068AB063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7FECDA2E-C8B5-B24D-89BD-8B73D16F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B14D427-F5F0-8741-A72C-11237F000FA8}"/>
                </a:ext>
              </a:extLst>
            </p:cNvPr>
            <p:cNvCxnSpPr>
              <a:stCxn id="60" idx="5"/>
              <a:endCxn id="57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9ADD0-0CEA-1F4E-8610-E71AF6C7CF9F}"/>
                </a:ext>
              </a:extLst>
            </p:cNvPr>
            <p:cNvCxnSpPr>
              <a:stCxn id="58" idx="5"/>
              <a:endCxn id="57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EB7A2E-8710-C04F-BCEE-8D02516426A4}"/>
                </a:ext>
              </a:extLst>
            </p:cNvPr>
            <p:cNvCxnSpPr>
              <a:stCxn id="59" idx="4"/>
              <a:endCxn id="57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66E43D-1BF9-3B44-BF6C-201E15E78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8330777F-E95C-0C48-B516-C5E9646D7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041CE0-9763-584C-8AA0-A23645EF0816}"/>
                </a:ext>
              </a:extLst>
            </p:cNvPr>
            <p:cNvCxnSpPr>
              <a:stCxn id="65" idx="4"/>
              <a:endCxn id="64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F54072-0AEB-BD43-8DAB-25E8376E679F}"/>
                </a:ext>
              </a:extLst>
            </p:cNvPr>
            <p:cNvCxnSpPr>
              <a:stCxn id="57" idx="3"/>
              <a:endCxn id="56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5FCE5FB-E001-D347-94D2-4A91E2059771}"/>
                </a:ext>
              </a:extLst>
            </p:cNvPr>
            <p:cNvCxnSpPr>
              <a:stCxn id="56" idx="3"/>
              <a:endCxn id="64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116C523-AE6A-7042-A2BB-A3C5FE487A6D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63002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9"/>
            <a:ext cx="5820068" cy="3086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can only be </a:t>
            </a:r>
            <a:r>
              <a:rPr lang="en-US" b="1" dirty="0"/>
              <a:t>one relationship for every unique combination of entities</a:t>
            </a:r>
          </a:p>
          <a:p>
            <a:endParaRPr lang="en-US" dirty="0"/>
          </a:p>
          <a:p>
            <a:r>
              <a:rPr lang="en-US" dirty="0"/>
              <a:t>This also means that </a:t>
            </a:r>
            <a:r>
              <a:rPr lang="en-US" b="1" dirty="0"/>
              <a:t>the relationship is uniquely determined by the keys of its entities</a:t>
            </a:r>
          </a:p>
          <a:p>
            <a:endParaRPr lang="en-US" i="1" dirty="0"/>
          </a:p>
          <a:p>
            <a:r>
              <a:rPr lang="en-US" dirty="0"/>
              <a:t>Example: the “key” for Makes (to right) is </a:t>
            </a:r>
            <a:br>
              <a:rPr lang="en-US" dirty="0"/>
            </a:br>
            <a:r>
              <a:rPr lang="en-US" dirty="0"/>
              <a:t>	{</a:t>
            </a:r>
            <a:r>
              <a:rPr lang="en-US" dirty="0" err="1"/>
              <a:t>Product.name</a:t>
            </a:r>
            <a:r>
              <a:rPr lang="en-US" dirty="0"/>
              <a:t>, </a:t>
            </a:r>
            <a:r>
              <a:rPr lang="en-US" dirty="0" err="1"/>
              <a:t>Company.name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15392" y="2169420"/>
            <a:ext cx="231898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This follows from our mathematical definition of a relationship- it’s a SET!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85327" y="5374253"/>
            <a:ext cx="3872623" cy="1164661"/>
            <a:chOff x="7669786" y="4807179"/>
            <a:chExt cx="3810946" cy="970059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9540614" y="5465433"/>
              <a:ext cx="831479" cy="31180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674490" y="5500078"/>
              <a:ext cx="554319" cy="242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154816" y="498040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8882360" y="501504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669786" y="525756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8404251" y="5351096"/>
              <a:ext cx="97630" cy="44284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8707395" y="5255822"/>
              <a:ext cx="253533" cy="2349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8994956" y="5283547"/>
              <a:ext cx="173225" cy="2598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49253" y="5500078"/>
              <a:ext cx="816019" cy="277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0822478" y="480717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5400000">
              <a:off x="11054591" y="5170336"/>
              <a:ext cx="426757" cy="23272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9228809" y="5621336"/>
              <a:ext cx="311805" cy="72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7" idx="3"/>
              <a:endCxn id="25" idx="1"/>
            </p:cNvCxnSpPr>
            <p:nvPr/>
          </p:nvCxnSpPr>
          <p:spPr bwMode="auto">
            <a:xfrm>
              <a:off x="10372093" y="5621336"/>
              <a:ext cx="277160" cy="519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3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7300" y="2960591"/>
            <a:ext cx="3086100" cy="1257300"/>
            <a:chOff x="1676400" y="2804455"/>
            <a:chExt cx="4114800" cy="16764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86200" y="3947455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743200" y="2804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343400" y="28806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676400" y="3414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9" idx="5"/>
              <a:endCxn id="6" idx="1"/>
            </p:cNvCxnSpPr>
            <p:nvPr/>
          </p:nvCxnSpPr>
          <p:spPr bwMode="auto">
            <a:xfrm rot="16200000" flipH="1">
              <a:off x="3291822" y="3619775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5"/>
              <a:endCxn id="6" idx="0"/>
            </p:cNvCxnSpPr>
            <p:nvPr/>
          </p:nvCxnSpPr>
          <p:spPr bwMode="auto">
            <a:xfrm rot="16200000" flipH="1">
              <a:off x="3958572" y="3410225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4"/>
              <a:endCxn id="6" idx="0"/>
            </p:cNvCxnSpPr>
            <p:nvPr/>
          </p:nvCxnSpPr>
          <p:spPr bwMode="auto">
            <a:xfrm rot="5400000">
              <a:off x="4591050" y="3471205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172201" y="2674842"/>
            <a:ext cx="1371599" cy="1543051"/>
            <a:chOff x="8229601" y="2423455"/>
            <a:chExt cx="1828799" cy="205740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29601" y="3947456"/>
              <a:ext cx="1399592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610600" y="2423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5" name="Straight Connector 14"/>
            <p:cNvCxnSpPr>
              <a:stCxn id="14" idx="4"/>
              <a:endCxn id="13" idx="0"/>
            </p:cNvCxnSpPr>
            <p:nvPr/>
          </p:nvCxnSpPr>
          <p:spPr bwMode="auto">
            <a:xfrm flipH="1">
              <a:off x="8929397" y="3109255"/>
              <a:ext cx="405103" cy="8382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829050" y="3760691"/>
            <a:ext cx="2343151" cy="514350"/>
            <a:chOff x="5105400" y="3871255"/>
            <a:chExt cx="3124201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791200" y="3871255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16" name="Straight Connector 15"/>
            <p:cNvCxnSpPr>
              <a:stCxn id="6" idx="3"/>
              <a:endCxn id="5" idx="1"/>
            </p:cNvCxnSpPr>
            <p:nvPr/>
          </p:nvCxnSpPr>
          <p:spPr bwMode="auto">
            <a:xfrm>
              <a:off x="5105400" y="4214155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13" idx="1"/>
            </p:cNvCxnSpPr>
            <p:nvPr/>
          </p:nvCxnSpPr>
          <p:spPr bwMode="auto">
            <a:xfrm>
              <a:off x="7620000" y="4214155"/>
              <a:ext cx="609601" cy="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629150" y="2560541"/>
            <a:ext cx="1085850" cy="1200150"/>
            <a:chOff x="6172200" y="2271055"/>
            <a:chExt cx="1447800" cy="16002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172200" y="2271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since</a:t>
              </a:r>
            </a:p>
          </p:txBody>
        </p:sp>
        <p:cxnSp>
          <p:nvCxnSpPr>
            <p:cNvPr id="20" name="Straight Connector 19"/>
            <p:cNvCxnSpPr>
              <a:stCxn id="18" idx="4"/>
              <a:endCxn id="5" idx="0"/>
            </p:cNvCxnSpPr>
            <p:nvPr/>
          </p:nvCxnSpPr>
          <p:spPr bwMode="auto">
            <a:xfrm rot="5400000">
              <a:off x="6343650" y="3318805"/>
              <a:ext cx="914400" cy="190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628649" y="1438816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Relationships may have attributes as well.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904" y="4992251"/>
            <a:ext cx="248427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For example: “since” records when company started making a product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474452"/>
            <a:ext cx="7886700" cy="994172"/>
          </a:xfrm>
        </p:spPr>
        <p:txBody>
          <a:bodyPr/>
          <a:lstStyle/>
          <a:p>
            <a:r>
              <a:rPr lang="en-US" dirty="0"/>
              <a:t>Relationships and Attributes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1AC29A-625A-CC42-BA49-2F8F7FCD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93707"/>
              </p:ext>
            </p:extLst>
          </p:nvPr>
        </p:nvGraphicFramePr>
        <p:xfrm>
          <a:off x="5577891" y="5296572"/>
          <a:ext cx="2797365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9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62">
                  <a:extLst>
                    <a:ext uri="{9D8B030D-6E8A-4147-A177-3AD203B41FA5}">
                      <a16:colId xmlns:a16="http://schemas.microsoft.com/office/drawing/2014/main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Since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2017.09.01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86371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6E56E7-829A-6F48-8772-E0E620EF9EDF}"/>
              </a:ext>
            </a:extLst>
          </p:cNvPr>
          <p:cNvSpPr txBox="1"/>
          <p:nvPr/>
        </p:nvSpPr>
        <p:spPr>
          <a:xfrm>
            <a:off x="5943600" y="4892980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BB220EFD-D2FE-AD4D-B578-B6980BF23BB1}"/>
              </a:ext>
            </a:extLst>
          </p:cNvPr>
          <p:cNvSpPr/>
          <p:nvPr/>
        </p:nvSpPr>
        <p:spPr>
          <a:xfrm rot="2653263">
            <a:off x="6634184" y="5926348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8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8"/>
            <a:ext cx="7772400" cy="29597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Q: </a:t>
            </a:r>
            <a:r>
              <a:rPr lang="en-US" dirty="0"/>
              <a:t>What does this say?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A: </a:t>
            </a:r>
            <a:r>
              <a:rPr lang="en-US" dirty="0"/>
              <a:t>A person can only buy a specific product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72343" y="2730913"/>
            <a:ext cx="4771218" cy="1525498"/>
            <a:chOff x="2496456" y="2498217"/>
            <a:chExt cx="5711435" cy="1535957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331664" y="3573387"/>
              <a:ext cx="1260093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Purchased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19068" y="3624585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231510" y="285660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334091" y="290780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496456" y="32661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3611365" y="3396076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4073710" y="3259195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4507992" y="3299699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9039" y="3673466"/>
              <a:ext cx="1180490" cy="3467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210318" y="2834333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4859130" y="3803780"/>
              <a:ext cx="472535" cy="10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5594184" y="249821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date</a:t>
              </a:r>
            </a:p>
          </p:txBody>
        </p:sp>
        <p:cxnSp>
          <p:nvCxnSpPr>
            <p:cNvPr id="29" name="Straight Connector 28"/>
            <p:cNvCxnSpPr>
              <a:endCxn id="17" idx="0"/>
            </p:cNvCxnSpPr>
            <p:nvPr/>
          </p:nvCxnSpPr>
          <p:spPr bwMode="auto">
            <a:xfrm rot="5400000">
              <a:off x="5720149" y="3200566"/>
              <a:ext cx="614383" cy="13126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5" idx="3"/>
            </p:cNvCxnSpPr>
            <p:nvPr/>
          </p:nvCxnSpPr>
          <p:spPr bwMode="auto">
            <a:xfrm>
              <a:off x="6591757" y="3803781"/>
              <a:ext cx="277282" cy="2967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24" idx="4"/>
              <a:endCxn id="23" idx="0"/>
            </p:cNvCxnSpPr>
            <p:nvPr/>
          </p:nvCxnSpPr>
          <p:spPr bwMode="auto">
            <a:xfrm flipH="1">
              <a:off x="7459284" y="3295120"/>
              <a:ext cx="249821" cy="37834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B10481-40B4-024A-9BC6-3F755ED8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7676"/>
              </p:ext>
            </p:extLst>
          </p:nvPr>
        </p:nvGraphicFramePr>
        <p:xfrm>
          <a:off x="3026913" y="5751879"/>
          <a:ext cx="3382737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736">
                  <a:extLst>
                    <a:ext uri="{9D8B030D-6E8A-4147-A177-3AD203B41FA5}">
                      <a16:colId xmlns:a16="http://schemas.microsoft.com/office/drawing/2014/main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Person.name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Product.name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2018.10.01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2018.12.01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86371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A599C4C-CD5E-D54F-B878-1256F4CEF4A4}"/>
              </a:ext>
            </a:extLst>
          </p:cNvPr>
          <p:cNvSpPr txBox="1"/>
          <p:nvPr/>
        </p:nvSpPr>
        <p:spPr>
          <a:xfrm>
            <a:off x="3392622" y="5348287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626151AC-CEF2-CF4C-9262-C496D4B161F1}"/>
              </a:ext>
            </a:extLst>
          </p:cNvPr>
          <p:cNvSpPr/>
          <p:nvPr/>
        </p:nvSpPr>
        <p:spPr>
          <a:xfrm rot="2653263">
            <a:off x="6598969" y="5671869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09742"/>
            <a:ext cx="7772400" cy="3706131"/>
          </a:xfrm>
        </p:spPr>
        <p:txBody>
          <a:bodyPr>
            <a:normAutofit/>
          </a:bodyPr>
          <a:lstStyle/>
          <a:p>
            <a:r>
              <a:rPr lang="en-US" sz="2100" dirty="0"/>
              <a:t>What about this way?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i="1" dirty="0"/>
          </a:p>
          <a:p>
            <a:r>
              <a:rPr lang="en-US" sz="2100" i="1" dirty="0"/>
              <a:t>Now we can have multiple purchases per product, person pair!</a:t>
            </a:r>
          </a:p>
          <a:p>
            <a:endParaRPr lang="en-US" sz="2100" b="1" i="1" dirty="0"/>
          </a:p>
          <a:p>
            <a:endParaRPr lang="en-US" sz="2100" b="1" i="1" dirty="0"/>
          </a:p>
          <a:p>
            <a:endParaRPr lang="en-US" sz="2100" b="1" i="1" dirty="0"/>
          </a:p>
          <a:p>
            <a:pPr marL="0" indent="0">
              <a:buNone/>
            </a:pPr>
            <a:endParaRPr lang="en-US" sz="21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05348" y="4074892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150090" y="331146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067451" y="3362362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1538516" y="371862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</p:txBody>
      </p:sp>
      <p:cxnSp>
        <p:nvCxnSpPr>
          <p:cNvPr id="20" name="Straight Connector 19"/>
          <p:cNvCxnSpPr>
            <a:stCxn id="21" idx="5"/>
            <a:endCxn id="18" idx="1"/>
          </p:cNvCxnSpPr>
          <p:nvPr/>
        </p:nvCxnSpPr>
        <p:spPr bwMode="auto">
          <a:xfrm rot="16200000" flipH="1">
            <a:off x="2454443" y="3902120"/>
            <a:ext cx="143423" cy="55838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9" idx="5"/>
            <a:endCxn id="18" idx="0"/>
          </p:cNvCxnSpPr>
          <p:nvPr/>
        </p:nvCxnSpPr>
        <p:spPr bwMode="auto">
          <a:xfrm rot="16200000" flipH="1">
            <a:off x="2820451" y="3740524"/>
            <a:ext cx="372451" cy="2962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0" idx="4"/>
            <a:endCxn id="18" idx="0"/>
          </p:cNvCxnSpPr>
          <p:nvPr/>
        </p:nvCxnSpPr>
        <p:spPr bwMode="auto">
          <a:xfrm rot="5400000">
            <a:off x="3191396" y="3783840"/>
            <a:ext cx="254476" cy="32762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71371" y="4125787"/>
            <a:ext cx="1048412" cy="390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6889790" y="3107885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25" name="Straight Connector 24"/>
          <p:cNvCxnSpPr>
            <a:endCxn id="25" idx="0"/>
          </p:cNvCxnSpPr>
          <p:nvPr/>
        </p:nvCxnSpPr>
        <p:spPr bwMode="auto">
          <a:xfrm rot="5400000">
            <a:off x="7138047" y="3665600"/>
            <a:ext cx="626927" cy="2934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3689947" y="270480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671416" y="3413256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Purchase</a:t>
            </a:r>
          </a:p>
        </p:txBody>
      </p:sp>
      <p:cxnSp>
        <p:nvCxnSpPr>
          <p:cNvPr id="9" name="Straight Connector 8"/>
          <p:cNvCxnSpPr>
            <a:stCxn id="28" idx="4"/>
            <a:endCxn id="30" idx="0"/>
          </p:cNvCxnSpPr>
          <p:nvPr/>
        </p:nvCxnSpPr>
        <p:spPr bwMode="auto">
          <a:xfrm>
            <a:off x="4104944" y="3162862"/>
            <a:ext cx="915943" cy="2503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5540342" y="2704808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4624398" y="270480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PID#</a:t>
            </a:r>
          </a:p>
        </p:txBody>
      </p:sp>
      <p:cxnSp>
        <p:nvCxnSpPr>
          <p:cNvPr id="33" name="Straight Connector 32"/>
          <p:cNvCxnSpPr>
            <a:stCxn id="32" idx="4"/>
            <a:endCxn id="30" idx="0"/>
          </p:cNvCxnSpPr>
          <p:nvPr/>
        </p:nvCxnSpPr>
        <p:spPr bwMode="auto">
          <a:xfrm flipH="1">
            <a:off x="5020887" y="3162863"/>
            <a:ext cx="18508" cy="250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1" idx="4"/>
            <a:endCxn id="30" idx="0"/>
          </p:cNvCxnSpPr>
          <p:nvPr/>
        </p:nvCxnSpPr>
        <p:spPr bwMode="auto">
          <a:xfrm flipH="1">
            <a:off x="5020887" y="3162864"/>
            <a:ext cx="934452" cy="25039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flipV="1">
            <a:off x="3504290" y="4172050"/>
            <a:ext cx="600653" cy="8097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endCxn id="30" idx="1"/>
          </p:cNvCxnSpPr>
          <p:nvPr/>
        </p:nvCxnSpPr>
        <p:spPr bwMode="auto">
          <a:xfrm flipV="1">
            <a:off x="4331447" y="3591389"/>
            <a:ext cx="339969" cy="35626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708508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ProductOf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23" idx="1"/>
          </p:cNvCxnSpPr>
          <p:nvPr/>
        </p:nvCxnSpPr>
        <p:spPr bwMode="auto">
          <a:xfrm>
            <a:off x="6036222" y="4109603"/>
            <a:ext cx="635148" cy="2116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0" idx="3"/>
          </p:cNvCxnSpPr>
          <p:nvPr/>
        </p:nvCxnSpPr>
        <p:spPr bwMode="auto">
          <a:xfrm>
            <a:off x="5370358" y="3591389"/>
            <a:ext cx="500946" cy="39647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5552681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BuyerOf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5691" y="5792979"/>
            <a:ext cx="69554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We can always use </a:t>
            </a:r>
            <a:r>
              <a:rPr lang="en-US" b="1" dirty="0">
                <a:latin typeface="+mj-lt"/>
              </a:rPr>
              <a:t>a new entity </a:t>
            </a:r>
            <a:r>
              <a:rPr lang="en-US" dirty="0">
                <a:latin typeface="+mj-lt"/>
              </a:rPr>
              <a:t>instead of a relationship.  For example, to permit multiple instances of each entity combination!</a:t>
            </a:r>
          </a:p>
        </p:txBody>
      </p:sp>
    </p:spTree>
    <p:extLst>
      <p:ext uri="{BB962C8B-B14F-4D97-AF65-F5344CB8AC3E}">
        <p14:creationId xmlns:p14="http://schemas.microsoft.com/office/powerpoint/2010/main" val="10395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15" grpId="0" animBg="1"/>
      <p:bldP spid="37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for geography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City belongs to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crosses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ends in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104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b="1" dirty="0"/>
              <a:t>E/R Design considerations</a:t>
            </a:r>
          </a:p>
          <a:p>
            <a:pPr lvl="1"/>
            <a:r>
              <a:rPr lang="en-US" b="1" dirty="0"/>
              <a:t>Relationships </a:t>
            </a:r>
            <a:r>
              <a:rPr lang="en-US" b="1" dirty="0" err="1"/>
              <a:t>cond’s</a:t>
            </a:r>
            <a:r>
              <a:rPr lang="en-US" b="1" dirty="0"/>
              <a:t>: multiplicity, multi-way</a:t>
            </a:r>
          </a:p>
          <a:p>
            <a:pPr lvl="1"/>
            <a:r>
              <a:rPr lang="en-US" b="1" dirty="0"/>
              <a:t>Design considerations</a:t>
            </a:r>
          </a:p>
          <a:p>
            <a:pPr lvl="1"/>
            <a:r>
              <a:rPr lang="en-US" b="1" dirty="0"/>
              <a:t>Conversion to SQL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(Entity-Relationship Modeling)</a:t>
            </a:r>
          </a:p>
          <a:p>
            <a:pPr lvl="1"/>
            <a:r>
              <a:rPr lang="en-US" dirty="0" err="1"/>
              <a:t>Codd</a:t>
            </a:r>
            <a:r>
              <a:rPr lang="en-US" dirty="0"/>
              <a:t> wrote a long letter criticizing paper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RDBMS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  <a:p>
            <a:pPr lvl="1"/>
            <a:r>
              <a:rPr lang="en-US" altLang="zh-CN" dirty="0"/>
              <a:t>No query language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</a:p>
          <a:p>
            <a:pPr lvl="1"/>
            <a:r>
              <a:rPr lang="en-US" altLang="zh-CN" dirty="0"/>
              <a:t>Relational DBMS in the 1970’s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3" y="3113935"/>
            <a:ext cx="6431797" cy="195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113935"/>
            <a:ext cx="1497666" cy="1521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1043" y="4698708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3C3B6-AC14-5547-A066-F0A178F64C90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53" y="452313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Multiplicity of E/R Relationships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8703" y="2370962"/>
            <a:ext cx="18371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Indicated using arrows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9536" y="1999668"/>
            <a:ext cx="5443367" cy="756047"/>
            <a:chOff x="852715" y="1523223"/>
            <a:chExt cx="7257822" cy="1008063"/>
          </a:xfrm>
        </p:grpSpPr>
        <p:grpSp>
          <p:nvGrpSpPr>
            <p:cNvPr id="7" name="Group 6"/>
            <p:cNvGrpSpPr/>
            <p:nvPr/>
          </p:nvGrpSpPr>
          <p:grpSpPr>
            <a:xfrm>
              <a:off x="5967412" y="1540783"/>
              <a:ext cx="2143125" cy="755650"/>
              <a:chOff x="5967412" y="1540783"/>
              <a:chExt cx="2143125" cy="755650"/>
            </a:xfrm>
          </p:grpSpPr>
          <p:sp>
            <p:nvSpPr>
              <p:cNvPr id="27653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662737" y="1540783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6" name="Line 7"/>
              <p:cNvSpPr>
                <a:spLocks noChangeShapeType="1"/>
              </p:cNvSpPr>
              <p:nvPr/>
            </p:nvSpPr>
            <p:spPr bwMode="auto">
              <a:xfrm flipH="1">
                <a:off x="5967412" y="192178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7" name="Line 8"/>
              <p:cNvSpPr>
                <a:spLocks noChangeShapeType="1"/>
              </p:cNvSpPr>
              <p:nvPr/>
            </p:nvSpPr>
            <p:spPr bwMode="auto">
              <a:xfrm>
                <a:off x="7500937" y="192178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17962" y="1523223"/>
              <a:ext cx="1143000" cy="1008063"/>
              <a:chOff x="4017962" y="1523223"/>
              <a:chExt cx="1143000" cy="1008063"/>
            </a:xfrm>
          </p:grpSpPr>
          <p:grpSp>
            <p:nvGrpSpPr>
              <p:cNvPr id="27662" name="Group 13"/>
              <p:cNvGrpSpPr>
                <a:grpSpLocks/>
              </p:cNvGrpSpPr>
              <p:nvPr/>
            </p:nvGrpSpPr>
            <p:grpSpPr bwMode="auto">
              <a:xfrm>
                <a:off x="4017962" y="1523223"/>
                <a:ext cx="1143000" cy="1008063"/>
                <a:chOff x="1536" y="1498"/>
                <a:chExt cx="720" cy="635"/>
              </a:xfrm>
            </p:grpSpPr>
            <p:sp>
              <p:nvSpPr>
                <p:cNvPr id="27681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2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3" name="Line 16"/>
              <p:cNvSpPr>
                <a:spLocks noChangeShapeType="1"/>
              </p:cNvSpPr>
              <p:nvPr/>
            </p:nvSpPr>
            <p:spPr bwMode="auto">
              <a:xfrm>
                <a:off x="4322762" y="1739917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4" name="Line 17"/>
              <p:cNvSpPr>
                <a:spLocks noChangeShapeType="1"/>
              </p:cNvSpPr>
              <p:nvPr/>
            </p:nvSpPr>
            <p:spPr bwMode="auto">
              <a:xfrm flipV="1">
                <a:off x="4322762" y="1739917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5" name="Line 18"/>
              <p:cNvSpPr>
                <a:spLocks noChangeShapeType="1"/>
              </p:cNvSpPr>
              <p:nvPr/>
            </p:nvSpPr>
            <p:spPr bwMode="auto">
              <a:xfrm>
                <a:off x="4322762" y="2120917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52715" y="1641491"/>
              <a:ext cx="20105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One-to-one: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9536" y="2895481"/>
            <a:ext cx="5500517" cy="756047"/>
            <a:chOff x="852715" y="2717640"/>
            <a:chExt cx="7334022" cy="1008063"/>
          </a:xfrm>
        </p:grpSpPr>
        <p:grpSp>
          <p:nvGrpSpPr>
            <p:cNvPr id="8" name="Group 7"/>
            <p:cNvGrpSpPr/>
            <p:nvPr/>
          </p:nvGrpSpPr>
          <p:grpSpPr>
            <a:xfrm>
              <a:off x="6053137" y="2800189"/>
              <a:ext cx="2133600" cy="755650"/>
              <a:chOff x="6053137" y="2800189"/>
              <a:chExt cx="2133600" cy="755650"/>
            </a:xfrm>
          </p:grpSpPr>
          <p:sp>
            <p:nvSpPr>
              <p:cNvPr id="27654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2800189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>
                <a:off x="7500937" y="3181189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9" name="Line 10"/>
              <p:cNvSpPr>
                <a:spLocks noChangeShapeType="1"/>
              </p:cNvSpPr>
              <p:nvPr/>
            </p:nvSpPr>
            <p:spPr bwMode="auto">
              <a:xfrm flipH="1">
                <a:off x="6053137" y="318118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17962" y="2717640"/>
              <a:ext cx="1143000" cy="1008063"/>
              <a:chOff x="4017962" y="2717640"/>
              <a:chExt cx="1143000" cy="1008063"/>
            </a:xfrm>
          </p:grpSpPr>
          <p:grpSp>
            <p:nvGrpSpPr>
              <p:cNvPr id="27666" name="Group 19"/>
              <p:cNvGrpSpPr>
                <a:grpSpLocks/>
              </p:cNvGrpSpPr>
              <p:nvPr/>
            </p:nvGrpSpPr>
            <p:grpSpPr bwMode="auto">
              <a:xfrm>
                <a:off x="4017962" y="2717640"/>
                <a:ext cx="1143000" cy="1008063"/>
                <a:chOff x="1536" y="1498"/>
                <a:chExt cx="720" cy="635"/>
              </a:xfrm>
            </p:grpSpPr>
            <p:sp>
              <p:nvSpPr>
                <p:cNvPr id="2767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322762" y="2946239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322762" y="309863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0" name="Line 27"/>
              <p:cNvSpPr>
                <a:spLocks noChangeShapeType="1"/>
              </p:cNvSpPr>
              <p:nvPr/>
            </p:nvSpPr>
            <p:spPr bwMode="auto">
              <a:xfrm>
                <a:off x="4322762" y="332723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852715" y="2927889"/>
              <a:ext cx="221308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Many-to-one: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536" y="3833089"/>
            <a:ext cx="5500517" cy="762276"/>
            <a:chOff x="852715" y="3967785"/>
            <a:chExt cx="7334022" cy="1016368"/>
          </a:xfrm>
        </p:grpSpPr>
        <p:grpSp>
          <p:nvGrpSpPr>
            <p:cNvPr id="5" name="Group 4"/>
            <p:cNvGrpSpPr/>
            <p:nvPr/>
          </p:nvGrpSpPr>
          <p:grpSpPr>
            <a:xfrm>
              <a:off x="4017962" y="3976090"/>
              <a:ext cx="1143000" cy="1008063"/>
              <a:chOff x="4017962" y="3976090"/>
              <a:chExt cx="1143000" cy="1008063"/>
            </a:xfrm>
          </p:grpSpPr>
          <p:grpSp>
            <p:nvGrpSpPr>
              <p:cNvPr id="38" name="Group 19"/>
              <p:cNvGrpSpPr>
                <a:grpSpLocks/>
              </p:cNvGrpSpPr>
              <p:nvPr/>
            </p:nvGrpSpPr>
            <p:grpSpPr bwMode="auto">
              <a:xfrm>
                <a:off x="4017962" y="3976090"/>
                <a:ext cx="1143000" cy="1008063"/>
                <a:chOff x="1536" y="1498"/>
                <a:chExt cx="720" cy="635"/>
              </a:xfrm>
            </p:grpSpPr>
            <p:sp>
              <p:nvSpPr>
                <p:cNvPr id="3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V="1">
                <a:off x="4322762" y="4208481"/>
                <a:ext cx="533400" cy="148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4322762" y="435708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322762" y="458568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6937" y="3967785"/>
              <a:ext cx="2209800" cy="755650"/>
              <a:chOff x="5976937" y="3967785"/>
              <a:chExt cx="2209800" cy="755650"/>
            </a:xfrm>
          </p:grpSpPr>
          <p:sp>
            <p:nvSpPr>
              <p:cNvPr id="5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3967785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5976937" y="434928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7500936" y="4342435"/>
                <a:ext cx="685801" cy="14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52715" y="4214288"/>
              <a:ext cx="224950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One-to-many: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9536" y="4868466"/>
            <a:ext cx="5500517" cy="756047"/>
            <a:chOff x="852715" y="5348287"/>
            <a:chExt cx="7334022" cy="1008063"/>
          </a:xfrm>
        </p:grpSpPr>
        <p:grpSp>
          <p:nvGrpSpPr>
            <p:cNvPr id="10" name="Group 9"/>
            <p:cNvGrpSpPr/>
            <p:nvPr/>
          </p:nvGrpSpPr>
          <p:grpSpPr>
            <a:xfrm>
              <a:off x="6053137" y="5360680"/>
              <a:ext cx="2133600" cy="755650"/>
              <a:chOff x="6053137" y="5360680"/>
              <a:chExt cx="2133600" cy="755650"/>
            </a:xfrm>
          </p:grpSpPr>
          <p:sp>
            <p:nvSpPr>
              <p:cNvPr id="27655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662737" y="5360680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Line 11"/>
              <p:cNvSpPr>
                <a:spLocks noChangeShapeType="1"/>
              </p:cNvSpPr>
              <p:nvPr/>
            </p:nvSpPr>
            <p:spPr bwMode="auto">
              <a:xfrm>
                <a:off x="7500937" y="574168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 flipH="1">
                <a:off x="6053137" y="574168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017962" y="5348287"/>
              <a:ext cx="1143000" cy="1008063"/>
              <a:chOff x="4017962" y="5348287"/>
              <a:chExt cx="1143000" cy="1008063"/>
            </a:xfrm>
          </p:grpSpPr>
          <p:grpSp>
            <p:nvGrpSpPr>
              <p:cNvPr id="27667" name="Group 22"/>
              <p:cNvGrpSpPr>
                <a:grpSpLocks/>
              </p:cNvGrpSpPr>
              <p:nvPr/>
            </p:nvGrpSpPr>
            <p:grpSpPr bwMode="auto">
              <a:xfrm>
                <a:off x="4017962" y="5348287"/>
                <a:ext cx="1143000" cy="1008063"/>
                <a:chOff x="1536" y="1498"/>
                <a:chExt cx="720" cy="635"/>
              </a:xfrm>
            </p:grpSpPr>
            <p:sp>
              <p:nvSpPr>
                <p:cNvPr id="2767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7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71" name="Line 28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3" name="Line 30"/>
              <p:cNvSpPr>
                <a:spLocks noChangeShapeType="1"/>
              </p:cNvSpPr>
              <p:nvPr/>
            </p:nvSpPr>
            <p:spPr bwMode="auto">
              <a:xfrm flipH="1"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4322762" y="5729286"/>
                <a:ext cx="609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5" name="Line 32"/>
              <p:cNvSpPr>
                <a:spLocks noChangeShapeType="1"/>
              </p:cNvSpPr>
              <p:nvPr/>
            </p:nvSpPr>
            <p:spPr bwMode="auto">
              <a:xfrm flipH="1">
                <a:off x="4322762" y="5729286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6" name="Line 33"/>
              <p:cNvSpPr>
                <a:spLocks noChangeShapeType="1"/>
              </p:cNvSpPr>
              <p:nvPr/>
            </p:nvSpPr>
            <p:spPr bwMode="auto">
              <a:xfrm>
                <a:off x="4322762" y="59578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852715" y="5500686"/>
              <a:ext cx="245204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Many-to-many: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68703" y="3443740"/>
            <a:ext cx="1837134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X -&gt; Y means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there exists a function mapping from X to 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recall the definition of a function)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4697F-1B3D-7640-A467-D80D53D0C6F0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486150" y="4400550"/>
            <a:ext cx="18859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2171700" y="34861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3886200" y="205740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5829300" y="36004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943600" y="2286000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1771650" y="25717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200025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320040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6915150" y="3086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6800850" y="13716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1143000" y="1885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029200" y="257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2000250" y="23431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2571750" y="17145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3028950" y="171450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371850" y="257175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2743200" y="31432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743200" y="4514850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6972300" y="182880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372100" y="4114800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6400800" y="2857500"/>
            <a:ext cx="371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6772275" y="28575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Box 32"/>
          <p:cNvSpPr txBox="1"/>
          <p:nvPr/>
        </p:nvSpPr>
        <p:spPr>
          <a:xfrm>
            <a:off x="3829050" y="3371851"/>
            <a:ext cx="142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What does this say?</a:t>
            </a:r>
          </a:p>
        </p:txBody>
      </p:sp>
    </p:spTree>
    <p:extLst>
      <p:ext uri="{BB962C8B-B14F-4D97-AF65-F5344CB8AC3E}">
        <p14:creationId xmlns:p14="http://schemas.microsoft.com/office/powerpoint/2010/main" val="96163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D49C6-8AB9-F749-9064-6ED9B60C6DD0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41075"/>
            <a:ext cx="77724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Multi-way Relationships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245395" y="1600557"/>
            <a:ext cx="63590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How do we model a purchase relationship between buyers,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 and stores?</a:t>
            </a: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1828800" y="2720260"/>
            <a:ext cx="5543550" cy="2326919"/>
            <a:chOff x="192" y="1872"/>
            <a:chExt cx="5088" cy="2136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96" y="3528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9104" y="1953703"/>
            <a:ext cx="4180375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3798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3799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3800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3801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3802" name="Line 9"/>
            <p:cNvSpPr>
              <a:spLocks noChangeAspect="1" noChangeShapeType="1"/>
            </p:cNvSpPr>
            <p:nvPr/>
          </p:nvSpPr>
          <p:spPr bwMode="auto">
            <a:xfrm>
              <a:off x="6705599" y="3761280"/>
              <a:ext cx="854077" cy="23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3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4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489726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73912" y="2122887"/>
            <a:ext cx="4175567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Q: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4070003" y="3250407"/>
            <a:ext cx="959198" cy="864394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2514601" y="2914650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3949305" y="4512469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5669757" y="3490913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4563666" y="4102894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3702844" y="3324225"/>
            <a:ext cx="36729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33801" idx="1"/>
            <a:endCxn id="33798" idx="3"/>
          </p:cNvCxnSpPr>
          <p:nvPr/>
        </p:nvCxnSpPr>
        <p:spPr bwMode="auto">
          <a:xfrm flipH="1" flipV="1">
            <a:off x="5029201" y="3682605"/>
            <a:ext cx="640556" cy="1309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9781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70DDA-A27A-3345-9E6F-B61E9AC95A1F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28863" y="1833671"/>
            <a:ext cx="4850436" cy="757130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How do we say that every person shops in at most one store 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314451" y="5452871"/>
            <a:ext cx="545604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: Cannot.  This is the best approximation.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(Why only approximation ?)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7895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896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7897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630989" y="37719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5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F79AD-4CEB-384B-9FA8-E1F42E36417A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1777" y="253557"/>
            <a:ext cx="7563547" cy="10440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Converting Multi-way Relationships to Binary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57350" y="2201657"/>
            <a:ext cx="5324059" cy="3164299"/>
            <a:chOff x="2209800" y="1792542"/>
            <a:chExt cx="7098745" cy="4219065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2209800" y="333283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7366436" y="514100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7299466" y="3667682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7299466" y="2060419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9944" name="AutoShape 7"/>
            <p:cNvSpPr>
              <a:spLocks noChangeArrowheads="1"/>
            </p:cNvSpPr>
            <p:nvPr/>
          </p:nvSpPr>
          <p:spPr bwMode="auto">
            <a:xfrm>
              <a:off x="4888572" y="3399805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StoreOf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5" name="AutoShape 8"/>
            <p:cNvSpPr>
              <a:spLocks noChangeArrowheads="1"/>
            </p:cNvSpPr>
            <p:nvPr/>
          </p:nvSpPr>
          <p:spPr bwMode="auto">
            <a:xfrm>
              <a:off x="4888572" y="1792542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ProductOf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6" name="AutoShape 9"/>
            <p:cNvSpPr>
              <a:spLocks noChangeArrowheads="1"/>
            </p:cNvSpPr>
            <p:nvPr/>
          </p:nvSpPr>
          <p:spPr bwMode="auto">
            <a:xfrm>
              <a:off x="4888572" y="4806160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BuyerOf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H="1">
              <a:off x="3415247" y="2395266"/>
              <a:ext cx="1473324" cy="937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 flipH="1" flipV="1">
              <a:off x="3214339" y="4002528"/>
              <a:ext cx="1674232" cy="1406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4151909" y="4002528"/>
              <a:ext cx="736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6227958" y="4002528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6227958" y="5408883"/>
              <a:ext cx="1138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6227958" y="2395266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2678585" y="1859511"/>
              <a:ext cx="1272417" cy="60272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V="1">
              <a:off x="3013432" y="2462235"/>
              <a:ext cx="66969" cy="870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15200" y="2201657"/>
            <a:ext cx="1459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From what we had on previous slide to this - what did we do?</a:t>
            </a:r>
          </a:p>
        </p:txBody>
      </p:sp>
    </p:spTree>
    <p:extLst>
      <p:ext uri="{BB962C8B-B14F-4D97-AF65-F5344CB8AC3E}">
        <p14:creationId xmlns:p14="http://schemas.microsoft.com/office/powerpoint/2010/main" val="27309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11" y="338346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Decision: Multi-way or New Entity + Binary?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70324" y="2051540"/>
            <a:ext cx="3769294" cy="2526108"/>
            <a:chOff x="3050937" y="2304401"/>
            <a:chExt cx="7101806" cy="402765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446807" y="550957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392546" y="2523674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5748872" y="3765455"/>
              <a:ext cx="1760197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StoreOf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5748872" y="2304401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>
                  <a:solidFill>
                    <a:schemeClr val="bg1"/>
                  </a:solidFill>
                </a:rPr>
                <a:t>ProductOf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5748872" y="5274586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BuyerOf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452573" y="5803319"/>
              <a:ext cx="998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452573" y="2833135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2" idx="1"/>
            </p:cNvCxnSpPr>
            <p:nvPr/>
          </p:nvCxnSpPr>
          <p:spPr bwMode="auto">
            <a:xfrm>
              <a:off x="4754638" y="4294188"/>
              <a:ext cx="994234" cy="2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 bwMode="auto">
            <a:xfrm flipV="1">
              <a:off x="4754638" y="2833136"/>
              <a:ext cx="994234" cy="146105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endCxn id="14" idx="1"/>
            </p:cNvCxnSpPr>
            <p:nvPr/>
          </p:nvCxnSpPr>
          <p:spPr bwMode="auto">
            <a:xfrm>
              <a:off x="4754638" y="4294187"/>
              <a:ext cx="994234" cy="150913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363806" y="2395138"/>
            <a:ext cx="3969898" cy="2017595"/>
            <a:chOff x="3352801" y="2743200"/>
            <a:chExt cx="5791200" cy="2676525"/>
          </a:xfrm>
        </p:grpSpPr>
        <p:sp>
          <p:nvSpPr>
            <p:cNvPr id="23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24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25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6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7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20537" y="1838934"/>
            <a:ext cx="253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Multi-way Relationship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324" y="1824023"/>
            <a:ext cx="167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Entity + Binary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612261"/>
            <a:ext cx="809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(B) is also useful when we want to add details (constraints or attributes) to the relationship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“A person who shops in at most one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“How long a person has been shopping at a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(A) is useful when a relationship really is between multiple entities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- 	Ex: A three-party legal contract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9F9ED-9884-1A4D-A067-180AAED5C34C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0051"/>
            <a:ext cx="5829300" cy="85725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Design </a:t>
            </a:r>
            <a:r>
              <a:rPr lang="en-US" b="1" dirty="0">
                <a:latin typeface="+mn-lt"/>
              </a:rPr>
              <a:t>Principles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57300" y="2857500"/>
            <a:ext cx="6229350" cy="1028700"/>
            <a:chOff x="1676400" y="2667000"/>
            <a:chExt cx="8305800" cy="1371600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824593" y="2057400"/>
            <a:ext cx="35282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+mj-lt"/>
              </a:rPr>
              <a:t>What’s wrong with these examples?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7300" y="4457700"/>
            <a:ext cx="6229350" cy="1028700"/>
            <a:chOff x="1676400" y="4800600"/>
            <a:chExt cx="8305800" cy="1371600"/>
          </a:xfrm>
        </p:grpSpPr>
        <p:sp>
          <p:nvSpPr>
            <p:cNvPr id="40970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President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6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760C5-F2AB-2046-94D4-0F27F47C5083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3950074" y="3303389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664074" y="267473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064624" y="353198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5093074" y="3817739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207374" y="2331839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4521574" y="2731889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4350124" y="4903589"/>
            <a:ext cx="137160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521574" y="4332089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321424" y="3246239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2692774" y="4674989"/>
            <a:ext cx="1314450" cy="742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3264274" y="4332089"/>
            <a:ext cx="12573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E/R Basics: Entities &amp; Relation</a:t>
            </a:r>
            <a:r>
              <a:rPr lang="en-US" altLang="zh-CN" dirty="0"/>
              <a:t>ships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E/R Design considerations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8E412-24DC-524F-ABDA-D90639A5CBF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617259" y="3417374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331259" y="278872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331509" y="50175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731809" y="36459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60259" y="3931724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88759" y="4446074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6703359" y="22172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4188759" y="2845874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4245909" y="22743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5903259" y="2502974"/>
            <a:ext cx="8001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988609" y="3360224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117104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</p:spTree>
    <p:extLst>
      <p:ext uri="{BB962C8B-B14F-4D97-AF65-F5344CB8AC3E}">
        <p14:creationId xmlns:p14="http://schemas.microsoft.com/office/powerpoint/2010/main" val="157525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3809" y="2233900"/>
            <a:ext cx="3508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employees with multiple addresses here?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addresses where internal structure of the address (e.g. zip code, state) is useful?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60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3073" y="6061596"/>
            <a:ext cx="50752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 general, when we want to record several values, </a:t>
            </a:r>
            <a:r>
              <a:rPr lang="en-US">
                <a:latin typeface="+mj-lt"/>
              </a:rPr>
              <a:t>we choose new entity</a:t>
            </a:r>
          </a:p>
        </p:txBody>
      </p:sp>
    </p:spTree>
    <p:extLst>
      <p:ext uri="{BB962C8B-B14F-4D97-AF65-F5344CB8AC3E}">
        <p14:creationId xmlns:p14="http://schemas.microsoft.com/office/powerpoint/2010/main" val="446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1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</a:t>
            </a:r>
            <a:r>
              <a:rPr lang="en-US" sz="4400" b="1">
                <a:latin typeface="+mn-lt"/>
              </a:rPr>
              <a:t>for geography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city belongs to a single country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crosses one or several countries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ends in a single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334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Key concept:</a:t>
            </a:r>
          </a:p>
          <a:p>
            <a:pPr marL="342900" lvl="1" indent="0">
              <a:buNone/>
            </a:pPr>
            <a:endParaRPr lang="en-US" sz="2700" dirty="0"/>
          </a:p>
          <a:p>
            <a:pPr marL="342900" lvl="1" indent="0">
              <a:buNone/>
            </a:pPr>
            <a:r>
              <a:rPr lang="en-US" sz="2700" dirty="0"/>
              <a:t>Both </a:t>
            </a:r>
            <a:r>
              <a:rPr lang="en-US" sz="2700" b="1" i="1" dirty="0"/>
              <a:t>Entity sets </a:t>
            </a:r>
            <a:r>
              <a:rPr lang="en-US" sz="2700" dirty="0"/>
              <a:t>and </a:t>
            </a:r>
            <a:r>
              <a:rPr lang="en-US" sz="2700" b="1" i="1" dirty="0"/>
              <a:t>Relationships</a:t>
            </a:r>
            <a:r>
              <a:rPr lang="en-US" sz="2700" dirty="0"/>
              <a:t> become relations (tables in RDBMS)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89933"/>
              </p:ext>
            </p:extLst>
          </p:nvPr>
        </p:nvGraphicFramePr>
        <p:xfrm>
          <a:off x="5842951" y="4400042"/>
          <a:ext cx="2800986" cy="87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8802" y="1796515"/>
            <a:ext cx="2737845" cy="1195529"/>
            <a:chOff x="7874790" y="1690596"/>
            <a:chExt cx="2835208" cy="112636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397402" y="2458574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609844" y="169059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9712425" y="17417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7874790" y="2100184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8989699" y="2230065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452044" y="2093184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9886326" y="2133688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Down Arrow 21"/>
          <p:cNvSpPr/>
          <p:nvPr/>
        </p:nvSpPr>
        <p:spPr bwMode="auto">
          <a:xfrm>
            <a:off x="6945284" y="3220143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9160" y="3938134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endParaRPr lang="en-US" sz="135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/>
              <a:t>An entity set becomes a table</a:t>
            </a:r>
          </a:p>
          <a:p>
            <a:pPr lvl="1"/>
            <a:r>
              <a:rPr lang="en-US" sz="2100" kern="0" dirty="0"/>
              <a:t>Each row is one entity</a:t>
            </a:r>
          </a:p>
          <a:p>
            <a:pPr lvl="1"/>
            <a:r>
              <a:rPr lang="en-US" sz="2100" kern="0" dirty="0"/>
              <a:t>Each row is composed of the entity’s attributes, and has the same primary key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24566" y="4879023"/>
            <a:ext cx="4647426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Product(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name     CHAR(50) PRIMARY KEY,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price    DOUBLE,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category VARCHAR(30)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7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233350"/>
              </p:ext>
            </p:extLst>
          </p:nvPr>
        </p:nvGraphicFramePr>
        <p:xfrm>
          <a:off x="5842953" y="4400042"/>
          <a:ext cx="3141029" cy="116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1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firstname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lastname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Jordan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Jordan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01/03/18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John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01/05/18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7039430" y="3207769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2670" y="397249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200" kern="0" dirty="0"/>
              <a:t>A relationship </a:t>
            </a:r>
            <a:r>
              <a:rPr lang="en-US" sz="2200" i="1" kern="0" dirty="0"/>
              <a:t>also </a:t>
            </a:r>
            <a:r>
              <a:rPr lang="en-US" sz="2200" kern="0" dirty="0"/>
              <a:t>becomes a table</a:t>
            </a:r>
          </a:p>
          <a:p>
            <a:pPr lvl="1"/>
            <a:r>
              <a:rPr lang="en-US" sz="1800" kern="0" dirty="0"/>
              <a:t>Add Primary Key</a:t>
            </a:r>
          </a:p>
          <a:p>
            <a:pPr lvl="1"/>
            <a:r>
              <a:rPr lang="en-US" sz="1800" kern="0" dirty="0"/>
              <a:t>Add Foreign Key</a:t>
            </a:r>
            <a:endParaRPr lang="en-US" sz="15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5253594" y="2125266"/>
            <a:ext cx="3834889" cy="855146"/>
            <a:chOff x="7943078" y="1690688"/>
            <a:chExt cx="4174900" cy="930965"/>
          </a:xfrm>
        </p:grpSpPr>
        <p:grpSp>
          <p:nvGrpSpPr>
            <p:cNvPr id="15" name="Group 14"/>
            <p:cNvGrpSpPr/>
            <p:nvPr/>
          </p:nvGrpSpPr>
          <p:grpSpPr>
            <a:xfrm>
              <a:off x="7943078" y="1690688"/>
              <a:ext cx="3532723" cy="930965"/>
              <a:chOff x="1676400" y="2271055"/>
              <a:chExt cx="8382000" cy="2286000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5791200" y="3871255"/>
                <a:ext cx="1828800" cy="68580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25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Purchased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886200" y="3947455"/>
                <a:ext cx="12192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Product</a:t>
                </a: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743200" y="28044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343400" y="28806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676400" y="3414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16200000" flipH="1">
                <a:off x="3291822" y="3619775"/>
                <a:ext cx="214733" cy="9740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3958572" y="3410225"/>
                <a:ext cx="557633" cy="5168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591050" y="3471205"/>
                <a:ext cx="381000" cy="571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229600" y="3947454"/>
                <a:ext cx="18288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Person</a:t>
                </a:r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8037854" y="2381425"/>
                <a:ext cx="1447801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 dirty="0" err="1">
                    <a:solidFill>
                      <a:srgbClr val="000000"/>
                    </a:solidFill>
                  </a:rPr>
                  <a:t>firstname</a:t>
                </a:r>
                <a:endParaRPr lang="en-US" sz="900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 bwMode="auto">
              <a:xfrm>
                <a:off x="8761754" y="3067225"/>
                <a:ext cx="572748" cy="880232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4214155"/>
                <a:ext cx="685800" cy="1588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7620000" y="4214155"/>
                <a:ext cx="609600" cy="1143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172200" y="2271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date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6343650" y="3318805"/>
                <a:ext cx="914400" cy="190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11439950" y="1725929"/>
              <a:ext cx="678028" cy="3131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u="sng" dirty="0" err="1">
                  <a:solidFill>
                    <a:srgbClr val="000000"/>
                  </a:solidFill>
                </a:rPr>
                <a:t>lastname</a:t>
              </a:r>
              <a:endParaRPr lang="en-US" sz="9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4"/>
              <a:endCxn id="28" idx="0"/>
            </p:cNvCxnSpPr>
            <p:nvPr/>
          </p:nvCxnSpPr>
          <p:spPr bwMode="auto">
            <a:xfrm flipH="1">
              <a:off x="11090413" y="2039115"/>
              <a:ext cx="688551" cy="33428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01698" y="3907423"/>
            <a:ext cx="5032147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Purchased(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name    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date      DATE,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PRIMARY KEY (name,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(name)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Product,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Person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E/R Basics: Entities &amp; Relation</a:t>
            </a:r>
            <a:r>
              <a:rPr lang="en-US" altLang="zh-CN" b="1" dirty="0"/>
              <a:t>ships</a:t>
            </a:r>
            <a:endParaRPr lang="en-US" b="1" dirty="0"/>
          </a:p>
          <a:p>
            <a:pPr lvl="1"/>
            <a:r>
              <a:rPr lang="en-US" b="1" dirty="0"/>
              <a:t>Database Design</a:t>
            </a:r>
          </a:p>
          <a:p>
            <a:pPr lvl="1"/>
            <a:r>
              <a:rPr lang="en-US" b="1" dirty="0"/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 to Relational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64048" y="3083065"/>
            <a:ext cx="6436927" cy="2845946"/>
            <a:chOff x="1792673" y="3254817"/>
            <a:chExt cx="5583309" cy="2434408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4127833" y="4140358"/>
              <a:ext cx="1037849" cy="3795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Purchased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046740" y="4182525"/>
              <a:ext cx="691900" cy="2951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2398084" y="3549997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3306202" y="3592166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792673" y="3887346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2710945" y="3994318"/>
              <a:ext cx="118832" cy="552763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3091744" y="3881581"/>
              <a:ext cx="308591" cy="2933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3449432" y="3914940"/>
              <a:ext cx="210843" cy="32432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11631" y="4182525"/>
              <a:ext cx="946319" cy="2951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5402815" y="3315895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 dirty="0" err="1">
                  <a:solidFill>
                    <a:srgbClr val="000000"/>
                  </a:solidFill>
                </a:rPr>
                <a:t>firstname</a:t>
              </a:r>
              <a:endParaRPr lang="en-US" sz="11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 bwMode="auto">
            <a:xfrm>
              <a:off x="5813630" y="3695412"/>
              <a:ext cx="325037" cy="487115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738640" y="4330117"/>
              <a:ext cx="389194" cy="87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165682" y="4330116"/>
              <a:ext cx="345950" cy="6325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344051" y="3254817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date</a:t>
              </a: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rot="5400000">
              <a:off x="4447800" y="3833291"/>
              <a:ext cx="506024" cy="10810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6554351" y="3315895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 dirty="0" err="1">
                  <a:solidFill>
                    <a:srgbClr val="000000"/>
                  </a:solidFill>
                </a:rPr>
                <a:t>lastname</a:t>
              </a:r>
              <a:endParaRPr lang="en-US" sz="11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4"/>
            </p:cNvCxnSpPr>
            <p:nvPr/>
          </p:nvCxnSpPr>
          <p:spPr bwMode="auto">
            <a:xfrm flipH="1">
              <a:off x="6138667" y="3695412"/>
              <a:ext cx="826500" cy="487113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046742" y="5394045"/>
              <a:ext cx="691900" cy="2951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2398085" y="4761517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3306203" y="4803686"/>
              <a:ext cx="821631" cy="3795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address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rot="16200000" flipH="1">
              <a:off x="3091746" y="5093101"/>
              <a:ext cx="308591" cy="2933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3449434" y="5126460"/>
              <a:ext cx="210843" cy="32432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40" idx="3"/>
              <a:endCxn id="16" idx="2"/>
            </p:cNvCxnSpPr>
            <p:nvPr/>
          </p:nvCxnSpPr>
          <p:spPr bwMode="auto">
            <a:xfrm flipV="1">
              <a:off x="3738641" y="4519874"/>
              <a:ext cx="908117" cy="102176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997687" y="2125267"/>
            <a:ext cx="80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represent this as a relational schema?</a:t>
            </a:r>
          </a:p>
        </p:txBody>
      </p:sp>
    </p:spTree>
    <p:extLst>
      <p:ext uri="{BB962C8B-B14F-4D97-AF65-F5344CB8AC3E}">
        <p14:creationId xmlns:p14="http://schemas.microsoft.com/office/powerpoint/2010/main" val="3688830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B76E-500D-7F43-84D2-DFC93686DB1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8205384" cy="48958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Database design: Why do we need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Agree on structure of the database before deciding on a particular implementation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Consider 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constraints 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to achieve </a:t>
            </a:r>
            <a:r>
              <a:rPr lang="en-US" u="sng" dirty="0"/>
              <a:t>good</a:t>
            </a:r>
            <a:r>
              <a:rPr lang="en-US" dirty="0"/>
              <a:t> designs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/>
              <a:t>Several formalisms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 discuss one flavor of E/R diagrams</a:t>
            </a:r>
          </a:p>
        </p:txBody>
      </p:sp>
    </p:spTree>
    <p:extLst>
      <p:ext uri="{BB962C8B-B14F-4D97-AF65-F5344CB8AC3E}">
        <p14:creationId xmlns:p14="http://schemas.microsoft.com/office/powerpoint/2010/main" val="19974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55769"/>
            <a:ext cx="7772400" cy="3815511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2400" b="1" dirty="0"/>
              <a:t>Requirements analysis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data is going to be stored?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are we going to do with the data?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Who should access the data?</a:t>
            </a:r>
          </a:p>
          <a:p>
            <a:pPr marL="728663" lvl="1" indent="-385763">
              <a:buAutoNum type="arabicPeriod"/>
            </a:pPr>
            <a:endParaRPr lang="en-US" dirty="0"/>
          </a:p>
          <a:p>
            <a:pPr lvl="1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Requirements Analysis</a:t>
            </a:r>
          </a:p>
        </p:txBody>
      </p:sp>
      <p:sp>
        <p:nvSpPr>
          <p:cNvPr id="11" name="Chevron 10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13" name="Chevron 12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38D22-C03A-5C45-9A1F-932507C4393F}"/>
              </a:ext>
            </a:extLst>
          </p:cNvPr>
          <p:cNvSpPr txBox="1"/>
          <p:nvPr/>
        </p:nvSpPr>
        <p:spPr>
          <a:xfrm>
            <a:off x="3028950" y="5521147"/>
            <a:ext cx="3429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Technical and non-technical people are involved</a:t>
            </a:r>
          </a:p>
        </p:txBody>
      </p:sp>
    </p:spTree>
    <p:extLst>
      <p:ext uri="{BB962C8B-B14F-4D97-AF65-F5344CB8AC3E}">
        <p14:creationId xmlns:p14="http://schemas.microsoft.com/office/powerpoint/2010/main" val="18873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3480"/>
            <a:ext cx="8458200" cy="2812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Conceptual Design</a:t>
            </a:r>
          </a:p>
          <a:p>
            <a:pPr lvl="1"/>
            <a:endParaRPr lang="en-US" sz="21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u="sng" dirty="0">
                <a:solidFill>
                  <a:srgbClr val="000000"/>
                </a:solidFill>
              </a:rPr>
              <a:t>high-level description</a:t>
            </a:r>
            <a:r>
              <a:rPr lang="en-US" dirty="0">
                <a:solidFill>
                  <a:srgbClr val="000000"/>
                </a:solidFill>
              </a:rPr>
              <a:t> of the database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Sufficiently </a:t>
            </a:r>
            <a:r>
              <a:rPr lang="en-US" u="sng" dirty="0">
                <a:solidFill>
                  <a:srgbClr val="000000"/>
                </a:solidFill>
              </a:rPr>
              <a:t>precise</a:t>
            </a:r>
            <a:r>
              <a:rPr lang="en-US" dirty="0">
                <a:solidFill>
                  <a:srgbClr val="000000"/>
                </a:solidFill>
              </a:rPr>
              <a:t> that technical people can understand it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But, </a:t>
            </a:r>
            <a:r>
              <a:rPr lang="en-US" u="sng" dirty="0">
                <a:solidFill>
                  <a:srgbClr val="000000"/>
                </a:solidFill>
              </a:rPr>
              <a:t>not so precise that non-technical people can’t participate</a:t>
            </a:r>
          </a:p>
          <a:p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18" name="Chevron 17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19" name="Chevron 18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191A7-1D36-8642-BE66-1A5F70DA9C0E}"/>
              </a:ext>
            </a:extLst>
          </p:cNvPr>
          <p:cNvSpPr txBox="1"/>
          <p:nvPr/>
        </p:nvSpPr>
        <p:spPr>
          <a:xfrm>
            <a:off x="1707942" y="5969654"/>
            <a:ext cx="53093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This is where E/R fits in.</a:t>
            </a:r>
          </a:p>
        </p:txBody>
      </p:sp>
    </p:spTree>
    <p:extLst>
      <p:ext uri="{BB962C8B-B14F-4D97-AF65-F5344CB8AC3E}">
        <p14:creationId xmlns:p14="http://schemas.microsoft.com/office/powerpoint/2010/main" val="16720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5800" y="2755770"/>
            <a:ext cx="7772400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3. More: 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1500" dirty="0"/>
          </a:p>
          <a:p>
            <a:pPr lvl="1"/>
            <a:r>
              <a:rPr lang="en-US" sz="2100" dirty="0"/>
              <a:t>Logical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Physical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Security Design</a:t>
            </a:r>
          </a:p>
          <a:p>
            <a:pPr marL="728663" lvl="1" indent="-385763">
              <a:buFont typeface="Arial"/>
              <a:buAutoNum type="arabicPeriod"/>
            </a:pPr>
            <a:endParaRPr lang="en-US" sz="1800" dirty="0"/>
          </a:p>
          <a:p>
            <a:pPr lvl="1" indent="-385763">
              <a:buFont typeface="Arial"/>
              <a:buAutoNum type="arabicPeriod"/>
            </a:pPr>
            <a:endParaRPr lang="en-US" sz="1800" dirty="0"/>
          </a:p>
          <a:p>
            <a:pPr marL="385763" indent="-385763">
              <a:buFont typeface="Arial"/>
              <a:buAutoNum type="arabicPeriod"/>
            </a:pPr>
            <a:endParaRPr lang="en-US" sz="2100" dirty="0"/>
          </a:p>
          <a:p>
            <a:pPr lvl="1"/>
            <a:endParaRPr lang="en-US" sz="1800" dirty="0"/>
          </a:p>
        </p:txBody>
      </p:sp>
      <p:sp>
        <p:nvSpPr>
          <p:cNvPr id="22" name="Pentagon 21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23" name="Chevron 22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24" name="Chevron 23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479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21614</TotalTime>
  <Words>2572</Words>
  <Application>Microsoft Macintosh PowerPoint</Application>
  <PresentationFormat>On-screen Show (4:3)</PresentationFormat>
  <Paragraphs>839</Paragraphs>
  <Slides>51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等线</vt:lpstr>
      <vt:lpstr>等线 Light</vt:lpstr>
      <vt:lpstr>ＭＳ Ｐゴシック</vt:lpstr>
      <vt:lpstr>Arial</vt:lpstr>
      <vt:lpstr>Calibri</vt:lpstr>
      <vt:lpstr>Calibri Light</vt:lpstr>
      <vt:lpstr>Cambria Math</vt:lpstr>
      <vt:lpstr>Menlo</vt:lpstr>
      <vt:lpstr>Symbol</vt:lpstr>
      <vt:lpstr>Times New Roman</vt:lpstr>
      <vt:lpstr>Office Theme</vt:lpstr>
      <vt:lpstr>CMPT 354: Database System I</vt:lpstr>
      <vt:lpstr>Motivation</vt:lpstr>
      <vt:lpstr>History of E/R Model</vt:lpstr>
      <vt:lpstr>Outline</vt:lpstr>
      <vt:lpstr>Outline</vt:lpstr>
      <vt:lpstr>Database Design</vt:lpstr>
      <vt:lpstr>Database Design Process</vt:lpstr>
      <vt:lpstr>Database Design Process</vt:lpstr>
      <vt:lpstr>Database Design Process</vt:lpstr>
      <vt:lpstr>Database Design Process</vt:lpstr>
      <vt:lpstr>Entities and Entity Sets</vt:lpstr>
      <vt:lpstr>Attributes</vt:lpstr>
      <vt:lpstr>Example</vt:lpstr>
      <vt:lpstr>Keys</vt:lpstr>
      <vt:lpstr>The R in E/R: Relationships</vt:lpstr>
      <vt:lpstr> 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Relationships and Attributes</vt:lpstr>
      <vt:lpstr>Decision: Relationship vs. Entity?</vt:lpstr>
      <vt:lpstr>Decision: Relationship vs. Entity?</vt:lpstr>
      <vt:lpstr>Exercise -1</vt:lpstr>
      <vt:lpstr>Draw an E/R diagram for geography</vt:lpstr>
      <vt:lpstr>Outline</vt:lpstr>
      <vt:lpstr>Multiplicity of E/R Relationships</vt:lpstr>
      <vt:lpstr> </vt:lpstr>
      <vt:lpstr>Multi-way Relationships</vt:lpstr>
      <vt:lpstr>Arrows in Multiway Relationships</vt:lpstr>
      <vt:lpstr>Arrows in Multiway Relationships</vt:lpstr>
      <vt:lpstr>Arrows in Multiway Relationships</vt:lpstr>
      <vt:lpstr>Converting Multi-way Relationships to Binary</vt:lpstr>
      <vt:lpstr>Decision: Multi-way or New Entity + Binary?</vt:lpstr>
      <vt:lpstr>Design Principles</vt:lpstr>
      <vt:lpstr>Design Principles: What’s Wrong?</vt:lpstr>
      <vt:lpstr>Design Principles: What’s Wrong?</vt:lpstr>
      <vt:lpstr>Examples: Entity vs. Attribute</vt:lpstr>
      <vt:lpstr>Examples: Entity vs. Attribute</vt:lpstr>
      <vt:lpstr>Examples: Entity vs. Attribute</vt:lpstr>
      <vt:lpstr>Exercise -2</vt:lpstr>
      <vt:lpstr>Draw an E/R diagram for geography</vt:lpstr>
      <vt:lpstr>From E/R Diagrams to Relational Schema</vt:lpstr>
      <vt:lpstr>From E/R Diagrams to Relational Schema</vt:lpstr>
      <vt:lpstr>From E/R Diagrams to Relational Schema</vt:lpstr>
      <vt:lpstr>Exercise -3</vt:lpstr>
      <vt:lpstr>From E/R Diagram to Relational Schema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694</cp:revision>
  <cp:lastPrinted>2018-10-23T17:56:54Z</cp:lastPrinted>
  <dcterms:created xsi:type="dcterms:W3CDTF">2018-08-29T21:30:27Z</dcterms:created>
  <dcterms:modified xsi:type="dcterms:W3CDTF">2018-10-30T21:13:37Z</dcterms:modified>
</cp:coreProperties>
</file>