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1018" r:id="rId3"/>
    <p:sldId id="1090" r:id="rId4"/>
    <p:sldId id="1092" r:id="rId5"/>
    <p:sldId id="1093" r:id="rId6"/>
    <p:sldId id="1095" r:id="rId7"/>
    <p:sldId id="1096" r:id="rId8"/>
    <p:sldId id="1097" r:id="rId9"/>
    <p:sldId id="1098" r:id="rId10"/>
    <p:sldId id="1099" r:id="rId11"/>
    <p:sldId id="1100" r:id="rId12"/>
    <p:sldId id="1101" r:id="rId13"/>
    <p:sldId id="1104" r:id="rId14"/>
    <p:sldId id="1105" r:id="rId15"/>
    <p:sldId id="1106" r:id="rId16"/>
    <p:sldId id="1107" r:id="rId17"/>
    <p:sldId id="1108" r:id="rId18"/>
    <p:sldId id="1110" r:id="rId19"/>
    <p:sldId id="1103" r:id="rId20"/>
    <p:sldId id="1128" r:id="rId21"/>
    <p:sldId id="1111" r:id="rId22"/>
    <p:sldId id="1113" r:id="rId23"/>
    <p:sldId id="1114" r:id="rId24"/>
    <p:sldId id="1115" r:id="rId25"/>
    <p:sldId id="1116" r:id="rId26"/>
    <p:sldId id="1117" r:id="rId27"/>
    <p:sldId id="1119" r:id="rId28"/>
    <p:sldId id="1154" r:id="rId29"/>
    <p:sldId id="1120" r:id="rId30"/>
    <p:sldId id="1121" r:id="rId31"/>
    <p:sldId id="1122" r:id="rId32"/>
    <p:sldId id="1123" r:id="rId33"/>
    <p:sldId id="1124" r:id="rId34"/>
    <p:sldId id="1125" r:id="rId35"/>
    <p:sldId id="1126" r:id="rId36"/>
    <p:sldId id="1127" r:id="rId37"/>
    <p:sldId id="1155" r:id="rId38"/>
    <p:sldId id="1129" r:id="rId39"/>
    <p:sldId id="1130" r:id="rId40"/>
    <p:sldId id="1131" r:id="rId41"/>
    <p:sldId id="1132" r:id="rId42"/>
    <p:sldId id="1133" r:id="rId43"/>
    <p:sldId id="1135" r:id="rId44"/>
    <p:sldId id="1153" r:id="rId45"/>
    <p:sldId id="1156" r:id="rId46"/>
    <p:sldId id="1158" r:id="rId47"/>
    <p:sldId id="1159" r:id="rId48"/>
    <p:sldId id="1160" r:id="rId49"/>
    <p:sldId id="1173" r:id="rId50"/>
    <p:sldId id="1162" r:id="rId51"/>
    <p:sldId id="1163" r:id="rId52"/>
    <p:sldId id="1164" r:id="rId53"/>
    <p:sldId id="1165" r:id="rId54"/>
    <p:sldId id="1166" r:id="rId55"/>
    <p:sldId id="1167" r:id="rId56"/>
    <p:sldId id="1168" r:id="rId57"/>
    <p:sldId id="1172" r:id="rId58"/>
    <p:sldId id="1170" r:id="rId59"/>
    <p:sldId id="32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1"/>
    <p:restoredTop sz="64494"/>
  </p:normalViewPr>
  <p:slideViewPr>
    <p:cSldViewPr snapToGrid="0" snapToObjects="1">
      <p:cViewPr varScale="1">
        <p:scale>
          <a:sx n="78" d="100"/>
          <a:sy n="78" d="100"/>
        </p:scale>
        <p:origin x="2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7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AC33-2668-6F42-B2CD-39487A8BC4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428-BBF4-1143-A4EA-528F677E396D}" type="datetime1">
              <a:rPr lang="en-CA" smtClean="0"/>
              <a:t>2018-12-11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0F70-3CE0-E740-B1C9-DCF73F9043F3}" type="datetime1">
              <a:rPr lang="en-CA" smtClean="0"/>
              <a:t>2018-12-11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3B8F-5FFC-7C48-940E-DACC7C03B716}" type="datetime1">
              <a:rPr lang="en-CA" smtClean="0"/>
              <a:t>2018-12-11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82-6735-E04B-8622-95F867B710E2}" type="datetime1">
              <a:rPr lang="en-CA" smtClean="0"/>
              <a:t>2018-12-11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DEB-886E-094A-A2DA-759A3C54369E}" type="datetime1">
              <a:rPr lang="en-CA" smtClean="0"/>
              <a:t>2018-12-11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45F9-7F80-474A-B173-990E06F99A2F}" type="datetime1">
              <a:rPr lang="en-CA" smtClean="0"/>
              <a:t>2018-12-11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771-0483-6F43-8804-FA069B863910}" type="datetime1">
              <a:rPr lang="en-CA" smtClean="0"/>
              <a:t>2018-12-11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8B2-8C0B-B947-8441-C42D8CD342F4}" type="datetime1">
              <a:rPr lang="en-CA" smtClean="0"/>
              <a:t>2018-12-11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4837-9188-2749-BC24-68A8C4F19383}" type="datetime1">
              <a:rPr lang="en-CA" smtClean="0"/>
              <a:t>2018-12-11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DF9-6355-C848-85B0-D451FD567573}" type="datetime1">
              <a:rPr lang="en-CA" smtClean="0"/>
              <a:t>2018-12-11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6EF4-3555-B74F-9D68-746998D17211}" type="datetime1">
              <a:rPr lang="en-CA" smtClean="0"/>
              <a:t>2018-12-11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7C2-EA23-BD44-8D9B-221132F97325}" type="datetime1">
              <a:rPr lang="en-CA" smtClean="0"/>
              <a:t>2018-12-11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set-transaction-isolation-level-transact-sql?view=sql-server-2017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qlite.org/isolation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11.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22046"/>
            <a:ext cx="7886700" cy="3855231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2. Concurrent</a:t>
            </a:r>
            <a:r>
              <a:rPr lang="en-US" sz="2700" u="sng" dirty="0"/>
              <a:t> </a:t>
            </a:r>
            <a:r>
              <a:rPr lang="en-US" sz="27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Disk accesses may be frequent and </a:t>
            </a:r>
            <a:r>
              <a:rPr lang="en-US" b="1" dirty="0"/>
              <a:t>slow</a:t>
            </a:r>
            <a:r>
              <a:rPr lang="en-US" dirty="0"/>
              <a:t>- optimize for throughput (# of TXNs), trade for latency (time for any one TXN)</a:t>
            </a:r>
            <a:endParaRPr lang="en-US" b="1" dirty="0"/>
          </a:p>
          <a:p>
            <a:pPr lvl="1">
              <a:buSzPct val="75000"/>
            </a:pPr>
            <a:endParaRPr lang="en-US" b="1" dirty="0"/>
          </a:p>
          <a:p>
            <a:pPr lvl="1">
              <a:buSzPct val="75000"/>
            </a:pPr>
            <a:r>
              <a:rPr lang="en-US" dirty="0"/>
              <a:t>Users should still be able to execute TXNs as if in </a:t>
            </a:r>
            <a:r>
              <a:rPr lang="en-US" b="1" dirty="0"/>
              <a:t>isolation</a:t>
            </a:r>
            <a:r>
              <a:rPr lang="en-US" dirty="0"/>
              <a:t> and such that </a:t>
            </a:r>
            <a:r>
              <a:rPr lang="en-US" b="1" dirty="0"/>
              <a:t>consistency </a:t>
            </a:r>
            <a:r>
              <a:rPr lang="en-US" dirty="0"/>
              <a:t>is maintained</a:t>
            </a:r>
          </a:p>
          <a:p>
            <a:pPr lvl="2">
              <a:buSzPct val="75000"/>
            </a:pP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1106072" y="5577277"/>
            <a:ext cx="740927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Have the DBMS handle running several user TXNs concurrently, in order to keep CPUs humming…</a:t>
            </a:r>
          </a:p>
        </p:txBody>
      </p:sp>
    </p:spTree>
    <p:extLst>
      <p:ext uri="{BB962C8B-B14F-4D97-AF65-F5344CB8AC3E}">
        <p14:creationId xmlns:p14="http://schemas.microsoft.com/office/powerpoint/2010/main" val="44953613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135194" y="2434158"/>
            <a:ext cx="5657318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011265" y="5034312"/>
            <a:ext cx="737599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Two managers attempt to </a:t>
            </a:r>
            <a:r>
              <a:rPr lang="en-US" altLang="zh-CN" sz="2100" dirty="0">
                <a:latin typeface="+mj-lt"/>
              </a:rPr>
              <a:t>increase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employee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salary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concurrently-</a:t>
            </a:r>
            <a:r>
              <a:rPr lang="en-US" sz="2100" dirty="0">
                <a:latin typeface="+mj-lt"/>
              </a:rPr>
              <a:t/>
            </a:r>
            <a:br>
              <a:rPr lang="en-US" sz="2100" dirty="0">
                <a:latin typeface="+mj-lt"/>
              </a:rPr>
            </a:br>
            <a:r>
              <a:rPr lang="en-US" sz="2100" dirty="0">
                <a:latin typeface="+mj-lt"/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10602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1923589" y="2027442"/>
            <a:ext cx="5657318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2085300" y="5553808"/>
            <a:ext cx="5744073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Now works like a charm- we’ll see how / why </a:t>
            </a:r>
            <a:r>
              <a:rPr lang="en-US" altLang="zh-CN" sz="2100" dirty="0">
                <a:latin typeface="+mj-lt"/>
              </a:rPr>
              <a:t>later</a:t>
            </a:r>
            <a:r>
              <a:rPr lang="en-US" sz="2100" dirty="0">
                <a:latin typeface="+mj-lt"/>
              </a:rPr>
              <a:t>…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</p:spTree>
    <p:extLst>
      <p:ext uri="{BB962C8B-B14F-4D97-AF65-F5344CB8AC3E}">
        <p14:creationId xmlns:p14="http://schemas.microsoft.com/office/powerpoint/2010/main" val="1842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13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218" y="6176963"/>
            <a:ext cx="63355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</a:rPr>
              <a:t>ACID continues to be a </a:t>
            </a:r>
            <a:r>
              <a:rPr lang="en-US" sz="2400" dirty="0">
                <a:latin typeface="+mj-lt"/>
              </a:rPr>
              <a:t>source of great debate! </a:t>
            </a:r>
          </a:p>
        </p:txBody>
      </p:sp>
    </p:spTree>
    <p:extLst>
      <p:ext uri="{BB962C8B-B14F-4D97-AF65-F5344CB8AC3E}">
        <p14:creationId xmlns:p14="http://schemas.microsoft.com/office/powerpoint/2010/main" val="11157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14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TXN’s activities are atomic: </a:t>
            </a:r>
            <a:r>
              <a:rPr lang="en-US" sz="2400" b="1" dirty="0"/>
              <a:t>all or nothing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Intuitively: in the real world, a transaction is something that would either occur </a:t>
            </a:r>
            <a:r>
              <a:rPr lang="en-US" i="1" dirty="0"/>
              <a:t>completely</a:t>
            </a:r>
            <a:r>
              <a:rPr lang="en-US" dirty="0"/>
              <a:t> or </a:t>
            </a:r>
            <a:r>
              <a:rPr lang="en-US" i="1" dirty="0"/>
              <a:t>not at all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Two possible outcomes for a TXN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commits</a:t>
            </a:r>
            <a:r>
              <a:rPr lang="en-US" dirty="0"/>
              <a:t>: all the changes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aborts</a:t>
            </a:r>
            <a:r>
              <a:rPr lang="en-US" dirty="0"/>
              <a:t>: no changes are made</a:t>
            </a:r>
          </a:p>
        </p:txBody>
      </p:sp>
    </p:spTree>
    <p:extLst>
      <p:ext uri="{BB962C8B-B14F-4D97-AF65-F5344CB8AC3E}">
        <p14:creationId xmlns:p14="http://schemas.microsoft.com/office/powerpoint/2010/main" val="9883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15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</a:t>
            </a:r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97" y="1825625"/>
            <a:ext cx="8673005" cy="4895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tables must always satisfy user-specified </a:t>
            </a:r>
            <a:r>
              <a:rPr lang="en-US" b="1" i="1" dirty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Examples:</a:t>
            </a:r>
          </a:p>
          <a:p>
            <a:pPr lvl="2"/>
            <a:r>
              <a:rPr lang="en-US" dirty="0"/>
              <a:t>Account 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331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16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</a:t>
            </a:r>
            <a:r>
              <a:rPr lang="en-US" altLang="zh-CN" dirty="0"/>
              <a:t>ed</a:t>
            </a:r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transaction executes concurrently with other transactions</a:t>
            </a:r>
          </a:p>
          <a:p>
            <a:endParaRPr lang="en-US" sz="2400" dirty="0"/>
          </a:p>
          <a:p>
            <a:r>
              <a:rPr lang="en-US" sz="2400" b="1" dirty="0"/>
              <a:t>Isolation</a:t>
            </a:r>
            <a:r>
              <a:rPr lang="en-US" sz="2400" dirty="0"/>
              <a:t>: the effect is as if each transaction executes in </a:t>
            </a:r>
            <a:r>
              <a:rPr lang="en-US" sz="2400" i="1" dirty="0"/>
              <a:t>isolation</a:t>
            </a:r>
            <a:r>
              <a:rPr lang="en-US" sz="2400" dirty="0"/>
              <a:t> of the others.</a:t>
            </a:r>
          </a:p>
          <a:p>
            <a:pPr lvl="1"/>
            <a:endParaRPr lang="en-US" dirty="0"/>
          </a:p>
          <a:p>
            <a:pPr lvl="1"/>
            <a:r>
              <a:rPr lang="en-US" sz="2100" dirty="0"/>
              <a:t>E.g. Should not be able to observe changes from other transactions during the run</a:t>
            </a:r>
          </a:p>
        </p:txBody>
      </p:sp>
    </p:spTree>
    <p:extLst>
      <p:ext uri="{BB962C8B-B14F-4D97-AF65-F5344CB8AC3E}">
        <p14:creationId xmlns:p14="http://schemas.microsoft.com/office/powerpoint/2010/main" val="14204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</a:t>
            </a:r>
            <a:r>
              <a:rPr lang="en-US" altLang="zh-CN" dirty="0"/>
              <a:t>le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effect of a TXN must continue to exist (</a:t>
            </a:r>
            <a:r>
              <a:rPr lang="en-US" sz="2400" b="1" i="1" dirty="0"/>
              <a:t>“persist”</a:t>
            </a:r>
            <a:r>
              <a:rPr lang="en-US" sz="2400" dirty="0"/>
              <a:t>) after the TXN</a:t>
            </a:r>
          </a:p>
          <a:p>
            <a:pPr lvl="1"/>
            <a:r>
              <a:rPr lang="en-US" sz="2100" dirty="0"/>
              <a:t>And after the whole program has terminated</a:t>
            </a:r>
          </a:p>
          <a:p>
            <a:pPr lvl="1"/>
            <a:r>
              <a:rPr lang="en-US" sz="2100" dirty="0"/>
              <a:t>And even if there are power failures, crashes, etc.</a:t>
            </a:r>
          </a:p>
          <a:p>
            <a:pPr lvl="1"/>
            <a:r>
              <a:rPr lang="en-US" sz="2100" dirty="0"/>
              <a:t>And etc…</a:t>
            </a:r>
          </a:p>
          <a:p>
            <a:pPr lvl="1"/>
            <a:endParaRPr lang="en-US" dirty="0"/>
          </a:p>
          <a:p>
            <a:r>
              <a:rPr lang="en-US" sz="2400" dirty="0"/>
              <a:t>Means: Write data to </a:t>
            </a:r>
            <a:r>
              <a:rPr lang="en-US" sz="24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0485" y="38304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91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ACID is contentious!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26" y="1961310"/>
            <a:ext cx="4960620" cy="4158565"/>
          </a:xfrm>
        </p:spPr>
        <p:txBody>
          <a:bodyPr>
            <a:normAutofit/>
          </a:bodyPr>
          <a:lstStyle/>
          <a:p>
            <a:r>
              <a:rPr lang="en-US" sz="2400" dirty="0"/>
              <a:t>Many debates over ACID, both </a:t>
            </a:r>
            <a:r>
              <a:rPr lang="en-US" sz="2400" b="1" dirty="0"/>
              <a:t>historically</a:t>
            </a:r>
            <a:r>
              <a:rPr lang="en-US" sz="2400" dirty="0"/>
              <a:t> and</a:t>
            </a:r>
            <a:r>
              <a:rPr lang="en-US" sz="2400" b="1" dirty="0"/>
              <a:t> currently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Many newer “NoSQL” DBMSs relax ACID</a:t>
            </a:r>
          </a:p>
          <a:p>
            <a:endParaRPr lang="en-US" sz="2400" dirty="0"/>
          </a:p>
          <a:p>
            <a:r>
              <a:rPr lang="en-US" sz="2400" dirty="0"/>
              <a:t>In turn, now “</a:t>
            </a:r>
            <a:r>
              <a:rPr lang="en-US" sz="2400" dirty="0" err="1"/>
              <a:t>NewSQL</a:t>
            </a:r>
            <a:r>
              <a:rPr lang="en-US" sz="2400" dirty="0"/>
              <a:t>” reintroduces ACID compliance to NoSQL-style DBMSs…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28" y="1572488"/>
            <a:ext cx="1309334" cy="120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0" y="2999606"/>
            <a:ext cx="3500131" cy="208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054" y="5866728"/>
            <a:ext cx="583189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ACID is an extremely important &amp; successful paradigm, but still debated!</a:t>
            </a:r>
          </a:p>
        </p:txBody>
      </p:sp>
    </p:spTree>
    <p:extLst>
      <p:ext uri="{BB962C8B-B14F-4D97-AF65-F5344CB8AC3E}">
        <p14:creationId xmlns:p14="http://schemas.microsoft.com/office/powerpoint/2010/main" val="743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2" y="329891"/>
            <a:ext cx="8187371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(Big</a:t>
            </a:r>
            <a:r>
              <a:rPr lang="zh-CN" altLang="en-US" dirty="0"/>
              <a:t> </a:t>
            </a:r>
            <a:r>
              <a:rPr lang="en-US" altLang="zh-CN" dirty="0"/>
              <a:t>Picture)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73979" y="3658845"/>
            <a:ext cx="998882" cy="71830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Storage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705140" y="2286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Definition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1088" y="3266958"/>
            <a:ext cx="81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17803" y="3258207"/>
            <a:ext cx="16508" cy="38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603" y="2995689"/>
            <a:ext cx="5770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Write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852" y="2989959"/>
            <a:ext cx="5375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Read</a:t>
            </a:r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7824" y="5012146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Transaction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list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writes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reads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824" y="5385763"/>
            <a:ext cx="258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example:</a:t>
            </a:r>
            <a:r>
              <a:rPr lang="zh-CN" altLang="en-US" sz="1400" dirty="0"/>
              <a:t> </a:t>
            </a:r>
            <a:r>
              <a:rPr lang="en-US" altLang="zh-CN" sz="1400" dirty="0"/>
              <a:t>{Read,</a:t>
            </a:r>
            <a:r>
              <a:rPr lang="zh-CN" altLang="en-US" sz="1400" dirty="0"/>
              <a:t> </a:t>
            </a:r>
            <a:r>
              <a:rPr lang="en-US" altLang="zh-CN" sz="1400" dirty="0"/>
              <a:t>Read,</a:t>
            </a:r>
            <a:r>
              <a:rPr lang="zh-CN" altLang="en-US" sz="1400" dirty="0"/>
              <a:t> </a:t>
            </a:r>
            <a:r>
              <a:rPr lang="en-US" altLang="zh-CN" sz="1400" dirty="0"/>
              <a:t>Write}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32076" y="2315481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4491" y="2286413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Two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Big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Problems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248704" y="3258070"/>
            <a:ext cx="225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multiple transaction at the same time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4305" y="4427371"/>
            <a:ext cx="207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Make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sure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the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stored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is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reliable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49112" y="2286413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43156" y="2286413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Techniques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035792" y="3345038"/>
            <a:ext cx="155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Concurrency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1552" y="4514054"/>
            <a:ext cx="127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Database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Recovery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0825" y="2286413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Properties</a:t>
            </a:r>
            <a:endParaRPr lang="en-US" b="1" u="sng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743851" y="2300675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33615" y="3147437"/>
            <a:ext cx="990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A</a:t>
            </a:r>
            <a:r>
              <a:rPr lang="en-US" altLang="zh-CN" sz="1600" dirty="0">
                <a:solidFill>
                  <a:srgbClr val="00B050"/>
                </a:solidFill>
              </a:rPr>
              <a:t>tomicity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0185" y="3848295"/>
            <a:ext cx="117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C</a:t>
            </a:r>
            <a:r>
              <a:rPr lang="en-US" altLang="zh-CN" sz="1600" dirty="0">
                <a:solidFill>
                  <a:srgbClr val="FF0000"/>
                </a:solidFill>
              </a:rPr>
              <a:t>onsistency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5235" y="4428585"/>
            <a:ext cx="902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solation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95235" y="5069315"/>
            <a:ext cx="99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D</a:t>
            </a:r>
            <a:r>
              <a:rPr lang="en-US" altLang="zh-CN" sz="1600" dirty="0">
                <a:solidFill>
                  <a:srgbClr val="00B050"/>
                </a:solidFill>
              </a:rPr>
              <a:t>urability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361039" y="3571869"/>
            <a:ext cx="628006" cy="2409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6" idx="1"/>
          </p:cNvCxnSpPr>
          <p:nvPr/>
        </p:nvCxnSpPr>
        <p:spPr>
          <a:xfrm>
            <a:off x="7434536" y="3558320"/>
            <a:ext cx="565649" cy="45925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7" idx="1"/>
          </p:cNvCxnSpPr>
          <p:nvPr/>
        </p:nvCxnSpPr>
        <p:spPr>
          <a:xfrm>
            <a:off x="7350251" y="3805661"/>
            <a:ext cx="744984" cy="79220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2"/>
          <p:cNvCxnSpPr/>
          <p:nvPr/>
        </p:nvCxnSpPr>
        <p:spPr>
          <a:xfrm flipV="1">
            <a:off x="7413896" y="3442979"/>
            <a:ext cx="589117" cy="12725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2"/>
          <p:cNvCxnSpPr>
            <a:stCxn id="22" idx="3"/>
          </p:cNvCxnSpPr>
          <p:nvPr/>
        </p:nvCxnSpPr>
        <p:spPr>
          <a:xfrm>
            <a:off x="7421035" y="4806442"/>
            <a:ext cx="683832" cy="44380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2"/>
          <p:cNvCxnSpPr/>
          <p:nvPr/>
        </p:nvCxnSpPr>
        <p:spPr>
          <a:xfrm>
            <a:off x="5499771" y="4650111"/>
            <a:ext cx="641781" cy="2797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3252"/>
            <a:ext cx="851535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occurs,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Multiple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users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" b="3733"/>
          <a:stretch/>
        </p:blipFill>
        <p:spPr>
          <a:xfrm>
            <a:off x="2221912" y="3309613"/>
            <a:ext cx="4107366" cy="32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Concurrency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b="1" dirty="0"/>
              <a:t>Conflict </a:t>
            </a:r>
            <a:r>
              <a:rPr lang="en-US" altLang="zh-CN" b="1" dirty="0" err="1"/>
              <a:t>serializability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799129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/>
              <a:t>Concurrency: Isolation &amp; Consistency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26924"/>
            <a:ext cx="7553653" cy="4410814"/>
          </a:xfrm>
        </p:spPr>
        <p:txBody>
          <a:bodyPr>
            <a:normAutofit/>
          </a:bodyPr>
          <a:lstStyle/>
          <a:p>
            <a:r>
              <a:rPr lang="en-US" dirty="0"/>
              <a:t>The DBMS must handle concurrency such that…</a:t>
            </a:r>
          </a:p>
          <a:p>
            <a:pPr marL="728663" lvl="1" indent="-385763">
              <a:buFont typeface="+mj-lt"/>
              <a:buAutoNum type="arabicPeriod"/>
            </a:pPr>
            <a:endParaRPr lang="en-US" dirty="0"/>
          </a:p>
          <a:p>
            <a:pPr marL="728663" lvl="1" indent="-385763">
              <a:buFont typeface="+mj-lt"/>
              <a:buAutoNum type="arabicPeriod"/>
            </a:pPr>
            <a:r>
              <a:rPr lang="en-US" b="1" u="sng" dirty="0"/>
              <a:t>I</a:t>
            </a:r>
            <a:r>
              <a:rPr lang="en-US" b="1" dirty="0"/>
              <a:t>solation</a:t>
            </a:r>
            <a:r>
              <a:rPr lang="en-US" dirty="0"/>
              <a:t> is maintained: Users must be able to execute each TXN </a:t>
            </a:r>
            <a:r>
              <a:rPr lang="en-US" b="1" dirty="0"/>
              <a:t>as if they were the only user</a:t>
            </a:r>
          </a:p>
          <a:p>
            <a:pPr lvl="2"/>
            <a:r>
              <a:rPr lang="en-US" dirty="0"/>
              <a:t>DBMS handles the details of </a:t>
            </a:r>
            <a:r>
              <a:rPr lang="en-US" i="1" dirty="0"/>
              <a:t>interleaving</a:t>
            </a:r>
            <a:r>
              <a:rPr lang="en-US" dirty="0"/>
              <a:t> various TXNs</a:t>
            </a:r>
          </a:p>
          <a:p>
            <a:pPr lvl="2"/>
            <a:endParaRPr lang="en-US" sz="2400" dirty="0"/>
          </a:p>
          <a:p>
            <a:pPr lvl="1" indent="-342900">
              <a:buFont typeface="+mj-lt"/>
              <a:buAutoNum type="arabicPeriod"/>
            </a:pPr>
            <a:endParaRPr lang="en-US" b="1" u="sng" dirty="0"/>
          </a:p>
          <a:p>
            <a:pPr lvl="1" indent="-342900">
              <a:buFont typeface="+mj-lt"/>
              <a:buAutoNum type="arabicPeriod"/>
            </a:pPr>
            <a:r>
              <a:rPr lang="en-US" b="1" u="sng" dirty="0"/>
              <a:t>C</a:t>
            </a:r>
            <a:r>
              <a:rPr lang="en-US" b="1" dirty="0"/>
              <a:t>onsistency</a:t>
            </a:r>
            <a:r>
              <a:rPr lang="en-US" dirty="0"/>
              <a:t> is maintained: TXNs must leave the DB in a </a:t>
            </a:r>
            <a:r>
              <a:rPr lang="en-US" b="1" dirty="0"/>
              <a:t>consistent state</a:t>
            </a:r>
          </a:p>
          <a:p>
            <a:pPr lvl="2"/>
            <a:r>
              <a:rPr lang="en-US" dirty="0"/>
              <a:t>DBMS handles the details of enforcing integrity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920" y="3152369"/>
            <a:ext cx="78457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AC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dirty="0">
                <a:latin typeface="+mj-lt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5920" y="5013386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400" dirty="0">
                <a:latin typeface="+mj-lt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565247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07494" y="2125267"/>
            <a:ext cx="3757760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088952" y="2817764"/>
            <a:ext cx="389722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494" y="5158078"/>
            <a:ext cx="34807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8952" y="5158078"/>
            <a:ext cx="36202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7146806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6817" y="4557540"/>
            <a:ext cx="30250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9871" y="4557540"/>
            <a:ext cx="32365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6817" y="2857259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260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9871" y="3482724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1403" y="3485630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0" y="2117286"/>
            <a:ext cx="756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We can look at the TXNs in a timeline view- serial execution: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279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0256" y="4558753"/>
            <a:ext cx="30462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3187" y="4558753"/>
            <a:ext cx="32615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0257" y="2880343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9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5929" y="3523181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1" y="2117286"/>
            <a:ext cx="665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The TXNs could occur in either order… DBMS allows!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190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187" y="4590910"/>
            <a:ext cx="319048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A’s account with 6% interest payment, then T1 transfers $100 to A’s account…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2930" y="4590910"/>
            <a:ext cx="31135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B’s account with a 6% interest payment, then T1 transfers $100 from B’s account…</a:t>
            </a:r>
          </a:p>
        </p:txBody>
      </p:sp>
    </p:spTree>
    <p:extLst>
      <p:ext uri="{BB962C8B-B14F-4D97-AF65-F5344CB8AC3E}">
        <p14:creationId xmlns:p14="http://schemas.microsoft.com/office/powerpoint/2010/main" val="5553700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0923" y="4897014"/>
            <a:ext cx="47421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Is it correct?</a:t>
            </a:r>
            <a:endParaRPr lang="en-US" sz="24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7715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Interleave TXNs?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88709"/>
            <a:ext cx="7886701" cy="4300456"/>
          </a:xfrm>
        </p:spPr>
        <p:txBody>
          <a:bodyPr>
            <a:noAutofit/>
          </a:bodyPr>
          <a:lstStyle/>
          <a:p>
            <a:r>
              <a:rPr lang="en-US" dirty="0"/>
              <a:t>Interleaving TXNs might lead to anomalous outcomes… why do it?</a:t>
            </a:r>
          </a:p>
          <a:p>
            <a:endParaRPr lang="en-US" dirty="0"/>
          </a:p>
          <a:p>
            <a:r>
              <a:rPr lang="en-US" dirty="0"/>
              <a:t>Several important reasons:</a:t>
            </a:r>
            <a:endParaRPr lang="en-US" sz="2100" dirty="0"/>
          </a:p>
          <a:p>
            <a:pPr lvl="1"/>
            <a:r>
              <a:rPr lang="en-US" sz="2100" dirty="0"/>
              <a:t>Individual TXNs might be </a:t>
            </a:r>
            <a:r>
              <a:rPr lang="en-US" sz="2100" i="1" dirty="0"/>
              <a:t>slow</a:t>
            </a:r>
            <a:r>
              <a:rPr lang="en-US" sz="2100" dirty="0"/>
              <a:t>- don’t want to block other users during!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Disk access may be </a:t>
            </a:r>
            <a:r>
              <a:rPr lang="en-US" sz="2100" i="1" dirty="0"/>
              <a:t>slow-</a:t>
            </a:r>
            <a:r>
              <a:rPr lang="en-US" sz="2100" dirty="0"/>
              <a:t> let some TXNs use CPUs while others accessing disk!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5878" y="6125518"/>
            <a:ext cx="56122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All concern large differences in </a:t>
            </a:r>
            <a:r>
              <a:rPr lang="en-US" sz="2400" b="1" i="1" dirty="0">
                <a:latin typeface="+mj-l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225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t Facebook, only 0.0004% of results returned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inconsistent</a:t>
            </a:r>
          </a:p>
          <a:p>
            <a:r>
              <a:rPr lang="en-US" altLang="zh-CN" dirty="0"/>
              <a:t>But,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0" y="3299696"/>
            <a:ext cx="4424846" cy="28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&amp;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2226468"/>
            <a:ext cx="6858001" cy="3263504"/>
          </a:xfrm>
        </p:spPr>
        <p:txBody>
          <a:bodyPr>
            <a:noAutofit/>
          </a:bodyPr>
          <a:lstStyle/>
          <a:p>
            <a:r>
              <a:rPr lang="en-US" dirty="0"/>
              <a:t>The DBMS has freedom to interleave TXNs</a:t>
            </a:r>
          </a:p>
          <a:p>
            <a:endParaRPr lang="en-US" dirty="0"/>
          </a:p>
          <a:p>
            <a:r>
              <a:rPr lang="en-US" dirty="0"/>
              <a:t>However, it must pick an interleaving or </a:t>
            </a:r>
            <a:r>
              <a:rPr lang="en-US" b="1" dirty="0"/>
              <a:t>schedule</a:t>
            </a:r>
            <a:r>
              <a:rPr lang="en-US" dirty="0"/>
              <a:t> such that </a:t>
            </a:r>
            <a:r>
              <a:rPr lang="en-US" u="sng" dirty="0"/>
              <a:t>isolation and consistency </a:t>
            </a:r>
            <a:r>
              <a:rPr lang="en-US" dirty="0"/>
              <a:t>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be </a:t>
            </a:r>
            <a:r>
              <a:rPr lang="en-US" i="1" dirty="0"/>
              <a:t>as if</a:t>
            </a:r>
            <a:r>
              <a:rPr lang="en-US" dirty="0"/>
              <a:t> the TXNs had executed </a:t>
            </a:r>
            <a:r>
              <a:rPr lang="en-US" b="1" dirty="0">
                <a:solidFill>
                  <a:srgbClr val="FF0000"/>
                </a:solidFill>
              </a:rPr>
              <a:t>serially</a:t>
            </a:r>
            <a:r>
              <a:rPr lang="en-US" dirty="0"/>
              <a:t>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9016" y="5617687"/>
            <a:ext cx="5951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DBMS must pick a schedule which maintains isolation &amp; consistency</a:t>
            </a:r>
            <a:endParaRPr lang="en-US" sz="21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6523" y="2205521"/>
            <a:ext cx="19374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4200" y="3643683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latin typeface="+mj-lt"/>
              </a:rPr>
              <a:t>CI</a:t>
            </a:r>
            <a:r>
              <a:rPr lang="en-US" sz="2400" dirty="0"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5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1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284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8651" y="4188575"/>
            <a:ext cx="4808054" cy="10701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8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1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7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6" y="3533200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0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6046474" y="4703874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08483" y="1312885"/>
            <a:ext cx="119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84234" y="3748113"/>
            <a:ext cx="9286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Same result!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1:</a:t>
            </a:r>
          </a:p>
        </p:txBody>
      </p:sp>
    </p:spTree>
    <p:extLst>
      <p:ext uri="{BB962C8B-B14F-4D97-AF65-F5344CB8AC3E}">
        <p14:creationId xmlns:p14="http://schemas.microsoft.com/office/powerpoint/2010/main" val="12650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6" y="102077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87311" y="1312885"/>
            <a:ext cx="111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4506" y="3498526"/>
            <a:ext cx="113926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2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691533" y="4918150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9041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20" y="129462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3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4999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8" y="3555519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15699" y="1312885"/>
            <a:ext cx="9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3064" y="3405004"/>
            <a:ext cx="14552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1</a:t>
            </a:r>
            <a:r>
              <a:rPr lang="en-US" dirty="0">
                <a:latin typeface="+mj-lt"/>
                <a:sym typeface="Wingdings"/>
              </a:rPr>
              <a:t> ALSO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014672" y="4910499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</a:t>
            </a:r>
            <a:r>
              <a:rPr lang="en-US" b="1" i="1" u="sng" dirty="0">
                <a:latin typeface="+mj-lt"/>
              </a:rPr>
              <a:t>T</a:t>
            </a:r>
            <a:r>
              <a:rPr lang="en-US" b="1" i="1" u="sng" baseline="-25000" dirty="0">
                <a:latin typeface="+mj-lt"/>
              </a:rPr>
              <a:t>2</a:t>
            </a:r>
            <a:r>
              <a:rPr lang="en-US" b="1" i="1" u="sng" dirty="0">
                <a:latin typeface="+mj-lt"/>
                <a:sym typeface="Wingdings"/>
              </a:rPr>
              <a:t>,T</a:t>
            </a:r>
            <a:r>
              <a:rPr lang="en-US" b="1" i="1" u="sng" baseline="-25000" dirty="0">
                <a:latin typeface="+mj-lt"/>
                <a:sym typeface="Wingdings"/>
              </a:rPr>
              <a:t>1</a:t>
            </a:r>
            <a:r>
              <a:rPr lang="en-US" b="1" i="1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11452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35" y="371665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02279" y="2726517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78983" y="4327246"/>
            <a:ext cx="49860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This schedule is different than </a:t>
            </a:r>
            <a:r>
              <a:rPr lang="en-US" sz="2400" b="1" i="1" dirty="0">
                <a:latin typeface="+mj-lt"/>
              </a:rPr>
              <a:t>any serial order!</a:t>
            </a:r>
            <a:r>
              <a:rPr lang="en-US" sz="2400" dirty="0">
                <a:latin typeface="+mj-lt"/>
              </a:rPr>
              <a:t>  We say that it is </a:t>
            </a:r>
            <a:r>
              <a:rPr lang="en-US" sz="2400" b="1" u="sng" dirty="0">
                <a:latin typeface="+mj-lt"/>
              </a:rPr>
              <a:t>not serializable</a:t>
            </a:r>
            <a:endParaRPr lang="en-US" sz="24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2278" y="22137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250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14549"/>
            <a:ext cx="8058150" cy="444390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serial schedule</a:t>
            </a:r>
            <a:r>
              <a:rPr lang="en-US" dirty="0"/>
              <a:t> is one that does not interleave the actions of different transactions</a:t>
            </a:r>
          </a:p>
          <a:p>
            <a:endParaRPr lang="en-US" i="1" u="sng" dirty="0">
              <a:solidFill>
                <a:schemeClr val="accent2"/>
              </a:solidFill>
            </a:endParaRPr>
          </a:p>
          <a:p>
            <a:r>
              <a:rPr lang="en-US" i="1" dirty="0"/>
              <a:t>A </a:t>
            </a:r>
            <a:r>
              <a:rPr lang="en-US" b="1" u="sng" dirty="0"/>
              <a:t>serializable schedule</a:t>
            </a:r>
            <a:r>
              <a:rPr lang="en-US" dirty="0"/>
              <a:t> is a schedule that is equivalent to </a:t>
            </a:r>
            <a:r>
              <a:rPr lang="en-US" b="1" i="1" dirty="0"/>
              <a:t>some</a:t>
            </a:r>
            <a:r>
              <a:rPr lang="en-US" dirty="0"/>
              <a:t> serial schedule.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are </a:t>
            </a:r>
            <a:r>
              <a:rPr lang="en-US" b="1" u="sng" dirty="0"/>
              <a:t>equivalent </a:t>
            </a:r>
            <a:r>
              <a:rPr lang="en-US" dirty="0"/>
              <a:t>if,</a:t>
            </a:r>
            <a:r>
              <a:rPr lang="en-US" i="1" dirty="0"/>
              <a:t> </a:t>
            </a:r>
            <a:r>
              <a:rPr lang="en-US" b="1" i="1" dirty="0"/>
              <a:t>for any database state</a:t>
            </a:r>
            <a:r>
              <a:rPr lang="en-US" dirty="0"/>
              <a:t>, the effect on DB of executing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</a:t>
            </a:r>
            <a:r>
              <a:rPr lang="en-US" dirty="0"/>
              <a:t> </a:t>
            </a:r>
            <a:r>
              <a:rPr lang="en-US" b="1" dirty="0"/>
              <a:t>is identical to </a:t>
            </a:r>
            <a:r>
              <a:rPr lang="en-US" dirty="0"/>
              <a:t>the effect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57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5" y="241469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1" y="2650774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Same as a serial schedule </a:t>
            </a:r>
            <a:r>
              <a:rPr lang="en-US" b="1" i="1" dirty="0">
                <a:latin typeface="+mj-lt"/>
              </a:rPr>
              <a:t>for all possible values of A, B =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5775547" y="2438783"/>
            <a:ext cx="3130826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ounded Rectangle 44"/>
          <p:cNvSpPr/>
          <p:nvPr/>
        </p:nvSpPr>
        <p:spPr>
          <a:xfrm>
            <a:off x="6438072" y="3781626"/>
            <a:ext cx="2450895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216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9" y="261164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10" y="2639978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 </a:t>
            </a:r>
            <a:r>
              <a:rPr lang="en-US" i="1" dirty="0">
                <a:latin typeface="+mj-lt"/>
              </a:rPr>
              <a:t>equivalent</a:t>
            </a:r>
            <a:r>
              <a:rPr lang="en-US" dirty="0">
                <a:latin typeface="+mj-lt"/>
              </a:rPr>
              <a:t> to any serializable schedule</a:t>
            </a:r>
            <a:r>
              <a:rPr lang="en-US" b="1" i="1" dirty="0">
                <a:latin typeface="+mj-lt"/>
              </a:rPr>
              <a:t> = not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1571" cy="1325563"/>
          </a:xfrm>
        </p:spPr>
        <p:txBody>
          <a:bodyPr/>
          <a:lstStyle/>
          <a:p>
            <a:r>
              <a:rPr lang="en-US" dirty="0"/>
              <a:t>What else can go wrong with interleaving?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Various anomalies which break isolation / </a:t>
            </a:r>
            <a:r>
              <a:rPr lang="en-US" sz="2400" dirty="0" err="1"/>
              <a:t>serializability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Often referred to by name…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400" dirty="0"/>
              <a:t>Occur because of / with certain “conflicts” between interleaved TXNs</a:t>
            </a:r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0" y="274685"/>
            <a:ext cx="7886700" cy="994172"/>
          </a:xfrm>
        </p:spPr>
        <p:txBody>
          <a:bodyPr/>
          <a:lstStyle/>
          <a:p>
            <a:r>
              <a:rPr lang="en-US" dirty="0"/>
              <a:t>The DBMS’s view of the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8650" y="2004091"/>
            <a:ext cx="3545785" cy="103429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3" y="2666679"/>
              <a:ext cx="2330438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3" y="2666677"/>
              <a:ext cx="2217947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452303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30"/>
              <a:ext cx="2438244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100306" y="5202294"/>
            <a:ext cx="6100047" cy="1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982" y="4009393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982" y="4619416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0306" y="4046229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4658" y="4622870"/>
            <a:ext cx="639919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6728" y="404746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15679" y="4622870"/>
            <a:ext cx="78479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7771" y="4619416"/>
            <a:ext cx="63190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8792" y="4619416"/>
            <a:ext cx="772543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2867" y="4044991"/>
            <a:ext cx="631904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79290" y="4046229"/>
            <a:ext cx="726481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423" y="1574732"/>
            <a:ext cx="4437071" cy="166977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032624" y="1931304"/>
            <a:ext cx="285912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Each action in the TXNs </a:t>
            </a:r>
            <a:r>
              <a:rPr lang="en-US" i="1" dirty="0">
                <a:latin typeface="+mj-lt"/>
              </a:rPr>
              <a:t>reads a value from global memory</a:t>
            </a:r>
            <a:r>
              <a:rPr lang="en-US" dirty="0">
                <a:latin typeface="+mj-lt"/>
              </a:rPr>
              <a:t> and then </a:t>
            </a:r>
            <a:r>
              <a:rPr lang="en-US" i="1" dirty="0">
                <a:latin typeface="+mj-lt"/>
              </a:rPr>
              <a:t>writes one back to it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6140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07" y="4114508"/>
            <a:ext cx="7459606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u="sng" dirty="0"/>
              <a:t>Examples:</a:t>
            </a:r>
          </a:p>
          <a:p>
            <a:pPr>
              <a:lnSpc>
                <a:spcPct val="80000"/>
              </a:lnSpc>
            </a:pPr>
            <a:endParaRPr lang="en-US" sz="2800" u="sng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Transfer money between accounts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Purchase a group of products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Register for a class (either waitlist or allocated)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307" y="2025435"/>
            <a:ext cx="526525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700" dirty="0">
                <a:latin typeface="+mj-lt"/>
              </a:rPr>
              <a:t>A </a:t>
            </a:r>
            <a:r>
              <a:rPr lang="en-US" sz="2700" b="1" u="sng" dirty="0">
                <a:latin typeface="+mj-lt"/>
              </a:rPr>
              <a:t>transaction (“TXN”) </a:t>
            </a:r>
            <a:r>
              <a:rPr lang="en-US" sz="2700" dirty="0">
                <a:latin typeface="+mj-lt"/>
              </a:rPr>
              <a:t>is a sequence of one or more </a:t>
            </a:r>
            <a:r>
              <a:rPr lang="en-US" sz="2700" b="1" i="1" dirty="0">
                <a:latin typeface="+mj-lt"/>
              </a:rPr>
              <a:t>operations</a:t>
            </a:r>
            <a:r>
              <a:rPr lang="en-US" sz="2700" dirty="0">
                <a:latin typeface="+mj-lt"/>
              </a:rPr>
              <a:t> (reads or writes) which reflects </a:t>
            </a:r>
            <a:r>
              <a:rPr lang="en-US" sz="2700" b="1" i="1" dirty="0">
                <a:latin typeface="+mj-lt"/>
              </a:rPr>
              <a:t>a single real-world transition</a:t>
            </a:r>
            <a:r>
              <a:rPr lang="en-US" sz="2700" dirty="0">
                <a:latin typeface="+mj-lt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1335" y="2025435"/>
            <a:ext cx="247694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 the real world, a TXN either happened completely or not at all</a:t>
            </a:r>
          </a:p>
        </p:txBody>
      </p:sp>
    </p:spTree>
    <p:extLst>
      <p:ext uri="{BB962C8B-B14F-4D97-AF65-F5344CB8AC3E}">
        <p14:creationId xmlns:p14="http://schemas.microsoft.com/office/powerpoint/2010/main" val="13944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914650"/>
            <a:ext cx="5328887" cy="1848199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Thus, there are three types of conflicts:</a:t>
            </a:r>
          </a:p>
          <a:p>
            <a:pPr lvl="1"/>
            <a:r>
              <a:rPr lang="en-US" dirty="0"/>
              <a:t>Read-Write conflicts (RW)</a:t>
            </a:r>
          </a:p>
          <a:p>
            <a:pPr lvl="1"/>
            <a:r>
              <a:rPr lang="en-US" dirty="0"/>
              <a:t>Write-Read conflicts (WR) </a:t>
            </a:r>
          </a:p>
          <a:p>
            <a:pPr lvl="1"/>
            <a:r>
              <a:rPr lang="en-US" dirty="0"/>
              <a:t>Write-Write conflicts (WW)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6001" y="3319376"/>
            <a:ext cx="22459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Why no “RR Conflict”?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1563" y="2121776"/>
            <a:ext cx="779378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Two actions </a:t>
            </a:r>
            <a:r>
              <a:rPr lang="en-US" sz="2100" b="1" u="sng" dirty="0">
                <a:latin typeface="+mj-lt"/>
              </a:rPr>
              <a:t>conflict</a:t>
            </a:r>
            <a:r>
              <a:rPr lang="en-US" sz="21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563" y="4757783"/>
            <a:ext cx="779378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+mj-lt"/>
              </a:rPr>
              <a:t>Interleaving anomalies occur with / because of these conflicts between TXNs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(but these conflicts can occur without causing anomalies!)</a:t>
            </a:r>
          </a:p>
        </p:txBody>
      </p:sp>
    </p:spTree>
    <p:extLst>
      <p:ext uri="{BB962C8B-B14F-4D97-AF65-F5344CB8AC3E}">
        <p14:creationId xmlns:p14="http://schemas.microsoft.com/office/powerpoint/2010/main" val="2611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809" y="5307460"/>
            <a:ext cx="461639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</a:t>
            </a:r>
            <a:r>
              <a:rPr lang="en-US" sz="2100" i="1" dirty="0">
                <a:latin typeface="+mj-lt"/>
              </a:rPr>
              <a:t>with </a:t>
            </a:r>
            <a:r>
              <a:rPr lang="en-US" sz="2100" i="1">
                <a:latin typeface="+mj-lt"/>
              </a:rPr>
              <a:t>/ because of a </a:t>
            </a:r>
            <a:r>
              <a:rPr lang="en-US" sz="2100" b="1" i="1" dirty="0">
                <a:latin typeface="+mj-lt"/>
              </a:rPr>
              <a:t>RW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1652" y="312684"/>
            <a:ext cx="83943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283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1591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5043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4" y="2861959"/>
            <a:ext cx="3024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some data from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Then,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reads from A again </a:t>
            </a:r>
            <a:r>
              <a:rPr lang="en-US" i="1" dirty="0">
                <a:latin typeface="+mj-lt"/>
              </a:rPr>
              <a:t>and now gets 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19356" y="4185663"/>
            <a:ext cx="1958242" cy="419501"/>
            <a:chOff x="2692474" y="4437882"/>
            <a:chExt cx="2610989" cy="559335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853225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39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84912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457" y="5713109"/>
            <a:ext cx="462017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with / because of </a:t>
            </a:r>
            <a:r>
              <a:rPr lang="en-US" sz="2100" i="1" dirty="0">
                <a:latin typeface="+mj-lt"/>
              </a:rPr>
              <a:t>a </a:t>
            </a:r>
            <a:r>
              <a:rPr lang="en-US" sz="2100" b="1" i="1" dirty="0">
                <a:latin typeface="+mj-lt"/>
              </a:rPr>
              <a:t>WR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533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608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9234" y="3548321"/>
            <a:ext cx="336952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3" y="2861960"/>
            <a:ext cx="33533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dirty="0">
                <a:latin typeface="+mj-lt"/>
              </a:rPr>
              <a:t> from A, then writes back to A &amp; commits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aborts- </a:t>
            </a:r>
            <a:r>
              <a:rPr lang="en-US" i="1" dirty="0">
                <a:latin typeface="+mj-lt"/>
              </a:rPr>
              <a:t>now T</a:t>
            </a:r>
            <a:r>
              <a:rPr lang="en-US" i="1" baseline="-25000" dirty="0">
                <a:latin typeface="+mj-lt"/>
              </a:rPr>
              <a:t>2</a:t>
            </a:r>
            <a:r>
              <a:rPr lang="en-US" i="1" dirty="0">
                <a:latin typeface="+mj-l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98" y="4185664"/>
            <a:ext cx="1918941" cy="415498"/>
            <a:chOff x="2763331" y="4437882"/>
            <a:chExt cx="2558587" cy="553996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853225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79328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438581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00907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1" y="2196554"/>
            <a:ext cx="19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“Lost update”: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3997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5" y="2861960"/>
            <a:ext cx="3314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 </a:t>
            </a:r>
            <a:r>
              <a:rPr lang="en-US" i="1" dirty="0">
                <a:latin typeface="+mj-lt"/>
              </a:rPr>
              <a:t>and B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B; now we have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’s value for B and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’s value for A-</a:t>
            </a:r>
            <a:r>
              <a:rPr lang="en-US" i="1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45458" y="3543929"/>
            <a:ext cx="1100181" cy="415498"/>
            <a:chOff x="5260608" y="3582236"/>
            <a:chExt cx="1466908" cy="553996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68642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438581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C</a:t>
              </a:r>
              <a:endParaRPr lang="en-US" sz="21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22455" y="4185663"/>
            <a:ext cx="1878639" cy="419090"/>
            <a:chOff x="2696607" y="4437882"/>
            <a:chExt cx="2504851" cy="558787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6864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0072" y="5369949"/>
            <a:ext cx="4023858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+mj-lt"/>
              </a:rPr>
              <a:t>Occurring because of a </a:t>
            </a:r>
            <a:r>
              <a:rPr lang="en-US" sz="2100" b="1" i="1" dirty="0">
                <a:latin typeface="+mj-lt"/>
              </a:rPr>
              <a:t>WW conflict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</p:spTree>
    <p:extLst>
      <p:ext uri="{BB962C8B-B14F-4D97-AF65-F5344CB8AC3E}">
        <p14:creationId xmlns:p14="http://schemas.microsoft.com/office/powerpoint/2010/main" val="20944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b="1" dirty="0"/>
              <a:t>Conflict </a:t>
            </a:r>
            <a:r>
              <a:rPr lang="en-US" altLang="zh-CN" b="1" dirty="0" err="1"/>
              <a:t>Serializability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0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10" y="0"/>
            <a:ext cx="7886700" cy="1325563"/>
          </a:xfrm>
        </p:spPr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5725" y="4335330"/>
            <a:ext cx="28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Serializable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</p:spTree>
    <p:extLst>
      <p:ext uri="{BB962C8B-B14F-4D97-AF65-F5344CB8AC3E}">
        <p14:creationId xmlns:p14="http://schemas.microsoft.com/office/powerpoint/2010/main" val="377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Serializable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651" y="1813034"/>
            <a:ext cx="8168508" cy="4908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1976" y="1991436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All Schedules</a:t>
            </a:r>
          </a:p>
        </p:txBody>
      </p:sp>
      <p:sp>
        <p:nvSpPr>
          <p:cNvPr id="7" name="Oval 6"/>
          <p:cNvSpPr/>
          <p:nvPr/>
        </p:nvSpPr>
        <p:spPr>
          <a:xfrm>
            <a:off x="1629208" y="2693058"/>
            <a:ext cx="3478820" cy="3203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Serializable Schedule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59876" y="3472301"/>
            <a:ext cx="1992013" cy="22915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Conflict Serializable Schedule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90247" y="4880959"/>
            <a:ext cx="1268004" cy="804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Serial Schedule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actions </a:t>
            </a:r>
            <a:r>
              <a:rPr lang="en-US" b="1" u="sng" dirty="0"/>
              <a:t>conflict</a:t>
            </a:r>
            <a:r>
              <a:rPr lang="en-US" dirty="0"/>
              <a:t> if all the conditions hold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they are part of different TXNs, </a:t>
            </a:r>
          </a:p>
          <a:p>
            <a:pPr lvl="1"/>
            <a:r>
              <a:rPr lang="en-US" dirty="0"/>
              <a:t>ii) they involve the same variable, </a:t>
            </a:r>
          </a:p>
          <a:p>
            <a:pPr lvl="1"/>
            <a:r>
              <a:rPr lang="en-US" dirty="0"/>
              <a:t>iii) at least one of them is a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28650" y="4087052"/>
            <a:ext cx="7989502" cy="1646518"/>
            <a:chOff x="2201260" y="3886535"/>
            <a:chExt cx="6507961" cy="102620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R(A)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2536987" y="4659078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10832" y="4659078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36987" y="4659078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actions </a:t>
            </a:r>
            <a:r>
              <a:rPr lang="en-US" b="1" u="sng" dirty="0"/>
              <a:t>conflict</a:t>
            </a:r>
            <a:r>
              <a:rPr lang="en-US" dirty="0"/>
              <a:t> if all the conditions hold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they are part of different TXNs, </a:t>
            </a:r>
          </a:p>
          <a:p>
            <a:pPr lvl="1"/>
            <a:r>
              <a:rPr lang="en-US" dirty="0"/>
              <a:t>ii) they involve the same variable, </a:t>
            </a:r>
          </a:p>
          <a:p>
            <a:pPr lvl="1"/>
            <a:r>
              <a:rPr lang="en-US" dirty="0"/>
              <a:t>iii) at least one of them is a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3349742" y="5977739"/>
            <a:ext cx="3005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Find </a:t>
            </a:r>
            <a:r>
              <a:rPr lang="en-US" sz="2000" b="1">
                <a:solidFill>
                  <a:srgbClr val="FF0000"/>
                </a:solidFill>
              </a:rPr>
              <a:t>all the other conflicts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0034" y="4130335"/>
            <a:ext cx="7989502" cy="1646518"/>
            <a:chOff x="2201260" y="3886535"/>
            <a:chExt cx="6507961" cy="102620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R(A)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2578371" y="4702361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52216" y="4702361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78371" y="4702361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8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actions </a:t>
            </a:r>
            <a:r>
              <a:rPr lang="en-US" b="1" u="sng" dirty="0"/>
              <a:t>conflict</a:t>
            </a:r>
            <a:r>
              <a:rPr lang="en-US" dirty="0"/>
              <a:t> if all the conditions hold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they are part of different TXNs, </a:t>
            </a:r>
          </a:p>
          <a:p>
            <a:pPr lvl="1"/>
            <a:r>
              <a:rPr lang="en-US" dirty="0"/>
              <a:t>ii) they involve the same variable, </a:t>
            </a:r>
          </a:p>
          <a:p>
            <a:pPr lvl="1"/>
            <a:r>
              <a:rPr lang="en-US" dirty="0"/>
              <a:t>iii) at least one of them is a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28650" y="4087052"/>
            <a:ext cx="7989502" cy="1646518"/>
            <a:chOff x="2201260" y="3886535"/>
            <a:chExt cx="6507961" cy="102620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2536987" y="4659078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5" idx="2"/>
          </p:cNvCxnSpPr>
          <p:nvPr/>
        </p:nvCxnSpPr>
        <p:spPr>
          <a:xfrm>
            <a:off x="1610832" y="4659078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536987" y="4659078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6" idx="2"/>
          </p:cNvCxnSpPr>
          <p:nvPr/>
        </p:nvCxnSpPr>
        <p:spPr>
          <a:xfrm>
            <a:off x="5306555" y="4659078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28764" y="4659078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28764" y="4659078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5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program, multiple statements can be grouped together as a transaction: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68238" y="4422637"/>
            <a:ext cx="640752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–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‘Bob’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+ 100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‘Joe’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>
                <a:solidFill>
                  <a:srgbClr val="ED7D31"/>
                </a:solidFill>
              </a:rPr>
              <a:t>conflict equivalent</a:t>
            </a:r>
            <a:r>
              <a:rPr lang="en-US" dirty="0"/>
              <a:t> to some serial schedule</a:t>
            </a:r>
          </a:p>
          <a:p>
            <a:endParaRPr lang="en-US" dirty="0"/>
          </a:p>
          <a:p>
            <a:r>
              <a:rPr lang="en-US" dirty="0"/>
              <a:t>Two schedules are </a:t>
            </a:r>
            <a:r>
              <a:rPr lang="en-US" dirty="0">
                <a:solidFill>
                  <a:srgbClr val="ED7D31"/>
                </a:solidFill>
              </a:rPr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r>
              <a:rPr lang="en-US" dirty="0"/>
              <a:t>They involve </a:t>
            </a:r>
            <a:r>
              <a:rPr lang="en-US" i="1" dirty="0"/>
              <a:t>the same actions of the same TXNs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conflict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57695" cy="4351338"/>
          </a:xfrm>
        </p:spPr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“They involve </a:t>
            </a:r>
            <a:r>
              <a:rPr lang="en-US" i="1" dirty="0"/>
              <a:t>the same actions of the same TXNs” </a:t>
            </a:r>
            <a:r>
              <a:rPr lang="en-US" dirty="0"/>
              <a:t>does not hold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95972" y="2015379"/>
            <a:ext cx="4861978" cy="976527"/>
            <a:chOff x="542809" y="2322356"/>
            <a:chExt cx="6561865" cy="96538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95972" y="3683565"/>
            <a:ext cx="4861978" cy="976527"/>
            <a:chOff x="542809" y="2322356"/>
            <a:chExt cx="6561865" cy="9653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187105" y="3177527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01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conflict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“Every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way” </a:t>
            </a:r>
            <a:r>
              <a:rPr lang="en-US" dirty="0"/>
              <a:t>does not hold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512166" y="1842870"/>
            <a:ext cx="4861978" cy="976527"/>
            <a:chOff x="542809" y="2322356"/>
            <a:chExt cx="6561865" cy="965384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3859349" y="2173482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522699" y="1730726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147981" y="2231261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553118" y="3803678"/>
            <a:ext cx="4861978" cy="976527"/>
            <a:chOff x="542809" y="2322356"/>
            <a:chExt cx="6561865" cy="965384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V="1">
            <a:off x="4454465" y="413429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788846" y="370356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17721" y="416208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357756" y="2995679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260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98" grpId="0" animBg="1"/>
      <p:bldP spid="99" grpId="0" animBg="1"/>
      <p:bldP spid="10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conflict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2830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>
              <a:buSzPct val="75000"/>
            </a:pPr>
            <a:r>
              <a:rPr lang="en-US" dirty="0"/>
              <a:t>They involve </a:t>
            </a:r>
            <a:r>
              <a:rPr lang="en-US" i="1" dirty="0"/>
              <a:t>the same actions of the same TXNs</a:t>
            </a:r>
            <a:endParaRPr lang="en-US" dirty="0"/>
          </a:p>
          <a:p>
            <a:pPr>
              <a:buSzPct val="75000"/>
            </a:pPr>
            <a:r>
              <a:rPr lang="en-US" dirty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211295" y="2755446"/>
            <a:ext cx="938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374429" y="1933777"/>
            <a:ext cx="4861978" cy="976527"/>
            <a:chOff x="542809" y="2322356"/>
            <a:chExt cx="6561865" cy="965384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2012673" y="2264389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572817" y="2264389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572817" y="2264389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139552" y="2264389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721612" y="2264389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721612" y="2264389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553885" y="3680423"/>
            <a:ext cx="4861978" cy="976527"/>
            <a:chOff x="542809" y="2322356"/>
            <a:chExt cx="6561865" cy="965384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2192129" y="4011035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752273" y="4011035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752273" y="4011035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403136" y="4011035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985196" y="4011035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985196" y="4011035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Conflict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graph where the </a:t>
            </a:r>
            <a:r>
              <a:rPr lang="en-US" b="1" dirty="0"/>
              <a:t>nodes are TXNs</a:t>
            </a:r>
            <a:r>
              <a:rPr lang="en-US" dirty="0"/>
              <a:t>, and there 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 err="1">
                <a:sym typeface="Wingdings"/>
              </a:rPr>
              <a:t>T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if any actions in </a:t>
            </a:r>
            <a:r>
              <a:rPr lang="en-US" b="1" dirty="0" err="1">
                <a:sym typeface="Wingdings"/>
              </a:rPr>
              <a:t>T</a:t>
            </a:r>
            <a:r>
              <a:rPr lang="en-US" b="1" baseline="-25000" dirty="0" err="1">
                <a:sym typeface="Wingdings"/>
              </a:rPr>
              <a:t>i</a:t>
            </a:r>
            <a:r>
              <a:rPr lang="en-US" b="1" dirty="0">
                <a:sym typeface="Wingdings"/>
              </a:rPr>
              <a:t> </a:t>
            </a:r>
            <a:r>
              <a:rPr lang="en-US" b="1" u="sng" dirty="0">
                <a:sym typeface="Wingdings"/>
              </a:rPr>
              <a:t>precede and conflict with</a:t>
            </a:r>
            <a:r>
              <a:rPr lang="en-US" b="1" dirty="0">
                <a:sym typeface="Wingdings"/>
              </a:rPr>
              <a:t> any actions in </a:t>
            </a:r>
            <a:r>
              <a:rPr lang="en-US" b="1" dirty="0" err="1">
                <a:sym typeface="Wingdings"/>
              </a:rPr>
              <a:t>T</a:t>
            </a:r>
            <a:r>
              <a:rPr lang="en-US" b="1" baseline="-25000" dirty="0" err="1">
                <a:sym typeface="Wingdings"/>
              </a:rPr>
              <a:t>j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3953" y="3684945"/>
            <a:ext cx="632697" cy="632697"/>
            <a:chOff x="7435034" y="4492691"/>
            <a:chExt cx="632697" cy="632697"/>
          </a:xfrm>
        </p:grpSpPr>
        <p:sp>
          <p:nvSpPr>
            <p:cNvPr id="6" name="Oval 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1800" y="3695675"/>
            <a:ext cx="632697" cy="632697"/>
            <a:chOff x="8962881" y="4512752"/>
            <a:chExt cx="632697" cy="632697"/>
          </a:xfrm>
        </p:grpSpPr>
        <p:sp>
          <p:nvSpPr>
            <p:cNvPr id="9" name="Oval 8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605859" y="3807297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45715" y="3807297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05859" y="3807297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6957" y="4443083"/>
            <a:ext cx="4452492" cy="101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471" y="34766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471" y="39290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957" y="3530298"/>
            <a:ext cx="457515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R(A)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9040" y="3530298"/>
            <a:ext cx="475363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R(B)</a:t>
            </a:r>
            <a:endParaRPr lang="en-US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2596" y="3530298"/>
            <a:ext cx="526525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5519" y="3530298"/>
            <a:ext cx="526525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65754" y="4021355"/>
            <a:ext cx="459846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R(A)</a:t>
            </a:r>
            <a:endParaRPr lang="en-US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7836" y="4021355"/>
            <a:ext cx="450220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R(B)</a:t>
            </a:r>
            <a:endParaRPr lang="en-US" sz="12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91391" y="4021355"/>
            <a:ext cx="526525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8712" y="4021355"/>
            <a:ext cx="526525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W(B)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56722" y="3807297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38782" y="3807297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38782" y="3807297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599826" y="3738047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486650" y="4001294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95541" y="5244315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conflict graph 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</p:spTree>
    <p:extLst>
      <p:ext uri="{BB962C8B-B14F-4D97-AF65-F5344CB8AC3E}">
        <p14:creationId xmlns:p14="http://schemas.microsoft.com/office/powerpoint/2010/main" val="108981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80" y="340221"/>
            <a:ext cx="8832850" cy="1325563"/>
          </a:xfrm>
        </p:spPr>
        <p:txBody>
          <a:bodyPr/>
          <a:lstStyle/>
          <a:p>
            <a:r>
              <a:rPr lang="en-US"/>
              <a:t>Is this schedule </a:t>
            </a:r>
            <a:r>
              <a:rPr lang="en-US" dirty="0"/>
              <a:t>conflict serializable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55</a:t>
            </a:fld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6690870" y="2287723"/>
            <a:ext cx="632697" cy="632697"/>
            <a:chOff x="7435034" y="4492691"/>
            <a:chExt cx="632697" cy="632697"/>
          </a:xfrm>
        </p:grpSpPr>
        <p:sp>
          <p:nvSpPr>
            <p:cNvPr id="114" name="Oval 113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218717" y="2298453"/>
            <a:ext cx="632697" cy="632697"/>
            <a:chOff x="8962881" y="4512752"/>
            <a:chExt cx="632697" cy="632697"/>
          </a:xfrm>
        </p:grpSpPr>
        <p:sp>
          <p:nvSpPr>
            <p:cNvPr id="117" name="Oval 11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cxnSp>
        <p:nvCxnSpPr>
          <p:cNvPr id="119" name="Straight Arrow Connector 118"/>
          <p:cNvCxnSpPr>
            <a:stCxn id="114" idx="5"/>
            <a:endCxn id="117" idx="3"/>
          </p:cNvCxnSpPr>
          <p:nvPr/>
        </p:nvCxnSpPr>
        <p:spPr>
          <a:xfrm>
            <a:off x="7230911" y="2827764"/>
            <a:ext cx="1080462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ight Arrow 119"/>
          <p:cNvSpPr/>
          <p:nvPr/>
        </p:nvSpPr>
        <p:spPr>
          <a:xfrm>
            <a:off x="5426178" y="2299230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70866" y="2053764"/>
            <a:ext cx="4861978" cy="976527"/>
            <a:chOff x="542809" y="2322356"/>
            <a:chExt cx="6561865" cy="965384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909110" y="238437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469254" y="238437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469254" y="238437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397323" y="238437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994504" y="238437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994504" y="238437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4" idx="7"/>
          </p:cNvCxnSpPr>
          <p:nvPr/>
        </p:nvCxnSpPr>
        <p:spPr>
          <a:xfrm flipH="1" flipV="1">
            <a:off x="7230911" y="2380379"/>
            <a:ext cx="1130755" cy="296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ontent Placeholder 2"/>
          <p:cNvSpPr>
            <a:spLocks noGrp="1"/>
          </p:cNvSpPr>
          <p:nvPr>
            <p:ph idx="1"/>
          </p:nvPr>
        </p:nvSpPr>
        <p:spPr>
          <a:xfrm>
            <a:off x="680352" y="3258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the schedule as a conflict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the graph has a cycle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/>
              </a:rPr>
              <a:t> not </a:t>
            </a:r>
            <a:r>
              <a:rPr lang="en-US" dirty="0"/>
              <a:t>conflict serializable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conflict serializable</a:t>
            </a:r>
          </a:p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564233" y="4028555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82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in SQLite are serializable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err="1">
                <a:hlinkClick r:id="rId2"/>
              </a:rPr>
              <a:t>www.sqlite.org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isolation.html</a:t>
            </a:r>
            <a:r>
              <a:rPr lang="en-US" sz="1800" dirty="0"/>
              <a:t>)</a:t>
            </a:r>
          </a:p>
          <a:p>
            <a:r>
              <a:rPr lang="en-US" dirty="0"/>
              <a:t>Isolation Levels in SQL Server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docs.microsoft.com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en</a:t>
            </a:r>
            <a:r>
              <a:rPr lang="en-US" sz="1600" dirty="0">
                <a:hlinkClick r:id="rId3"/>
              </a:rPr>
              <a:t>-us/</a:t>
            </a:r>
            <a:r>
              <a:rPr lang="en-US" sz="1600" dirty="0" err="1">
                <a:hlinkClick r:id="rId3"/>
              </a:rPr>
              <a:t>sql</a:t>
            </a:r>
            <a:r>
              <a:rPr lang="en-US" sz="1600" dirty="0">
                <a:hlinkClick r:id="rId3"/>
              </a:rPr>
              <a:t>/t-</a:t>
            </a:r>
            <a:r>
              <a:rPr lang="en-US" sz="1600" dirty="0" err="1">
                <a:hlinkClick r:id="rId3"/>
              </a:rPr>
              <a:t>sql</a:t>
            </a:r>
            <a:r>
              <a:rPr lang="en-US" sz="1600" dirty="0">
                <a:hlinkClick r:id="rId3"/>
              </a:rPr>
              <a:t>/statements/</a:t>
            </a:r>
            <a:r>
              <a:rPr lang="en-US" sz="1600" dirty="0" err="1">
                <a:hlinkClick r:id="rId3"/>
              </a:rPr>
              <a:t>set-transaction-isolation-level-transact-sql?view</a:t>
            </a:r>
            <a:r>
              <a:rPr lang="en-US" sz="1600" dirty="0">
                <a:hlinkClick r:id="rId3"/>
              </a:rPr>
              <a:t>=sql-server-2017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60" y="3371079"/>
            <a:ext cx="6244874" cy="3198594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4918840" y="5824122"/>
            <a:ext cx="1545021" cy="612648"/>
          </a:xfrm>
          <a:prstGeom prst="wedgeRoundRectCallout">
            <a:avLst>
              <a:gd name="adj1" fmla="val -117490"/>
              <a:gd name="adj2" fmla="val -55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0357" y="6481639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CMPT 454</a:t>
            </a:r>
          </a:p>
        </p:txBody>
      </p:sp>
    </p:spTree>
    <p:extLst>
      <p:ext uri="{BB962C8B-B14F-4D97-AF65-F5344CB8AC3E}">
        <p14:creationId xmlns:p14="http://schemas.microsoft.com/office/powerpoint/2010/main" val="15950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272483"/>
            <a:ext cx="338989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Locking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0" y="2948288"/>
            <a:ext cx="2265948" cy="1699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1" y="2965270"/>
            <a:ext cx="2900892" cy="16317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06451" y="2279627"/>
            <a:ext cx="292432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Timestamp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Ordering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725" y="5151309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2-phase</a:t>
            </a:r>
            <a:r>
              <a:rPr lang="zh-CN" altLang="en-US" sz="1600" dirty="0"/>
              <a:t> </a:t>
            </a:r>
            <a:r>
              <a:rPr lang="en-US" altLang="zh-CN" sz="1600" dirty="0"/>
              <a:t>locking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1922" y="5246218"/>
            <a:ext cx="368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Multi-version concurrency control</a:t>
            </a:r>
            <a:r>
              <a:rPr lang="zh-CN" altLang="en-US" sz="1600" dirty="0"/>
              <a:t> </a:t>
            </a:r>
            <a:r>
              <a:rPr lang="en-US" altLang="zh-CN" sz="1600" dirty="0"/>
              <a:t>(MVCC)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8239" y="6210915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CMPT 454</a:t>
            </a:r>
          </a:p>
        </p:txBody>
      </p:sp>
    </p:spTree>
    <p:extLst>
      <p:ext uri="{BB962C8B-B14F-4D97-AF65-F5344CB8AC3E}">
        <p14:creationId xmlns:p14="http://schemas.microsoft.com/office/powerpoint/2010/main" val="19873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58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AF9547-1ADA-7741-9454-C97103F281D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5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 for Transactions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67651"/>
            <a:ext cx="8089681" cy="4816928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Grouping user actions (reads &amp; writes) into </a:t>
            </a:r>
            <a:r>
              <a:rPr lang="en-US" i="1" dirty="0"/>
              <a:t>transactions </a:t>
            </a:r>
            <a:r>
              <a:rPr lang="en-US" dirty="0"/>
              <a:t>helps with two goals: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Recovery &amp; Durability</a:t>
            </a:r>
            <a:r>
              <a:rPr lang="en-US" dirty="0"/>
              <a:t>:  Keeping the DBMS data consistent  and durable in the face of crashes, aborts, system shutdowns, etc.</a:t>
            </a:r>
          </a:p>
          <a:p>
            <a:pPr marL="385763" indent="-385763">
              <a:buFont typeface="+mj-lt"/>
              <a:buAutoNum type="arabicPeriod"/>
            </a:pPr>
            <a:endParaRPr lang="en-US" b="1" u="sng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Concurrency:</a:t>
            </a:r>
            <a:r>
              <a:rPr lang="en-US" dirty="0"/>
              <a:t>  Achieving better performance by parallelizing TXNs </a:t>
            </a:r>
            <a:r>
              <a:rPr lang="en-US" i="1" dirty="0"/>
              <a:t>without</a:t>
            </a:r>
            <a:r>
              <a:rPr lang="en-US" dirty="0"/>
              <a:t> creating anomalies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835494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41072"/>
            <a:ext cx="7886700" cy="240344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1. Recovery &amp; Durability</a:t>
            </a:r>
            <a:r>
              <a:rPr lang="en-US" sz="2700" dirty="0"/>
              <a:t> of user data is essential for reliable DBMS usage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The DBMS may experience crashes (e.g. power outages, etc.)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Individual TXNs may be aborted (e.g. by the user)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650" y="4761034"/>
            <a:ext cx="78867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Make sure that TXNs are either </a:t>
            </a:r>
            <a:r>
              <a:rPr lang="en-US" sz="2400" b="1" dirty="0">
                <a:latin typeface="+mj-lt"/>
              </a:rPr>
              <a:t>durably stored in full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or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not at all</a:t>
            </a:r>
            <a:r>
              <a:rPr lang="en-US" sz="24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844432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576469" y="2524639"/>
            <a:ext cx="626806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79600" y="5188890"/>
            <a:ext cx="278480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>
                <a:latin typeface="+mj-lt"/>
              </a:rPr>
              <a:t>What goes wrong?</a:t>
            </a:r>
            <a:endParaRPr lang="en-US" sz="27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64684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801786"/>
            <a:ext cx="9144000" cy="126289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094987" y="3558191"/>
            <a:ext cx="168315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  <a:latin typeface="+mj-lt"/>
              </a:rPr>
              <a:t>Crash / abort!</a:t>
            </a:r>
          </a:p>
        </p:txBody>
      </p:sp>
    </p:spTree>
    <p:extLst>
      <p:ext uri="{BB962C8B-B14F-4D97-AF65-F5344CB8AC3E}">
        <p14:creationId xmlns:p14="http://schemas.microsoft.com/office/powerpoint/2010/main" val="1599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  <a:endParaRPr lang="en-US" dirty="0">
              <a:latin typeface="+mn-lt"/>
            </a:endParaRP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230219" y="2125266"/>
            <a:ext cx="7191392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39238" y="5265145"/>
            <a:ext cx="286552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latin typeface="+mj-lt"/>
              </a:rPr>
              <a:t>Now we’d be fine!  </a:t>
            </a:r>
          </a:p>
        </p:txBody>
      </p:sp>
    </p:spTree>
    <p:extLst>
      <p:ext uri="{BB962C8B-B14F-4D97-AF65-F5344CB8AC3E}">
        <p14:creationId xmlns:p14="http://schemas.microsoft.com/office/powerpoint/2010/main" val="2491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30253</TotalTime>
  <Words>2809</Words>
  <Application>Microsoft Macintosh PowerPoint</Application>
  <PresentationFormat>On-screen Show (4:3)</PresentationFormat>
  <Paragraphs>831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Calibri</vt:lpstr>
      <vt:lpstr>Calibri Light</vt:lpstr>
      <vt:lpstr>Menlo</vt:lpstr>
      <vt:lpstr>Wingdings</vt:lpstr>
      <vt:lpstr>等线</vt:lpstr>
      <vt:lpstr>等线 Light</vt:lpstr>
      <vt:lpstr>Arial</vt:lpstr>
      <vt:lpstr>Office Theme</vt:lpstr>
      <vt:lpstr>CMPT 354: Database System I</vt:lpstr>
      <vt:lpstr>Why this lecture</vt:lpstr>
      <vt:lpstr>Outline</vt:lpstr>
      <vt:lpstr>Transactions: Basic Definition</vt:lpstr>
      <vt:lpstr>Transactions in SQL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Transaction Properties: ACID</vt:lpstr>
      <vt:lpstr>ACID: Atomic</vt:lpstr>
      <vt:lpstr>ACID: Consistent</vt:lpstr>
      <vt:lpstr>ACID: Isolated</vt:lpstr>
      <vt:lpstr>ACID: Durable</vt:lpstr>
      <vt:lpstr>A Note: ACID is contentious!</vt:lpstr>
      <vt:lpstr>Transaction Management (Big Picture)</vt:lpstr>
      <vt:lpstr>Outline</vt:lpstr>
      <vt:lpstr>Concurrency: Isolation &amp; Consistency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Why Interleave TXNs?</vt:lpstr>
      <vt:lpstr>Ignore all issues?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Outline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Outline</vt:lpstr>
      <vt:lpstr>Schedules</vt:lpstr>
      <vt:lpstr>Conflict Serializable Schedule</vt:lpstr>
      <vt:lpstr>Conflicts</vt:lpstr>
      <vt:lpstr>Exercise</vt:lpstr>
      <vt:lpstr>Exercise: Answer</vt:lpstr>
      <vt:lpstr>Conflict serializable </vt:lpstr>
      <vt:lpstr>Are they conflict equivalent?</vt:lpstr>
      <vt:lpstr>Are they conflict equivalent?</vt:lpstr>
      <vt:lpstr>Are they conflict equivalent?</vt:lpstr>
      <vt:lpstr>The Conflict Graph</vt:lpstr>
      <vt:lpstr>Is this schedule conflict serializable ?</vt:lpstr>
      <vt:lpstr>Isolation Levels</vt:lpstr>
      <vt:lpstr>Concurrency Control Algorithms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908</cp:revision>
  <cp:lastPrinted>2018-11-08T22:11:21Z</cp:lastPrinted>
  <dcterms:created xsi:type="dcterms:W3CDTF">2018-08-29T21:30:27Z</dcterms:created>
  <dcterms:modified xsi:type="dcterms:W3CDTF">2018-12-11T08:05:58Z</dcterms:modified>
</cp:coreProperties>
</file>