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320" r:id="rId3"/>
    <p:sldId id="369" r:id="rId4"/>
    <p:sldId id="329" r:id="rId5"/>
    <p:sldId id="330" r:id="rId6"/>
    <p:sldId id="331" r:id="rId7"/>
    <p:sldId id="332" r:id="rId8"/>
    <p:sldId id="334" r:id="rId9"/>
    <p:sldId id="335" r:id="rId10"/>
    <p:sldId id="339" r:id="rId11"/>
    <p:sldId id="336" r:id="rId12"/>
    <p:sldId id="341" r:id="rId13"/>
    <p:sldId id="342" r:id="rId14"/>
    <p:sldId id="343" r:id="rId15"/>
    <p:sldId id="344" r:id="rId16"/>
    <p:sldId id="346" r:id="rId17"/>
    <p:sldId id="345" r:id="rId18"/>
    <p:sldId id="355" r:id="rId19"/>
    <p:sldId id="357" r:id="rId20"/>
    <p:sldId id="347" r:id="rId21"/>
    <p:sldId id="356" r:id="rId22"/>
    <p:sldId id="358" r:id="rId23"/>
    <p:sldId id="348" r:id="rId24"/>
    <p:sldId id="359" r:id="rId25"/>
    <p:sldId id="349" r:id="rId26"/>
    <p:sldId id="350" r:id="rId27"/>
    <p:sldId id="351" r:id="rId28"/>
    <p:sldId id="360" r:id="rId29"/>
    <p:sldId id="354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2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029"/>
    <a:srgbClr val="0F89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9"/>
    <p:restoredTop sz="80189"/>
  </p:normalViewPr>
  <p:slideViewPr>
    <p:cSldViewPr snapToGrid="0" snapToObjects="1">
      <p:cViewPr varScale="1">
        <p:scale>
          <a:sx n="79" d="100"/>
          <a:sy n="79" d="100"/>
        </p:scale>
        <p:origin x="1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498E0-9712-46C0-9267-57601645546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89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5AD9B0-36EF-4123-86AF-E14CA37AC99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2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E3AFB-4773-47A3-A59F-F726204442A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ABBDB-5FBD-4316-986C-8645DAFC9BD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099C6-0F5B-4DF7-974B-348825A6F68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5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tuples,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records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fields,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02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Accounts: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AcctNo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Type,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Balance</a:t>
            </a:r>
          </a:p>
          <a:p>
            <a:r>
              <a:rPr lang="en-US" altLang="zh-CN" baseline="0" dirty="0" smtClean="0"/>
              <a:t>Customers: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fname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lname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idNo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account</a:t>
            </a:r>
          </a:p>
          <a:p>
            <a:endParaRPr lang="en-US" baseline="0" dirty="0" smtClean="0"/>
          </a:p>
          <a:p>
            <a:r>
              <a:rPr lang="en-US" altLang="zh-CN" baseline="0" dirty="0" smtClean="0"/>
              <a:t>5.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Accounts: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(12345,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“savings”,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12000),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(23456,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“checking”,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1000),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(34567,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”savings”,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25)</a:t>
            </a:r>
          </a:p>
          <a:p>
            <a:r>
              <a:rPr lang="en-US" altLang="zh-CN" baseline="0" dirty="0" smtClean="0"/>
              <a:t>Customers: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(“Robbie”,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“Banks”,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901-222,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12345),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(“Lena”,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“Hand”,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805-333,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12345),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(“Lena”,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“Hand”,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805-333,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23456)</a:t>
            </a:r>
          </a:p>
          <a:p>
            <a:endParaRPr lang="en-US" baseline="0" dirty="0" smtClean="0"/>
          </a:p>
          <a:p>
            <a:r>
              <a:rPr lang="en-US" altLang="zh-CN" baseline="0" dirty="0" smtClean="0"/>
              <a:t>6.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Accounts: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</a:t>
            </a:r>
          </a:p>
          <a:p>
            <a:r>
              <a:rPr lang="en-US" altLang="zh-CN" baseline="0" dirty="0" smtClean="0"/>
              <a:t>Customers: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4</a:t>
            </a:r>
          </a:p>
          <a:p>
            <a:endParaRPr lang="en-US" baseline="0" dirty="0" smtClean="0"/>
          </a:p>
          <a:p>
            <a:r>
              <a:rPr lang="en-US" altLang="zh-CN" baseline="0" dirty="0" smtClean="0"/>
              <a:t>7.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Accounts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</a:t>
            </a:r>
          </a:p>
          <a:p>
            <a:r>
              <a:rPr lang="en-US" altLang="zh-CN" baseline="0" dirty="0" smtClean="0"/>
              <a:t>Customers: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1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Accounts(</a:t>
            </a:r>
            <a:r>
              <a:rPr lang="en-US" altLang="zh-CN" dirty="0" err="1" smtClean="0"/>
              <a:t>AcctNo</a:t>
            </a:r>
            <a:r>
              <a:rPr lang="en-US" altLang="zh-CN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Type,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Balance)</a:t>
            </a:r>
          </a:p>
          <a:p>
            <a:r>
              <a:rPr lang="en-US" altLang="zh-CN" baseline="0" dirty="0" smtClean="0"/>
              <a:t>Customers(</a:t>
            </a:r>
            <a:r>
              <a:rPr lang="en-US" altLang="zh-CN" baseline="0" dirty="0" err="1" smtClean="0"/>
              <a:t>fname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lname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idNo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account)</a:t>
            </a:r>
          </a:p>
          <a:p>
            <a:endParaRPr lang="en-US" baseline="0" dirty="0" smtClean="0"/>
          </a:p>
          <a:p>
            <a:r>
              <a:rPr lang="en-US" altLang="zh-CN" baseline="0" dirty="0" smtClean="0"/>
              <a:t>9.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Accounts(</a:t>
            </a:r>
            <a:r>
              <a:rPr lang="en-US" altLang="zh-CN" dirty="0" err="1" smtClean="0"/>
              <a:t>AcctNo</a:t>
            </a:r>
            <a:r>
              <a:rPr lang="en-US" altLang="zh-CN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Type,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Balance),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Customers(</a:t>
            </a:r>
            <a:r>
              <a:rPr lang="en-US" altLang="zh-CN" baseline="0" dirty="0" err="1" smtClean="0"/>
              <a:t>fname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lname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idNo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account)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10.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AcctNo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Type: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CHAR(8),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Balance: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fname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VARCHAR(32),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lname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VARCHAR(32),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idNO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account: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11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11.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rows</a:t>
            </a:r>
          </a:p>
          <a:p>
            <a:r>
              <a:rPr lang="en-US" altLang="zh-CN" dirty="0" smtClean="0"/>
              <a:t>12.</a:t>
            </a:r>
            <a:r>
              <a:rPr lang="zh-CN" altLang="en-US" dirty="0" smtClean="0"/>
              <a:t> </a:t>
            </a:r>
            <a:r>
              <a:rPr lang="en-US" altLang="zh-CN" dirty="0" smtClean="0"/>
              <a:t>3!</a:t>
            </a:r>
            <a:r>
              <a:rPr lang="zh-CN" altLang="en-US" dirty="0" smtClean="0"/>
              <a:t> * </a:t>
            </a:r>
            <a:r>
              <a:rPr lang="en-US" altLang="zh-CN" dirty="0" smtClean="0"/>
              <a:t>4!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baseline="0" dirty="0" smtClean="0"/>
              <a:t> </a:t>
            </a:r>
            <a:r>
              <a:rPr lang="en-US" altLang="zh-CN" baseline="0" smtClean="0"/>
              <a:t>144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28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8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C7EA98-BB77-4E84-8AC4-E7647421384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32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FD5E3-42B5-41CA-B583-DD54989F4E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7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D2C3-D524-FD4E-81C9-411C7C1E9B23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3DCA-3FD5-5D43-B5CE-CA361957B2B6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2C98-C34A-2349-9E85-5227397A63B9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A21F-9FA2-3D48-A07E-79BD600F01B1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20BB-0FE8-6E4A-9013-CB1FC168B236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C26F-CAF5-9E40-A0B5-880495157446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F1C4-8DA3-8143-9ACC-DB76B2A05396}" type="datetime1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6A2D-6050-7045-A157-CB743ED35983}" type="datetime1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478-5049-3D4A-9C30-97E10A2B23CA}" type="datetime1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895C-B39F-0A47-9EC8-A00BA354665B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ECA7-5572-9C49-AF23-0F93CB8C2AC7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603F5-5F39-2B41-A689-D3C04625B391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endParaRPr lang="en-US" dirty="0"/>
          </a:p>
          <a:p>
            <a:r>
              <a:rPr lang="en-US" altLang="zh-CN" dirty="0" smtClean="0"/>
              <a:t>Key-Value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Semi-structured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(e.g.,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XML)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64979"/>
            <a:ext cx="7886700" cy="5032375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  <a:endParaRPr lang="en-US" dirty="0" smtClean="0"/>
          </a:p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</a:p>
          <a:p>
            <a:pPr lvl="1"/>
            <a:r>
              <a:rPr lang="en-US" altLang="zh-CN" dirty="0" smtClean="0"/>
              <a:t>SQL</a:t>
            </a:r>
          </a:p>
          <a:p>
            <a:r>
              <a:rPr lang="en-US" altLang="zh-CN" dirty="0" smtClean="0"/>
              <a:t>Constraints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r>
              <a:rPr lang="zh-CN" altLang="en-US" dirty="0" smtClean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unique,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10,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000219"/>
              </p:ext>
            </p:extLst>
          </p:nvPr>
        </p:nvGraphicFramePr>
        <p:xfrm>
          <a:off x="2170879" y="1923299"/>
          <a:ext cx="4729842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7171"/>
                <a:gridCol w="1387929"/>
                <a:gridCol w="979714"/>
                <a:gridCol w="10450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Mike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26979"/>
            <a:ext cx="7886700" cy="329449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(Key,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Value)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pairs</a:t>
            </a:r>
          </a:p>
          <a:p>
            <a:pPr lvl="1"/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integer/string,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endParaRPr lang="en-US" dirty="0" smtClean="0"/>
          </a:p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</a:p>
          <a:p>
            <a:pPr lvl="1"/>
            <a:r>
              <a:rPr lang="en-US" dirty="0" smtClean="0"/>
              <a:t>get(key</a:t>
            </a:r>
            <a:r>
              <a:rPr lang="en-US" dirty="0"/>
              <a:t>), put(key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value)</a:t>
            </a:r>
          </a:p>
          <a:p>
            <a:r>
              <a:rPr lang="en-US" altLang="zh-CN" dirty="0" smtClean="0"/>
              <a:t>Constraints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unique,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70879" y="266497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52808"/>
              </p:ext>
            </p:extLst>
          </p:nvPr>
        </p:nvGraphicFramePr>
        <p:xfrm>
          <a:off x="3021539" y="1443229"/>
          <a:ext cx="25146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Key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zh-CN" altLang="en-US" baseline="0" dirty="0" smtClean="0">
                          <a:sym typeface="Wingdings"/>
                        </a:rPr>
                        <a:t> </a:t>
                      </a:r>
                      <a:r>
                        <a:rPr lang="en-US" altLang="zh-CN" baseline="0" dirty="0" smtClean="0">
                          <a:sym typeface="Wingdings"/>
                        </a:rPr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en-US" dirty="0" smtClean="0">
                          <a:sym typeface="Wingdings"/>
                        </a:rPr>
                        <a:t> </a:t>
                      </a:r>
                      <a:r>
                        <a:rPr lang="en-US" altLang="zh-CN" dirty="0" smtClean="0">
                          <a:sym typeface="Wingdings"/>
                        </a:rPr>
                        <a:t>(</a:t>
                      </a:r>
                      <a:r>
                        <a:rPr lang="en-US" altLang="zh-CN" dirty="0" smtClean="0"/>
                        <a:t>Mike,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21,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3.8)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1001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en-US" dirty="0" smtClean="0">
                          <a:sym typeface="Wingdings"/>
                        </a:rPr>
                        <a:t> </a:t>
                      </a:r>
                      <a:r>
                        <a:rPr lang="en-US" altLang="zh-CN" dirty="0" smtClean="0">
                          <a:sym typeface="Wingdings"/>
                        </a:rPr>
                        <a:t>(</a:t>
                      </a:r>
                      <a:r>
                        <a:rPr lang="en-US" altLang="zh-CN" dirty="0" smtClean="0"/>
                        <a:t>Bill,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19,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3.4)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zh-CN" altLang="en-US" dirty="0" smtClean="0">
                          <a:sym typeface="Wingdings"/>
                        </a:rPr>
                        <a:t> </a:t>
                      </a:r>
                      <a:r>
                        <a:rPr lang="en-US" altLang="zh-CN" dirty="0" smtClean="0"/>
                        <a:t>(Alice,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20,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3.6)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57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Semistructured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9047"/>
            <a:ext cx="4895850" cy="5032375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Tree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  <a:endParaRPr lang="en-US" dirty="0" smtClean="0"/>
          </a:p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</a:p>
          <a:p>
            <a:pPr lvl="1"/>
            <a:r>
              <a:rPr lang="en-US" altLang="zh-CN" dirty="0" smtClean="0"/>
              <a:t>XPath</a:t>
            </a:r>
            <a:endParaRPr lang="en-US" dirty="0" smtClean="0"/>
          </a:p>
          <a:p>
            <a:r>
              <a:rPr lang="en-US" altLang="zh-CN" dirty="0" smtClean="0"/>
              <a:t>Constraints</a:t>
            </a:r>
          </a:p>
          <a:p>
            <a:pPr lvl="1"/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&lt;Age&gt;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&lt;Student&gt;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&lt;Name&gt;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70879" y="266497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08" y="2121189"/>
            <a:ext cx="2650142" cy="35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endParaRPr lang="en-CA" dirty="0"/>
          </a:p>
          <a:p>
            <a:endParaRPr lang="en-CA" dirty="0"/>
          </a:p>
          <a:p>
            <a:r>
              <a:rPr lang="en-US" altLang="zh-CN" b="1" dirty="0" smtClean="0"/>
              <a:t>Basics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Relational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Model</a:t>
            </a:r>
            <a:endParaRPr lang="en-US" altLang="zh-CN" b="1" dirty="0"/>
          </a:p>
          <a:p>
            <a:endParaRPr lang="en-US" dirty="0"/>
          </a:p>
          <a:p>
            <a:r>
              <a:rPr lang="en-US" altLang="zh-CN" dirty="0" smtClean="0"/>
              <a:t>Define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7268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41476"/>
              </p:ext>
            </p:extLst>
          </p:nvPr>
        </p:nvGraphicFramePr>
        <p:xfrm>
          <a:off x="2000250" y="4913155"/>
          <a:ext cx="6362700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71891"/>
                <a:gridCol w="1867076"/>
                <a:gridCol w="1317936"/>
                <a:gridCol w="14057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Age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GPA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Mike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3.8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1001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Bill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3.4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1002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Alice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3.6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506538"/>
            <a:ext cx="8134350" cy="50323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Relations/Tables</a:t>
            </a:r>
          </a:p>
          <a:p>
            <a:r>
              <a:rPr lang="en-US" altLang="zh-CN" dirty="0" smtClean="0"/>
              <a:t>Columns/Attributes/Fields</a:t>
            </a:r>
          </a:p>
          <a:p>
            <a:r>
              <a:rPr lang="en-US" altLang="zh-CN" dirty="0" smtClean="0"/>
              <a:t>Rows/Tuples/Records</a:t>
            </a:r>
          </a:p>
          <a:p>
            <a:r>
              <a:rPr lang="en-US" altLang="zh-CN" dirty="0" smtClean="0"/>
              <a:t>Degree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(arity)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#attributes</a:t>
            </a:r>
          </a:p>
          <a:p>
            <a:r>
              <a:rPr lang="en-US" altLang="zh-CN" dirty="0" smtClean="0"/>
              <a:t>Cardinality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#tuples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00350" y="4343400"/>
            <a:ext cx="0" cy="56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14850" y="4343400"/>
            <a:ext cx="0" cy="56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29350" y="4343400"/>
            <a:ext cx="0" cy="56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539038" y="3706456"/>
            <a:ext cx="16669" cy="120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485900" y="5540061"/>
            <a:ext cx="457200" cy="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9" idx="3"/>
          </p:cNvCxnSpPr>
          <p:nvPr/>
        </p:nvCxnSpPr>
        <p:spPr>
          <a:xfrm>
            <a:off x="1028079" y="6010730"/>
            <a:ext cx="972171" cy="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485900" y="6510495"/>
            <a:ext cx="457200" cy="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00350" y="4343400"/>
            <a:ext cx="477202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15539" y="2998589"/>
            <a:ext cx="120892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Columns/</a:t>
            </a:r>
          </a:p>
          <a:p>
            <a:r>
              <a:rPr lang="en-US" altLang="zh-CN" dirty="0" smtClean="0"/>
              <a:t>Attributes/</a:t>
            </a:r>
          </a:p>
          <a:p>
            <a:r>
              <a:rPr lang="en-US" altLang="zh-CN" dirty="0" smtClean="0"/>
              <a:t>Fields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0389" y="5549065"/>
            <a:ext cx="92769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Rows/</a:t>
            </a:r>
          </a:p>
          <a:p>
            <a:r>
              <a:rPr lang="en-US" altLang="zh-CN" dirty="0" smtClean="0"/>
              <a:t>Tuples/</a:t>
            </a:r>
          </a:p>
          <a:p>
            <a:r>
              <a:rPr lang="en-US" altLang="zh-CN" dirty="0" smtClean="0"/>
              <a:t>Records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485900" y="5540062"/>
            <a:ext cx="0" cy="97043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15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altLang="zh-CN" dirty="0" smtClean="0"/>
              <a:t>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schema</a:t>
            </a:r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schema</a:t>
            </a:r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schemas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90850" y="2876550"/>
            <a:ext cx="374936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Student(id,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age,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gpa</a:t>
            </a:r>
            <a:r>
              <a:rPr lang="en-US" altLang="zh-CN" sz="2400" dirty="0" smtClean="0"/>
              <a:t>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0849" y="4972050"/>
            <a:ext cx="39385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Student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sid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age,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gpa</a:t>
            </a:r>
            <a:r>
              <a:rPr lang="en-US" altLang="zh-CN" sz="2400" dirty="0" smtClean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90849" y="5574160"/>
            <a:ext cx="185800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Take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sid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cid</a:t>
            </a:r>
            <a:r>
              <a:rPr lang="en-US" altLang="zh-CN" sz="2400" dirty="0" smtClean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07521" y="6176270"/>
            <a:ext cx="351769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Course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cid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cname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credit)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151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(date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type)</a:t>
            </a:r>
            <a:endParaRPr lang="en-US" altLang="zh-CN" dirty="0"/>
          </a:p>
          <a:p>
            <a:r>
              <a:rPr lang="en-US" altLang="zh-CN" dirty="0" smtClean="0"/>
              <a:t>Examples</a:t>
            </a:r>
          </a:p>
          <a:p>
            <a:pPr lvl="1"/>
            <a:r>
              <a:rPr lang="en-US" altLang="zh-CN" dirty="0" smtClean="0"/>
              <a:t>Text: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CHAR(20),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VARCHAR(50),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</a:p>
          <a:p>
            <a:pPr lvl="1"/>
            <a:r>
              <a:rPr lang="en-US" altLang="zh-CN" dirty="0" smtClean="0"/>
              <a:t>Integer: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SMALLINT</a:t>
            </a:r>
          </a:p>
          <a:p>
            <a:pPr lvl="1"/>
            <a:r>
              <a:rPr lang="en-US" altLang="zh-CN" dirty="0" smtClean="0"/>
              <a:t>Real:</a:t>
            </a:r>
            <a:r>
              <a:rPr lang="zh-CN" altLang="en-US" dirty="0" smtClean="0"/>
              <a:t> </a:t>
            </a:r>
            <a:r>
              <a:rPr lang="en-US" altLang="zh-CN" dirty="0" smtClean="0"/>
              <a:t>DOUBLE,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FLOAT</a:t>
            </a:r>
          </a:p>
          <a:p>
            <a:pPr lvl="1"/>
            <a:r>
              <a:rPr lang="en-US" altLang="zh-CN" dirty="0" smtClean="0"/>
              <a:t>Few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vendor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4104" y="5277379"/>
            <a:ext cx="733579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Student(</a:t>
            </a:r>
            <a:r>
              <a:rPr lang="en-US" altLang="zh-CN" sz="2400" dirty="0" err="1" smtClean="0"/>
              <a:t>id:INT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sname:VARCHAR</a:t>
            </a:r>
            <a:r>
              <a:rPr lang="en-US" altLang="zh-CN" sz="2400" dirty="0" smtClean="0"/>
              <a:t>(50),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age:INT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gpa:FLOAT</a:t>
            </a:r>
            <a:r>
              <a:rPr lang="en-US" altLang="zh-CN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640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Equivalent Representations of a Relation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matter!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73643"/>
              </p:ext>
            </p:extLst>
          </p:nvPr>
        </p:nvGraphicFramePr>
        <p:xfrm>
          <a:off x="933450" y="3951923"/>
          <a:ext cx="32766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2471"/>
                <a:gridCol w="961488"/>
                <a:gridCol w="678698"/>
                <a:gridCol w="723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Id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Age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GPA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Bill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3.4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Alice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3.6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03299"/>
              </p:ext>
            </p:extLst>
          </p:nvPr>
        </p:nvGraphicFramePr>
        <p:xfrm>
          <a:off x="5562600" y="2817655"/>
          <a:ext cx="325755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94811"/>
                <a:gridCol w="942879"/>
                <a:gridCol w="709930"/>
                <a:gridCol w="7099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Id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GPA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Age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Bill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3.4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Alice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3.6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89306"/>
              </p:ext>
            </p:extLst>
          </p:nvPr>
        </p:nvGraphicFramePr>
        <p:xfrm>
          <a:off x="5562600" y="4693603"/>
          <a:ext cx="32766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2471"/>
                <a:gridCol w="961488"/>
                <a:gridCol w="678698"/>
                <a:gridCol w="723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Id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Age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GPA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Alice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3.6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Bill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3.4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Equal 7"/>
          <p:cNvSpPr/>
          <p:nvPr/>
        </p:nvSpPr>
        <p:spPr>
          <a:xfrm rot="18722038">
            <a:off x="4145645" y="3380137"/>
            <a:ext cx="1481359" cy="914400"/>
          </a:xfrm>
          <a:prstGeom prst="mathEqual">
            <a:avLst>
              <a:gd name="adj1" fmla="val 9441"/>
              <a:gd name="adj2" fmla="val 15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qual 8"/>
          <p:cNvSpPr/>
          <p:nvPr/>
        </p:nvSpPr>
        <p:spPr>
          <a:xfrm rot="2729089">
            <a:off x="4155424" y="4814634"/>
            <a:ext cx="1481359" cy="914400"/>
          </a:xfrm>
          <a:prstGeom prst="mathEqual">
            <a:avLst>
              <a:gd name="adj1" fmla="val 594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7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Exercise-1: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1474" y="2208903"/>
          <a:ext cx="3224007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4669"/>
                <a:gridCol w="1074669"/>
                <a:gridCol w="1074669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AcctNo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Type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Balance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checking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34567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1474" y="1744658"/>
            <a:ext cx="1155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Accounts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1473" y="4771391"/>
          <a:ext cx="383857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9644"/>
                <a:gridCol w="959644"/>
                <a:gridCol w="959644"/>
                <a:gridCol w="959644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fname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lname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idNo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account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Robbie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Banks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901-222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1474" y="4312077"/>
            <a:ext cx="1311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Customers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2537566"/>
            <a:ext cx="44195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 smtClean="0"/>
              <a:t>List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two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sayings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“rows”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List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two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sayings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“columns”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List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another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saying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“table”</a:t>
            </a:r>
          </a:p>
          <a:p>
            <a:pPr marL="342900" indent="-34290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911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endParaRPr lang="en-CA" dirty="0"/>
          </a:p>
          <a:p>
            <a:endParaRPr lang="en-CA" dirty="0"/>
          </a:p>
          <a:p>
            <a:r>
              <a:rPr lang="en-US" altLang="zh-CN" dirty="0" smtClean="0"/>
              <a:t>Basics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 smtClean="0"/>
              <a:t>Define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Exercise-2: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864683"/>
              </p:ext>
            </p:extLst>
          </p:nvPr>
        </p:nvGraphicFramePr>
        <p:xfrm>
          <a:off x="371474" y="2208903"/>
          <a:ext cx="3224007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4669"/>
                <a:gridCol w="1074669"/>
                <a:gridCol w="1074669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AcctNo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Type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Balance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checking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34567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1474" y="1744658"/>
            <a:ext cx="1155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Accounts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9267"/>
              </p:ext>
            </p:extLst>
          </p:nvPr>
        </p:nvGraphicFramePr>
        <p:xfrm>
          <a:off x="371473" y="4771391"/>
          <a:ext cx="383857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9644"/>
                <a:gridCol w="959644"/>
                <a:gridCol w="959644"/>
                <a:gridCol w="959644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fname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lname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idNo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account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Robbie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Banks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901-222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1474" y="4312077"/>
            <a:ext cx="1311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Customers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4438651" y="1744658"/>
            <a:ext cx="45529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zh-CN" sz="2800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zh-CN" sz="2800" dirty="0" smtClean="0"/>
              <a:t>Indicate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attributes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relation</a:t>
            </a:r>
          </a:p>
          <a:p>
            <a:pPr marL="342900" indent="-342900">
              <a:buAutoNum type="arabicPeriod" startAt="4"/>
            </a:pPr>
            <a:r>
              <a:rPr lang="en-US" altLang="zh-CN" sz="2800" dirty="0" smtClean="0"/>
              <a:t>Indicate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tuples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relation</a:t>
            </a:r>
          </a:p>
          <a:p>
            <a:pPr marL="342900" indent="-342900">
              <a:buAutoNum type="arabicPeriod" startAt="4"/>
            </a:pPr>
            <a:r>
              <a:rPr lang="en-US" altLang="zh-CN" sz="2800" dirty="0" smtClean="0"/>
              <a:t>Indicate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degree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relation</a:t>
            </a:r>
          </a:p>
          <a:p>
            <a:pPr marL="342900" indent="-342900">
              <a:buAutoNum type="arabicPeriod" startAt="4"/>
            </a:pPr>
            <a:r>
              <a:rPr lang="en-US" altLang="zh-CN" sz="2800" dirty="0" smtClean="0"/>
              <a:t>Indicate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cardinality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47920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Exercise-3: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1474" y="2208903"/>
          <a:ext cx="3224007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4669"/>
                <a:gridCol w="1074669"/>
                <a:gridCol w="1074669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AcctNo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Type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Balance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checking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34567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1474" y="1744658"/>
            <a:ext cx="1349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Accounts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1473" y="4771391"/>
          <a:ext cx="383857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9644"/>
                <a:gridCol w="959644"/>
                <a:gridCol w="959644"/>
                <a:gridCol w="959644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fname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lname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idNo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account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Robbie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Banks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901-222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1474" y="4312077"/>
            <a:ext cx="153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Customers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4419601" y="2720509"/>
            <a:ext cx="472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CN" sz="2800" dirty="0" smtClean="0"/>
              <a:t>Indicate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schema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relation</a:t>
            </a:r>
          </a:p>
          <a:p>
            <a:pPr marL="342900" indent="-342900">
              <a:buAutoNum type="arabicPeriod" startAt="8"/>
            </a:pPr>
            <a:r>
              <a:rPr lang="zh-CN" altLang="en-US" sz="2800" dirty="0" smtClean="0"/>
              <a:t>  </a:t>
            </a:r>
            <a:r>
              <a:rPr lang="en-US" altLang="zh-CN" sz="2800" dirty="0" smtClean="0"/>
              <a:t>Indicate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database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schema</a:t>
            </a:r>
          </a:p>
          <a:p>
            <a:pPr marL="342900" indent="-342900">
              <a:buAutoNum type="arabicPeriod" startAt="8"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Specify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suitable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domain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attribute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916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Exercise-4: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7675"/>
              </p:ext>
            </p:extLst>
          </p:nvPr>
        </p:nvGraphicFramePr>
        <p:xfrm>
          <a:off x="333373" y="3179823"/>
          <a:ext cx="383857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9644"/>
                <a:gridCol w="959644"/>
                <a:gridCol w="959644"/>
                <a:gridCol w="959644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fname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lname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idNo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account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Robbie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Banks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901-222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3374" y="2720509"/>
            <a:ext cx="153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Customers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4419600" y="2951341"/>
            <a:ext cx="472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altLang="zh-CN" sz="2800" dirty="0" smtClean="0"/>
              <a:t>Indicate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another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equivalent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way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represent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relation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altLang="zh-CN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many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different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ways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represent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relation?</a:t>
            </a:r>
          </a:p>
          <a:p>
            <a:pPr marL="342900" indent="-342900">
              <a:buAutoNum type="arabicPeriod" startAt="11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218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(or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multiple)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uniquely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82614"/>
              </p:ext>
            </p:extLst>
          </p:nvPr>
        </p:nvGraphicFramePr>
        <p:xfrm>
          <a:off x="1320429" y="3873704"/>
          <a:ext cx="6166221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5407"/>
                <a:gridCol w="2055407"/>
                <a:gridCol w="2055407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AcctNo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Type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Balance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12345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savings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12000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23456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checking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34567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savings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4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(or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multiple)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uniquely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20429" y="4001294"/>
          <a:ext cx="6166221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5407"/>
                <a:gridCol w="2055407"/>
                <a:gridCol w="2055407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AcctNo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Type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Balance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12345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savings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12000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23456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checking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34567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savings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Callout 5"/>
          <p:cNvSpPr/>
          <p:nvPr/>
        </p:nvSpPr>
        <p:spPr>
          <a:xfrm>
            <a:off x="1020726" y="3211033"/>
            <a:ext cx="914400" cy="612648"/>
          </a:xfrm>
          <a:prstGeom prst="wedgeEllipseCallout">
            <a:avLst>
              <a:gd name="adj1" fmla="val 23353"/>
              <a:gd name="adj2" fmla="val 763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2892055" y="3187993"/>
            <a:ext cx="1679945" cy="612648"/>
          </a:xfrm>
          <a:prstGeom prst="wedgeEllipseCallout">
            <a:avLst>
              <a:gd name="adj1" fmla="val 23353"/>
              <a:gd name="adj2" fmla="val 763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5155460" y="3187993"/>
            <a:ext cx="1679945" cy="612648"/>
          </a:xfrm>
          <a:prstGeom prst="wedgeEllipseCallout">
            <a:avLst>
              <a:gd name="adj1" fmla="val 23353"/>
              <a:gd name="adj2" fmla="val 763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Multiple-attribute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1961"/>
              </p:ext>
            </p:extLst>
          </p:nvPr>
        </p:nvGraphicFramePr>
        <p:xfrm>
          <a:off x="992589" y="4276361"/>
          <a:ext cx="6747912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86978"/>
                <a:gridCol w="1686978"/>
                <a:gridCol w="1686978"/>
                <a:gridCol w="1686978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fname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lname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age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salary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Robbie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Banks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Alice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Banks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8k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Alice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Smith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5400000">
            <a:off x="2412696" y="2213008"/>
            <a:ext cx="553572" cy="3354125"/>
          </a:xfrm>
          <a:prstGeom prst="leftBrace">
            <a:avLst>
              <a:gd name="adj1" fmla="val 36111"/>
              <a:gd name="adj2" fmla="val 50000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36230" y="3064632"/>
            <a:ext cx="3058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Key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fname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lname</a:t>
            </a:r>
            <a:endParaRPr lang="en-US" sz="2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Multiple-attribute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uniquely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67693"/>
              </p:ext>
            </p:extLst>
          </p:nvPr>
        </p:nvGraphicFramePr>
        <p:xfrm>
          <a:off x="628650" y="3307414"/>
          <a:ext cx="7886700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8105"/>
                <a:gridCol w="1316575"/>
                <a:gridCol w="1577340"/>
                <a:gridCol w="1577340"/>
                <a:gridCol w="1577340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SIN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fname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lname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age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salary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123-456-789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Robbie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Banks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222-111-709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Alice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Banks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8k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345-498-712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Alice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Smith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5400000">
            <a:off x="1296723" y="1954942"/>
            <a:ext cx="523220" cy="1859370"/>
          </a:xfrm>
          <a:prstGeom prst="leftBrace">
            <a:avLst>
              <a:gd name="adj1" fmla="val 36111"/>
              <a:gd name="adj2" fmla="val 50000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7435" y="2087277"/>
            <a:ext cx="701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Key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024881" y="2099797"/>
            <a:ext cx="1982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Another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Key</a:t>
            </a:r>
            <a:endParaRPr lang="en-US" sz="2800" dirty="0"/>
          </a:p>
        </p:txBody>
      </p:sp>
      <p:sp>
        <p:nvSpPr>
          <p:cNvPr id="9" name="Left Brace 8"/>
          <p:cNvSpPr/>
          <p:nvPr/>
        </p:nvSpPr>
        <p:spPr>
          <a:xfrm rot="5400000">
            <a:off x="3661803" y="1426141"/>
            <a:ext cx="523220" cy="2870791"/>
          </a:xfrm>
          <a:prstGeom prst="leftBrace">
            <a:avLst>
              <a:gd name="adj1" fmla="val 36111"/>
              <a:gd name="adj2" fmla="val 50000"/>
            </a:avLst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5682983"/>
            <a:ext cx="7886700" cy="879572"/>
          </a:xfrm>
        </p:spPr>
        <p:txBody>
          <a:bodyPr/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u="sng" dirty="0" smtClean="0"/>
              <a:t>primary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key</a:t>
            </a:r>
            <a:r>
              <a:rPr lang="zh-CN" altLang="en-US" u="sng" dirty="0" smtClean="0"/>
              <a:t> </a:t>
            </a:r>
            <a:r>
              <a:rPr lang="en-US" altLang="zh-CN" dirty="0" smtClean="0"/>
              <a:t>(e.g.,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SSN)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Foreign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58100"/>
              </p:ext>
            </p:extLst>
          </p:nvPr>
        </p:nvGraphicFramePr>
        <p:xfrm>
          <a:off x="419699" y="3536767"/>
          <a:ext cx="3224007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74669"/>
                <a:gridCol w="1074669"/>
                <a:gridCol w="1074669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acctNo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type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balance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checking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34567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savings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67971"/>
              </p:ext>
            </p:extLst>
          </p:nvPr>
        </p:nvGraphicFramePr>
        <p:xfrm>
          <a:off x="4996396" y="3536767"/>
          <a:ext cx="383857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9644"/>
                <a:gridCol w="959644"/>
                <a:gridCol w="959644"/>
                <a:gridCol w="959644"/>
              </a:tblGrid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fname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lname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idNo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account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Robbie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Banks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901-222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12345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2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Lena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Hand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805-333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23456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5884" y="2974023"/>
            <a:ext cx="1349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Accounts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47012" y="3047233"/>
            <a:ext cx="153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Customers</a:t>
            </a:r>
            <a:endParaRPr lang="en-US" sz="2400" b="1" dirty="0"/>
          </a:p>
        </p:txBody>
      </p:sp>
      <p:sp>
        <p:nvSpPr>
          <p:cNvPr id="10" name="Oval Callout 9"/>
          <p:cNvSpPr/>
          <p:nvPr/>
        </p:nvSpPr>
        <p:spPr>
          <a:xfrm>
            <a:off x="5799755" y="5212736"/>
            <a:ext cx="3035217" cy="612648"/>
          </a:xfrm>
          <a:prstGeom prst="wedgeEllipseCallout">
            <a:avLst>
              <a:gd name="adj1" fmla="val 36960"/>
              <a:gd name="adj2" fmla="val -86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Foreign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Accounts.acctNo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28650" y="1825625"/>
            <a:ext cx="7886700" cy="8522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Attribute(s) whose value is a key of a record in some other relation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10550" cy="4351338"/>
          </a:xfrm>
        </p:spPr>
        <p:txBody>
          <a:bodyPr/>
          <a:lstStyle/>
          <a:p>
            <a:r>
              <a:rPr lang="en-US" altLang="zh-CN" dirty="0" smtClean="0"/>
              <a:t>Tables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ordered</a:t>
            </a:r>
          </a:p>
          <a:p>
            <a:pPr lvl="1"/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(bags)</a:t>
            </a:r>
          </a:p>
          <a:p>
            <a:pPr lvl="1"/>
            <a:endParaRPr lang="en-US" dirty="0"/>
          </a:p>
          <a:p>
            <a:r>
              <a:rPr lang="en-US" altLang="zh-CN" dirty="0" smtClean="0"/>
              <a:t>Tables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prescribe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/>
              <a:t> </a:t>
            </a:r>
            <a:r>
              <a:rPr lang="en-US" altLang="zh-CN" dirty="0" smtClean="0"/>
              <a:t>implemented/stored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disk</a:t>
            </a:r>
          </a:p>
          <a:p>
            <a:pPr lvl="1"/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independence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6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endParaRPr lang="en-CA" dirty="0"/>
          </a:p>
          <a:p>
            <a:endParaRPr lang="en-CA" dirty="0"/>
          </a:p>
          <a:p>
            <a:r>
              <a:rPr lang="en-US" altLang="zh-CN" dirty="0" smtClean="0"/>
              <a:t>Basics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altLang="zh-CN" dirty="0"/>
          </a:p>
          <a:p>
            <a:endParaRPr lang="en-US" dirty="0"/>
          </a:p>
          <a:p>
            <a:r>
              <a:rPr lang="en-US" altLang="zh-CN" b="1" dirty="0" smtClean="0"/>
              <a:t>Define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relational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schema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SQL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An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overview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models</a:t>
            </a:r>
            <a:endParaRPr lang="en-CA" b="1" dirty="0"/>
          </a:p>
          <a:p>
            <a:endParaRPr lang="en-CA" dirty="0"/>
          </a:p>
          <a:p>
            <a:r>
              <a:rPr lang="en-US" altLang="zh-CN" dirty="0" smtClean="0"/>
              <a:t>Basics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 smtClean="0"/>
              <a:t>Define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SQL DDL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605337"/>
          </a:xfrm>
        </p:spPr>
        <p:txBody>
          <a:bodyPr/>
          <a:lstStyle/>
          <a:p>
            <a:pPr eaLnBrk="1" hangingPunct="1"/>
            <a:r>
              <a:rPr lang="en-US" sz="2800" i="1" dirty="0"/>
              <a:t>SQL </a:t>
            </a:r>
            <a:r>
              <a:rPr lang="en-US" sz="2800" dirty="0"/>
              <a:t>stands for </a:t>
            </a:r>
            <a:r>
              <a:rPr lang="en-US" sz="2800" i="1" dirty="0"/>
              <a:t>Structured Query Language</a:t>
            </a:r>
          </a:p>
          <a:p>
            <a:pPr eaLnBrk="1" hangingPunct="1"/>
            <a:r>
              <a:rPr lang="en-US" sz="2800" dirty="0"/>
              <a:t>SQL is divided into two parts</a:t>
            </a:r>
          </a:p>
          <a:p>
            <a:pPr lvl="1" eaLnBrk="1" hangingPunct="1"/>
            <a:r>
              <a:rPr lang="en-US" sz="2400" i="1" dirty="0"/>
              <a:t>Data Manipulation Language </a:t>
            </a:r>
            <a:r>
              <a:rPr lang="en-US" sz="2400" dirty="0"/>
              <a:t>(</a:t>
            </a:r>
            <a:r>
              <a:rPr lang="en-US" sz="2400" i="1" dirty="0"/>
              <a:t>DML</a:t>
            </a:r>
            <a:r>
              <a:rPr lang="en-US" sz="2400" dirty="0"/>
              <a:t>) which allows users to create, modify and query data</a:t>
            </a:r>
          </a:p>
          <a:p>
            <a:pPr lvl="1" eaLnBrk="1" hangingPunct="1"/>
            <a:r>
              <a:rPr lang="en-US" sz="2400" i="1" dirty="0"/>
              <a:t>Data Definition Language </a:t>
            </a:r>
            <a:r>
              <a:rPr lang="en-US" sz="2400" dirty="0"/>
              <a:t>(</a:t>
            </a:r>
            <a:r>
              <a:rPr lang="en-US" sz="2400" i="1" dirty="0"/>
              <a:t>DDL</a:t>
            </a:r>
            <a:r>
              <a:rPr lang="en-US" sz="2400" dirty="0"/>
              <a:t>) which is used to define external and conceptual schemas</a:t>
            </a:r>
          </a:p>
          <a:p>
            <a:pPr eaLnBrk="1" hangingPunct="1"/>
            <a:r>
              <a:rPr lang="en-US" sz="2800" dirty="0"/>
              <a:t>The </a:t>
            </a:r>
            <a:r>
              <a:rPr lang="en-US" sz="2800" i="1" dirty="0"/>
              <a:t>DDL</a:t>
            </a:r>
            <a:r>
              <a:rPr lang="en-US" sz="2800" dirty="0"/>
              <a:t> supports the creation, deletion and modification of tables</a:t>
            </a:r>
          </a:p>
          <a:p>
            <a:pPr lvl="1" eaLnBrk="1" hangingPunct="1"/>
            <a:r>
              <a:rPr lang="en-US" sz="2400" dirty="0"/>
              <a:t>Including the specification of domain constraints and other constraints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4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Tables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1"/>
            <a:ext cx="8229600" cy="152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To create a table use the </a:t>
            </a:r>
            <a:r>
              <a:rPr lang="en-US" b="1" dirty="0"/>
              <a:t>CREATE TABLE </a:t>
            </a:r>
            <a:r>
              <a:rPr lang="en-US" dirty="0"/>
              <a:t>statement</a:t>
            </a:r>
          </a:p>
          <a:p>
            <a:pPr lvl="1"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Specify the table name, field names and domains</a:t>
            </a:r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457200" y="3689440"/>
            <a:ext cx="3581400" cy="2456057"/>
          </a:xfrm>
          <a:prstGeom prst="rect">
            <a:avLst/>
          </a:prstGeom>
          <a:solidFill>
            <a:srgbClr val="04202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CREATE TABLE Customer (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	sin		CHAR(11),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firstName</a:t>
            </a:r>
            <a:r>
              <a:rPr lang="en-US" sz="2400" dirty="0"/>
              <a:t>	CHAR(20),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lastName</a:t>
            </a:r>
            <a:r>
              <a:rPr lang="en-US" sz="2400" dirty="0"/>
              <a:t>	CHAR(20),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	age		INTEGER,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	income	REAL)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343400" y="3689440"/>
            <a:ext cx="4343400" cy="4247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Question – is SQL case sensitive?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43400" y="4281119"/>
            <a:ext cx="4343400" cy="182819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Answer – SQL keywords (create and table for example) are not case sensitive.  </a:t>
            </a:r>
          </a:p>
          <a:p>
            <a:pPr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Named objects (tables, columns etc.) </a:t>
            </a:r>
            <a:r>
              <a:rPr lang="en-US" sz="2400" i="1" dirty="0"/>
              <a:t>may</a:t>
            </a:r>
            <a:r>
              <a:rPr lang="en-US" sz="2400" dirty="0"/>
              <a:t> be.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3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Inserting Records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22431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To insert a record into an existing table use the </a:t>
            </a:r>
            <a:r>
              <a:rPr lang="en-US" b="1" dirty="0"/>
              <a:t>INSERT</a:t>
            </a:r>
            <a:r>
              <a:rPr lang="en-US" dirty="0"/>
              <a:t> statement </a:t>
            </a:r>
          </a:p>
          <a:p>
            <a:pPr lvl="1"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The list of column names is optional</a:t>
            </a:r>
          </a:p>
          <a:p>
            <a:pPr lvl="2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If omitted the values must be in the same order as the columns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628650" y="4512365"/>
            <a:ext cx="8080513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 smtClean="0"/>
              <a:t>INSERT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INTO </a:t>
            </a:r>
            <a:r>
              <a:rPr lang="en-US" sz="2400" dirty="0"/>
              <a:t>Customer(sin, </a:t>
            </a:r>
            <a:r>
              <a:rPr lang="en-US" sz="2400" dirty="0" err="1"/>
              <a:t>firstName</a:t>
            </a:r>
            <a:r>
              <a:rPr lang="en-US" sz="2400" dirty="0"/>
              <a:t>, </a:t>
            </a:r>
            <a:r>
              <a:rPr lang="en-US" sz="2400" dirty="0" err="1"/>
              <a:t>lastName</a:t>
            </a:r>
            <a:r>
              <a:rPr lang="en-US" sz="2400" dirty="0"/>
              <a:t>, age, income)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VALUES ('111', 'Sam', 'Spade', 23, 65234)</a:t>
            </a:r>
            <a:r>
              <a:rPr lang="en-US" sz="2400" b="1" dirty="0">
                <a:latin typeface="Courier New" pitchFamily="49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4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Deleting Records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82000" cy="40719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tabLst>
                <a:tab pos="57150" algn="r"/>
              </a:tabLst>
            </a:pPr>
            <a:r>
              <a:rPr lang="en-US" dirty="0"/>
              <a:t>To delete a record use the </a:t>
            </a:r>
            <a:r>
              <a:rPr lang="en-US" b="1" dirty="0"/>
              <a:t>DELETE</a:t>
            </a:r>
            <a:r>
              <a:rPr lang="en-US" dirty="0"/>
              <a:t> statement</a:t>
            </a:r>
          </a:p>
          <a:p>
            <a:pPr lvl="1" eaLnBrk="1" hangingPunct="1">
              <a:lnSpc>
                <a:spcPct val="110000"/>
              </a:lnSpc>
              <a:tabLst>
                <a:tab pos="57150" algn="r"/>
              </a:tabLst>
            </a:pPr>
            <a:r>
              <a:rPr lang="en-US" dirty="0"/>
              <a:t>The </a:t>
            </a:r>
            <a:r>
              <a:rPr lang="en-US" b="1" dirty="0"/>
              <a:t>WHERE</a:t>
            </a:r>
            <a:r>
              <a:rPr lang="en-US" dirty="0"/>
              <a:t> clause specifies the record(s) to be deleted</a:t>
            </a:r>
          </a:p>
          <a:p>
            <a:pPr lvl="1" eaLnBrk="1" hangingPunct="1">
              <a:lnSpc>
                <a:spcPct val="110000"/>
              </a:lnSpc>
              <a:tabLst>
                <a:tab pos="57150" algn="r"/>
              </a:tabLst>
            </a:pPr>
            <a:endParaRPr lang="en-US" dirty="0"/>
          </a:p>
          <a:p>
            <a:pPr lvl="1" eaLnBrk="1" hangingPunct="1">
              <a:lnSpc>
                <a:spcPct val="110000"/>
              </a:lnSpc>
              <a:tabLst>
                <a:tab pos="57150" algn="r"/>
              </a:tabLst>
            </a:pPr>
            <a:endParaRPr lang="en-US" dirty="0"/>
          </a:p>
          <a:p>
            <a:pPr lvl="1" eaLnBrk="1" hangingPunct="1">
              <a:lnSpc>
                <a:spcPct val="110000"/>
              </a:lnSpc>
              <a:tabLst>
                <a:tab pos="57150" algn="r"/>
              </a:tabLst>
            </a:pPr>
            <a:endParaRPr lang="en-US" dirty="0"/>
          </a:p>
          <a:p>
            <a:pPr>
              <a:lnSpc>
                <a:spcPct val="110000"/>
              </a:lnSpc>
              <a:tabLst>
                <a:tab pos="57150" algn="r"/>
              </a:tabLst>
            </a:pPr>
            <a:r>
              <a:rPr lang="en-US" dirty="0"/>
              <a:t>Be careful, the following SQL query deletes </a:t>
            </a:r>
            <a:r>
              <a:rPr lang="en-US" i="1" dirty="0"/>
              <a:t>all</a:t>
            </a:r>
            <a:r>
              <a:rPr lang="en-US" dirty="0"/>
              <a:t> the records in a table</a:t>
            </a:r>
          </a:p>
          <a:p>
            <a:pPr>
              <a:lnSpc>
                <a:spcPct val="110000"/>
              </a:lnSpc>
              <a:tabLst>
                <a:tab pos="57150" algn="r"/>
              </a:tabLst>
            </a:pPr>
            <a:endParaRPr lang="en-US" dirty="0"/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762000" y="2971800"/>
            <a:ext cx="7543800" cy="1295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DELETE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FROM Customer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WHERE sin = '111'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762000" y="5562600"/>
            <a:ext cx="7620000" cy="838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DELETE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FROM Customer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/>
      <p:bldP spid="16998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Modifying Records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28527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Use the </a:t>
            </a:r>
            <a:r>
              <a:rPr lang="en-US" b="1" dirty="0"/>
              <a:t>UPDATE</a:t>
            </a:r>
            <a:r>
              <a:rPr lang="en-US" dirty="0"/>
              <a:t> statement to modify a record, or records, in a table</a:t>
            </a:r>
          </a:p>
          <a:p>
            <a:pPr lvl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Note that the </a:t>
            </a:r>
            <a:r>
              <a:rPr lang="en-US" b="1" dirty="0"/>
              <a:t>WHERE</a:t>
            </a:r>
            <a:r>
              <a:rPr lang="en-US" dirty="0"/>
              <a:t> statement is evaluated </a:t>
            </a:r>
            <a:r>
              <a:rPr lang="en-US" i="1" dirty="0"/>
              <a:t>before</a:t>
            </a:r>
            <a:r>
              <a:rPr lang="en-US" dirty="0"/>
              <a:t> the </a:t>
            </a:r>
            <a:r>
              <a:rPr lang="en-US" b="1" dirty="0"/>
              <a:t>SET</a:t>
            </a:r>
            <a:r>
              <a:rPr lang="en-US" dirty="0"/>
              <a:t> statement</a:t>
            </a:r>
          </a:p>
          <a:p>
            <a:pPr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Like </a:t>
            </a:r>
            <a:r>
              <a:rPr lang="en-US" b="1" dirty="0"/>
              <a:t>DELETE</a:t>
            </a:r>
            <a:r>
              <a:rPr lang="en-US" dirty="0"/>
              <a:t> the </a:t>
            </a:r>
            <a:r>
              <a:rPr lang="en-US" b="1" dirty="0"/>
              <a:t>WHERE</a:t>
            </a:r>
            <a:r>
              <a:rPr lang="en-US" dirty="0"/>
              <a:t> clause specifies which records are to be updated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762000" y="4800600"/>
            <a:ext cx="7543800" cy="1295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UPDATE Customer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SET age = 37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WHERE sin = '111'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Deleting Tables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3505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tabLst>
                <a:tab pos="57150" algn="r"/>
              </a:tabLst>
            </a:pPr>
            <a:r>
              <a:rPr lang="en-US" dirty="0"/>
              <a:t>To delete a </a:t>
            </a:r>
            <a:r>
              <a:rPr lang="en-US" i="1" dirty="0"/>
              <a:t>table</a:t>
            </a:r>
            <a:r>
              <a:rPr lang="en-US" dirty="0"/>
              <a:t> use the </a:t>
            </a:r>
            <a:r>
              <a:rPr lang="en-US" b="1" dirty="0"/>
              <a:t>DROP TABLE </a:t>
            </a:r>
            <a:r>
              <a:rPr lang="en-US" dirty="0"/>
              <a:t>statement</a:t>
            </a:r>
          </a:p>
          <a:p>
            <a:pPr lvl="1" eaLnBrk="1" hangingPunct="1">
              <a:lnSpc>
                <a:spcPct val="110000"/>
              </a:lnSpc>
              <a:tabLst>
                <a:tab pos="57150" algn="r"/>
              </a:tabLst>
            </a:pPr>
            <a:r>
              <a:rPr lang="en-US" dirty="0"/>
              <a:t>This not only deletes all of the records but also deletes the table schema</a:t>
            </a:r>
          </a:p>
          <a:p>
            <a:pPr lvl="1" eaLnBrk="1" hangingPunct="1">
              <a:lnSpc>
                <a:spcPct val="110000"/>
              </a:lnSpc>
              <a:tabLst>
                <a:tab pos="57150" algn="r"/>
              </a:tabLst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838200" y="4038600"/>
            <a:ext cx="7543800" cy="4206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DROP TABLE Customer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Modifying Tables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18621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dirty="0"/>
              <a:t>Columns can be added or removed to tables using the </a:t>
            </a:r>
            <a:r>
              <a:rPr lang="en-US" b="1" dirty="0"/>
              <a:t>ALTER TABLE </a:t>
            </a:r>
            <a:r>
              <a:rPr lang="en-US" dirty="0"/>
              <a:t>statement</a:t>
            </a:r>
          </a:p>
          <a:p>
            <a:pPr lvl="1"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b="1" dirty="0"/>
              <a:t>ADD</a:t>
            </a:r>
            <a:r>
              <a:rPr lang="en-US" dirty="0"/>
              <a:t> to add a column and</a:t>
            </a:r>
          </a:p>
          <a:p>
            <a:pPr lvl="1" eaLnBrk="1" hangingPunct="1">
              <a:lnSpc>
                <a:spcPct val="120000"/>
              </a:lnSpc>
              <a:tabLst>
                <a:tab pos="57150" algn="r"/>
              </a:tabLst>
            </a:pPr>
            <a:r>
              <a:rPr lang="en-US" b="1" dirty="0"/>
              <a:t>DROP</a:t>
            </a:r>
            <a:r>
              <a:rPr lang="en-US" dirty="0"/>
              <a:t> to remove a column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838200" y="3886200"/>
            <a:ext cx="7543800" cy="838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ALTER TABLE Customer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ADD height INTEGER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838200" y="5181600"/>
            <a:ext cx="7543800" cy="838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ALTER TABLE Customer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dirty="0"/>
              <a:t>DROP height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1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 animBg="1"/>
      <p:bldP spid="17510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database?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endParaRPr lang="en-US" dirty="0"/>
          </a:p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DBMS?</a:t>
            </a:r>
          </a:p>
          <a:p>
            <a:pPr lvl="1"/>
            <a:r>
              <a:rPr lang="en-US" altLang="zh-CN" dirty="0"/>
              <a:t>A piece of software designed to store and manage databases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0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71E471-A827-F244-802A-1CF7493D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DBMS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74E337A-53E2-FD4E-A5A8-9BEDDE6C21ED}"/>
              </a:ext>
            </a:extLst>
          </p:cNvPr>
          <p:cNvSpPr/>
          <p:nvPr/>
        </p:nvSpPr>
        <p:spPr>
          <a:xfrm>
            <a:off x="5330283" y="3727872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1D6382-0561-2746-A533-5331BC95A0DC}"/>
              </a:ext>
            </a:extLst>
          </p:cNvPr>
          <p:cNvSpPr/>
          <p:nvPr/>
        </p:nvSpPr>
        <p:spPr>
          <a:xfrm>
            <a:off x="5330283" y="5294107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m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287F26A-6039-324C-8C08-7D398BF96C8B}"/>
              </a:ext>
            </a:extLst>
          </p:cNvPr>
          <p:cNvSpPr/>
          <p:nvPr/>
        </p:nvSpPr>
        <p:spPr>
          <a:xfrm>
            <a:off x="5330283" y="2672342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>
                <a:solidFill>
                  <a:prstClr val="white"/>
                </a:solidFill>
              </a:rPr>
              <a:t>Application</a:t>
            </a:r>
            <a:r>
              <a:rPr lang="zh-CN" altLang="en-US" sz="2400" dirty="0">
                <a:solidFill>
                  <a:prstClr val="white"/>
                </a:solidFill>
              </a:rPr>
              <a:t> </a:t>
            </a:r>
            <a:r>
              <a:rPr lang="en-US" altLang="zh-CN" sz="2400" dirty="0">
                <a:solidFill>
                  <a:prstClr val="white"/>
                </a:solidFill>
              </a:rPr>
              <a:t>Program</a:t>
            </a:r>
            <a:r>
              <a:rPr lang="zh-CN" altLang="en-US" sz="2400" dirty="0">
                <a:solidFill>
                  <a:prstClr val="white"/>
                </a:solidFill>
              </a:rPr>
              <a:t> </a:t>
            </a:r>
            <a:r>
              <a:rPr lang="en-US" altLang="zh-CN" sz="2400" dirty="0">
                <a:solidFill>
                  <a:prstClr val="white"/>
                </a:solidFill>
              </a:rPr>
              <a:t>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xmlns="" id="{19D52B52-075E-0647-ADA0-2BB87A5C836C}"/>
              </a:ext>
            </a:extLst>
          </p:cNvPr>
          <p:cNvSpPr/>
          <p:nvPr/>
        </p:nvSpPr>
        <p:spPr>
          <a:xfrm>
            <a:off x="1360448" y="3711137"/>
            <a:ext cx="1248936" cy="77351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xmlns="" id="{B434DA5E-6E3D-F446-8D33-62449E9458EA}"/>
              </a:ext>
            </a:extLst>
          </p:cNvPr>
          <p:cNvSpPr/>
          <p:nvPr/>
        </p:nvSpPr>
        <p:spPr>
          <a:xfrm>
            <a:off x="1360447" y="2672342"/>
            <a:ext cx="1248937" cy="80683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endParaRPr lang="en-US" sz="2400" dirty="0"/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xmlns="" id="{F5694C89-4FFB-CD44-99A1-44978108B0EC}"/>
              </a:ext>
            </a:extLst>
          </p:cNvPr>
          <p:cNvSpPr/>
          <p:nvPr/>
        </p:nvSpPr>
        <p:spPr>
          <a:xfrm>
            <a:off x="1360448" y="5281833"/>
            <a:ext cx="1248936" cy="7955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D446323-3DE3-9D44-9BBA-78865533319E}"/>
              </a:ext>
            </a:extLst>
          </p:cNvPr>
          <p:cNvSpPr txBox="1"/>
          <p:nvPr/>
        </p:nvSpPr>
        <p:spPr>
          <a:xfrm>
            <a:off x="1694858" y="4346378"/>
            <a:ext cx="2455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  <a:endParaRPr lang="en-US" sz="1600" b="1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xmlns="" id="{527CA1BB-4D26-9A43-8A64-C245C9B1B617}"/>
              </a:ext>
            </a:extLst>
          </p:cNvPr>
          <p:cNvSpPr/>
          <p:nvPr/>
        </p:nvSpPr>
        <p:spPr>
          <a:xfrm>
            <a:off x="3512633" y="3738302"/>
            <a:ext cx="914400" cy="1216152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9CB1910-5628-E040-B1E3-66902569D9D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609384" y="3075762"/>
            <a:ext cx="903249" cy="1027887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18BC1FB8-6583-1B4D-A7B0-28A774163B56}"/>
              </a:ext>
            </a:extLst>
          </p:cNvPr>
          <p:cNvCxnSpPr>
            <a:cxnSpLocks/>
            <a:stCxn id="13" idx="2"/>
            <a:endCxn id="9" idx="3"/>
          </p:cNvCxnSpPr>
          <p:nvPr/>
        </p:nvCxnSpPr>
        <p:spPr>
          <a:xfrm flipH="1" flipV="1">
            <a:off x="2609384" y="4097892"/>
            <a:ext cx="903249" cy="248486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B94C34DF-258B-7740-BFDF-3965EB4969E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609384" y="4627756"/>
            <a:ext cx="903249" cy="1051868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516DBF2-3334-154A-B160-6D043825261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427033" y="2973425"/>
            <a:ext cx="903250" cy="104101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C6F9B7B1-4132-B94F-A6B4-8AA997B199C7}"/>
              </a:ext>
            </a:extLst>
          </p:cNvPr>
          <p:cNvCxnSpPr>
            <a:cxnSpLocks/>
            <a:stCxn id="13" idx="4"/>
            <a:endCxn id="6" idx="1"/>
          </p:cNvCxnSpPr>
          <p:nvPr/>
        </p:nvCxnSpPr>
        <p:spPr>
          <a:xfrm flipV="1">
            <a:off x="4427033" y="4028955"/>
            <a:ext cx="903250" cy="317423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C5673970-506F-2F4B-9BB8-FB1E4E7F229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427033" y="4627756"/>
            <a:ext cx="903250" cy="96743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0BA839A-8AE1-4342-B869-63067D9D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pPr lvl="1"/>
            <a:r>
              <a:rPr lang="en-US" altLang="zh-CN" dirty="0" smtClean="0"/>
              <a:t>mathematical formalism (or conceptual way) for </a:t>
            </a:r>
            <a:r>
              <a:rPr lang="en-US" altLang="zh-CN" dirty="0"/>
              <a:t>describing </a:t>
            </a:r>
            <a:r>
              <a:rPr lang="en-US" altLang="zh-CN" dirty="0" smtClean="0"/>
              <a:t>the data</a:t>
            </a:r>
          </a:p>
          <a:p>
            <a:pPr lvl="1"/>
            <a:endParaRPr lang="en-US" dirty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parts:</a:t>
            </a:r>
          </a:p>
          <a:p>
            <a:pPr lvl="1"/>
            <a:r>
              <a:rPr lang="en-US" altLang="zh-CN" dirty="0" smtClean="0"/>
              <a:t>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Operations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Constraints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Schema</a:t>
            </a:r>
            <a:r>
              <a:rPr lang="zh-CN" altLang="en-US" dirty="0" smtClean="0"/>
              <a:t> </a:t>
            </a:r>
            <a:r>
              <a:rPr lang="en-US" altLang="zh-CN" dirty="0" smtClean="0"/>
              <a:t>(e.g.,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names)</a:t>
            </a:r>
          </a:p>
          <a:p>
            <a:pPr lvl="1"/>
            <a:r>
              <a:rPr lang="en-US" altLang="zh-CN" dirty="0" smtClean="0"/>
              <a:t>Describe the</a:t>
            </a:r>
            <a:r>
              <a:rPr lang="zh-CN" altLang="en-US" dirty="0" smtClean="0"/>
              <a:t> </a:t>
            </a:r>
            <a:r>
              <a:rPr lang="en-US" altLang="zh-CN" b="1" dirty="0"/>
              <a:t>conceptual</a:t>
            </a:r>
            <a:r>
              <a:rPr lang="zh-CN" altLang="en-US" dirty="0"/>
              <a:t> </a:t>
            </a:r>
            <a:r>
              <a:rPr lang="en-US" altLang="zh-CN" dirty="0" smtClean="0"/>
              <a:t>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endParaRPr lang="en-US" dirty="0"/>
          </a:p>
          <a:p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(e.g.,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list,</a:t>
            </a:r>
            <a:r>
              <a:rPr lang="zh-CN" altLang="en-US" dirty="0" smtClean="0"/>
              <a:t> </a:t>
            </a:r>
            <a:r>
              <a:rPr lang="en-US" altLang="zh-CN" dirty="0" smtClean="0"/>
              <a:t>array)</a:t>
            </a:r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88779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Query </a:t>
            </a:r>
            <a:r>
              <a:rPr lang="en-US" altLang="zh-CN" dirty="0" smtClean="0"/>
              <a:t>language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(e.g.,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SQL)</a:t>
            </a:r>
          </a:p>
          <a:p>
            <a:pPr lvl="1"/>
            <a:r>
              <a:rPr lang="en-US" altLang="zh-CN" dirty="0" smtClean="0"/>
              <a:t>Describe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 data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kinds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operations</a:t>
            </a:r>
          </a:p>
          <a:p>
            <a:pPr lvl="1"/>
            <a:r>
              <a:rPr lang="en-US" dirty="0" smtClean="0"/>
              <a:t>operations </a:t>
            </a:r>
            <a:r>
              <a:rPr lang="en-US" dirty="0"/>
              <a:t>that retrieve information </a:t>
            </a:r>
          </a:p>
          <a:p>
            <a:pPr lvl="1"/>
            <a:r>
              <a:rPr lang="en-US" dirty="0"/>
              <a:t>operations that change the database 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C,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Java)</a:t>
            </a:r>
          </a:p>
          <a:p>
            <a:pPr lvl="1"/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limited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operations</a:t>
            </a:r>
            <a:endParaRPr lang="en-US" altLang="zh-CN" dirty="0"/>
          </a:p>
          <a:p>
            <a:pPr lvl="1"/>
            <a:r>
              <a:rPr lang="en-US" altLang="zh-CN" dirty="0" smtClean="0"/>
              <a:t>Allow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2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the data.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Constraints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(e.g.,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student#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unique)</a:t>
            </a:r>
          </a:p>
          <a:p>
            <a:pPr lvl="1"/>
            <a:r>
              <a:rPr lang="en-US" dirty="0"/>
              <a:t>describe limitations on what the data can be.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kinds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constraints</a:t>
            </a:r>
          </a:p>
          <a:p>
            <a:pPr lvl="1"/>
            <a:r>
              <a:rPr lang="en-US" altLang="zh-CN" dirty="0" smtClean="0"/>
              <a:t>Domain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constraints</a:t>
            </a:r>
            <a:endParaRPr lang="en-US" altLang="zh-CN" dirty="0"/>
          </a:p>
          <a:p>
            <a:pPr lvl="1"/>
            <a:r>
              <a:rPr lang="en-US" altLang="zh-CN" dirty="0" smtClean="0"/>
              <a:t>Integrity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constraints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matter?</a:t>
            </a:r>
          </a:p>
          <a:p>
            <a:pPr lvl="1"/>
            <a:r>
              <a:rPr lang="en-US" altLang="zh-CN" dirty="0" smtClean="0"/>
              <a:t>Ensure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3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8584</TotalTime>
  <Words>1777</Words>
  <Application>Microsoft Macintosh PowerPoint</Application>
  <PresentationFormat>On-screen Show (4:3)</PresentationFormat>
  <Paragraphs>603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Calibri</vt:lpstr>
      <vt:lpstr>Calibri Light</vt:lpstr>
      <vt:lpstr>Courier New</vt:lpstr>
      <vt:lpstr>Wingdings</vt:lpstr>
      <vt:lpstr>等线</vt:lpstr>
      <vt:lpstr>等线 Light</vt:lpstr>
      <vt:lpstr>Arial</vt:lpstr>
      <vt:lpstr>Office Theme</vt:lpstr>
      <vt:lpstr>CMPT 354: Database System I</vt:lpstr>
      <vt:lpstr>Outline</vt:lpstr>
      <vt:lpstr>Outline</vt:lpstr>
      <vt:lpstr>Review</vt:lpstr>
      <vt:lpstr>Data Storage with DBMS</vt:lpstr>
      <vt:lpstr>Data Model</vt:lpstr>
      <vt:lpstr>Structure of the data</vt:lpstr>
      <vt:lpstr>Operations on the data</vt:lpstr>
      <vt:lpstr>Constraints on the data. </vt:lpstr>
      <vt:lpstr>Commonly Used Data Models</vt:lpstr>
      <vt:lpstr>The Relational Model in Brief</vt:lpstr>
      <vt:lpstr>The Key-Value Model in Brief</vt:lpstr>
      <vt:lpstr>The Semistructured Model in Brief</vt:lpstr>
      <vt:lpstr>Outline</vt:lpstr>
      <vt:lpstr>Terminology</vt:lpstr>
      <vt:lpstr>Schema</vt:lpstr>
      <vt:lpstr>Domains</vt:lpstr>
      <vt:lpstr>Equivalent Representations of a Relation </vt:lpstr>
      <vt:lpstr>Exercise-1: Terminology</vt:lpstr>
      <vt:lpstr>Exercise-2: Terminology</vt:lpstr>
      <vt:lpstr>Exercise-3: Terminology</vt:lpstr>
      <vt:lpstr>Exercise-4: Terminology</vt:lpstr>
      <vt:lpstr>Keys</vt:lpstr>
      <vt:lpstr>Keys</vt:lpstr>
      <vt:lpstr>Multiple-attribute Key</vt:lpstr>
      <vt:lpstr>Multiple Keys</vt:lpstr>
      <vt:lpstr>Foreign Key</vt:lpstr>
      <vt:lpstr>Discussions</vt:lpstr>
      <vt:lpstr>Outline</vt:lpstr>
      <vt:lpstr>SQL DDL</vt:lpstr>
      <vt:lpstr>Creating Tables</vt:lpstr>
      <vt:lpstr>Inserting Records</vt:lpstr>
      <vt:lpstr>Deleting Records</vt:lpstr>
      <vt:lpstr>Modifying Records</vt:lpstr>
      <vt:lpstr>Deleting Tables</vt:lpstr>
      <vt:lpstr>Modifying Tables</vt:lpstr>
      <vt:lpstr>Acknowledge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208</cp:revision>
  <dcterms:created xsi:type="dcterms:W3CDTF">2018-08-29T21:30:27Z</dcterms:created>
  <dcterms:modified xsi:type="dcterms:W3CDTF">2018-12-11T05:25:35Z</dcterms:modified>
</cp:coreProperties>
</file>