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56" r:id="rId2"/>
    <p:sldId id="370" r:id="rId3"/>
    <p:sldId id="402" r:id="rId4"/>
    <p:sldId id="404" r:id="rId5"/>
    <p:sldId id="405" r:id="rId6"/>
    <p:sldId id="320" r:id="rId7"/>
    <p:sldId id="371" r:id="rId8"/>
    <p:sldId id="372" r:id="rId9"/>
    <p:sldId id="373" r:id="rId10"/>
    <p:sldId id="374" r:id="rId11"/>
    <p:sldId id="386" r:id="rId12"/>
    <p:sldId id="387" r:id="rId13"/>
    <p:sldId id="388" r:id="rId14"/>
    <p:sldId id="391" r:id="rId15"/>
    <p:sldId id="396" r:id="rId16"/>
    <p:sldId id="392" r:id="rId17"/>
    <p:sldId id="406" r:id="rId18"/>
    <p:sldId id="380" r:id="rId19"/>
    <p:sldId id="382" r:id="rId20"/>
    <p:sldId id="407" r:id="rId21"/>
    <p:sldId id="393" r:id="rId22"/>
    <p:sldId id="394" r:id="rId23"/>
    <p:sldId id="390" r:id="rId24"/>
    <p:sldId id="397" r:id="rId25"/>
    <p:sldId id="398" r:id="rId26"/>
    <p:sldId id="399" r:id="rId27"/>
    <p:sldId id="408" r:id="rId28"/>
    <p:sldId id="400" r:id="rId29"/>
    <p:sldId id="411" r:id="rId30"/>
    <p:sldId id="409" r:id="rId31"/>
    <p:sldId id="401" r:id="rId32"/>
    <p:sldId id="410" r:id="rId33"/>
    <p:sldId id="412" r:id="rId34"/>
    <p:sldId id="416" r:id="rId35"/>
    <p:sldId id="413" r:id="rId36"/>
    <p:sldId id="414" r:id="rId37"/>
    <p:sldId id="415" r:id="rId38"/>
    <p:sldId id="417" r:id="rId39"/>
    <p:sldId id="418" r:id="rId40"/>
    <p:sldId id="419" r:id="rId41"/>
    <p:sldId id="420" r:id="rId42"/>
    <p:sldId id="422" r:id="rId43"/>
    <p:sldId id="421" r:id="rId44"/>
    <p:sldId id="424" r:id="rId45"/>
    <p:sldId id="425" r:id="rId46"/>
    <p:sldId id="444" r:id="rId47"/>
    <p:sldId id="426" r:id="rId48"/>
    <p:sldId id="438" r:id="rId49"/>
    <p:sldId id="439" r:id="rId50"/>
    <p:sldId id="440" r:id="rId51"/>
    <p:sldId id="441" r:id="rId52"/>
    <p:sldId id="442" r:id="rId53"/>
    <p:sldId id="443" r:id="rId54"/>
    <p:sldId id="435" r:id="rId55"/>
    <p:sldId id="32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FFF"/>
    <a:srgbClr val="FF0000"/>
    <a:srgbClr val="0F89E4"/>
    <a:srgbClr val="04202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57"/>
    <p:restoredTop sz="80274"/>
  </p:normalViewPr>
  <p:slideViewPr>
    <p:cSldViewPr snapToGrid="0" snapToObjects="1">
      <p:cViewPr varScale="1">
        <p:scale>
          <a:sx n="79" d="100"/>
          <a:sy n="79" d="100"/>
        </p:scale>
        <p:origin x="3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7C7385-1679-48D7-9236-9AF931B4070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92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21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0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22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92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21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59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3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62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63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5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31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00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39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C,</a:t>
            </a:r>
            <a:r>
              <a:rPr lang="zh-CN" altLang="en-US" dirty="0" smtClean="0"/>
              <a:t> </a:t>
            </a:r>
            <a:r>
              <a:rPr lang="en-US" altLang="zh-CN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96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50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63DF9-B2DE-4D4C-ADDF-394ED0FE179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55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22D48-655B-4307-A682-BF0339BE1DD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32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3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11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71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12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1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13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8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 </a:t>
            </a:r>
            <a:r>
              <a:rPr lang="en-US" altLang="zh-CN" dirty="0" smtClean="0"/>
              <a:t>4,</a:t>
            </a:r>
            <a:r>
              <a:rPr lang="zh-CN" altLang="en-US" dirty="0" smtClean="0"/>
              <a:t> </a:t>
            </a:r>
            <a:r>
              <a:rPr lang="en-US" altLang="zh-CN" dirty="0" smtClean="0"/>
              <a:t>5,</a:t>
            </a:r>
            <a:r>
              <a:rPr lang="zh-CN" altLang="en-US" dirty="0" smtClean="0"/>
              <a:t> </a:t>
            </a:r>
            <a:r>
              <a:rPr lang="en-US" altLang="zh-CN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86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CDD6-DCF9-4647-ACD1-A06B9FB769C1}" type="slidenum">
              <a:rPr lang="en-US"/>
              <a:pPr/>
              <a:t>16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2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112EF-3329-4F57-9F4E-387E1D834E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89DC-584F-E344-86E6-CFE78D28A69B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0FBB-7FAA-4045-B7DA-788D86E4AD04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4E0-2D64-614F-A3E8-67AD70408438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98F4-6D50-C04A-BF26-4EC35F830216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967-0827-F448-B816-4244F9E53763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9A65-3F41-EA44-B4AF-46E4990AFDBF}" type="datetime1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7660-25DC-8A4E-9387-3A15C6995586}" type="datetime1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6D6F-2590-6240-911A-0033202C9C41}" type="datetime1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8F29-B464-7846-8F6C-99F2E40DBCDD}" type="datetime1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D77D-B5F8-F341-A94C-9020448E1C59}" type="datetime1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E016-3072-C74F-9E17-F17CAA433565}" type="datetime1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1C316-E289-ED49-98EB-8358E12949D9}" type="datetime1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SQL </a:t>
            </a:r>
            <a:r>
              <a:rPr lang="en-US" b="1" dirty="0"/>
              <a:t>commands</a:t>
            </a:r>
            <a:r>
              <a:rPr lang="en-US" dirty="0"/>
              <a:t> are case insensitive:</a:t>
            </a:r>
          </a:p>
          <a:p>
            <a:pPr lvl="1"/>
            <a:r>
              <a:rPr lang="en-US" dirty="0"/>
              <a:t>Same: SELECT,  Select,  select</a:t>
            </a:r>
          </a:p>
          <a:p>
            <a:pPr lvl="1"/>
            <a:r>
              <a:rPr lang="en-US" dirty="0"/>
              <a:t>Same: </a:t>
            </a:r>
            <a:r>
              <a:rPr lang="en-US" altLang="zh-CN" dirty="0"/>
              <a:t>Student</a:t>
            </a:r>
            <a:r>
              <a:rPr lang="en-US" dirty="0"/>
              <a:t>,  </a:t>
            </a:r>
            <a:r>
              <a:rPr lang="en-US" altLang="zh-CN" dirty="0"/>
              <a:t>student</a:t>
            </a:r>
          </a:p>
          <a:p>
            <a:pPr lvl="1"/>
            <a:r>
              <a:rPr lang="en-US" altLang="zh-CN" dirty="0"/>
              <a:t>Same: </a:t>
            </a:r>
            <a:r>
              <a:rPr lang="en-US" altLang="zh-CN" dirty="0" err="1"/>
              <a:t>gpa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GPA</a:t>
            </a:r>
            <a:endParaRPr lang="en-US" dirty="0"/>
          </a:p>
          <a:p>
            <a:r>
              <a:rPr lang="en-US" b="1" dirty="0"/>
              <a:t>Values</a:t>
            </a:r>
            <a:r>
              <a:rPr lang="en-US" dirty="0"/>
              <a:t> are </a:t>
            </a:r>
            <a:r>
              <a:rPr lang="en-US" b="1" dirty="0"/>
              <a:t>not:</a:t>
            </a:r>
          </a:p>
          <a:p>
            <a:pPr lvl="1"/>
            <a:r>
              <a:rPr lang="en-US" u="sng" dirty="0"/>
              <a:t>Different:</a:t>
            </a:r>
            <a:r>
              <a:rPr lang="en-US" dirty="0"/>
              <a:t> 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US" altLang="zh-CN" dirty="0"/>
              <a:t>SFU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US" altLang="zh-CN" dirty="0" err="1"/>
              <a:t>sfu</a:t>
            </a:r>
            <a:r>
              <a:rPr lang="en-CA" dirty="0">
                <a:cs typeface="Courier New" pitchFamily="49" charset="0"/>
              </a:rPr>
              <a:t>'</a:t>
            </a:r>
            <a:endParaRPr lang="en-US" dirty="0"/>
          </a:p>
          <a:p>
            <a:pPr>
              <a:defRPr/>
            </a:pPr>
            <a:r>
              <a:rPr lang="en-CA" dirty="0"/>
              <a:t>SQL strings are enclosed in </a:t>
            </a:r>
            <a:r>
              <a:rPr lang="en-CA" b="1" dirty="0"/>
              <a:t>single quotes</a:t>
            </a:r>
          </a:p>
          <a:p>
            <a:pPr lvl="1">
              <a:defRPr/>
            </a:pPr>
            <a:r>
              <a:rPr lang="en-CA" dirty="0"/>
              <a:t>e.g. </a:t>
            </a:r>
            <a:r>
              <a:rPr lang="en-CA" dirty="0">
                <a:cs typeface="Courier New" pitchFamily="49" charset="0"/>
              </a:rPr>
              <a:t>name = 'Mike’</a:t>
            </a:r>
          </a:p>
          <a:p>
            <a:pPr lvl="1">
              <a:defRPr/>
            </a:pPr>
            <a:r>
              <a:rPr lang="en-CA" dirty="0"/>
              <a:t>Single quotes in a string can be specified using an initial single quote character as an escape</a:t>
            </a:r>
          </a:p>
          <a:p>
            <a:pPr lvl="2">
              <a:defRPr/>
            </a:pPr>
            <a:r>
              <a:rPr lang="en-CA" dirty="0"/>
              <a:t>author = 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CA" dirty="0"/>
              <a:t>Shaq </a:t>
            </a:r>
            <a:r>
              <a:rPr lang="en-CA" dirty="0" err="1"/>
              <a:t>O</a:t>
            </a:r>
            <a:r>
              <a:rPr lang="en-CA" dirty="0" err="1">
                <a:cs typeface="Courier New" pitchFamily="49" charset="0"/>
              </a:rPr>
              <a:t>'</a:t>
            </a:r>
            <a:r>
              <a:rPr lang="en-CA" dirty="0" err="1"/>
              <a:t>'Neal</a:t>
            </a:r>
            <a:r>
              <a:rPr lang="en-CA" dirty="0"/>
              <a:t>'</a:t>
            </a:r>
          </a:p>
          <a:p>
            <a:pPr>
              <a:defRPr/>
            </a:pPr>
            <a:r>
              <a:rPr lang="en-US" dirty="0"/>
              <a:t>Strings can be compared </a:t>
            </a:r>
            <a:r>
              <a:rPr lang="en-US" b="1" dirty="0"/>
              <a:t>alphabetically</a:t>
            </a:r>
            <a:r>
              <a:rPr lang="en-US" dirty="0"/>
              <a:t> with the comparison operators</a:t>
            </a:r>
          </a:p>
          <a:p>
            <a:pPr lvl="1">
              <a:defRPr/>
            </a:pPr>
            <a:r>
              <a:rPr lang="en-US" dirty="0"/>
              <a:t>e.g. 'fodder' &lt; 'foo' is TRUE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11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DISTINCT: Eliminating 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854630" y="5210895"/>
            <a:ext cx="3570208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School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2308117" y="3949210"/>
            <a:ext cx="989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Versus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1556437" y="2314339"/>
            <a:ext cx="2492990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School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</a:t>
            </a:r>
          </a:p>
        </p:txBody>
      </p:sp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4768530" y="5224468"/>
            <a:ext cx="408215" cy="596101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350"/>
          </a:p>
        </p:txBody>
      </p: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4765908" y="2327912"/>
            <a:ext cx="408215" cy="596101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9437914" y="3314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371"/>
              </p:ext>
            </p:extLst>
          </p:nvPr>
        </p:nvGraphicFramePr>
        <p:xfrm>
          <a:off x="5605076" y="4931345"/>
          <a:ext cx="1387929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879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School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SFU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UBC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69858"/>
              </p:ext>
            </p:extLst>
          </p:nvPr>
        </p:nvGraphicFramePr>
        <p:xfrm>
          <a:off x="5605076" y="2082655"/>
          <a:ext cx="138792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879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School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SFU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SFU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UBC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40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nimBg="1"/>
      <p:bldP spid="150532" grpId="0"/>
      <p:bldP spid="1505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12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ORDER BY: Sorting 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1660563" y="2222054"/>
            <a:ext cx="5822874" cy="14260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name,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age</a:t>
            </a:r>
          </a:p>
          <a:p>
            <a:pPr eaLnBrk="0" hangingPunct="0">
              <a:lnSpc>
                <a:spcPts val="26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Students</a:t>
            </a:r>
          </a:p>
          <a:p>
            <a:pPr eaLnBrk="0" hangingPunct="0">
              <a:lnSpc>
                <a:spcPts val="26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school = </a:t>
            </a:r>
            <a:r>
              <a:rPr lang="en-CA" sz="2400" dirty="0">
                <a:cs typeface="Courier New" pitchFamily="49" charset="0"/>
              </a:rPr>
              <a:t>'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SFU</a:t>
            </a:r>
            <a:r>
              <a:rPr lang="en-CA" sz="2400" dirty="0">
                <a:cs typeface="Courier New" pitchFamily="49" charset="0"/>
              </a:rPr>
              <a:t>'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DESC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age 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ASC</a:t>
            </a:r>
          </a:p>
        </p:txBody>
      </p:sp>
      <p:sp>
        <p:nvSpPr>
          <p:cNvPr id="3" name="Rectangle 2"/>
          <p:cNvSpPr/>
          <p:nvPr/>
        </p:nvSpPr>
        <p:spPr>
          <a:xfrm>
            <a:off x="708673" y="4179450"/>
            <a:ext cx="7651556" cy="264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output of an SQL query can be ordered</a:t>
            </a:r>
          </a:p>
          <a:p>
            <a:pPr marL="685800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By any number of attributes, and</a:t>
            </a:r>
          </a:p>
          <a:p>
            <a:pPr marL="685800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 either ascending or descending order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default is to use ascending order, the keywords </a:t>
            </a:r>
            <a:r>
              <a:rPr lang="en-US" sz="2400" b="1" i="1" dirty="0">
                <a:solidFill>
                  <a:srgbClr val="FF0000"/>
                </a:solidFill>
              </a:rPr>
              <a:t>ASC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i="1" dirty="0">
                <a:solidFill>
                  <a:srgbClr val="FF0000"/>
                </a:solidFill>
              </a:rPr>
              <a:t>DESC</a:t>
            </a:r>
            <a:r>
              <a:rPr lang="en-US" sz="2400" dirty="0"/>
              <a:t>, following the column name, sets the order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40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13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LIKE: Simple String Pattern Matching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732579" y="2050375"/>
            <a:ext cx="5208814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name </a:t>
            </a:r>
            <a:r>
              <a:rPr lang="en-US" sz="24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CA" sz="2400" dirty="0">
                <a:cs typeface="Courier New" pitchFamily="49" charset="0"/>
              </a:rPr>
              <a:t>'</a:t>
            </a:r>
            <a:r>
              <a:rPr lang="en-US" altLang="zh-CN" sz="2400" dirty="0">
                <a:cs typeface="Courier New" pitchFamily="49" charset="0"/>
              </a:rPr>
              <a:t> </a:t>
            </a:r>
            <a:r>
              <a:rPr lang="en-US" altLang="zh-CN" sz="2400" dirty="0" err="1">
                <a:cs typeface="Courier New" pitchFamily="49" charset="0"/>
              </a:rPr>
              <a:t>Sm_t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%</a:t>
            </a:r>
            <a:r>
              <a:rPr lang="en-CA" sz="2400" dirty="0">
                <a:cs typeface="Courier New" pitchFamily="49" charset="0"/>
              </a:rPr>
              <a:t>' 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222" y="3728068"/>
            <a:ext cx="8397778" cy="3058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800" dirty="0"/>
              <a:t>SQL provides pattern matching support with the </a:t>
            </a:r>
            <a:r>
              <a:rPr lang="en-US" sz="2800" b="1" dirty="0">
                <a:solidFill>
                  <a:srgbClr val="FF0000"/>
                </a:solidFill>
              </a:rPr>
              <a:t>LIKE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operator and two symbols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400" dirty="0"/>
              <a:t>The </a:t>
            </a:r>
            <a:r>
              <a:rPr lang="en-US" sz="2400" b="1" dirty="0"/>
              <a:t>%</a:t>
            </a:r>
            <a:r>
              <a:rPr lang="en-US" sz="2400" dirty="0"/>
              <a:t> symbol stands for zero or more arbitrary characters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400" dirty="0"/>
              <a:t>The </a:t>
            </a:r>
            <a:r>
              <a:rPr lang="en-US" sz="2400" b="1" dirty="0"/>
              <a:t>_</a:t>
            </a:r>
            <a:r>
              <a:rPr lang="en-US" sz="2400" dirty="0"/>
              <a:t> symbol stands for exactly one arbitrary character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400" dirty="0"/>
              <a:t>The </a:t>
            </a:r>
            <a:r>
              <a:rPr lang="en-US" sz="2400" b="1" dirty="0"/>
              <a:t>%</a:t>
            </a:r>
            <a:r>
              <a:rPr lang="en-US" sz="2400" dirty="0"/>
              <a:t> and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b="1" dirty="0"/>
              <a:t>_</a:t>
            </a:r>
            <a:r>
              <a:rPr lang="en-US" sz="2400" dirty="0"/>
              <a:t> characters can be escaped with </a:t>
            </a:r>
            <a:r>
              <a:rPr lang="en-US" sz="2400" b="1" dirty="0"/>
              <a:t>\</a:t>
            </a:r>
          </a:p>
          <a:p>
            <a:pPr marL="1257300" lvl="2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altLang="zh-CN" sz="2000" dirty="0">
                <a:cs typeface="Courier New" pitchFamily="49" charset="0"/>
              </a:rPr>
              <a:t>E.g.,</a:t>
            </a:r>
            <a:r>
              <a:rPr lang="zh-CN" altLang="en-US" sz="2000" dirty="0">
                <a:cs typeface="Courier New" pitchFamily="49" charset="0"/>
              </a:rPr>
              <a:t> </a:t>
            </a:r>
            <a:r>
              <a:rPr lang="en-US" altLang="zh-CN" sz="2000" dirty="0">
                <a:cs typeface="Courier New" pitchFamily="49" charset="0"/>
              </a:rPr>
              <a:t>name 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LIKE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000" dirty="0">
                <a:cs typeface="Courier New" pitchFamily="49" charset="0"/>
              </a:rPr>
              <a:t>’Michael</a:t>
            </a:r>
            <a:r>
              <a:rPr lang="en-US" altLang="zh-CN" sz="2000" dirty="0">
                <a:cs typeface="Courier New" pitchFamily="49" charset="0"/>
              </a:rPr>
              <a:t>\_Jordan</a:t>
            </a:r>
            <a:r>
              <a:rPr lang="en-US" sz="2000" dirty="0">
                <a:cs typeface="Courier New" pitchFamily="49" charset="0"/>
              </a:rPr>
              <a:t>'</a:t>
            </a:r>
            <a:endParaRPr lang="en-US" sz="20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names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returned?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48907" y="2572889"/>
            <a:ext cx="5208814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CA" sz="2400" dirty="0">
                <a:cs typeface="Courier New" pitchFamily="49" charset="0"/>
              </a:rPr>
              <a:t>'</a:t>
            </a:r>
            <a:r>
              <a:rPr lang="en-US" altLang="zh-CN" sz="2400" dirty="0" err="1">
                <a:cs typeface="Courier New" pitchFamily="49" charset="0"/>
              </a:rPr>
              <a:t>Sm_t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%</a:t>
            </a:r>
            <a:r>
              <a:rPr lang="en-CA" sz="2400" dirty="0">
                <a:cs typeface="Courier New" pitchFamily="49" charset="0"/>
              </a:rPr>
              <a:t>'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7556" y="3811012"/>
            <a:ext cx="15957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Smit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SMIT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Smart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Smith</a:t>
            </a:r>
          </a:p>
          <a:p>
            <a:pPr marL="457200" indent="-457200">
              <a:buAutoNum type="arabicPeriod"/>
            </a:pPr>
            <a:r>
              <a:rPr lang="en-US" altLang="zh-CN" sz="2400" dirty="0" err="1"/>
              <a:t>Smythe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Smut</a:t>
            </a:r>
          </a:p>
          <a:p>
            <a:pPr marL="457200" indent="-457200">
              <a:buAutoNum type="arabicPeriod"/>
            </a:pPr>
            <a:r>
              <a:rPr lang="en-US" altLang="zh-CN" sz="2400" dirty="0" err="1"/>
              <a:t>Smeath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 err="1"/>
              <a:t>Smt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492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names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returned?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48907" y="2572889"/>
            <a:ext cx="5208814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CA" sz="2400" dirty="0">
                <a:cs typeface="Courier New" pitchFamily="49" charset="0"/>
              </a:rPr>
              <a:t>'</a:t>
            </a:r>
            <a:r>
              <a:rPr lang="en-US" altLang="zh-CN" sz="2400" dirty="0" err="1">
                <a:cs typeface="Courier New" pitchFamily="49" charset="0"/>
              </a:rPr>
              <a:t>Sm_t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%</a:t>
            </a:r>
            <a:r>
              <a:rPr lang="en-CA" sz="2400" dirty="0">
                <a:cs typeface="Courier New" pitchFamily="49" charset="0"/>
              </a:rPr>
              <a:t>'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7556" y="3811012"/>
            <a:ext cx="15957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Smit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SMIT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Smart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Smith</a:t>
            </a:r>
          </a:p>
          <a:p>
            <a:pPr marL="457200" indent="-457200">
              <a:buAutoNum type="arabicPeriod"/>
            </a:pPr>
            <a:r>
              <a:rPr lang="en-US" altLang="zh-CN" sz="2400" dirty="0" err="1"/>
              <a:t>Smythe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Smut</a:t>
            </a:r>
          </a:p>
          <a:p>
            <a:pPr marL="457200" indent="-457200">
              <a:buAutoNum type="arabicPeriod"/>
            </a:pPr>
            <a:r>
              <a:rPr lang="en-US" altLang="zh-CN" sz="2400" dirty="0" err="1"/>
              <a:t>Smeath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 err="1"/>
              <a:t>Smt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702187" y="4811286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1,</a:t>
            </a:r>
            <a:r>
              <a:rPr lang="zh-CN" altLang="en-US" sz="2800" dirty="0"/>
              <a:t> </a:t>
            </a:r>
            <a:r>
              <a:rPr lang="en-US" altLang="zh-CN" sz="2800" dirty="0"/>
              <a:t>4,</a:t>
            </a:r>
            <a:r>
              <a:rPr lang="zh-CN" altLang="en-US" sz="2800" dirty="0"/>
              <a:t> </a:t>
            </a:r>
            <a:r>
              <a:rPr lang="en-US" altLang="zh-CN" sz="2800" dirty="0"/>
              <a:t>5,</a:t>
            </a:r>
            <a:r>
              <a:rPr lang="zh-CN" altLang="en-US" sz="2800" dirty="0"/>
              <a:t> </a:t>
            </a:r>
            <a:r>
              <a:rPr lang="en-US" altLang="zh-CN" sz="2800" dirty="0"/>
              <a:t>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663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7A8-BC20-4EFA-AF7D-2BE46B5803AB}" type="slidenum">
              <a:rPr lang="en-US"/>
              <a:pPr/>
              <a:t>16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 in SQL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49" y="1817008"/>
            <a:ext cx="8384721" cy="4539343"/>
          </a:xfrm>
        </p:spPr>
        <p:txBody>
          <a:bodyPr>
            <a:normAutofit/>
          </a:bodyPr>
          <a:lstStyle/>
          <a:p>
            <a:r>
              <a:rPr lang="en-US" dirty="0"/>
              <a:t>Whenever we don’t have a value, we can put a NULL</a:t>
            </a:r>
          </a:p>
          <a:p>
            <a:r>
              <a:rPr lang="en-US" dirty="0"/>
              <a:t>Can mean many things:</a:t>
            </a:r>
          </a:p>
          <a:p>
            <a:pPr lvl="1"/>
            <a:r>
              <a:rPr lang="en-US" sz="1950" dirty="0"/>
              <a:t>Value does not exists</a:t>
            </a:r>
          </a:p>
          <a:p>
            <a:pPr lvl="1"/>
            <a:r>
              <a:rPr lang="en-US" sz="1950" dirty="0"/>
              <a:t>Value exists but is unknown</a:t>
            </a:r>
          </a:p>
          <a:p>
            <a:pPr lvl="1"/>
            <a:r>
              <a:rPr lang="en-US" sz="1950" dirty="0"/>
              <a:t>Value not applicable</a:t>
            </a:r>
          </a:p>
          <a:p>
            <a:pPr lvl="1"/>
            <a:r>
              <a:rPr lang="en-US" sz="1950" dirty="0"/>
              <a:t>Etc.</a:t>
            </a:r>
            <a:endParaRPr lang="en-US" dirty="0"/>
          </a:p>
          <a:p>
            <a:r>
              <a:rPr lang="en-US" dirty="0"/>
              <a:t>NULL constraints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34422" y="4907697"/>
            <a:ext cx="5888992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 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CHAR(20)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NULL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CHAR(20)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NULL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FLOAT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501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happen?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121385"/>
              </p:ext>
            </p:extLst>
          </p:nvPr>
        </p:nvGraphicFramePr>
        <p:xfrm>
          <a:off x="2351313" y="1862168"/>
          <a:ext cx="4106637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8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6222" y="3728068"/>
            <a:ext cx="8136521" cy="177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*</a:t>
            </a:r>
            <a:r>
              <a:rPr lang="en-US" altLang="zh-CN" sz="2400" dirty="0"/>
              <a:t>100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endParaRPr lang="en-US" sz="24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age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15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OR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  <a:endParaRPr lang="en-US" sz="20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9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6053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Arithmetic operations</a:t>
            </a:r>
            <a:r>
              <a:rPr lang="zh-CN" altLang="en-US" dirty="0"/>
              <a:t> </a:t>
            </a:r>
            <a:r>
              <a:rPr lang="en-US" altLang="zh-CN" dirty="0"/>
              <a:t>(+,</a:t>
            </a:r>
            <a:r>
              <a:rPr lang="zh-CN" altLang="en-US" dirty="0"/>
              <a:t> </a:t>
            </a:r>
            <a:r>
              <a:rPr lang="en-US" altLang="zh-CN" dirty="0"/>
              <a:t>-,</a:t>
            </a:r>
            <a:r>
              <a:rPr lang="zh-CN" altLang="en-US" dirty="0"/>
              <a:t> *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/)</a:t>
            </a:r>
            <a:r>
              <a:rPr lang="en-US" dirty="0"/>
              <a:t> on nulls return </a:t>
            </a:r>
            <a:r>
              <a:rPr lang="en-US" b="1" dirty="0"/>
              <a:t>NULL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US" dirty="0"/>
              <a:t>NULL</a:t>
            </a:r>
            <a:r>
              <a:rPr lang="zh-CN" altLang="en-US" dirty="0"/>
              <a:t> * </a:t>
            </a:r>
            <a:r>
              <a:rPr lang="en-US" altLang="zh-CN" dirty="0"/>
              <a:t>100</a:t>
            </a:r>
            <a:endParaRPr lang="en-US" dirty="0"/>
          </a:p>
          <a:p>
            <a:pPr lvl="2"/>
            <a:r>
              <a:rPr lang="en-US" dirty="0">
                <a:solidFill>
                  <a:srgbClr val="A5A5A5"/>
                </a:solidFill>
              </a:rPr>
              <a:t>NULL</a:t>
            </a:r>
          </a:p>
          <a:p>
            <a:pPr lvl="1"/>
            <a:r>
              <a:rPr lang="en-US" dirty="0"/>
              <a:t>NULL * 0</a:t>
            </a:r>
          </a:p>
          <a:p>
            <a:pPr lvl="2"/>
            <a:r>
              <a:rPr lang="en-US" dirty="0">
                <a:solidFill>
                  <a:srgbClr val="A5A5A5"/>
                </a:solidFill>
              </a:rPr>
              <a:t>NULL </a:t>
            </a:r>
          </a:p>
          <a:p>
            <a:r>
              <a:rPr lang="en-US" altLang="zh-CN" dirty="0"/>
              <a:t>C</a:t>
            </a:r>
            <a:r>
              <a:rPr lang="en-US" dirty="0"/>
              <a:t>omparisons with nulls evaluate to </a:t>
            </a:r>
            <a:r>
              <a:rPr lang="en-US" b="1" dirty="0"/>
              <a:t>UNKNOWN</a:t>
            </a:r>
          </a:p>
          <a:p>
            <a:pPr lvl="1"/>
            <a:r>
              <a:rPr lang="en-US" altLang="zh-CN" dirty="0"/>
              <a:t>NULL</a:t>
            </a:r>
            <a:r>
              <a:rPr 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  <a:endParaRPr lang="en-US" dirty="0"/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UNKNOWN</a:t>
            </a:r>
          </a:p>
          <a:p>
            <a:pPr lvl="1"/>
            <a:r>
              <a:rPr lang="en-US" dirty="0"/>
              <a:t>NULL = NULL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UNKNOWN</a:t>
            </a:r>
          </a:p>
          <a:p>
            <a:pPr lvl="1"/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410040" y="2169127"/>
            <a:ext cx="3662862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*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0040" y="2817507"/>
            <a:ext cx="3428824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2"/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*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10040" y="4246863"/>
            <a:ext cx="5046253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3"/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8335" y="4965651"/>
            <a:ext cx="5246629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4"/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0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/>
              <a:t>Combinations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true,</a:t>
            </a:r>
            <a:r>
              <a:rPr lang="zh-CN" altLang="en-US" sz="4000" dirty="0"/>
              <a:t> </a:t>
            </a:r>
            <a:r>
              <a:rPr lang="en-US" altLang="zh-CN" sz="4000" dirty="0"/>
              <a:t>false,</a:t>
            </a:r>
            <a:r>
              <a:rPr lang="zh-CN" altLang="en-US" sz="4000" dirty="0"/>
              <a:t> </a:t>
            </a:r>
            <a:r>
              <a:rPr lang="en-US" altLang="zh-CN" sz="4000" dirty="0"/>
              <a:t>unknown</a:t>
            </a:r>
            <a:endParaRPr lang="en-US" sz="4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72213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Truth values for </a:t>
            </a:r>
            <a:r>
              <a:rPr lang="en-US" sz="2800" i="1" dirty="0"/>
              <a:t>unknown</a:t>
            </a:r>
            <a:r>
              <a:rPr lang="en-US" sz="2800" dirty="0"/>
              <a:t> results</a:t>
            </a:r>
          </a:p>
          <a:p>
            <a:pPr lvl="1" eaLnBrk="1" hangingPunct="1"/>
            <a:r>
              <a:rPr lang="en-US" sz="2400" i="1" dirty="0"/>
              <a:t>true</a:t>
            </a:r>
            <a:r>
              <a:rPr lang="en-US" sz="2400" dirty="0"/>
              <a:t> </a:t>
            </a:r>
            <a:r>
              <a:rPr lang="en-US" sz="2400" b="1" dirty="0"/>
              <a:t>OR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,</a:t>
            </a:r>
          </a:p>
          <a:p>
            <a:pPr lvl="1" eaLnBrk="1" hangingPunct="1"/>
            <a:r>
              <a:rPr lang="en-US" sz="2400" i="1" dirty="0"/>
              <a:t>false </a:t>
            </a:r>
            <a:r>
              <a:rPr lang="en-US" sz="2400" b="1" dirty="0"/>
              <a:t>OR</a:t>
            </a:r>
            <a:r>
              <a:rPr lang="en-US" sz="2400" i="1" dirty="0"/>
              <a:t> unknown </a:t>
            </a:r>
            <a:r>
              <a:rPr lang="en-US" sz="2400" dirty="0"/>
              <a:t>=</a:t>
            </a:r>
            <a:r>
              <a:rPr lang="en-US" sz="2400" i="1" dirty="0"/>
              <a:t> unknown,</a:t>
            </a:r>
          </a:p>
          <a:p>
            <a:pPr lvl="1" eaLnBrk="1" hangingPunct="1"/>
            <a:r>
              <a:rPr lang="en-US" sz="2400" i="1" dirty="0"/>
              <a:t>unknown</a:t>
            </a:r>
            <a:r>
              <a:rPr lang="en-US" sz="2400" dirty="0"/>
              <a:t> </a:t>
            </a:r>
            <a:r>
              <a:rPr lang="en-US" sz="2400" b="1" dirty="0"/>
              <a:t>OR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/>
              <a:t>unknown</a:t>
            </a:r>
            <a:r>
              <a:rPr lang="en-US" sz="2400" dirty="0"/>
              <a:t> ,</a:t>
            </a:r>
          </a:p>
          <a:p>
            <a:pPr lvl="1" eaLnBrk="1" hangingPunct="1"/>
            <a:r>
              <a:rPr lang="en-US" sz="2400" i="1" dirty="0"/>
              <a:t>true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/>
              <a:t>unknown</a:t>
            </a:r>
            <a:r>
              <a:rPr lang="en-US" sz="2400" dirty="0"/>
              <a:t>,</a:t>
            </a:r>
          </a:p>
          <a:p>
            <a:pPr lvl="1" eaLnBrk="1" hangingPunct="1"/>
            <a:r>
              <a:rPr lang="en-US" sz="2400" i="1" dirty="0"/>
              <a:t>false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</a:t>
            </a:r>
          </a:p>
          <a:p>
            <a:pPr lvl="1" eaLnBrk="1" hangingPunct="1"/>
            <a:r>
              <a:rPr lang="en-US" sz="2400" i="1" dirty="0"/>
              <a:t>unknown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/>
              <a:t>unknown</a:t>
            </a:r>
          </a:p>
          <a:p>
            <a:pPr eaLnBrk="1" hangingPunct="1"/>
            <a:r>
              <a:rPr lang="en-US" sz="2800" dirty="0"/>
              <a:t>The result of a </a:t>
            </a:r>
            <a:r>
              <a:rPr lang="en-US" sz="2800" b="1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clause is treated as </a:t>
            </a:r>
            <a:r>
              <a:rPr lang="en-US" sz="2800" i="1" dirty="0">
                <a:solidFill>
                  <a:srgbClr val="FF0000"/>
                </a:solidFill>
              </a:rPr>
              <a:t>false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if it evaluates to </a:t>
            </a:r>
            <a:r>
              <a:rPr lang="en-US" sz="2800" i="1" dirty="0"/>
              <a:t>unknown</a:t>
            </a:r>
          </a:p>
          <a:p>
            <a:pPr lvl="1"/>
            <a:r>
              <a:rPr lang="en-US" altLang="zh-CN" sz="2400" i="1" dirty="0"/>
              <a:t>WHERE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unknown</a:t>
            </a:r>
            <a:r>
              <a:rPr lang="zh-CN" altLang="en-US" sz="2400" i="1" dirty="0"/>
              <a:t> </a:t>
            </a:r>
            <a:r>
              <a:rPr lang="zh-CN" altLang="en-US" sz="2400" i="1" dirty="0">
                <a:sym typeface="Wingdings"/>
              </a:rPr>
              <a:t> </a:t>
            </a:r>
            <a:r>
              <a:rPr lang="en-US" altLang="zh-CN" sz="2400" i="1" dirty="0">
                <a:sym typeface="Wingdings"/>
              </a:rPr>
              <a:t>false</a:t>
            </a:r>
            <a:endParaRPr lang="en-US" sz="2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FEB1673-897D-C14A-91A4-40974FEA04ED}"/>
              </a:ext>
            </a:extLst>
          </p:cNvPr>
          <p:cNvSpPr/>
          <p:nvPr/>
        </p:nvSpPr>
        <p:spPr>
          <a:xfrm>
            <a:off x="5545096" y="2194063"/>
            <a:ext cx="3279589" cy="68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zh-CN" altLang="en-US" dirty="0"/>
              <a:t>*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DD66F6E-8D1B-6446-8516-6997FCC67C1D}"/>
              </a:ext>
            </a:extLst>
          </p:cNvPr>
          <p:cNvSpPr/>
          <p:nvPr/>
        </p:nvSpPr>
        <p:spPr>
          <a:xfrm>
            <a:off x="5846855" y="3684440"/>
            <a:ext cx="3279589" cy="68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zh-CN" altLang="en-US" dirty="0"/>
              <a:t>*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5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Announcements!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Piazza</a:t>
            </a:r>
          </a:p>
          <a:p>
            <a:pPr lvl="1"/>
            <a:r>
              <a:rPr lang="en-US" altLang="zh-CN" dirty="0"/>
              <a:t>97</a:t>
            </a:r>
            <a:r>
              <a:rPr lang="zh-CN" altLang="en-US" dirty="0"/>
              <a:t> </a:t>
            </a:r>
            <a:r>
              <a:rPr lang="en-US" altLang="zh-CN" dirty="0"/>
              <a:t>enrolled</a:t>
            </a:r>
            <a:r>
              <a:rPr lang="zh-CN" altLang="en-US" dirty="0"/>
              <a:t> </a:t>
            </a:r>
            <a:r>
              <a:rPr lang="en-US" altLang="zh-CN" dirty="0"/>
              <a:t>(as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today)</a:t>
            </a:r>
          </a:p>
          <a:p>
            <a:pPr lvl="1"/>
            <a:r>
              <a:rPr lang="en-US" altLang="zh-CN" dirty="0"/>
              <a:t>Posts are anonymous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classmates</a:t>
            </a:r>
          </a:p>
          <a:p>
            <a:pPr lvl="1"/>
            <a:endParaRPr lang="en-US" dirty="0"/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started doing A1</a:t>
            </a:r>
          </a:p>
          <a:p>
            <a:pPr lvl="1"/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hours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happen?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51313" y="1862168"/>
          <a:ext cx="4106637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8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6222" y="3728068"/>
            <a:ext cx="8136521" cy="177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*</a:t>
            </a:r>
            <a:r>
              <a:rPr lang="en-US" altLang="zh-CN" sz="2400" dirty="0"/>
              <a:t>100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endParaRPr lang="en-US" sz="24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age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15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OR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  <a:endParaRPr lang="en-US" sz="20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72660"/>
              </p:ext>
            </p:extLst>
          </p:nvPr>
        </p:nvGraphicFramePr>
        <p:xfrm>
          <a:off x="1281794" y="5113616"/>
          <a:ext cx="106952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9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50247"/>
              </p:ext>
            </p:extLst>
          </p:nvPr>
        </p:nvGraphicFramePr>
        <p:xfrm>
          <a:off x="3780066" y="5113616"/>
          <a:ext cx="1069520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9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62088"/>
              </p:ext>
            </p:extLst>
          </p:nvPr>
        </p:nvGraphicFramePr>
        <p:xfrm>
          <a:off x="6181725" y="5105250"/>
          <a:ext cx="1368879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44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21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202041"/>
            <a:ext cx="7886700" cy="1847850"/>
          </a:xfrm>
        </p:spPr>
        <p:txBody>
          <a:bodyPr/>
          <a:lstStyle/>
          <a:p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students?</a:t>
            </a:r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1572527" y="3449726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Students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age &gt;= 25</a:t>
            </a:r>
          </a:p>
        </p:txBody>
      </p:sp>
    </p:spTree>
    <p:extLst>
      <p:ext uri="{BB962C8B-B14F-4D97-AF65-F5344CB8AC3E}">
        <p14:creationId xmlns:p14="http://schemas.microsoft.com/office/powerpoint/2010/main" val="6358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22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72066"/>
            <a:ext cx="7886700" cy="1847850"/>
          </a:xfrm>
        </p:spPr>
        <p:txBody>
          <a:bodyPr/>
          <a:lstStyle/>
          <a:p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students?</a:t>
            </a:r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1752141" y="2991583"/>
            <a:ext cx="5391219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Students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age &gt;= 25</a:t>
            </a:r>
          </a:p>
          <a:p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is</a:t>
            </a:r>
            <a:r>
              <a:rPr lang="zh-CN" alt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NULL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9279" y="5066767"/>
            <a:ext cx="7756071" cy="137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There are special operators to test for null values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IS NULL </a:t>
            </a:r>
            <a:r>
              <a:rPr lang="en-US" sz="2400" dirty="0"/>
              <a:t>tests for the presence of nulls and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IS NOT NULL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tests for the absence of nulls</a:t>
            </a:r>
          </a:p>
        </p:txBody>
      </p:sp>
    </p:spTree>
    <p:extLst>
      <p:ext uri="{BB962C8B-B14F-4D97-AF65-F5344CB8AC3E}">
        <p14:creationId xmlns:p14="http://schemas.microsoft.com/office/powerpoint/2010/main" val="2002540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Single-table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operators:</a:t>
            </a:r>
            <a:r>
              <a:rPr lang="zh-CN" altLang="en-US" dirty="0"/>
              <a:t> </a:t>
            </a:r>
            <a:r>
              <a:rPr lang="en-US" altLang="zh-CN" dirty="0"/>
              <a:t>DISTINCT,</a:t>
            </a:r>
            <a:r>
              <a:rPr lang="zh-CN" altLang="en-US" dirty="0"/>
              <a:t> </a:t>
            </a:r>
            <a:r>
              <a:rPr lang="en-US" altLang="zh-CN" dirty="0"/>
              <a:t>LIKE,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NULLs</a:t>
            </a:r>
            <a:endParaRPr lang="en-CA" dirty="0"/>
          </a:p>
          <a:p>
            <a:r>
              <a:rPr lang="en-US" altLang="zh-CN" b="1" dirty="0"/>
              <a:t>Multiple-table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b="1" dirty="0"/>
              <a:t>Foreign</a:t>
            </a:r>
            <a:r>
              <a:rPr lang="zh-CN" altLang="en-US" b="1" dirty="0"/>
              <a:t> </a:t>
            </a:r>
            <a:r>
              <a:rPr lang="en-US" altLang="zh-CN" b="1" dirty="0"/>
              <a:t>key</a:t>
            </a:r>
            <a:r>
              <a:rPr lang="zh-CN" altLang="en-US" b="1" dirty="0"/>
              <a:t> </a:t>
            </a:r>
            <a:r>
              <a:rPr lang="en-US" altLang="zh-CN" b="1" dirty="0"/>
              <a:t>constraints</a:t>
            </a:r>
          </a:p>
          <a:p>
            <a:pPr lvl="1"/>
            <a:r>
              <a:rPr lang="en-US" altLang="zh-CN" b="1" dirty="0"/>
              <a:t>Joins:</a:t>
            </a:r>
            <a:r>
              <a:rPr lang="zh-CN" altLang="en-US" b="1" dirty="0"/>
              <a:t> </a:t>
            </a:r>
            <a:r>
              <a:rPr lang="en-US" altLang="zh-CN" b="1" dirty="0"/>
              <a:t>basics</a:t>
            </a:r>
          </a:p>
          <a:p>
            <a:pPr lvl="1"/>
            <a:r>
              <a:rPr lang="en-US" altLang="zh-CN" b="1" dirty="0"/>
              <a:t>Joins:</a:t>
            </a:r>
            <a:r>
              <a:rPr lang="zh-CN" altLang="en-US" b="1" dirty="0"/>
              <a:t> </a:t>
            </a:r>
            <a:r>
              <a:rPr lang="en-US" altLang="zh-CN" b="1" dirty="0"/>
              <a:t>SQL</a:t>
            </a:r>
            <a:r>
              <a:rPr lang="zh-CN" altLang="en-US" b="1" dirty="0"/>
              <a:t> </a:t>
            </a:r>
            <a:r>
              <a:rPr lang="en-US" altLang="zh-CN" b="1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7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718456" y="1727938"/>
            <a:ext cx="7796893" cy="3299251"/>
          </a:xfrm>
        </p:spPr>
        <p:txBody>
          <a:bodyPr>
            <a:normAutofit/>
          </a:bodyPr>
          <a:lstStyle/>
          <a:p>
            <a:r>
              <a:rPr lang="en-US" dirty="0"/>
              <a:t>Foreign-key constraint:</a:t>
            </a:r>
          </a:p>
          <a:p>
            <a:pPr lvl="1"/>
            <a:r>
              <a:rPr lang="en-US" b="1" dirty="0" err="1">
                <a:solidFill>
                  <a:srgbClr val="FFC000"/>
                </a:solidFill>
              </a:rPr>
              <a:t>student_id</a:t>
            </a:r>
            <a:r>
              <a:rPr lang="en-US" dirty="0"/>
              <a:t> references </a:t>
            </a:r>
            <a:r>
              <a:rPr lang="en-US" b="1" dirty="0" err="1">
                <a:solidFill>
                  <a:srgbClr val="0F89E4"/>
                </a:solidFill>
              </a:rPr>
              <a:t>sid</a:t>
            </a:r>
            <a:endParaRPr lang="en-US" b="1" u="sng" dirty="0">
              <a:solidFill>
                <a:srgbClr val="0F89E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constraints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81644"/>
              </p:ext>
            </p:extLst>
          </p:nvPr>
        </p:nvGraphicFramePr>
        <p:xfrm>
          <a:off x="1052590" y="3475974"/>
          <a:ext cx="2319339" cy="11201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08623"/>
              </p:ext>
            </p:extLst>
          </p:nvPr>
        </p:nvGraphicFramePr>
        <p:xfrm>
          <a:off x="4480753" y="3475974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11907" y="303861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88995" y="303861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1758" y="4441371"/>
            <a:ext cx="3837214" cy="4062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91"/>
          <a:stretch/>
        </p:blipFill>
        <p:spPr>
          <a:xfrm>
            <a:off x="3162027" y="5027189"/>
            <a:ext cx="1454875" cy="149126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718456" y="1727938"/>
            <a:ext cx="7796893" cy="3299251"/>
          </a:xfrm>
        </p:spPr>
        <p:txBody>
          <a:bodyPr>
            <a:normAutofit/>
          </a:bodyPr>
          <a:lstStyle/>
          <a:p>
            <a:r>
              <a:rPr lang="en-US" dirty="0"/>
              <a:t>Foreign-key constraint:</a:t>
            </a:r>
          </a:p>
          <a:p>
            <a:pPr lvl="1"/>
            <a:r>
              <a:rPr lang="en-US" b="1" dirty="0" err="1">
                <a:solidFill>
                  <a:srgbClr val="FFC000"/>
                </a:solidFill>
              </a:rPr>
              <a:t>student_id</a:t>
            </a:r>
            <a:r>
              <a:rPr lang="en-US" dirty="0"/>
              <a:t> references </a:t>
            </a:r>
            <a:r>
              <a:rPr lang="en-US" b="1" dirty="0" err="1">
                <a:solidFill>
                  <a:srgbClr val="0F89E4"/>
                </a:solidFill>
              </a:rPr>
              <a:t>sid</a:t>
            </a:r>
            <a:endParaRPr lang="en-US" b="1" u="sng" dirty="0">
              <a:solidFill>
                <a:srgbClr val="0F89E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constraints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39528"/>
              </p:ext>
            </p:extLst>
          </p:nvPr>
        </p:nvGraphicFramePr>
        <p:xfrm>
          <a:off x="1191306" y="3683848"/>
          <a:ext cx="2319339" cy="1493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91306" y="3246489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7711" y="3246489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3"/>
          <a:stretch/>
        </p:blipFill>
        <p:spPr>
          <a:xfrm>
            <a:off x="3255232" y="5064438"/>
            <a:ext cx="1468313" cy="1726903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76499"/>
              </p:ext>
            </p:extLst>
          </p:nvPr>
        </p:nvGraphicFramePr>
        <p:xfrm>
          <a:off x="4468131" y="3646599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Foreign Keys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7739" y="4113634"/>
            <a:ext cx="8648521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CHAR(10)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0298"/>
              </p:ext>
            </p:extLst>
          </p:nvPr>
        </p:nvGraphicFramePr>
        <p:xfrm>
          <a:off x="2623002" y="1946940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2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Insert operations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480068"/>
            <a:ext cx="7821385" cy="5100345"/>
          </a:xfrm>
        </p:spPr>
        <p:txBody>
          <a:bodyPr>
            <a:normAutofit/>
          </a:bodyPr>
          <a:lstStyle/>
          <a:p>
            <a:r>
              <a:rPr lang="en-US" dirty="0"/>
              <a:t>What if we insert a tuple into Enrolled, but no corresponding student?</a:t>
            </a:r>
          </a:p>
          <a:p>
            <a:pPr lvl="1"/>
            <a:r>
              <a:rPr lang="en-US" dirty="0"/>
              <a:t>INSERT is rejected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818F4FD-FE75-D34E-8FAE-B22FFF29D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374392"/>
              </p:ext>
            </p:extLst>
          </p:nvPr>
        </p:nvGraphicFramePr>
        <p:xfrm>
          <a:off x="1191305" y="3872534"/>
          <a:ext cx="2319339" cy="11201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EF989B-6E4B-AE49-AABE-639ECD4D8C57}"/>
              </a:ext>
            </a:extLst>
          </p:cNvPr>
          <p:cNvSpPr txBox="1"/>
          <p:nvPr/>
        </p:nvSpPr>
        <p:spPr>
          <a:xfrm>
            <a:off x="1191305" y="343517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E1BFE41-1AE3-CC43-B3AF-61244CAA9EEB}"/>
              </a:ext>
            </a:extLst>
          </p:cNvPr>
          <p:cNvSpPr txBox="1"/>
          <p:nvPr/>
        </p:nvSpPr>
        <p:spPr>
          <a:xfrm>
            <a:off x="4627710" y="343517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3678C9D1-F8AB-CA44-9090-0B74D53FC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16126"/>
              </p:ext>
            </p:extLst>
          </p:nvPr>
        </p:nvGraphicFramePr>
        <p:xfrm>
          <a:off x="4468130" y="3835285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21F33C49-F77D-AB43-8DD5-DC353EF8F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61875"/>
              </p:ext>
            </p:extLst>
          </p:nvPr>
        </p:nvGraphicFramePr>
        <p:xfrm>
          <a:off x="4468129" y="5202294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406324823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3997865618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4379275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190</a:t>
                      </a:r>
                      <a:endParaRPr lang="en-US" sz="18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9231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15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Delete</a:t>
            </a:r>
            <a:r>
              <a:rPr lang="en-US" sz="4000" dirty="0"/>
              <a:t> operations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480068"/>
            <a:ext cx="7821385" cy="5100345"/>
          </a:xfrm>
        </p:spPr>
        <p:txBody>
          <a:bodyPr>
            <a:normAutofit/>
          </a:bodyPr>
          <a:lstStyle/>
          <a:p>
            <a:r>
              <a:rPr lang="en-US" dirty="0"/>
              <a:t>What if we delete a student, who has enrolled courses? </a:t>
            </a:r>
          </a:p>
          <a:p>
            <a:pPr lvl="1" indent="-342900"/>
            <a:r>
              <a:rPr lang="en-US" dirty="0"/>
              <a:t>Disallow the delete </a:t>
            </a:r>
            <a:r>
              <a:rPr lang="en-US" i="1" dirty="0"/>
              <a:t>(ON DELETE RESTRICT)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91568"/>
              </p:ext>
            </p:extLst>
          </p:nvPr>
        </p:nvGraphicFramePr>
        <p:xfrm>
          <a:off x="1263877" y="460491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1263877" y="416755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4700282" y="416755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26329"/>
              </p:ext>
            </p:extLst>
          </p:nvPr>
        </p:nvGraphicFramePr>
        <p:xfrm>
          <a:off x="4540702" y="4567668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26078"/>
              </p:ext>
            </p:extLst>
          </p:nvPr>
        </p:nvGraphicFramePr>
        <p:xfrm>
          <a:off x="1263876" y="535167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367010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9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RESTRICT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7739" y="4113634"/>
            <a:ext cx="86485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 DELETE RESTRICT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623002" y="1946940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1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40" y="1519738"/>
            <a:ext cx="7886700" cy="4886503"/>
          </a:xfrm>
        </p:spPr>
        <p:txBody>
          <a:bodyPr>
            <a:normAutofit/>
          </a:bodyPr>
          <a:lstStyle/>
          <a:p>
            <a:r>
              <a:rPr lang="en-US" dirty="0"/>
              <a:t>Dark times in 2000s</a:t>
            </a:r>
          </a:p>
          <a:p>
            <a:pPr lvl="1"/>
            <a:r>
              <a:rPr lang="en-US" dirty="0"/>
              <a:t>Are relational databases dead?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Now, as before: everyone sells SQL </a:t>
            </a:r>
          </a:p>
          <a:p>
            <a:pPr lvl="1"/>
            <a:r>
              <a:rPr lang="en-US" dirty="0"/>
              <a:t>Pig, Hive, Impala</a:t>
            </a:r>
          </a:p>
          <a:p>
            <a:pPr lvl="1"/>
            <a:r>
              <a:rPr lang="en-US" dirty="0" err="1"/>
              <a:t>Spark</a:t>
            </a:r>
            <a:r>
              <a:rPr lang="en-US" altLang="zh-CN" dirty="0" err="1"/>
              <a:t>SQL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NoSQL </a:t>
            </a:r>
          </a:p>
          <a:p>
            <a:pPr lvl="1"/>
            <a:r>
              <a:rPr lang="en-US" dirty="0"/>
              <a:t>“Non SQL”</a:t>
            </a:r>
          </a:p>
          <a:p>
            <a:pPr lvl="1"/>
            <a:r>
              <a:rPr lang="en-US" dirty="0"/>
              <a:t>“Not-Only-SQL”</a:t>
            </a:r>
          </a:p>
          <a:p>
            <a:pPr lvl="1"/>
            <a:r>
              <a:rPr lang="en-US" dirty="0"/>
              <a:t>“Not-Yet-SQL”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42" y="3928252"/>
            <a:ext cx="1085850" cy="1000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598" y="3722346"/>
            <a:ext cx="823424" cy="1544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917" y="2067866"/>
            <a:ext cx="228600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5127" y="3820011"/>
            <a:ext cx="1141497" cy="1524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249C6FF-3C57-734F-BAC5-58D36EC6F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698" y="4132442"/>
            <a:ext cx="1415070" cy="52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8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Delete</a:t>
            </a:r>
            <a:r>
              <a:rPr lang="en-US" sz="4000" dirty="0"/>
              <a:t> operations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480068"/>
            <a:ext cx="7821385" cy="5100345"/>
          </a:xfrm>
        </p:spPr>
        <p:txBody>
          <a:bodyPr>
            <a:normAutofit/>
          </a:bodyPr>
          <a:lstStyle/>
          <a:p>
            <a:r>
              <a:rPr lang="en-US" dirty="0"/>
              <a:t>What if we delete a student, who has enrolled courses? </a:t>
            </a:r>
          </a:p>
          <a:p>
            <a:pPr lvl="1" indent="-342900"/>
            <a:r>
              <a:rPr lang="en-US" dirty="0"/>
              <a:t>Remove all of the courses for that student </a:t>
            </a:r>
            <a:r>
              <a:rPr lang="en-US" i="1" dirty="0"/>
              <a:t>(ON DELETE CASCADE)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3877" y="460491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1263877" y="416755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4700282" y="416755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439211"/>
              </p:ext>
            </p:extLst>
          </p:nvPr>
        </p:nvGraphicFramePr>
        <p:xfrm>
          <a:off x="4540702" y="4567668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263876" y="535167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3670106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0B6F206-5F56-4748-9F1E-48EDB671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52814"/>
              </p:ext>
            </p:extLst>
          </p:nvPr>
        </p:nvGraphicFramePr>
        <p:xfrm>
          <a:off x="4539342" y="5596368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24111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9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CASCADE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7739" y="4113634"/>
            <a:ext cx="86485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 DELETE CASCADE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623002" y="1946940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Delete</a:t>
            </a:r>
            <a:r>
              <a:rPr lang="en-US" sz="4000" dirty="0"/>
              <a:t> operations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480068"/>
            <a:ext cx="7821385" cy="5100345"/>
          </a:xfrm>
        </p:spPr>
        <p:txBody>
          <a:bodyPr>
            <a:normAutofit/>
          </a:bodyPr>
          <a:lstStyle/>
          <a:p>
            <a:r>
              <a:rPr lang="en-US" dirty="0"/>
              <a:t>What if we delete a student, who has enrolled courses? </a:t>
            </a:r>
          </a:p>
          <a:p>
            <a:pPr lvl="1" indent="-342900"/>
            <a:r>
              <a:rPr lang="en-US" altLang="zh-CN" i="1" dirty="0"/>
              <a:t>Set</a:t>
            </a:r>
            <a:r>
              <a:rPr lang="zh-CN" altLang="en-US" i="1" dirty="0"/>
              <a:t> </a:t>
            </a:r>
            <a:r>
              <a:rPr lang="en-US" altLang="zh-CN" i="1" dirty="0"/>
              <a:t>Foreign</a:t>
            </a:r>
            <a:r>
              <a:rPr lang="zh-CN" altLang="en-US" i="1" dirty="0"/>
              <a:t> </a:t>
            </a:r>
            <a:r>
              <a:rPr lang="en-US" altLang="zh-CN" i="1" dirty="0"/>
              <a:t>Key</a:t>
            </a:r>
            <a:r>
              <a:rPr lang="zh-CN" altLang="en-US" i="1" dirty="0"/>
              <a:t> </a:t>
            </a:r>
            <a:r>
              <a:rPr lang="en-US" altLang="zh-CN" i="1" dirty="0"/>
              <a:t>to</a:t>
            </a:r>
            <a:r>
              <a:rPr lang="zh-CN" altLang="en-US" i="1" dirty="0"/>
              <a:t> </a:t>
            </a:r>
            <a:r>
              <a:rPr lang="en-US" altLang="zh-CN" i="1" dirty="0"/>
              <a:t>NULL</a:t>
            </a:r>
            <a:r>
              <a:rPr lang="zh-CN" altLang="en-US" i="1" dirty="0"/>
              <a:t> </a:t>
            </a:r>
            <a:r>
              <a:rPr lang="en-US" i="1" dirty="0"/>
              <a:t>(ON DELETE SET NULL)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47232"/>
              </p:ext>
            </p:extLst>
          </p:nvPr>
        </p:nvGraphicFramePr>
        <p:xfrm>
          <a:off x="1443491" y="357867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1443491" y="314131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4879896" y="314131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46859"/>
              </p:ext>
            </p:extLst>
          </p:nvPr>
        </p:nvGraphicFramePr>
        <p:xfrm>
          <a:off x="4720316" y="3541425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64728"/>
              </p:ext>
            </p:extLst>
          </p:nvPr>
        </p:nvGraphicFramePr>
        <p:xfrm>
          <a:off x="1443490" y="432543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3670106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6CCAB88-6B87-3D4E-8B00-CBA5D507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48773"/>
              </p:ext>
            </p:extLst>
          </p:nvPr>
        </p:nvGraphicFramePr>
        <p:xfrm>
          <a:off x="4715779" y="4560606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770111135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4073670310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418955419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6778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61397" y="5556783"/>
            <a:ext cx="5731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Interestingly,</a:t>
            </a:r>
            <a:r>
              <a:rPr lang="zh-CN" altLang="en-US" dirty="0"/>
              <a:t> </a:t>
            </a:r>
            <a:r>
              <a:rPr lang="en-US" altLang="zh-CN" dirty="0"/>
              <a:t>although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satisfies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foreign-key</a:t>
            </a:r>
            <a:r>
              <a:rPr lang="zh-CN" altLang="en-US" dirty="0"/>
              <a:t> </a:t>
            </a:r>
            <a:r>
              <a:rPr lang="en-US" altLang="zh-CN" dirty="0"/>
              <a:t>constraint,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violates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primary-key</a:t>
            </a:r>
            <a:r>
              <a:rPr lang="zh-CN" altLang="en-US" dirty="0"/>
              <a:t> </a:t>
            </a:r>
            <a:r>
              <a:rPr lang="en-US" altLang="zh-CN" dirty="0"/>
              <a:t>constraint,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deletion</a:t>
            </a:r>
            <a:r>
              <a:rPr lang="zh-CN" altLang="en-US" dirty="0"/>
              <a:t> </a:t>
            </a:r>
            <a:r>
              <a:rPr lang="en-US" altLang="zh-CN" dirty="0"/>
              <a:t>operation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disallowed.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SET NULL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7739" y="4113634"/>
            <a:ext cx="86485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 DELETE </a:t>
            </a:r>
            <a:r>
              <a:rPr lang="en-US" altLang="zh-CN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zh-CN" alt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NULL</a:t>
            </a:r>
            <a:endParaRPr lang="en-US" sz="2000" b="1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623002" y="1946940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Single-table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operators:</a:t>
            </a:r>
            <a:r>
              <a:rPr lang="zh-CN" altLang="en-US" dirty="0"/>
              <a:t> </a:t>
            </a:r>
            <a:r>
              <a:rPr lang="en-US" altLang="zh-CN" dirty="0"/>
              <a:t>DISTINCT,</a:t>
            </a:r>
            <a:r>
              <a:rPr lang="zh-CN" altLang="en-US" dirty="0"/>
              <a:t> </a:t>
            </a:r>
            <a:r>
              <a:rPr lang="en-US" altLang="zh-CN" dirty="0"/>
              <a:t>LIKE,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NULLs</a:t>
            </a:r>
            <a:endParaRPr lang="en-CA" dirty="0"/>
          </a:p>
          <a:p>
            <a:r>
              <a:rPr lang="en-US" altLang="zh-CN" dirty="0"/>
              <a:t>Multiple-table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</a:p>
          <a:p>
            <a:pPr lvl="1"/>
            <a:r>
              <a:rPr lang="en-US" altLang="zh-CN" dirty="0"/>
              <a:t>Foreign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</a:p>
          <a:p>
            <a:pPr lvl="1"/>
            <a:r>
              <a:rPr lang="en-US" altLang="zh-CN" b="1" dirty="0"/>
              <a:t>Joins:</a:t>
            </a:r>
            <a:r>
              <a:rPr lang="zh-CN" altLang="en-US" b="1" dirty="0"/>
              <a:t> </a:t>
            </a:r>
            <a:r>
              <a:rPr lang="en-US" altLang="zh-CN" b="1" dirty="0"/>
              <a:t>basics</a:t>
            </a:r>
          </a:p>
          <a:p>
            <a:pPr lvl="1"/>
            <a:r>
              <a:rPr lang="en-US" altLang="zh-CN" dirty="0"/>
              <a:t>Joins: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semantics</a:t>
            </a:r>
          </a:p>
          <a:p>
            <a:pPr lvl="1"/>
            <a:r>
              <a:rPr lang="en-US" altLang="zh-CN" dirty="0"/>
              <a:t>Set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73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 multiple</a:t>
            </a:r>
            <a:r>
              <a:rPr lang="zh-CN" altLang="en-US" dirty="0"/>
              <a:t> </a:t>
            </a:r>
            <a:r>
              <a:rPr lang="en-US" altLang="zh-CN" dirty="0"/>
              <a:t>tables?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11315"/>
              </p:ext>
            </p:extLst>
          </p:nvPr>
        </p:nvGraphicFramePr>
        <p:xfrm>
          <a:off x="1636259" y="214916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1636259" y="171180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5072664" y="171180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94970"/>
              </p:ext>
            </p:extLst>
          </p:nvPr>
        </p:nvGraphicFramePr>
        <p:xfrm>
          <a:off x="4913084" y="2111915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93515"/>
              </p:ext>
            </p:extLst>
          </p:nvPr>
        </p:nvGraphicFramePr>
        <p:xfrm>
          <a:off x="1636258" y="289592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3670106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F0B6F206-5F56-4748-9F1E-48EDB671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32364"/>
              </p:ext>
            </p:extLst>
          </p:nvPr>
        </p:nvGraphicFramePr>
        <p:xfrm>
          <a:off x="4911724" y="3140615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2411189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3290512" y="4406746"/>
            <a:ext cx="2008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Enrolled</a:t>
            </a:r>
            <a:r>
              <a:rPr lang="en-US" altLang="zh-CN" sz="2000" b="1" dirty="0" err="1"/>
              <a:t>Students</a:t>
            </a:r>
            <a:endParaRPr lang="en-US" sz="2000" b="1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953582"/>
              </p:ext>
            </p:extLst>
          </p:nvPr>
        </p:nvGraphicFramePr>
        <p:xfrm>
          <a:off x="2154482" y="4889232"/>
          <a:ext cx="4638204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3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60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0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940465" y="3603756"/>
            <a:ext cx="708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VS.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239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87575"/>
            <a:ext cx="7747907" cy="4351338"/>
          </a:xfrm>
        </p:spPr>
        <p:txBody>
          <a:bodyPr/>
          <a:lstStyle/>
          <a:p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updating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easier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Mary’s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3.9)</a:t>
            </a:r>
          </a:p>
          <a:p>
            <a:pPr lvl="1"/>
            <a:r>
              <a:rPr lang="en-US" altLang="zh-CN" dirty="0"/>
              <a:t>Querying </a:t>
            </a:r>
            <a:r>
              <a:rPr lang="en-US" altLang="zh-CN"/>
              <a:t>each individual table is</a:t>
            </a:r>
            <a:r>
              <a:rPr lang="zh-CN" altLang="en-US" dirty="0"/>
              <a:t> </a:t>
            </a:r>
            <a:r>
              <a:rPr lang="en-US" altLang="zh-CN" dirty="0"/>
              <a:t>faster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retrieve</a:t>
            </a:r>
            <a:r>
              <a:rPr lang="zh-CN" altLang="en-US" dirty="0"/>
              <a:t> </a:t>
            </a:r>
            <a:r>
              <a:rPr lang="en-US" altLang="zh-CN" dirty="0"/>
              <a:t>Mary’s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en-US" altLang="zh-CN" dirty="0"/>
              <a:t>)</a:t>
            </a:r>
          </a:p>
          <a:p>
            <a:pPr lvl="1"/>
            <a:endParaRPr lang="en-US" dirty="0"/>
          </a:p>
          <a:p>
            <a:r>
              <a:rPr lang="en-US" altLang="zh-CN" dirty="0"/>
              <a:t>A single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exchange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easier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others)</a:t>
            </a:r>
          </a:p>
          <a:p>
            <a:pPr lvl="1"/>
            <a:r>
              <a:rPr lang="en-US" altLang="zh-CN" dirty="0"/>
              <a:t>Avoid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joining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retrieval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courses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Mary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taken)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u="sng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 data into </a:t>
            </a:r>
            <a:br>
              <a:rPr lang="en-US" altLang="zh-CN" dirty="0"/>
            </a:b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tables vs. single 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9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Joins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3176776" y="1828770"/>
            <a:ext cx="371768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3176776" y="4542077"/>
            <a:ext cx="3903633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altLang="zh-CN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070" y="2081405"/>
            <a:ext cx="2077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The SFW query</a:t>
            </a:r>
          </a:p>
          <a:p>
            <a:pPr algn="ctr"/>
            <a:r>
              <a:rPr lang="en-US" sz="2000" dirty="0"/>
              <a:t>over a single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50" y="4811125"/>
            <a:ext cx="2262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The SFW query</a:t>
            </a:r>
          </a:p>
          <a:p>
            <a:pPr algn="ctr"/>
            <a:r>
              <a:rPr lang="en-US" sz="2000" dirty="0"/>
              <a:t>over multiple tables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425042" y="3203091"/>
            <a:ext cx="2469418" cy="725042"/>
          </a:xfrm>
          <a:prstGeom prst="wedgeRoundRectCallout">
            <a:avLst>
              <a:gd name="adj1" fmla="val -5292"/>
              <a:gd name="adj2" fmla="val -8088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Which rows are you interested in? 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669305" y="5880487"/>
            <a:ext cx="2469418" cy="737126"/>
          </a:xfrm>
          <a:prstGeom prst="wedgeRoundRectCallout">
            <a:avLst>
              <a:gd name="adj1" fmla="val -7937"/>
              <a:gd name="adj2" fmla="val -8332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Which rows are you interested in? 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6674582" y="5873685"/>
            <a:ext cx="2159995" cy="743928"/>
          </a:xfrm>
          <a:prstGeom prst="wedgeRoundRectCallout">
            <a:avLst>
              <a:gd name="adj1" fmla="val -53941"/>
              <a:gd name="adj2" fmla="val -9035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How to join </a:t>
            </a:r>
            <a:r>
              <a:rPr lang="en-US" sz="2000">
                <a:solidFill>
                  <a:schemeClr val="bg1"/>
                </a:solidFill>
              </a:rPr>
              <a:t>the multiple tables?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68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Joins: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38</a:t>
            </a:fld>
            <a:endParaRPr lang="en-US"/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1699511" y="4330097"/>
            <a:ext cx="6326454" cy="22446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AND</a:t>
            </a:r>
          </a:p>
          <a:p>
            <a:pPr lvl="0" eaLnBrk="0" hangingPunct="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= 354 AND grad = ‘A+’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77394" y="5987788"/>
            <a:ext cx="2469418" cy="737126"/>
          </a:xfrm>
          <a:prstGeom prst="wedgeRoundRectCallout">
            <a:avLst>
              <a:gd name="adj1" fmla="val 64798"/>
              <a:gd name="adj2" fmla="val -1022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Which rows are you interested in? 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6984006" y="4178278"/>
            <a:ext cx="2013038" cy="743928"/>
          </a:xfrm>
          <a:prstGeom prst="wedgeRoundRectCallout">
            <a:avLst>
              <a:gd name="adj1" fmla="val -59989"/>
              <a:gd name="adj2" fmla="val 14230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How to join the two tables?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66014"/>
              </p:ext>
            </p:extLst>
          </p:nvPr>
        </p:nvGraphicFramePr>
        <p:xfrm>
          <a:off x="1433578" y="193722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1433578" y="149986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4869983" y="149986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119"/>
              </p:ext>
            </p:extLst>
          </p:nvPr>
        </p:nvGraphicFramePr>
        <p:xfrm>
          <a:off x="4710403" y="1899978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1870"/>
              </p:ext>
            </p:extLst>
          </p:nvPr>
        </p:nvGraphicFramePr>
        <p:xfrm>
          <a:off x="1433577" y="268398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36701067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F0B6F206-5F56-4748-9F1E-48EDB671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302705"/>
              </p:ext>
            </p:extLst>
          </p:nvPr>
        </p:nvGraphicFramePr>
        <p:xfrm>
          <a:off x="4709043" y="2928678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2411189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4476" y="3423740"/>
            <a:ext cx="5555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 all student who have got an A+ in 354;</a:t>
            </a:r>
          </a:p>
          <a:p>
            <a:r>
              <a:rPr lang="en-US" sz="2400" dirty="0"/>
              <a:t>return their names and </a:t>
            </a:r>
            <a:r>
              <a:rPr lang="en-US" sz="2400" dirty="0" err="1"/>
              <a:t>gpas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934220" y="6090091"/>
            <a:ext cx="4865915" cy="4338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34219" y="5546969"/>
            <a:ext cx="4865915" cy="48980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1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5" grpId="0" animBg="1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Other ways to write joins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02613" y="1320630"/>
            <a:ext cx="6938774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AND</a:t>
            </a:r>
          </a:p>
          <a:p>
            <a:pPr lvl="0" eaLnBrk="0" hangingPunct="0"/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= 354 AND grad = ‘A+’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1102611" y="4969253"/>
            <a:ext cx="6938775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Enrolled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  AND </a:t>
            </a:r>
            <a:r>
              <a:rPr lang="en-US" sz="24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= 354 AND grad = ‘A+’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1102612" y="3098555"/>
            <a:ext cx="6938774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Enrolled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= 354 AND grad = ‘A+’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94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39793" cy="4351338"/>
          </a:xfrm>
        </p:spPr>
        <p:txBody>
          <a:bodyPr/>
          <a:lstStyle/>
          <a:p>
            <a:r>
              <a:rPr lang="en-US" dirty="0"/>
              <a:t>“S.Q.L.” or “sequel”</a:t>
            </a:r>
          </a:p>
          <a:p>
            <a:r>
              <a:rPr lang="en-US" dirty="0"/>
              <a:t>Supported by all major commercial database systems</a:t>
            </a:r>
          </a:p>
          <a:p>
            <a:r>
              <a:rPr lang="en-US" dirty="0"/>
              <a:t>Standardized </a:t>
            </a:r>
            <a:r>
              <a:rPr lang="mr-IN" dirty="0"/>
              <a:t>–</a:t>
            </a:r>
            <a:r>
              <a:rPr lang="en-US" dirty="0"/>
              <a:t> many new features over time</a:t>
            </a:r>
          </a:p>
          <a:p>
            <a:r>
              <a:rPr lang="en-US" dirty="0"/>
              <a:t>Declarative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19407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Need</a:t>
            </a:r>
            <a:r>
              <a:rPr lang="zh-CN" altLang="en-US" sz="4000" dirty="0"/>
              <a:t> </a:t>
            </a:r>
            <a:r>
              <a:rPr lang="en-US" altLang="zh-CN" sz="4000" dirty="0" err="1"/>
              <a:t>fo</a:t>
            </a:r>
            <a:r>
              <a:rPr lang="zh-CN" altLang="en-US" sz="4000" dirty="0"/>
              <a:t> </a:t>
            </a:r>
            <a:r>
              <a:rPr lang="en-US" sz="4000" dirty="0"/>
              <a:t>Tuple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730740"/>
              </p:ext>
            </p:extLst>
          </p:nvPr>
        </p:nvGraphicFramePr>
        <p:xfrm>
          <a:off x="1433578" y="193722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1433578" y="149986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4869983" y="149986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168323"/>
              </p:ext>
            </p:extLst>
          </p:nvPr>
        </p:nvGraphicFramePr>
        <p:xfrm>
          <a:off x="4710403" y="1899978"/>
          <a:ext cx="356818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21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88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65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805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DB 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DB II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DB 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5906"/>
              </p:ext>
            </p:extLst>
          </p:nvPr>
        </p:nvGraphicFramePr>
        <p:xfrm>
          <a:off x="1433577" y="268398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367010675"/>
                  </a:ext>
                </a:extLst>
              </a:tr>
            </a:tbl>
          </a:graphicData>
        </a:graphic>
      </p:graphicFrame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625125" y="3653135"/>
            <a:ext cx="6326454" cy="1690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Explosion 1 11"/>
          <p:cNvSpPr/>
          <p:nvPr/>
        </p:nvSpPr>
        <p:spPr>
          <a:xfrm>
            <a:off x="3330638" y="5529405"/>
            <a:ext cx="2759529" cy="1224643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Which name?</a:t>
            </a:r>
          </a:p>
        </p:txBody>
      </p:sp>
    </p:spTree>
    <p:extLst>
      <p:ext uri="{BB962C8B-B14F-4D97-AF65-F5344CB8AC3E}">
        <p14:creationId xmlns:p14="http://schemas.microsoft.com/office/powerpoint/2010/main" val="119892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1940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Tuple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33578" y="193722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1433578" y="149986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4869983" y="149986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0403" y="1899978"/>
          <a:ext cx="356818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21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88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65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805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DB 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DB II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DB 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433577" y="268398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367010675"/>
                  </a:ext>
                </a:extLst>
              </a:tr>
            </a:tbl>
          </a:graphicData>
        </a:graphic>
      </p:graphicFrame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625125" y="3653135"/>
            <a:ext cx="632645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Students.name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1706756" y="5521147"/>
            <a:ext cx="632645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 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Enrolled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Single-table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operators:</a:t>
            </a:r>
            <a:r>
              <a:rPr lang="zh-CN" altLang="en-US" dirty="0"/>
              <a:t> </a:t>
            </a:r>
            <a:r>
              <a:rPr lang="en-US" altLang="zh-CN" dirty="0"/>
              <a:t>DISTINCT,</a:t>
            </a:r>
            <a:r>
              <a:rPr lang="zh-CN" altLang="en-US" dirty="0"/>
              <a:t> </a:t>
            </a:r>
            <a:r>
              <a:rPr lang="en-US" altLang="zh-CN" dirty="0"/>
              <a:t>LIKE,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NULLs</a:t>
            </a:r>
            <a:endParaRPr lang="en-CA" dirty="0"/>
          </a:p>
          <a:p>
            <a:r>
              <a:rPr lang="en-US" altLang="zh-CN" dirty="0"/>
              <a:t>Multiple-table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</a:p>
          <a:p>
            <a:pPr lvl="1"/>
            <a:r>
              <a:rPr lang="en-US" altLang="zh-CN" dirty="0"/>
              <a:t>Foreign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</a:p>
          <a:p>
            <a:pPr lvl="1"/>
            <a:r>
              <a:rPr lang="en-US" altLang="zh-CN" dirty="0"/>
              <a:t>Joins: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b="1" dirty="0"/>
              <a:t>Joins:</a:t>
            </a:r>
            <a:r>
              <a:rPr lang="zh-CN" altLang="en-US" b="1" dirty="0"/>
              <a:t> </a:t>
            </a:r>
            <a:r>
              <a:rPr lang="en-US" altLang="zh-CN" b="1" dirty="0"/>
              <a:t>SQL</a:t>
            </a:r>
            <a:r>
              <a:rPr lang="zh-CN" altLang="en-US" b="1" dirty="0"/>
              <a:t> </a:t>
            </a:r>
            <a:r>
              <a:rPr lang="en-US" altLang="zh-CN" b="1" dirty="0"/>
              <a:t>semantics</a:t>
            </a:r>
          </a:p>
          <a:p>
            <a:pPr lvl="1"/>
            <a:r>
              <a:rPr lang="en-US" altLang="zh-CN" dirty="0"/>
              <a:t>Set Operators</a:t>
            </a:r>
          </a:p>
          <a:p>
            <a:pPr lvl="1"/>
            <a:endParaRPr lang="en-US" altLang="zh-C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3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84721" cy="1325563"/>
          </a:xfrm>
        </p:spPr>
        <p:txBody>
          <a:bodyPr/>
          <a:lstStyle/>
          <a:p>
            <a:r>
              <a:rPr lang="en-US" dirty="0"/>
              <a:t>Meaning (Semantics) of Join Queries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291035"/>
            <a:ext cx="2057400" cy="365125"/>
          </a:xfrm>
        </p:spPr>
        <p:txBody>
          <a:bodyPr/>
          <a:lstStyle/>
          <a:p>
            <a:fld id="{24AF9547-1ADA-7741-9454-C97103F281DA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62006" y="1581044"/>
            <a:ext cx="5724644" cy="1339597"/>
          </a:xfrm>
          <a:prstGeom prst="rect">
            <a:avLst/>
          </a:prstGeo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61950" y="3106777"/>
            <a:ext cx="8153400" cy="27515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Answer = {}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…..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</a:t>
            </a:r>
            <a:r>
              <a:rPr lang="en-US" sz="2400" b="1" dirty="0"/>
              <a:t>if</a:t>
            </a:r>
            <a:r>
              <a:rPr lang="en-US" sz="2400" dirty="0"/>
              <a:t> Conditions(x</a:t>
            </a:r>
            <a:r>
              <a:rPr lang="en-US" sz="2400" baseline="-25000" dirty="0"/>
              <a:t>1</a:t>
            </a:r>
            <a:r>
              <a:rPr lang="en-US" sz="2400" dirty="0"/>
              <a:t>,…,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      </a:t>
            </a:r>
            <a:r>
              <a:rPr lang="en-US" sz="2400" b="1" dirty="0"/>
              <a:t>then</a:t>
            </a:r>
            <a:r>
              <a:rPr lang="en-US" sz="2400" dirty="0"/>
              <a:t> Answer = Answer </a:t>
            </a:r>
            <a:r>
              <a:rPr lang="en-US" sz="2400" dirty="0">
                <a:sym typeface="Symbol" charset="2"/>
              </a:rPr>
              <a:t></a:t>
            </a:r>
            <a:r>
              <a:rPr lang="en-US" sz="2400" dirty="0"/>
              <a:t> {(x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err="1"/>
              <a:t>.a</a:t>
            </a:r>
            <a:r>
              <a:rPr lang="en-US" sz="2400" baseline="-25000" dirty="0" err="1"/>
              <a:t>k</a:t>
            </a:r>
            <a:r>
              <a:rPr lang="en-US" sz="2400" dirty="0"/>
              <a:t>)}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return</a:t>
            </a:r>
            <a:r>
              <a:rPr lang="en-US" sz="2400" dirty="0"/>
              <a:t> Answer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6718" y="3106777"/>
            <a:ext cx="2686050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This is called 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nested loop semantics</a:t>
            </a:r>
            <a:r>
              <a:rPr lang="en-US" sz="2000" dirty="0">
                <a:latin typeface="+mj-lt"/>
              </a:rPr>
              <a:t> since we are interpreting what a join means using a nested loop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100982" y="4947270"/>
            <a:ext cx="609600" cy="649188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631564" y="5834578"/>
            <a:ext cx="2469418" cy="737126"/>
          </a:xfrm>
          <a:prstGeom prst="wedgeRoundRectCallout">
            <a:avLst>
              <a:gd name="adj1" fmla="val 54880"/>
              <a:gd name="adj2" fmla="val -76683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/>
              <a:t>Note: </a:t>
            </a:r>
            <a:r>
              <a:rPr lang="en-US" sz="2000"/>
              <a:t>this</a:t>
            </a:r>
            <a:r>
              <a:rPr lang="en-US" sz="2000" b="1"/>
              <a:t> </a:t>
            </a:r>
            <a:r>
              <a:rPr lang="en-US" sz="2000"/>
              <a:t>is a </a:t>
            </a:r>
            <a:r>
              <a:rPr lang="en-US" sz="2000" i="1"/>
              <a:t>multiset </a:t>
            </a:r>
            <a:r>
              <a:rPr lang="en-US" sz="2000"/>
              <a:t>union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673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476"/>
            <a:ext cx="7886700" cy="1325563"/>
          </a:xfrm>
        </p:spPr>
        <p:txBody>
          <a:bodyPr/>
          <a:lstStyle/>
          <a:p>
            <a:r>
              <a:rPr lang="en-US" dirty="0"/>
              <a:t>Three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978" y="3232651"/>
                <a:ext cx="7886700" cy="3315106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Take cross product</a:t>
                </a:r>
              </a:p>
              <a:p>
                <a:pPr lvl="1"/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baseline="-25000" dirty="0">
                    <a:latin typeface="Menlo" charset="0"/>
                    <a:ea typeface="Menlo" charset="0"/>
                    <a:cs typeface="Menlo" charset="0"/>
                  </a:rPr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baseline="-25000" dirty="0">
                    <a:latin typeface="Menlo" charset="0"/>
                    <a:ea typeface="Menlo" charset="0"/>
                    <a:cs typeface="Menlo" charset="0"/>
                  </a:rPr>
                  <a:t>2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r>
                  <a:rPr lang="mr-IN" dirty="0"/>
                  <a:t>…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baseline="-25000" dirty="0">
                    <a:latin typeface="Menlo" charset="0"/>
                    <a:ea typeface="Menlo" charset="0"/>
                    <a:cs typeface="Menlo" charset="0"/>
                  </a:rPr>
                  <a:t>n</a:t>
                </a:r>
                <a:endParaRPr lang="en-US" dirty="0"/>
              </a:p>
              <a:p>
                <a:pPr marL="514350" indent="-514350">
                  <a:spcBef>
                    <a:spcPts val="2200"/>
                  </a:spcBef>
                  <a:buFont typeface="+mj-lt"/>
                  <a:buAutoNum type="arabicPeriod"/>
                </a:pPr>
                <a:r>
                  <a:rPr lang="en-US" b="1" dirty="0"/>
                  <a:t>Apply conditions</a:t>
                </a:r>
              </a:p>
              <a:p>
                <a:pPr lvl="1"/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Conditions(x</a:t>
                </a:r>
                <a:r>
                  <a:rPr lang="en-US" baseline="-25000" dirty="0">
                    <a:latin typeface="Menlo" charset="0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,…,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x</a:t>
                </a:r>
                <a:r>
                  <a:rPr lang="en-US" baseline="-25000" dirty="0" err="1">
                    <a:latin typeface="Menlo" charset="0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dirty="0"/>
              </a:p>
              <a:p>
                <a:pPr marL="514350" indent="-514350">
                  <a:spcBef>
                    <a:spcPts val="2200"/>
                  </a:spcBef>
                  <a:buFont typeface="+mj-lt"/>
                  <a:buAutoNum type="arabicPeriod"/>
                </a:pPr>
                <a:r>
                  <a:rPr lang="en-US" b="1" dirty="0"/>
                  <a:t>Apply projections</a:t>
                </a:r>
              </a:p>
              <a:p>
                <a:pPr lvl="1"/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x</a:t>
                </a:r>
                <a:r>
                  <a:rPr lang="en-US" baseline="-25000" dirty="0">
                    <a:latin typeface="Menlo" charset="0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.a</a:t>
                </a:r>
                <a:r>
                  <a:rPr lang="en-US" baseline="-25000" dirty="0">
                    <a:latin typeface="Menlo" charset="0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, x</a:t>
                </a:r>
                <a:r>
                  <a:rPr lang="en-US" baseline="-25000" dirty="0">
                    <a:latin typeface="Menlo" charset="0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.a</a:t>
                </a:r>
                <a:r>
                  <a:rPr lang="en-US" baseline="-25000" dirty="0">
                    <a:latin typeface="Menlo" charset="0"/>
                    <a:ea typeface="Menlo" charset="0"/>
                    <a:cs typeface="Menlo" charset="0"/>
                  </a:rPr>
                  <a:t>2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x</a:t>
                </a:r>
                <a:r>
                  <a:rPr lang="en-US" baseline="-25000" dirty="0" err="1">
                    <a:latin typeface="Menlo" charset="0"/>
                    <a:ea typeface="Menlo" charset="0"/>
                    <a:cs typeface="Menlo" charset="0"/>
                  </a:rPr>
                  <a:t>n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.a</a:t>
                </a:r>
                <a:r>
                  <a:rPr lang="en-US" baseline="-25000" dirty="0" err="1">
                    <a:latin typeface="Menlo" charset="0"/>
                    <a:ea typeface="Menlo" charset="0"/>
                    <a:cs typeface="Menlo" charset="0"/>
                  </a:rPr>
                  <a:t>k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978" y="3232651"/>
                <a:ext cx="7886700" cy="3315106"/>
              </a:xfrm>
              <a:blipFill rotWithShape="0">
                <a:blip r:embed="rId2"/>
                <a:stretch>
                  <a:fillRect l="-1624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62006" y="1581044"/>
            <a:ext cx="5724644" cy="1339597"/>
          </a:xfrm>
          <a:prstGeom prst="rect">
            <a:avLst/>
          </a:prstGeo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65038" y="3850763"/>
            <a:ext cx="3292110" cy="103944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Note: </a:t>
            </a:r>
            <a:r>
              <a:rPr lang="en-US" sz="2000" dirty="0"/>
              <a:t>This is NOT how the DBMS executes the query.</a:t>
            </a:r>
          </a:p>
        </p:txBody>
      </p:sp>
    </p:spTree>
    <p:extLst>
      <p:ext uri="{BB962C8B-B14F-4D97-AF65-F5344CB8AC3E}">
        <p14:creationId xmlns:p14="http://schemas.microsoft.com/office/powerpoint/2010/main" val="107582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45</a:t>
            </a:fld>
            <a:endParaRPr lang="en-US"/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1415192" y="3449546"/>
            <a:ext cx="638358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grad</a:t>
            </a:r>
            <a:r>
              <a:rPr lang="en-US" altLang="zh-CN" sz="20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e</a:t>
            </a:r>
            <a:r>
              <a:rPr lang="en-US" sz="20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&gt;= ‘A’</a:t>
            </a:r>
            <a:endParaRPr lang="en-US" sz="1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846935"/>
              </p:ext>
            </p:extLst>
          </p:nvPr>
        </p:nvGraphicFramePr>
        <p:xfrm>
          <a:off x="1433578" y="193722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1433578" y="149986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4869983" y="149986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639146"/>
              </p:ext>
            </p:extLst>
          </p:nvPr>
        </p:nvGraphicFramePr>
        <p:xfrm>
          <a:off x="4710403" y="1899978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70931"/>
              </p:ext>
            </p:extLst>
          </p:nvPr>
        </p:nvGraphicFramePr>
        <p:xfrm>
          <a:off x="1433577" y="268398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36701067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0B6F206-5F56-4748-9F1E-48EDB671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45830"/>
              </p:ext>
            </p:extLst>
          </p:nvPr>
        </p:nvGraphicFramePr>
        <p:xfrm>
          <a:off x="4709043" y="2928678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2411189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61568"/>
              </p:ext>
            </p:extLst>
          </p:nvPr>
        </p:nvGraphicFramePr>
        <p:xfrm>
          <a:off x="1340361" y="5218838"/>
          <a:ext cx="91367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792038"/>
              </p:ext>
            </p:extLst>
          </p:nvPr>
        </p:nvGraphicFramePr>
        <p:xfrm>
          <a:off x="3482414" y="5208690"/>
          <a:ext cx="913679" cy="11201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898065"/>
              </p:ext>
            </p:extLst>
          </p:nvPr>
        </p:nvGraphicFramePr>
        <p:xfrm>
          <a:off x="5479589" y="5207098"/>
          <a:ext cx="913679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n</a:t>
                      </a:r>
                      <a:r>
                        <a:rPr lang="en-US" sz="1800" dirty="0"/>
                        <a:t>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Mary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Mike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Mary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278480"/>
              </p:ext>
            </p:extLst>
          </p:nvPr>
        </p:nvGraphicFramePr>
        <p:xfrm>
          <a:off x="7341934" y="5207098"/>
          <a:ext cx="913679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n</a:t>
                      </a:r>
                      <a:r>
                        <a:rPr lang="en-US" sz="1800" dirty="0"/>
                        <a:t>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Mary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Mary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Mike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404775" y="4694988"/>
            <a:ext cx="26085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Which one(s) are correct?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67810" y="653148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09863" y="653966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22526" y="653681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69383" y="653681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81137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26" grpId="0"/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Single-table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operators:</a:t>
            </a:r>
            <a:r>
              <a:rPr lang="zh-CN" altLang="en-US" dirty="0"/>
              <a:t> </a:t>
            </a:r>
            <a:r>
              <a:rPr lang="en-US" altLang="zh-CN" dirty="0"/>
              <a:t>DISTINCT,</a:t>
            </a:r>
            <a:r>
              <a:rPr lang="zh-CN" altLang="en-US" dirty="0"/>
              <a:t> </a:t>
            </a:r>
            <a:r>
              <a:rPr lang="en-US" altLang="zh-CN" dirty="0"/>
              <a:t>LIKE,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NULLs</a:t>
            </a:r>
            <a:endParaRPr lang="en-CA" dirty="0"/>
          </a:p>
          <a:p>
            <a:r>
              <a:rPr lang="en-US" altLang="zh-CN" dirty="0"/>
              <a:t>Multiple-table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</a:p>
          <a:p>
            <a:pPr lvl="1"/>
            <a:r>
              <a:rPr lang="en-US" altLang="zh-CN" dirty="0"/>
              <a:t>Foreign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</a:p>
          <a:p>
            <a:pPr lvl="1"/>
            <a:r>
              <a:rPr lang="en-US" altLang="zh-CN" dirty="0"/>
              <a:t>Joins: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Joins: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semantics</a:t>
            </a:r>
          </a:p>
          <a:p>
            <a:pPr lvl="1"/>
            <a:r>
              <a:rPr lang="en-US" altLang="zh-CN" b="1" dirty="0"/>
              <a:t>Set Operators</a:t>
            </a:r>
          </a:p>
          <a:p>
            <a:pPr lvl="1"/>
            <a:endParaRPr lang="en-US" altLang="zh-C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6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Set Operations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1481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SQL supports union, intersection and set difference operations</a:t>
            </a:r>
          </a:p>
          <a:p>
            <a:pPr lvl="1" eaLnBrk="1" hangingPunct="1"/>
            <a:r>
              <a:rPr lang="en-US" sz="2400" dirty="0"/>
              <a:t>Called </a:t>
            </a:r>
            <a:r>
              <a:rPr lang="en-US" sz="2400" b="1" dirty="0">
                <a:solidFill>
                  <a:schemeClr val="accent1"/>
                </a:solidFill>
              </a:rPr>
              <a:t>UNION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1"/>
                </a:solidFill>
              </a:rPr>
              <a:t>INTERSECT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chemeClr val="accent1"/>
                </a:solidFill>
              </a:rPr>
              <a:t>EXCEPT</a:t>
            </a:r>
          </a:p>
          <a:p>
            <a:pPr lvl="1" eaLnBrk="1" hangingPunct="1"/>
            <a:r>
              <a:rPr lang="en-US" sz="2400" dirty="0"/>
              <a:t>These operations must be performed on </a:t>
            </a:r>
            <a:r>
              <a:rPr lang="en-US" sz="2400" i="1" dirty="0"/>
              <a:t>union compatible </a:t>
            </a:r>
            <a:r>
              <a:rPr lang="en-US" sz="2400" dirty="0"/>
              <a:t>tables</a:t>
            </a:r>
            <a:endParaRPr lang="en-US" sz="2000" dirty="0"/>
          </a:p>
          <a:p>
            <a:pPr eaLnBrk="1" hangingPunct="1"/>
            <a:r>
              <a:rPr lang="en-US" sz="2800" dirty="0"/>
              <a:t>Although these operations are supported in the SQL standard, implementations may vary</a:t>
            </a:r>
          </a:p>
          <a:p>
            <a:pPr lvl="1" eaLnBrk="1" hangingPunct="1"/>
            <a:r>
              <a:rPr lang="en-US" sz="2400" b="1" dirty="0">
                <a:solidFill>
                  <a:schemeClr val="accent1"/>
                </a:solidFill>
              </a:rPr>
              <a:t>EXCEPT</a:t>
            </a:r>
            <a:r>
              <a:rPr lang="en-US" sz="2400" dirty="0"/>
              <a:t> may not be implemented</a:t>
            </a:r>
          </a:p>
          <a:p>
            <a:pPr lvl="2" eaLnBrk="1" hangingPunct="1"/>
            <a:r>
              <a:rPr lang="en-US" sz="2000" dirty="0"/>
              <a:t>When it is, it is sometimes called </a:t>
            </a:r>
            <a:r>
              <a:rPr lang="en-US" sz="2000" b="1" dirty="0">
                <a:solidFill>
                  <a:schemeClr val="accent2"/>
                </a:solidFill>
              </a:rPr>
              <a:t>MINUS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837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of Two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students who have taken either 354 or 454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39566"/>
              </p:ext>
            </p:extLst>
          </p:nvPr>
        </p:nvGraphicFramePr>
        <p:xfrm>
          <a:off x="1466235" y="288428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1466235" y="244692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4902640" y="244692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18976"/>
              </p:ext>
            </p:extLst>
          </p:nvPr>
        </p:nvGraphicFramePr>
        <p:xfrm>
          <a:off x="4743060" y="2847035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350445"/>
              </p:ext>
            </p:extLst>
          </p:nvPr>
        </p:nvGraphicFramePr>
        <p:xfrm>
          <a:off x="1466234" y="363104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3670106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F0B6F206-5F56-4748-9F1E-48EDB671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41688"/>
              </p:ext>
            </p:extLst>
          </p:nvPr>
        </p:nvGraphicFramePr>
        <p:xfrm>
          <a:off x="4741700" y="3875735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24111891"/>
                  </a:ext>
                </a:extLst>
              </a:tr>
            </a:tbl>
          </a:graphicData>
        </a:graphic>
      </p:graphicFrame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628650" y="4884740"/>
            <a:ext cx="8440877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354 OR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454)</a:t>
            </a:r>
            <a:endParaRPr lang="en-US" sz="1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of Two Courses -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students who have taken either 354 or 454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6235" y="288428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1466235" y="244692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4902640" y="244692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3060" y="2847035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466234" y="363104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3670106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F0B6F206-5F56-4748-9F1E-48EDB67140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1700" y="3875735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24111891"/>
                  </a:ext>
                </a:extLst>
              </a:tr>
            </a:tbl>
          </a:graphicData>
        </a:graphic>
      </p:graphicFrame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378511" y="4444544"/>
            <a:ext cx="7136839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354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454</a:t>
            </a:r>
          </a:p>
        </p:txBody>
      </p:sp>
    </p:spTree>
    <p:extLst>
      <p:ext uri="{BB962C8B-B14F-4D97-AF65-F5344CB8AC3E}">
        <p14:creationId xmlns:p14="http://schemas.microsoft.com/office/powerpoint/2010/main" val="151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5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is a…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/>
              <a:t>Define relational </a:t>
            </a:r>
            <a:r>
              <a:rPr lang="en-US" i="1" dirty="0"/>
              <a:t>schema</a:t>
            </a:r>
            <a:endParaRPr lang="en-US" dirty="0"/>
          </a:p>
          <a:p>
            <a:pPr lvl="1"/>
            <a:r>
              <a:rPr lang="en-US" dirty="0"/>
              <a:t>Create/alter/delete tables and their attributes</a:t>
            </a:r>
          </a:p>
          <a:p>
            <a:endParaRPr lang="en-US" dirty="0"/>
          </a:p>
          <a:p>
            <a:r>
              <a:rPr lang="en-US" dirty="0"/>
              <a:t>Data Manipulation Language (DML)</a:t>
            </a:r>
          </a:p>
          <a:p>
            <a:pPr lvl="1"/>
            <a:r>
              <a:rPr lang="en-US" dirty="0"/>
              <a:t>Insert/delete/modify tuples in tables</a:t>
            </a:r>
          </a:p>
          <a:p>
            <a:pPr lvl="1"/>
            <a:r>
              <a:rPr lang="en-US" dirty="0"/>
              <a:t>Query one or more tables – discussed next!</a:t>
            </a:r>
          </a:p>
        </p:txBody>
      </p:sp>
    </p:spTree>
    <p:extLst>
      <p:ext uri="{BB962C8B-B14F-4D97-AF65-F5344CB8AC3E}">
        <p14:creationId xmlns:p14="http://schemas.microsoft.com/office/powerpoint/2010/main" val="73673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students who have taken both 354 and 454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6235" y="288428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1466235" y="244692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4902640" y="244692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3060" y="2847035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466234" y="363104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3670106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F0B6F206-5F56-4748-9F1E-48EDB67140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1700" y="3875735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24111891"/>
                  </a:ext>
                </a:extLst>
              </a:tr>
            </a:tbl>
          </a:graphicData>
        </a:graphic>
      </p:graphicFrame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630319" y="4731095"/>
            <a:ext cx="5883361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 S, Enrolled 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E.cid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354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E.cid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454)</a:t>
            </a:r>
            <a:endParaRPr lang="en-US" sz="1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91"/>
          <a:stretch/>
        </p:blipFill>
        <p:spPr>
          <a:xfrm>
            <a:off x="7271972" y="5128647"/>
            <a:ext cx="1454875" cy="149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1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Courses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students who have taken both 354 and 454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6235" y="288428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1466235" y="244692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4902640" y="244692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3060" y="2847035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466234" y="363104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3670106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F0B6F206-5F56-4748-9F1E-48EDB67140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1700" y="3875735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24111891"/>
                  </a:ext>
                </a:extLst>
              </a:tr>
            </a:tbl>
          </a:graphicData>
        </a:graphic>
      </p:graphicFrame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84637" y="4447369"/>
            <a:ext cx="8774726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 S, Enrolled E1, Enrolled E2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S.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E1.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student_id AND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S.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E2.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student_id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(E1.cid = 354 AND E2.cid = 454)</a:t>
            </a:r>
            <a:endParaRPr lang="en-US" sz="1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3"/>
          <a:stretch/>
        </p:blipFill>
        <p:spPr>
          <a:xfrm>
            <a:off x="7863876" y="5403206"/>
            <a:ext cx="1468313" cy="17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5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Courses - </a:t>
            </a:r>
            <a:r>
              <a:rPr lang="en-US" dirty="0">
                <a:latin typeface="Alexa" pitchFamily="34" charset="0"/>
              </a:rPr>
              <a:t>INTERSECT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students who have taken both 354 and 454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6235" y="288428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1466235" y="244692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4902640" y="244692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3060" y="2847035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466234" y="363104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3670106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F0B6F206-5F56-4748-9F1E-48EDB67140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1700" y="3875735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24111891"/>
                  </a:ext>
                </a:extLst>
              </a:tr>
            </a:tbl>
          </a:graphicData>
        </a:graphic>
      </p:graphicFrame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1378511" y="4444544"/>
            <a:ext cx="7136839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 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354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454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3"/>
          <a:stretch/>
        </p:blipFill>
        <p:spPr>
          <a:xfrm>
            <a:off x="7310175" y="4907357"/>
            <a:ext cx="1468313" cy="17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2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Course But Not The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students who have taken 354 but not 454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6235" y="288428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371588E-064F-AC4F-BFE4-407A10166E83}"/>
              </a:ext>
            </a:extLst>
          </p:cNvPr>
          <p:cNvSpPr txBox="1"/>
          <p:nvPr/>
        </p:nvSpPr>
        <p:spPr>
          <a:xfrm>
            <a:off x="1466235" y="244692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4D966A4-B0FB-4543-A23B-1BDF1B411566}"/>
              </a:ext>
            </a:extLst>
          </p:cNvPr>
          <p:cNvSpPr txBox="1"/>
          <p:nvPr/>
        </p:nvSpPr>
        <p:spPr>
          <a:xfrm>
            <a:off x="4902640" y="244692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3060" y="2847035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466234" y="363104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xmlns="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xmlns="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3670106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F0B6F206-5F56-4748-9F1E-48EDB67140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1700" y="3875735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xmlns="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xmlns="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xmlns="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24111891"/>
                  </a:ext>
                </a:extLst>
              </a:tr>
            </a:tbl>
          </a:graphicData>
        </a:graphic>
      </p:graphicFrame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1378511" y="4444544"/>
            <a:ext cx="7136839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 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354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454</a:t>
            </a:r>
          </a:p>
        </p:txBody>
      </p:sp>
    </p:spTree>
    <p:extLst>
      <p:ext uri="{BB962C8B-B14F-4D97-AF65-F5344CB8AC3E}">
        <p14:creationId xmlns:p14="http://schemas.microsoft.com/office/powerpoint/2010/main" val="102831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Set Operations and Duplicates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605337"/>
          </a:xfrm>
        </p:spPr>
        <p:txBody>
          <a:bodyPr/>
          <a:lstStyle/>
          <a:p>
            <a:pPr eaLnBrk="1" hangingPunct="1"/>
            <a:r>
              <a:rPr lang="en-US" sz="2600" dirty="0"/>
              <a:t>Unlike other SQL operations, </a:t>
            </a:r>
            <a:r>
              <a:rPr lang="en-US" sz="2600" b="1" dirty="0">
                <a:solidFill>
                  <a:schemeClr val="accent2"/>
                </a:solidFill>
              </a:rPr>
              <a:t>UNION</a:t>
            </a:r>
            <a:r>
              <a:rPr lang="en-US" sz="2600" dirty="0"/>
              <a:t>, </a:t>
            </a:r>
            <a:r>
              <a:rPr lang="en-US" sz="2600" b="1" dirty="0">
                <a:solidFill>
                  <a:schemeClr val="accent2"/>
                </a:solidFill>
              </a:rPr>
              <a:t>INTERSECT</a:t>
            </a:r>
            <a:r>
              <a:rPr lang="en-US" sz="2600" dirty="0"/>
              <a:t>, and </a:t>
            </a:r>
            <a:r>
              <a:rPr lang="en-US" sz="2600" b="1" dirty="0">
                <a:solidFill>
                  <a:schemeClr val="accent2"/>
                </a:solidFill>
              </a:rPr>
              <a:t>EXCEPT</a:t>
            </a:r>
            <a:r>
              <a:rPr lang="en-US" sz="2600" dirty="0"/>
              <a:t> queries eliminate duplicates by default </a:t>
            </a:r>
          </a:p>
          <a:p>
            <a:pPr eaLnBrk="1" hangingPunct="1"/>
            <a:r>
              <a:rPr lang="en-US" sz="2600" dirty="0"/>
              <a:t>SQL allows duplicates to be </a:t>
            </a:r>
            <a:r>
              <a:rPr lang="en-US" sz="2600" i="1" dirty="0"/>
              <a:t>retained </a:t>
            </a:r>
            <a:r>
              <a:rPr lang="en-US" sz="2600" dirty="0"/>
              <a:t>in these three operations using the </a:t>
            </a:r>
            <a:r>
              <a:rPr lang="en-US" sz="2600" b="1" dirty="0">
                <a:solidFill>
                  <a:schemeClr val="accent2"/>
                </a:solidFill>
              </a:rPr>
              <a:t>ALL</a:t>
            </a:r>
            <a:r>
              <a:rPr lang="en-US" sz="2600" dirty="0"/>
              <a:t> keyword (i.e., multi-set operations)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54</a:t>
            </a:fld>
            <a:endParaRPr lang="en-US" alt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1003580" y="4021931"/>
            <a:ext cx="6344277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 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354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 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ALL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454</a:t>
            </a:r>
          </a:p>
        </p:txBody>
      </p:sp>
    </p:spTree>
    <p:extLst>
      <p:ext uri="{BB962C8B-B14F-4D97-AF65-F5344CB8AC3E}">
        <p14:creationId xmlns:p14="http://schemas.microsoft.com/office/powerpoint/2010/main" val="27972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Single-table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Useful operators: DISTINCT, ORDER</a:t>
            </a:r>
            <a:r>
              <a:rPr lang="zh-CN" altLang="en-US" dirty="0"/>
              <a:t> </a:t>
            </a:r>
            <a:r>
              <a:rPr lang="en-US" altLang="zh-CN" dirty="0"/>
              <a:t>BY, LIKE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Handle missing values: NULLs</a:t>
            </a:r>
            <a:endParaRPr lang="en-CA" dirty="0"/>
          </a:p>
          <a:p>
            <a:endParaRPr lang="en-CA" altLang="zh-CN" b="1" dirty="0"/>
          </a:p>
          <a:p>
            <a:r>
              <a:rPr lang="en-US" altLang="zh-CN" b="1" dirty="0"/>
              <a:t>Multiple-table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dirty="0"/>
              <a:t>Foreign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</a:p>
          <a:p>
            <a:pPr lvl="1"/>
            <a:r>
              <a:rPr lang="en-US" altLang="zh-CN" dirty="0"/>
              <a:t>Joins: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Joins: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99559"/>
            <a:ext cx="7886700" cy="4351338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query,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yourself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b="1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b="1" dirty="0"/>
              <a:t>rows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b="1" dirty="0"/>
              <a:t>columns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082762" y="2223026"/>
            <a:ext cx="371768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rows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en-US" altLang="zh-CN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‘SFU’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(school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‘SFU’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‘UBC’)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en-US" altLang="zh-CN" dirty="0"/>
              <a:t> age</a:t>
            </a:r>
            <a:r>
              <a:rPr lang="zh-CN" altLang="en-US" dirty="0"/>
              <a:t> * </a:t>
            </a:r>
            <a:r>
              <a:rPr lang="en-US" altLang="zh-CN" dirty="0"/>
              <a:t>365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7500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180734" y="1825625"/>
            <a:ext cx="371768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33057" y="2540405"/>
            <a:ext cx="3069771" cy="62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33057" y="3157638"/>
            <a:ext cx="449558" cy="34264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2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columns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*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name,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name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studentName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name,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* </a:t>
            </a:r>
            <a:r>
              <a:rPr lang="en-US" altLang="zh-CN" dirty="0"/>
              <a:t>365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ageDay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894115" y="1825625"/>
            <a:ext cx="419644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420835" y="1690689"/>
            <a:ext cx="2302329" cy="62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158362" y="2306640"/>
            <a:ext cx="524946" cy="127998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4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10645</TotalTime>
  <Words>2506</Words>
  <Application>Microsoft Macintosh PowerPoint</Application>
  <PresentationFormat>On-screen Show (4:3)</PresentationFormat>
  <Paragraphs>1040</Paragraphs>
  <Slides>55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Alexa</vt:lpstr>
      <vt:lpstr>Calibri</vt:lpstr>
      <vt:lpstr>Calibri Light</vt:lpstr>
      <vt:lpstr>Cambria Math</vt:lpstr>
      <vt:lpstr>Courier New</vt:lpstr>
      <vt:lpstr>Mangal</vt:lpstr>
      <vt:lpstr>Menlo</vt:lpstr>
      <vt:lpstr>Symbol</vt:lpstr>
      <vt:lpstr>Times New Roman</vt:lpstr>
      <vt:lpstr>Wingdings</vt:lpstr>
      <vt:lpstr>等线</vt:lpstr>
      <vt:lpstr>等线 Light</vt:lpstr>
      <vt:lpstr>Arial</vt:lpstr>
      <vt:lpstr>Office Theme</vt:lpstr>
      <vt:lpstr>CMPT 354: Database System I</vt:lpstr>
      <vt:lpstr>Announcements!</vt:lpstr>
      <vt:lpstr>SQL Motivation</vt:lpstr>
      <vt:lpstr>SQL: Introduction</vt:lpstr>
      <vt:lpstr>SQL is a…</vt:lpstr>
      <vt:lpstr>Outline</vt:lpstr>
      <vt:lpstr>The SFW Query</vt:lpstr>
      <vt:lpstr>Conditions</vt:lpstr>
      <vt:lpstr>Columns</vt:lpstr>
      <vt:lpstr>A Few Details</vt:lpstr>
      <vt:lpstr>DISTINCT: Eliminating Duplicates</vt:lpstr>
      <vt:lpstr>ORDER BY: Sorting the Results</vt:lpstr>
      <vt:lpstr>LIKE: Simple String Pattern Matching</vt:lpstr>
      <vt:lpstr>Exercise - 1 </vt:lpstr>
      <vt:lpstr>Exercise - 1 </vt:lpstr>
      <vt:lpstr>NULLS in SQL</vt:lpstr>
      <vt:lpstr>What will happen?</vt:lpstr>
      <vt:lpstr>Two Important Rules</vt:lpstr>
      <vt:lpstr>Combinations of true, false, unknown</vt:lpstr>
      <vt:lpstr>What will happen?</vt:lpstr>
      <vt:lpstr>Exercise - 2</vt:lpstr>
      <vt:lpstr>Exercise - 2</vt:lpstr>
      <vt:lpstr>Outline</vt:lpstr>
      <vt:lpstr>Foreign Key constraints</vt:lpstr>
      <vt:lpstr>Foreign Key constraints</vt:lpstr>
      <vt:lpstr>Declaring Foreign Keys</vt:lpstr>
      <vt:lpstr>Insert operations</vt:lpstr>
      <vt:lpstr>Delete operations</vt:lpstr>
      <vt:lpstr>ON DELETE RESTRICT</vt:lpstr>
      <vt:lpstr>Delete operations</vt:lpstr>
      <vt:lpstr>ON DELETE CASCADE</vt:lpstr>
      <vt:lpstr>Delete operations</vt:lpstr>
      <vt:lpstr>ON DELETE SET NULL</vt:lpstr>
      <vt:lpstr>Outline</vt:lpstr>
      <vt:lpstr>Why do we have multiple tables?</vt:lpstr>
      <vt:lpstr>Store data into  multiple tables vs. single table </vt:lpstr>
      <vt:lpstr>Joins</vt:lpstr>
      <vt:lpstr>Joins: Example</vt:lpstr>
      <vt:lpstr>Other ways to write joins</vt:lpstr>
      <vt:lpstr>The Need fo Tuple Variable</vt:lpstr>
      <vt:lpstr>Tuple Variable</vt:lpstr>
      <vt:lpstr>Outline</vt:lpstr>
      <vt:lpstr>Meaning (Semantics) of Join Queries </vt:lpstr>
      <vt:lpstr>Three steps</vt:lpstr>
      <vt:lpstr>Exercise</vt:lpstr>
      <vt:lpstr>Outline</vt:lpstr>
      <vt:lpstr>Set Operations</vt:lpstr>
      <vt:lpstr>One of Two Courses</vt:lpstr>
      <vt:lpstr>One of Two Courses - UNION</vt:lpstr>
      <vt:lpstr>Both Courses</vt:lpstr>
      <vt:lpstr>Both Courses Again</vt:lpstr>
      <vt:lpstr>Both Courses - INTERSECT</vt:lpstr>
      <vt:lpstr>One Course But Not The Other</vt:lpstr>
      <vt:lpstr>Set Operations and Duplicates</vt:lpstr>
      <vt:lpstr>Acknowledge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300</cp:revision>
  <cp:lastPrinted>2018-09-20T20:57:31Z</cp:lastPrinted>
  <dcterms:created xsi:type="dcterms:W3CDTF">2018-08-29T21:30:27Z</dcterms:created>
  <dcterms:modified xsi:type="dcterms:W3CDTF">2018-12-11T05:32:30Z</dcterms:modified>
</cp:coreProperties>
</file>