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370" r:id="rId3"/>
    <p:sldId id="320" r:id="rId4"/>
    <p:sldId id="464" r:id="rId5"/>
    <p:sldId id="449" r:id="rId6"/>
    <p:sldId id="463" r:id="rId7"/>
    <p:sldId id="497" r:id="rId8"/>
    <p:sldId id="465" r:id="rId9"/>
    <p:sldId id="466" r:id="rId10"/>
    <p:sldId id="467" r:id="rId11"/>
    <p:sldId id="499" r:id="rId12"/>
    <p:sldId id="456" r:id="rId13"/>
    <p:sldId id="469" r:id="rId14"/>
    <p:sldId id="470" r:id="rId15"/>
    <p:sldId id="500" r:id="rId16"/>
    <p:sldId id="472" r:id="rId17"/>
    <p:sldId id="474" r:id="rId18"/>
    <p:sldId id="475" r:id="rId19"/>
    <p:sldId id="476" r:id="rId20"/>
    <p:sldId id="477" r:id="rId21"/>
    <p:sldId id="478" r:id="rId22"/>
    <p:sldId id="484" r:id="rId23"/>
    <p:sldId id="485" r:id="rId24"/>
    <p:sldId id="486" r:id="rId25"/>
    <p:sldId id="479" r:id="rId26"/>
    <p:sldId id="501" r:id="rId27"/>
    <p:sldId id="504" r:id="rId28"/>
    <p:sldId id="502" r:id="rId29"/>
    <p:sldId id="488" r:id="rId30"/>
    <p:sldId id="505" r:id="rId31"/>
    <p:sldId id="506" r:id="rId32"/>
    <p:sldId id="507" r:id="rId33"/>
    <p:sldId id="487" r:id="rId34"/>
    <p:sldId id="491" r:id="rId35"/>
    <p:sldId id="489" r:id="rId36"/>
    <p:sldId id="508" r:id="rId37"/>
    <p:sldId id="511" r:id="rId38"/>
    <p:sldId id="371" r:id="rId39"/>
    <p:sldId id="509" r:id="rId40"/>
    <p:sldId id="495" r:id="rId41"/>
    <p:sldId id="512" r:id="rId42"/>
    <p:sldId id="531" r:id="rId43"/>
    <p:sldId id="532" r:id="rId44"/>
    <p:sldId id="530" r:id="rId45"/>
    <p:sldId id="533" r:id="rId46"/>
    <p:sldId id="534" r:id="rId47"/>
    <p:sldId id="516" r:id="rId48"/>
    <p:sldId id="537" r:id="rId49"/>
    <p:sldId id="518" r:id="rId50"/>
    <p:sldId id="535" r:id="rId51"/>
    <p:sldId id="519" r:id="rId52"/>
    <p:sldId id="520" r:id="rId53"/>
    <p:sldId id="521" r:id="rId54"/>
    <p:sldId id="536" r:id="rId55"/>
    <p:sldId id="522" r:id="rId56"/>
    <p:sldId id="525" r:id="rId57"/>
    <p:sldId id="527" r:id="rId58"/>
    <p:sldId id="528" r:id="rId59"/>
    <p:sldId id="538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3"/>
    <p:restoredTop sz="80274"/>
  </p:normalViewPr>
  <p:slideViewPr>
    <p:cSldViewPr snapToGrid="0" snapToObjects="1">
      <p:cViewPr varScale="1">
        <p:scale>
          <a:sx n="83" d="100"/>
          <a:sy n="83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88280-DAA0-4861-AC66-515B1AF15C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FF3F9-0F9D-4406-A1C6-BBA4F11F3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6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4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28A0D-7D98-4A0D-BDD4-A5CF76F8AE2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3D319-EC13-4C1B-9C70-615BA38B1DD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6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2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526C-2A3A-4151-8F89-4110A7CA69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FE8-6088-E143-9EF8-30E25261B3C0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1100-B814-A140-B92B-23510FC2E39F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186-D3F6-6742-A9F1-7EE92F3020B5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CEA-E579-F045-8E2D-BBC52396A73E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C6D-6FEF-B147-A8C6-4C886C66A368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293E-F9F6-7842-B564-B30C517310F4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E3F-6B06-6941-A44F-5BD819B4D1BF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361-2835-6C45-B2F4-A2DF1310565D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C0B-E848-8C46-83E1-C23E1CD273F7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583F-86E8-A449-B68C-DDEDE89512B8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643E-D355-9F47-8108-86816671AA93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075C-5772-F24E-A460-04280863FEA5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335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8DE4449F-1A78-5946-B37E-69CAD36C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24965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02E1A7-73CF-874B-94EF-E00D64521BC2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9B66E781-4A5D-E544-807F-E46AEB4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29234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B82E3FA-0CA0-B74F-84B4-18097F94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23571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C3DD6B7-16A2-A44F-841E-68A5FF23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1123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769105A7-A034-3045-B137-E552CB62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89533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959" y="1987650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5945982" y="1553850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2439281" y="1555996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0117" y="1953960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21186872-2CFA-7641-9D18-F8E74342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9677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D886BB3-28C6-6148-B023-C721F59326F5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AC462160-09DE-2441-9FAE-D1233A69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06092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65E78EF2-E5F6-894D-A9A9-EC568E7E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664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EB7A9866-7BF8-554C-B86F-5D0C09FA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34461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D6215B54-A96E-F941-AD67-85C40C6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4018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164485EF-CF68-6C47-B855-EEED0DBC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4713"/>
              </p:ext>
            </p:extLst>
          </p:nvPr>
        </p:nvGraphicFramePr>
        <p:xfrm>
          <a:off x="3692566" y="6311315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01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8772" y="1602226"/>
            <a:ext cx="772645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(LEFT/RIGHT/FULL)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TableB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1946" y="2724059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73969" y="2290259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0237" y="2290259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1073" y="2688223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9343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6027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6786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656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8159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9495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202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CA" altLang="zh-CN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7193"/>
              </p:ext>
            </p:extLst>
          </p:nvPr>
        </p:nvGraphicFramePr>
        <p:xfrm>
          <a:off x="2051946" y="2912743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73969" y="2478943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0237" y="2478943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20"/>
              </p:ext>
            </p:extLst>
          </p:nvPr>
        </p:nvGraphicFramePr>
        <p:xfrm>
          <a:off x="4701073" y="2876907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9CDC512-630F-C741-A999-3FB7C3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1829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88ADD163-6AB1-9B45-ADE8-B04DB7EA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6526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68239C64-BE02-734D-8DAA-ED517C18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1317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D12A6838-0F93-5148-AD06-75105674A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1709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1BF51080-A32E-964F-BE5E-F3525265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6941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68FE8654-A7F9-F348-9015-B324E4AF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4453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8E174E4F-EB77-5E45-B7BA-16599DEC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2185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51CFC0-6F97-F24B-BDA2-10E80789A56F}"/>
              </a:ext>
            </a:extLst>
          </p:cNvPr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ADEFD82-E465-194E-BD9D-D337FE8FDA89}"/>
              </a:ext>
            </a:extLst>
          </p:cNvPr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28974" y="2061661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etc.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F420CAD-0A4B-FB46-B890-552F05E08DBE}"/>
              </a:ext>
            </a:extLst>
          </p:cNvPr>
          <p:cNvSpPr/>
          <p:nvPr/>
        </p:nvSpPr>
        <p:spPr>
          <a:xfrm>
            <a:off x="1148495" y="5894686"/>
            <a:ext cx="7366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Except count, all aggregations apply to a single attribute</a:t>
            </a:r>
          </a:p>
        </p:txBody>
      </p:sp>
    </p:spTree>
    <p:extLst>
      <p:ext uri="{BB962C8B-B14F-4D97-AF65-F5344CB8AC3E}">
        <p14:creationId xmlns:p14="http://schemas.microsoft.com/office/powerpoint/2010/main" val="6065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6489"/>
              </p:ext>
            </p:extLst>
          </p:nvPr>
        </p:nvGraphicFramePr>
        <p:xfrm>
          <a:off x="2672548" y="1533804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330032" y="3902632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30032" y="4526342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30032" y="5111020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MIN(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330032" y="6290589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MAX(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0771" y="3902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025" y="44606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17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8516" y="5629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025" y="50494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8516" y="6259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8279"/>
              </p:ext>
            </p:extLst>
          </p:nvPr>
        </p:nvGraphicFramePr>
        <p:xfrm>
          <a:off x="2672548" y="1533804"/>
          <a:ext cx="2921374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13899" y="4126636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13899" y="4895115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9691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5192" y="4052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75107" y="58818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5192" y="4833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28650" y="2565337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‘M’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28650" y="3175300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68164" y="451553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68164" y="516478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19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768164" y="5760565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20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330" y="6149142"/>
            <a:ext cx="293670" cy="8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9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6124" y="1690689"/>
            <a:ext cx="41051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81040"/>
            <a:ext cx="7886700" cy="224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060458" y="4385857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060458" y="6093740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7258" y="24932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98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FROM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WHERE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08158" y="186464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46140"/>
              </p:ext>
            </p:extLst>
          </p:nvPr>
        </p:nvGraphicFramePr>
        <p:xfrm>
          <a:off x="704481" y="4298951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0500" y="5124450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27219"/>
              </p:ext>
            </p:extLst>
          </p:nvPr>
        </p:nvGraphicFramePr>
        <p:xfrm>
          <a:off x="5479677" y="4638675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Group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GROUP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BY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03636" y="199623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20"/>
              </p:ext>
            </p:extLst>
          </p:nvPr>
        </p:nvGraphicFramePr>
        <p:xfrm>
          <a:off x="5340817" y="4537076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9978"/>
              </p:ext>
            </p:extLst>
          </p:nvPr>
        </p:nvGraphicFramePr>
        <p:xfrm>
          <a:off x="742950" y="4537076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SELECT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clause: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aggregates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240"/>
              </p:ext>
            </p:extLst>
          </p:nvPr>
        </p:nvGraphicFramePr>
        <p:xfrm>
          <a:off x="483067" y="4537075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2393958" y="1981941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5409"/>
              </p:ext>
            </p:extLst>
          </p:nvPr>
        </p:nvGraphicFramePr>
        <p:xfrm>
          <a:off x="5429535" y="4679950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66200"/>
              </p:ext>
            </p:extLst>
          </p:nvPr>
        </p:nvGraphicFramePr>
        <p:xfrm>
          <a:off x="599562" y="2012107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558"/>
              </p:ext>
            </p:extLst>
          </p:nvPr>
        </p:nvGraphicFramePr>
        <p:xfrm>
          <a:off x="1888131" y="5306991"/>
          <a:ext cx="2132326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1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02E7D8FC-06F2-2C42-9935-35488DB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1192"/>
              </p:ext>
            </p:extLst>
          </p:nvPr>
        </p:nvGraphicFramePr>
        <p:xfrm>
          <a:off x="4943388" y="5135541"/>
          <a:ext cx="2139583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4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949037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A4206-5509-8D4A-9F28-3B52A9BA3084}"/>
              </a:ext>
            </a:extLst>
          </p:cNvPr>
          <p:cNvSpPr txBox="1"/>
          <p:nvPr/>
        </p:nvSpPr>
        <p:spPr>
          <a:xfrm>
            <a:off x="4151436" y="546522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81E063-E12D-0C4D-AEF2-B2A0AA5B4CAC}"/>
              </a:ext>
            </a:extLst>
          </p:cNvPr>
          <p:cNvSpPr txBox="1"/>
          <p:nvPr/>
        </p:nvSpPr>
        <p:spPr>
          <a:xfrm>
            <a:off x="2569029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9E0F832-2802-E64E-AA60-DA4F330D91C2}"/>
              </a:ext>
            </a:extLst>
          </p:cNvPr>
          <p:cNvSpPr txBox="1"/>
          <p:nvPr/>
        </p:nvSpPr>
        <p:spPr>
          <a:xfrm>
            <a:off x="5593777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4178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5793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Rectangle 35">
            <a:extLst>
              <a:ext uri="{FF2B5EF4-FFF2-40B4-BE49-F238E27FC236}">
                <a16:creationId xmlns:a16="http://schemas.microsoft.com/office/drawing/2014/main" xmlns="" id="{93818960-65E9-E449-B2F7-02341448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897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0249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317048" y="5449279"/>
            <a:ext cx="664324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0922"/>
              </p:ext>
            </p:extLst>
          </p:nvPr>
        </p:nvGraphicFramePr>
        <p:xfrm>
          <a:off x="7166978" y="5295198"/>
          <a:ext cx="1924702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0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913"/>
              </p:ext>
            </p:extLst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F8ECCF9-E132-3242-AC8E-20EC9900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2602"/>
              </p:ext>
            </p:extLst>
          </p:nvPr>
        </p:nvGraphicFramePr>
        <p:xfrm>
          <a:off x="628650" y="5336882"/>
          <a:ext cx="307377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57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xmlns="" val="32450693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F596058-5E2C-B644-848E-F56DBB64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5827"/>
              </p:ext>
            </p:extLst>
          </p:nvPr>
        </p:nvGraphicFramePr>
        <p:xfrm>
          <a:off x="4814514" y="5302784"/>
          <a:ext cx="300868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xmlns="" val="22623274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7EAE3-CB1C-0C41-855C-ACBB90EEE409}"/>
              </a:ext>
            </a:extLst>
          </p:cNvPr>
          <p:cNvSpPr txBox="1"/>
          <p:nvPr/>
        </p:nvSpPr>
        <p:spPr>
          <a:xfrm>
            <a:off x="4003465" y="5495116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B41F0B-B5A5-E342-9482-3141B562217F}"/>
              </a:ext>
            </a:extLst>
          </p:cNvPr>
          <p:cNvSpPr txBox="1"/>
          <p:nvPr/>
        </p:nvSpPr>
        <p:spPr>
          <a:xfrm>
            <a:off x="201234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358BE4-2E71-EB44-8918-C9492DAFDEDD}"/>
              </a:ext>
            </a:extLst>
          </p:cNvPr>
          <p:cNvSpPr txBox="1"/>
          <p:nvPr/>
        </p:nvSpPr>
        <p:spPr>
          <a:xfrm>
            <a:off x="588582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9745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5EDCBC7-D2FF-DE47-A8E0-315DBED06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CA2DCA6F-02C6-7D41-BC12-1E54FA4A377A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1719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004BF595-BE3C-BB43-BAD2-414C99DDE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xmlns="" id="{E5E43BDE-0AAE-3D4D-BF40-D7C07269BEDB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xmlns="" id="{2AB34850-290E-1A47-BC0F-245EDE75A83E}"/>
              </a:ext>
            </a:extLst>
          </p:cNvPr>
          <p:cNvSpPr/>
          <p:nvPr/>
        </p:nvSpPr>
        <p:spPr>
          <a:xfrm>
            <a:off x="2611413" y="5449279"/>
            <a:ext cx="582977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DDE32003-1050-294F-AD35-52F5E5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4407"/>
              </p:ext>
            </p:extLst>
          </p:nvPr>
        </p:nvGraphicFramePr>
        <p:xfrm>
          <a:off x="3301695" y="51308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383"/>
            <a:ext cx="7886700" cy="1325563"/>
          </a:xfrm>
        </p:spPr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FC5519B-DBD1-C648-A714-A7949A0227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xmlns="" id="{A22E949D-0D37-7B4B-9097-538DE3AB8F46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xmlns="" id="{30FD84F2-4B87-8D41-BD99-B3E0EC40DD0D}"/>
              </a:ext>
            </a:extLst>
          </p:cNvPr>
          <p:cNvSpPr/>
          <p:nvPr/>
        </p:nvSpPr>
        <p:spPr>
          <a:xfrm>
            <a:off x="2611414" y="5449279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045CAB50-F288-1D4E-9D38-BB0284FA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267"/>
              </p:ext>
            </p:extLst>
          </p:nvPr>
        </p:nvGraphicFramePr>
        <p:xfrm>
          <a:off x="3184347" y="5123748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9EF61B7-868D-4042-801B-C7584732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7443"/>
              </p:ext>
            </p:extLst>
          </p:nvPr>
        </p:nvGraphicFramePr>
        <p:xfrm>
          <a:off x="6268665" y="5345430"/>
          <a:ext cx="2875335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2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xmlns="" val="13890093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xmlns="" id="{A25FA589-41F4-7E45-9769-245A32CD4743}"/>
              </a:ext>
            </a:extLst>
          </p:cNvPr>
          <p:cNvSpPr/>
          <p:nvPr/>
        </p:nvSpPr>
        <p:spPr>
          <a:xfrm>
            <a:off x="5759526" y="5499511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6BE1A0-B3BE-CC46-9897-109CAB59AE55}"/>
              </a:ext>
            </a:extLst>
          </p:cNvPr>
          <p:cNvSpPr txBox="1"/>
          <p:nvPr/>
        </p:nvSpPr>
        <p:spPr>
          <a:xfrm>
            <a:off x="4673600" y="1236772"/>
            <a:ext cx="4355486" cy="783193"/>
          </a:xfrm>
          <a:prstGeom prst="wedgeRoundRectCallout">
            <a:avLst>
              <a:gd name="adj1" fmla="val 32591"/>
              <a:gd name="adj2" fmla="val 92584"/>
              <a:gd name="adj3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Everything in </a:t>
            </a:r>
            <a:r>
              <a:rPr lang="en-US" sz="2000" dirty="0">
                <a:solidFill>
                  <a:schemeClr val="bg1"/>
                </a:solidFill>
              </a:rPr>
              <a:t>SELECT</a:t>
            </a:r>
            <a:r>
              <a:rPr lang="en-US" sz="2000" dirty="0"/>
              <a:t> must be either a GROUP-BY attribute, or an aggregate</a:t>
            </a:r>
          </a:p>
        </p:txBody>
      </p:sp>
    </p:spTree>
    <p:extLst>
      <p:ext uri="{BB962C8B-B14F-4D97-AF65-F5344CB8AC3E}">
        <p14:creationId xmlns:p14="http://schemas.microsoft.com/office/powerpoint/2010/main" val="3363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81374" y="2598323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60558" y="3031798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557" y="5804992"/>
            <a:ext cx="641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0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8200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Create the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sz="2800" dirty="0"/>
              <a:t>product of the tables in the </a:t>
            </a:r>
            <a:r>
              <a:rPr lang="en-US" sz="2800" b="1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rows not meeting the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condition</a:t>
            </a:r>
          </a:p>
          <a:p>
            <a:pPr eaLnBrk="1" hangingPunct="1"/>
            <a:r>
              <a:rPr lang="en-US" altLang="zh-CN" sz="2800" dirty="0"/>
              <a:t>Divide</a:t>
            </a:r>
            <a:r>
              <a:rPr lang="zh-CN" altLang="en-US" sz="2800" dirty="0"/>
              <a:t> </a:t>
            </a:r>
            <a:r>
              <a:rPr lang="en-US" sz="2800" dirty="0"/>
              <a:t>records into groups by the </a:t>
            </a:r>
            <a:r>
              <a:rPr lang="en-US" sz="2800" b="1" dirty="0">
                <a:solidFill>
                  <a:schemeClr val="accent2"/>
                </a:solidFill>
              </a:rPr>
              <a:t>GROUP BY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groups not meeting the </a:t>
            </a:r>
            <a:r>
              <a:rPr lang="en-US" sz="2800" b="1" dirty="0">
                <a:solidFill>
                  <a:schemeClr val="accent2"/>
                </a:solidFill>
              </a:rPr>
              <a:t>HAVING</a:t>
            </a:r>
            <a:r>
              <a:rPr lang="en-US" sz="2800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86038" y="1690689"/>
            <a:ext cx="3209925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1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1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0D959-CABC-8D49-AEA0-0F59C89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-169814"/>
            <a:ext cx="2212549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D6F585-4285-9D47-92A1-034279B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97CB805-47C7-4C4B-BBF8-79A7E020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7844"/>
              </p:ext>
            </p:extLst>
          </p:nvPr>
        </p:nvGraphicFramePr>
        <p:xfrm>
          <a:off x="3413893" y="482953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35">
            <a:extLst>
              <a:ext uri="{FF2B5EF4-FFF2-40B4-BE49-F238E27FC236}">
                <a16:creationId xmlns:a16="http://schemas.microsoft.com/office/drawing/2014/main" xmlns="" id="{9B269B0D-F34B-4B45-9A1D-64B110A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60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xmlns="" id="{BDD0D19B-F9C0-5448-912C-5233CFE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73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5B2E14-C9D9-014F-A765-4E138C446A44}"/>
              </a:ext>
            </a:extLst>
          </p:cNvPr>
          <p:cNvSpPr/>
          <p:nvPr/>
        </p:nvSpPr>
        <p:spPr>
          <a:xfrm>
            <a:off x="3413893" y="9101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Menlo" charset="0"/>
                <a:ea typeface="Menlo" charset="0"/>
                <a:cs typeface="Menlo" charset="0"/>
              </a:rPr>
              <a:t>StudentInfo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B93EE68-5B35-BA4D-A737-BA8974FF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651"/>
              </p:ext>
            </p:extLst>
          </p:nvPr>
        </p:nvGraphicFramePr>
        <p:xfrm>
          <a:off x="713771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6381BCC-69F5-1949-9DFA-ADE663C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4152"/>
              </p:ext>
            </p:extLst>
          </p:nvPr>
        </p:nvGraphicFramePr>
        <p:xfrm>
          <a:off x="3542612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14640AA-3F42-0C4F-9794-723271B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90231"/>
              </p:ext>
            </p:extLst>
          </p:nvPr>
        </p:nvGraphicFramePr>
        <p:xfrm>
          <a:off x="6234806" y="5222876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72D9766-0209-F546-ACF4-D4D859C3A017}"/>
              </a:ext>
            </a:extLst>
          </p:cNvPr>
          <p:cNvSpPr txBox="1"/>
          <p:nvPr/>
        </p:nvSpPr>
        <p:spPr>
          <a:xfrm>
            <a:off x="1550938" y="64152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8977E3-600C-5D4C-95C1-A75392AADE56}"/>
              </a:ext>
            </a:extLst>
          </p:cNvPr>
          <p:cNvSpPr txBox="1"/>
          <p:nvPr/>
        </p:nvSpPr>
        <p:spPr>
          <a:xfrm>
            <a:off x="4379779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08807F-1E11-7D46-AC3C-B2788D2F76BC}"/>
              </a:ext>
            </a:extLst>
          </p:cNvPr>
          <p:cNvSpPr txBox="1"/>
          <p:nvPr/>
        </p:nvSpPr>
        <p:spPr>
          <a:xfrm>
            <a:off x="6979230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6CBB9-0E44-A948-BCF7-848E30E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3583"/>
            <a:ext cx="7886700" cy="1325563"/>
          </a:xfrm>
        </p:spPr>
        <p:txBody>
          <a:bodyPr/>
          <a:lstStyle/>
          <a:p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scientist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CA" altLang="zh-CN" dirty="0"/>
              <a:t/>
            </a:r>
            <a:br>
              <a:rPr lang="en-CA" altLang="zh-CN" dirty="0"/>
            </a:b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43BA44-DCB8-794E-AAF8-629457D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3" y="-112924"/>
            <a:ext cx="12439973" cy="145075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Computer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37" y="1565500"/>
          <a:ext cx="8905462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32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82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1950-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Engineer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Write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make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computers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work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70546" y="2731432"/>
            <a:ext cx="678224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Plan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Design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Develop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Test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Deploy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Maintain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8936" y="4259924"/>
          <a:ext cx="89054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4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2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Scientist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Extract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insights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from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answer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questions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385203" y="5646231"/>
            <a:ext cx="835292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Collect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Clean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Integrate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Analyze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Visualize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Communicate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441"/>
          <a:stretch/>
        </p:blipFill>
        <p:spPr>
          <a:xfrm>
            <a:off x="817697" y="2112329"/>
            <a:ext cx="7508604" cy="96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3947" y="4370043"/>
            <a:ext cx="502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Q1.</a:t>
            </a:r>
            <a:r>
              <a:rPr lang="zh-CN" altLang="en-US" sz="2000" dirty="0"/>
              <a:t> </a:t>
            </a:r>
            <a:r>
              <a:rPr lang="en-US" altLang="zh-CN" sz="2000" dirty="0"/>
              <a:t>Who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richest</a:t>
            </a:r>
            <a:r>
              <a:rPr lang="zh-CN" altLang="en-US" sz="2000" dirty="0"/>
              <a:t> </a:t>
            </a:r>
            <a:r>
              <a:rPr lang="en-US" altLang="zh-CN" sz="2000" dirty="0"/>
              <a:t>customer?</a:t>
            </a:r>
          </a:p>
          <a:p>
            <a:r>
              <a:rPr lang="en-US" altLang="zh-CN" sz="2000" dirty="0"/>
              <a:t>Q2.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account?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10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1683" y="3786568"/>
            <a:ext cx="453458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9865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2104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82034"/>
              </p:ext>
            </p:extLst>
          </p:nvPr>
        </p:nvGraphicFramePr>
        <p:xfrm>
          <a:off x="3496353" y="5356928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619"/>
          <a:stretch/>
        </p:blipFill>
        <p:spPr>
          <a:xfrm>
            <a:off x="628650" y="2714170"/>
            <a:ext cx="7746073" cy="740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0848" y="4527063"/>
            <a:ext cx="5472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Q3.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Q4.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higher</a:t>
            </a:r>
            <a:r>
              <a:rPr lang="zh-CN" altLang="en-US" sz="2000" dirty="0"/>
              <a:t> </a:t>
            </a:r>
            <a:r>
              <a:rPr lang="en-US" altLang="zh-CN" sz="2000" dirty="0"/>
              <a:t>pay?</a:t>
            </a:r>
          </a:p>
        </p:txBody>
      </p:sp>
    </p:spTree>
    <p:extLst>
      <p:ext uri="{BB962C8B-B14F-4D97-AF65-F5344CB8AC3E}">
        <p14:creationId xmlns:p14="http://schemas.microsoft.com/office/powerpoint/2010/main" val="60483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Self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r>
              <a:rPr lang="en-US" b="1" dirty="0">
                <a:solidFill>
                  <a:schemeClr val="bg2"/>
                </a:solidFill>
              </a:rPr>
              <a:t>Aggregation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Queries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Simple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Aggregations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Group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By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Having</a:t>
            </a:r>
          </a:p>
          <a:p>
            <a:r>
              <a:rPr lang="en-US" altLang="zh-CN" b="1" dirty="0"/>
              <a:t>Subqueries</a:t>
            </a:r>
          </a:p>
          <a:p>
            <a:pPr lvl="1"/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071937"/>
          </a:xfrm>
        </p:spPr>
        <p:txBody>
          <a:bodyPr/>
          <a:lstStyle/>
          <a:p>
            <a:r>
              <a:rPr lang="en-US" dirty="0"/>
              <a:t>A subquery is a SQL query nested inside a larger query</a:t>
            </a:r>
          </a:p>
          <a:p>
            <a:r>
              <a:rPr lang="en-US" dirty="0"/>
              <a:t>Such inner-outer queries are called nested queries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409" y="3120490"/>
            <a:ext cx="6427266" cy="367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C.birthDate</a:t>
            </a:r>
            <a:r>
              <a:rPr lang="en-US" sz="2400" dirty="0"/>
              <a:t>, </a:t>
            </a:r>
            <a:r>
              <a:rPr lang="en-US" sz="2400" dirty="0" err="1"/>
              <a:t>C.income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IN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(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 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        </a:t>
            </a:r>
            <a:r>
              <a:rPr lang="en-US" sz="2400" dirty="0"/>
              <a:t>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'Lonsdale’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409" y="4601067"/>
            <a:ext cx="6427266" cy="1755284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6750" y="5215199"/>
            <a:ext cx="1370481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Inner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0B547D-AED0-7A40-9595-C9F7E4AC3D20}"/>
              </a:ext>
            </a:extLst>
          </p:cNvPr>
          <p:cNvSpPr/>
          <p:nvPr/>
        </p:nvSpPr>
        <p:spPr>
          <a:xfrm>
            <a:off x="1120409" y="3091916"/>
            <a:ext cx="6427266" cy="1325101"/>
          </a:xfrm>
          <a:prstGeom prst="rect">
            <a:avLst/>
          </a:prstGeom>
          <a:solidFill>
            <a:srgbClr val="0F89E4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4769DA-D6FF-714B-9DD2-B1DDEF40F9AF}"/>
              </a:ext>
            </a:extLst>
          </p:cNvPr>
          <p:cNvSpPr txBox="1"/>
          <p:nvPr/>
        </p:nvSpPr>
        <p:spPr>
          <a:xfrm>
            <a:off x="7773519" y="3345843"/>
            <a:ext cx="1407013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0F89E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F89E4"/>
                </a:solidFill>
              </a:rPr>
              <a:t>Outer</a:t>
            </a:r>
            <a:r>
              <a:rPr lang="zh-CN" altLang="en-US" b="1" dirty="0">
                <a:solidFill>
                  <a:srgbClr val="0F89E4"/>
                </a:solidFill>
              </a:rPr>
              <a:t> </a:t>
            </a:r>
            <a:r>
              <a:rPr lang="en-US" altLang="zh-CN" b="1" dirty="0">
                <a:solidFill>
                  <a:srgbClr val="0F89E4"/>
                </a:solidFill>
              </a:rPr>
              <a:t>Query</a:t>
            </a:r>
            <a:endParaRPr lang="en-US" b="1" dirty="0">
              <a:solidFill>
                <a:srgbClr val="0F89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Subqueries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sz="2800" dirty="0"/>
              <a:t>appear in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FROM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WHERE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 and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HAVING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7549" y="3511917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&lt;columns&gt;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3690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richest</a:t>
            </a:r>
            <a:r>
              <a:rPr lang="zh-CN" altLang="en-US" dirty="0"/>
              <a:t> </a:t>
            </a:r>
            <a:r>
              <a:rPr lang="en-US" altLang="zh-CN" dirty="0"/>
              <a:t>customer?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040" y="3539977"/>
            <a:ext cx="731192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MAX(</a:t>
            </a:r>
            <a:r>
              <a:rPr lang="en-US" sz="2000" dirty="0" err="1"/>
              <a:t>sumBalance</a:t>
            </a:r>
            <a:r>
              <a:rPr lang="en-US" sz="2000" dirty="0"/>
              <a:t>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5556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2104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6976" y="3570973"/>
            <a:ext cx="7585452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sumBalance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altLang="zh-CN" sz="2000" dirty="0"/>
              <a:t>T.</a:t>
            </a:r>
            <a:r>
              <a:rPr lang="en-US" sz="2000" dirty="0"/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246" y="3570973"/>
            <a:ext cx="8517507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GROUP BY </a:t>
            </a:r>
            <a:r>
              <a:rPr lang="en-US" sz="2000" dirty="0" err="1"/>
              <a:t>C.customerID</a:t>
            </a:r>
            <a:r>
              <a:rPr lang="en-US" sz="2000" dirty="0"/>
              <a:t>    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21444" y="6077248"/>
            <a:ext cx="670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of thumb: avoid nested queries when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single constant </a:t>
            </a:r>
          </a:p>
          <a:p>
            <a:pPr lvl="1"/>
            <a:r>
              <a:rPr lang="en-US" altLang="zh-CN" dirty="0"/>
              <a:t>&gt;,</a:t>
            </a:r>
            <a:r>
              <a:rPr lang="zh-CN" altLang="en-US" dirty="0"/>
              <a:t> </a:t>
            </a:r>
            <a:r>
              <a:rPr lang="en-US" altLang="zh-CN" dirty="0"/>
              <a:t>&lt;,</a:t>
            </a:r>
            <a:r>
              <a:rPr lang="zh-CN" altLang="en-US" dirty="0"/>
              <a:t> </a:t>
            </a:r>
            <a:r>
              <a:rPr lang="en-US" altLang="zh-CN" dirty="0"/>
              <a:t>=,</a:t>
            </a:r>
            <a:r>
              <a:rPr lang="zh-CN" altLang="en-US" dirty="0"/>
              <a:t> </a:t>
            </a:r>
            <a:r>
              <a:rPr lang="en-US" altLang="zh-CN" dirty="0"/>
              <a:t>&lt;&gt;,</a:t>
            </a:r>
            <a:r>
              <a:rPr lang="zh-CN" altLang="en-US" dirty="0"/>
              <a:t> </a:t>
            </a:r>
            <a:r>
              <a:rPr lang="en-US" altLang="zh-CN" dirty="0"/>
              <a:t>&gt;=,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endParaRPr lang="en-US" dirty="0"/>
          </a:p>
          <a:p>
            <a:pPr eaLnBrk="1" hangingPunct="1"/>
            <a:r>
              <a:rPr lang="en-US" altLang="zh-CN" sz="2800" dirty="0"/>
              <a:t>Find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customerIDs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customers</a:t>
            </a:r>
            <a:r>
              <a:rPr lang="zh-CN" altLang="en-US" sz="2800" dirty="0"/>
              <a:t> </a:t>
            </a:r>
            <a:r>
              <a:rPr lang="en-US" altLang="zh-CN" sz="2800" dirty="0"/>
              <a:t>whose</a:t>
            </a:r>
            <a:r>
              <a:rPr lang="zh-CN" altLang="en-US" sz="2800" dirty="0"/>
              <a:t> </a:t>
            </a:r>
            <a:r>
              <a:rPr lang="en-US" altLang="zh-CN" sz="2800" dirty="0"/>
              <a:t>income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larger</a:t>
            </a:r>
            <a:r>
              <a:rPr lang="zh-CN" altLang="en-US" sz="2800" dirty="0"/>
              <a:t> </a:t>
            </a:r>
            <a:r>
              <a:rPr lang="en-US" altLang="zh-CN" sz="2800" dirty="0"/>
              <a:t>than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(income)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5592" y="3812232"/>
            <a:ext cx="650057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C</a:t>
            </a:r>
            <a:r>
              <a:rPr lang="en-US" altLang="zh-CN" sz="2400" dirty="0"/>
              <a:t>1</a:t>
            </a:r>
            <a:r>
              <a:rPr lang="en-US" sz="2400" dirty="0"/>
              <a:t>.</a:t>
            </a:r>
            <a:r>
              <a:rPr lang="en-US" altLang="zh-CN" sz="2400" dirty="0"/>
              <a:t>income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 err="1"/>
              <a:t>avg</a:t>
            </a:r>
            <a:r>
              <a:rPr lang="en-US" altLang="zh-CN" sz="2400" dirty="0"/>
              <a:t>(C2</a:t>
            </a:r>
            <a:r>
              <a:rPr lang="en-US" sz="2400" dirty="0"/>
              <a:t>.</a:t>
            </a:r>
            <a:r>
              <a:rPr lang="en-US" altLang="zh-CN" sz="2400" dirty="0"/>
              <a:t>income)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FROM</a:t>
            </a:r>
            <a:r>
              <a:rPr lang="en-US" sz="2400" dirty="0"/>
              <a:t> Customer</a:t>
            </a:r>
            <a:r>
              <a:rPr lang="zh-CN" altLang="en-US" sz="2400" dirty="0"/>
              <a:t> </a:t>
            </a:r>
            <a:r>
              <a:rPr lang="en-US" altLang="zh-CN" sz="2400" dirty="0"/>
              <a:t>C2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9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</a:t>
            </a:r>
            <a:r>
              <a:rPr lang="en-US" altLang="zh-CN" dirty="0"/>
              <a:t>relation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NOT IN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NOT EXISTS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  <a:endParaRPr lang="en-US" dirty="0">
              <a:sym typeface="Symbol" pitchFamily="18" charset="2"/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28650" y="3018953"/>
            <a:ext cx="819453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</a:t>
            </a:r>
            <a:r>
              <a:rPr lang="zh-CN" altLang="en-US" sz="2400" dirty="0">
                <a:solidFill>
                  <a:srgbClr val="ED7D31"/>
                </a:solidFill>
              </a:rPr>
              <a:t>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</a:t>
            </a:r>
            <a:r>
              <a:rPr lang="zh-CN" altLang="en-US" sz="2400" dirty="0">
                <a:solidFill>
                  <a:srgbClr val="ED7D31"/>
                </a:solidFill>
              </a:rPr>
              <a:t>               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				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dirty="0"/>
              <a:t>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97258" y="1638038"/>
            <a:ext cx="45852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361090" y="4394953"/>
            <a:ext cx="605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Equal 2"/>
          <p:cNvSpPr/>
          <p:nvPr/>
        </p:nvSpPr>
        <p:spPr>
          <a:xfrm rot="5400000">
            <a:off x="3865513" y="2942040"/>
            <a:ext cx="1048758" cy="1232118"/>
          </a:xfrm>
          <a:prstGeom prst="mathEqual">
            <a:avLst>
              <a:gd name="adj1" fmla="val 2013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</a:t>
            </a:r>
            <a:r>
              <a:rPr lang="en-US" altLang="zh-CN" dirty="0">
                <a:latin typeface="+mn-lt"/>
              </a:rPr>
              <a:t>NOT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not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sz="2800" dirty="0"/>
              <a:t>an account at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7979" y="2964467"/>
            <a:ext cx="7086600" cy="2955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>
                <a:solidFill>
                  <a:srgbClr val="FF0000"/>
                </a:solidFill>
              </a:rPr>
              <a:t> IN</a:t>
            </a:r>
            <a:r>
              <a:rPr lang="en-US" sz="2400" dirty="0"/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</a:t>
            </a:r>
            <a:r>
              <a:rPr lang="en-US" altLang="zh-CN" sz="2400" dirty="0">
                <a:solidFill>
                  <a:srgbClr val="ED7D31"/>
                </a:solidFill>
              </a:rPr>
              <a:t>	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AND 		            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Uncorrelated Queries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7146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query shown previously contains an </a:t>
            </a:r>
            <a:r>
              <a:rPr lang="en-US" sz="2800" i="1" dirty="0"/>
              <a:t>uncorrelated</a:t>
            </a:r>
            <a:r>
              <a:rPr lang="en-US" sz="2800" dirty="0"/>
              <a:t>, or </a:t>
            </a:r>
            <a:r>
              <a:rPr lang="en-US" sz="2800" i="1" dirty="0"/>
              <a:t>independent</a:t>
            </a:r>
            <a:r>
              <a:rPr lang="en-US" sz="2800" dirty="0"/>
              <a:t>, sub-query</a:t>
            </a:r>
          </a:p>
          <a:p>
            <a:pPr lvl="1" eaLnBrk="1" hangingPunct="1"/>
            <a:r>
              <a:rPr lang="en-US" sz="2400" dirty="0"/>
              <a:t>The sub-query does not contain references to attributes of the outer query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An independent sub-query can be evaluated before evaluation of the outer query</a:t>
            </a:r>
          </a:p>
          <a:p>
            <a:pPr lvl="1" eaLnBrk="1" hangingPunct="1"/>
            <a:r>
              <a:rPr lang="en-US" sz="2400" dirty="0"/>
              <a:t>And needs to be evaluated only once</a:t>
            </a:r>
          </a:p>
          <a:p>
            <a:pPr lvl="2"/>
            <a:r>
              <a:rPr lang="en-US" sz="2000" dirty="0"/>
              <a:t>The sub-query result can be checked for each row of the outer query</a:t>
            </a:r>
          </a:p>
          <a:p>
            <a:pPr lvl="1" eaLnBrk="1" hangingPunct="1"/>
            <a:r>
              <a:rPr lang="en-US" sz="2400" dirty="0"/>
              <a:t>The cost is the cost for performing the sub-query (once) and the cost of scanning the outer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4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zh-CN" altLang="en-US" sz="2800" dirty="0"/>
              <a:t> </a:t>
            </a:r>
            <a:r>
              <a:rPr lang="en-US" sz="2800" dirty="0"/>
              <a:t>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8650" y="2657361"/>
            <a:ext cx="8250216" cy="24006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EXISTS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*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Account A, Owns 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 </a:t>
            </a:r>
            <a:r>
              <a:rPr lang="en-US" sz="2000" dirty="0" err="1"/>
              <a:t>A.accNumber</a:t>
            </a:r>
            <a:r>
              <a:rPr lang="en-US" sz="2000" dirty="0"/>
              <a:t> = </a:t>
            </a:r>
            <a:r>
              <a:rPr lang="en-US" sz="2000" dirty="0" err="1"/>
              <a:t>O.accNumber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</a:t>
            </a:r>
            <a:r>
              <a:rPr lang="zh-CN" altLang="en-US" sz="2000" dirty="0"/>
              <a:t> </a:t>
            </a:r>
            <a:r>
              <a:rPr lang="en-US" sz="2000" dirty="0" err="1"/>
              <a:t>A.branchName</a:t>
            </a:r>
            <a:r>
              <a:rPr lang="en-US" sz="2000" dirty="0"/>
              <a:t> = ’</a:t>
            </a:r>
            <a:r>
              <a:rPr lang="en-US" altLang="zh-CN" sz="2000" dirty="0"/>
              <a:t>Burnaby</a:t>
            </a:r>
            <a:r>
              <a:rPr lang="en-US" sz="2000" dirty="0"/>
              <a:t>’)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69667" y="5870587"/>
            <a:ext cx="5816983" cy="70788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+mn-lt"/>
              </a:rPr>
              <a:t>EXISTS and NOT EXISTS test whether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associated sub-query is non-empty or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  <p:bldP spid="3143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Correlated Queries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previous query contained a </a:t>
            </a:r>
            <a:r>
              <a:rPr lang="en-US" sz="2800" i="1" dirty="0"/>
              <a:t>correlated</a:t>
            </a:r>
            <a:r>
              <a:rPr lang="en-US" sz="2800" dirty="0"/>
              <a:t> sub-query</a:t>
            </a:r>
          </a:p>
          <a:p>
            <a:pPr lvl="1" eaLnBrk="1" hangingPunct="1">
              <a:defRPr/>
            </a:pPr>
            <a:r>
              <a:rPr lang="en-US" sz="2400" dirty="0"/>
              <a:t>With references to attributes of the outer query</a:t>
            </a:r>
          </a:p>
          <a:p>
            <a:pPr lvl="2" eaLnBrk="1" hangingPunct="1">
              <a:defRPr/>
            </a:pPr>
            <a:r>
              <a:rPr lang="en-US" sz="2000" dirty="0"/>
              <a:t>… 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u="sng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… </a:t>
            </a:r>
          </a:p>
          <a:p>
            <a:pPr lvl="1" eaLnBrk="1" hangingPunct="1">
              <a:defRPr/>
            </a:pPr>
            <a:r>
              <a:rPr lang="en-US" sz="2400" dirty="0"/>
              <a:t>It is evaluated once </a:t>
            </a:r>
            <a:r>
              <a:rPr lang="en-US" sz="2400" i="1" dirty="0"/>
              <a:t>for each row</a:t>
            </a:r>
            <a:r>
              <a:rPr lang="en-US" sz="2400" dirty="0"/>
              <a:t> in the outer query</a:t>
            </a:r>
          </a:p>
          <a:p>
            <a:pPr lvl="2" eaLnBrk="1" hangingPunct="1">
              <a:defRPr/>
            </a:pPr>
            <a:r>
              <a:rPr lang="en-US" sz="2000" dirty="0"/>
              <a:t>i.e. for each row in the Customer table</a:t>
            </a:r>
          </a:p>
          <a:p>
            <a:pPr eaLnBrk="1" hangingPunct="1">
              <a:defRPr/>
            </a:pPr>
            <a:r>
              <a:rPr lang="en-US" sz="2800" dirty="0"/>
              <a:t>Correlated queries are often inefficient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4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042745" y="3355247"/>
            <a:ext cx="7058509" cy="20497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/>
              <a:t>DISTINCT</a:t>
            </a:r>
            <a:r>
              <a:rPr lang="zh-CN" alt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Account A, Owns 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C.customerID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CA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O.customerID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AND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3462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have an account in all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2897186"/>
            <a:ext cx="25908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SQ1 – A list of all branch names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01899" y="2934793"/>
            <a:ext cx="2590800" cy="1628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SQ2 – A list of branch names that a customer has an account at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88403" y="4326232"/>
            <a:ext cx="1600200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  <a:cs typeface="Courier New" pitchFamily="49" charset="0"/>
              </a:rPr>
              <a:t>EXCEPT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33800" y="4223471"/>
            <a:ext cx="1600200" cy="957840"/>
          </a:xfrm>
          <a:prstGeom prst="downArrow">
            <a:avLst>
              <a:gd name="adj1" fmla="val 50000"/>
              <a:gd name="adj2" fmla="val 3095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92078" y="5428252"/>
            <a:ext cx="6781800" cy="8309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f </a:t>
            </a:r>
            <a:r>
              <a:rPr lang="en-US" sz="2400" dirty="0">
                <a:solidFill>
                  <a:schemeClr val="bg1"/>
                </a:solidFill>
              </a:rPr>
              <a:t>the customer has an account at every branch then this result is empty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DEF2BB-5012-EA42-80C0-10DCE636E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24" y="0"/>
            <a:ext cx="4775523" cy="676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A72416-BD3B-8A49-BE68-9DE7A392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2" y="649604"/>
            <a:ext cx="4971342" cy="2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6429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Putting it all together we have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822385" y="2689333"/>
            <a:ext cx="7727829" cy="35568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B.branchName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     </a:t>
            </a:r>
            <a:r>
              <a:rPr lang="en-US" altLang="zh-CN" sz="2400" dirty="0"/>
              <a:t>		</a:t>
            </a:r>
            <a:r>
              <a:rPr lang="zh-CN" altLang="en-US" sz="2400" dirty="0"/>
              <a:t>  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Branch B)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A.branchName</a:t>
            </a:r>
            <a:endParaRPr lang="en-US" sz="2400" dirty="0"/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r>
              <a:rPr lang="en-US" sz="2400" dirty="0"/>
              <a:t> =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AND </a:t>
            </a:r>
            <a:r>
              <a:rPr lang="en-US" sz="2400" dirty="0" err="1"/>
              <a:t>O.accNumber</a:t>
            </a:r>
            <a:r>
              <a:rPr lang="en-US" sz="2400" dirty="0"/>
              <a:t> = </a:t>
            </a:r>
            <a:r>
              <a:rPr lang="en-US" sz="2400" dirty="0" err="1"/>
              <a:t>A.accNumber</a:t>
            </a:r>
            <a:r>
              <a:rPr lang="en-US" sz="2400" dirty="0"/>
              <a:t>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ANYone Richer Than Bruce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some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941640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+mn-lt"/>
              </a:rPr>
              <a:t>Customers in the result table must have incomes greater than at least one of the rows in the sub-query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Than ALL the </a:t>
            </a:r>
            <a:r>
              <a:rPr lang="en-US" dirty="0" err="1"/>
              <a:t>Bruces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all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686334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 </a:t>
            </a:r>
            <a:r>
              <a:rPr lang="en-US" sz="2400" dirty="0"/>
              <a:t>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If there were no customers called Bruce this query would return all customers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1F4D7-0B7F-B348-845A-F1D146A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A00AF-2C13-8B40-9478-74391419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28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Selection</a:t>
            </a:r>
          </a:p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(UNION,</a:t>
            </a:r>
            <a:r>
              <a:rPr lang="zh-CN" altLang="en-US" dirty="0"/>
              <a:t> </a:t>
            </a:r>
            <a:r>
              <a:rPr lang="en-US" altLang="zh-CN" dirty="0"/>
              <a:t>INTERSECT,</a:t>
            </a:r>
            <a:r>
              <a:rPr lang="zh-CN" altLang="en-US" dirty="0"/>
              <a:t> </a:t>
            </a:r>
            <a:r>
              <a:rPr lang="en-US" altLang="zh-CN" dirty="0"/>
              <a:t>EXCEPT)</a:t>
            </a:r>
          </a:p>
          <a:p>
            <a:r>
              <a:rPr lang="en-US" altLang="zh-CN" dirty="0"/>
              <a:t>Joins</a:t>
            </a:r>
            <a:r>
              <a:rPr lang="zh-CN" altLang="en-US" dirty="0"/>
              <a:t> </a:t>
            </a:r>
            <a:r>
              <a:rPr lang="en-US" altLang="zh-CN" dirty="0"/>
              <a:t>(INNER,</a:t>
            </a:r>
            <a:r>
              <a:rPr lang="zh-CN" altLang="en-US" dirty="0"/>
              <a:t> </a:t>
            </a:r>
            <a:r>
              <a:rPr lang="en-US" altLang="zh-CN" dirty="0"/>
              <a:t>OUTER)</a:t>
            </a:r>
          </a:p>
          <a:p>
            <a:r>
              <a:rPr lang="en-US" altLang="zh-CN" dirty="0"/>
              <a:t>Aggregation</a:t>
            </a:r>
          </a:p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Having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D1C3E-4F72-E849-9554-2BF40FA1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805800-40F6-4F46-B1F5-8786EAA8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4" t="6776"/>
          <a:stretch/>
        </p:blipFill>
        <p:spPr>
          <a:xfrm>
            <a:off x="7155542" y="4963886"/>
            <a:ext cx="1553813" cy="140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19B08E-6389-494A-92A4-EFBBA3EB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28" y="4861502"/>
            <a:ext cx="2079294" cy="136663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7563CE70-CC1D-D343-81AF-304F8B841963}"/>
              </a:ext>
            </a:extLst>
          </p:cNvPr>
          <p:cNvSpPr/>
          <p:nvPr/>
        </p:nvSpPr>
        <p:spPr>
          <a:xfrm>
            <a:off x="5945322" y="5302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353197-6465-A448-8105-EFD31FF4E330}"/>
              </a:ext>
            </a:extLst>
          </p:cNvPr>
          <p:cNvSpPr txBox="1"/>
          <p:nvPr/>
        </p:nvSpPr>
        <p:spPr>
          <a:xfrm>
            <a:off x="2951753" y="6444254"/>
            <a:ext cx="6280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LEGO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0447" y="117492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</a:p>
          <a:p>
            <a:pPr eaLnBrk="0" hangingPunct="0"/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	  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80447" y="259003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0447" y="395128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80447" y="536639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1B6AACD-E038-5A4F-BE4F-569270E55951}"/>
              </a:ext>
            </a:extLst>
          </p:cNvPr>
          <p:cNvGrpSpPr/>
          <p:nvPr/>
        </p:nvGrpSpPr>
        <p:grpSpPr>
          <a:xfrm>
            <a:off x="480447" y="1174924"/>
            <a:ext cx="7886700" cy="1200329"/>
            <a:chOff x="480447" y="1174924"/>
            <a:chExt cx="7886700" cy="1200329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0447" y="117492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INNER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</a:t>
              </a:r>
            </a:p>
            <a:p>
              <a:pPr eaLnBrk="0" hangingPunct="0"/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	  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A477DEE6-FAC1-3F4F-BECF-BCDB71D36263}"/>
                </a:ext>
              </a:extLst>
            </p:cNvPr>
            <p:cNvSpPr/>
            <p:nvPr/>
          </p:nvSpPr>
          <p:spPr>
            <a:xfrm>
              <a:off x="3280228" y="1629945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252AC27-DD7F-3E4C-93CB-4687C3320D61}"/>
              </a:ext>
            </a:extLst>
          </p:cNvPr>
          <p:cNvGrpSpPr/>
          <p:nvPr/>
        </p:nvGrpSpPr>
        <p:grpSpPr>
          <a:xfrm>
            <a:off x="480447" y="2590039"/>
            <a:ext cx="7886700" cy="1200329"/>
            <a:chOff x="480447" y="2590039"/>
            <a:chExt cx="7886700" cy="1200329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80447" y="259003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FULL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C002CD5-7EDB-CE4C-9E30-865A633BF9EA}"/>
                </a:ext>
              </a:extLst>
            </p:cNvPr>
            <p:cNvSpPr/>
            <p:nvPr/>
          </p:nvSpPr>
          <p:spPr>
            <a:xfrm>
              <a:off x="4201885" y="302546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13E39B8-5373-AB4D-9111-1165229D7EAD}"/>
              </a:ext>
            </a:extLst>
          </p:cNvPr>
          <p:cNvGrpSpPr/>
          <p:nvPr/>
        </p:nvGrpSpPr>
        <p:grpSpPr>
          <a:xfrm>
            <a:off x="480447" y="5366399"/>
            <a:ext cx="7886700" cy="1200329"/>
            <a:chOff x="480447" y="5366399"/>
            <a:chExt cx="7886700" cy="120032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480447" y="536639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RIGHT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D25302-0BFC-BB44-9293-00D3EED9592D}"/>
                </a:ext>
              </a:extLst>
            </p:cNvPr>
            <p:cNvSpPr/>
            <p:nvPr/>
          </p:nvSpPr>
          <p:spPr>
            <a:xfrm>
              <a:off x="4354285" y="580182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BD45258-327A-5F44-A8E1-ED9C54E31FE7}"/>
              </a:ext>
            </a:extLst>
          </p:cNvPr>
          <p:cNvGrpSpPr/>
          <p:nvPr/>
        </p:nvGrpSpPr>
        <p:grpSpPr>
          <a:xfrm>
            <a:off x="480447" y="3951284"/>
            <a:ext cx="7886700" cy="1200329"/>
            <a:chOff x="480447" y="3951284"/>
            <a:chExt cx="7886700" cy="1200329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80447" y="395128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LEFT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08A6339-1D5C-C94C-A04B-1A92AE6D85F0}"/>
                </a:ext>
              </a:extLst>
            </p:cNvPr>
            <p:cNvSpPr/>
            <p:nvPr/>
          </p:nvSpPr>
          <p:spPr>
            <a:xfrm>
              <a:off x="4201884" y="4386706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70217" y="3871664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4074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689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0217" y="5707916"/>
            <a:ext cx="5716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include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matter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enroll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r>
              <a:rPr lang="en-US" altLang="zh-CN" sz="2400" dirty="0"/>
              <a:t>How?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23066"/>
            <a:ext cx="35846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923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9647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3740"/>
              </p:ext>
            </p:extLst>
          </p:nvPr>
        </p:nvGraphicFramePr>
        <p:xfrm>
          <a:off x="3420245" y="429849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3842268" y="386469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222"/>
              </p:ext>
            </p:extLst>
          </p:nvPr>
        </p:nvGraphicFramePr>
        <p:xfrm>
          <a:off x="3420245" y="465815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7826"/>
              </p:ext>
            </p:extLst>
          </p:nvPr>
        </p:nvGraphicFramePr>
        <p:xfrm>
          <a:off x="3426627" y="501782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319"/>
              </p:ext>
            </p:extLst>
          </p:nvPr>
        </p:nvGraphicFramePr>
        <p:xfrm>
          <a:off x="3426627" y="538012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296"/>
              </p:ext>
            </p:extLst>
          </p:nvPr>
        </p:nvGraphicFramePr>
        <p:xfrm>
          <a:off x="3438174" y="575234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13542</TotalTime>
  <Words>2555</Words>
  <Application>Microsoft Macintosh PowerPoint</Application>
  <PresentationFormat>On-screen Show (4:3)</PresentationFormat>
  <Paragraphs>1165</Paragraphs>
  <Slides>60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Alexa</vt:lpstr>
      <vt:lpstr>Calibri</vt:lpstr>
      <vt:lpstr>Calibri Light</vt:lpstr>
      <vt:lpstr>Courier New</vt:lpstr>
      <vt:lpstr>Futura Medium</vt:lpstr>
      <vt:lpstr>Menlo</vt:lpstr>
      <vt:lpstr>Symbol</vt:lpstr>
      <vt:lpstr>Wingdings</vt:lpstr>
      <vt:lpstr>等线</vt:lpstr>
      <vt:lpstr>等线 Light</vt:lpstr>
      <vt:lpstr>Arial</vt:lpstr>
      <vt:lpstr>Office Theme</vt:lpstr>
      <vt:lpstr>CMPT 354: Database System I</vt:lpstr>
      <vt:lpstr>Announcements!</vt:lpstr>
      <vt:lpstr>Outline</vt:lpstr>
      <vt:lpstr>Joins: Recap</vt:lpstr>
      <vt:lpstr>Two equivalent ways to write joins</vt:lpstr>
      <vt:lpstr>Join Types</vt:lpstr>
      <vt:lpstr>Join Types</vt:lpstr>
      <vt:lpstr>Left Join</vt:lpstr>
      <vt:lpstr>PowerPoint Presentation</vt:lpstr>
      <vt:lpstr>PowerPoint Presentation</vt:lpstr>
      <vt:lpstr>PowerPoint Presentation</vt:lpstr>
      <vt:lpstr>Outer Join</vt:lpstr>
      <vt:lpstr>Exercise - 1</vt:lpstr>
      <vt:lpstr>Exercise - 2</vt:lpstr>
      <vt:lpstr>Outline</vt:lpstr>
      <vt:lpstr>Simple Aggregation</vt:lpstr>
      <vt:lpstr>Examples</vt:lpstr>
      <vt:lpstr>Examples</vt:lpstr>
      <vt:lpstr>The need for Group By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Exercise: Empty Group</vt:lpstr>
      <vt:lpstr>Exercise: Empty Group</vt:lpstr>
      <vt:lpstr>Exercise: Empty Group</vt:lpstr>
      <vt:lpstr>Exercise: Empty Group</vt:lpstr>
      <vt:lpstr>Exercise: Invalid Selection</vt:lpstr>
      <vt:lpstr>Exercise: Invalid Selection</vt:lpstr>
      <vt:lpstr>Exercise: Invalid Selection</vt:lpstr>
      <vt:lpstr>Exercise: Invalid Selection</vt:lpstr>
      <vt:lpstr>HAVING Clause</vt:lpstr>
      <vt:lpstr>HAVING Clause</vt:lpstr>
      <vt:lpstr>Order of Evaluation</vt:lpstr>
      <vt:lpstr>Exercise</vt:lpstr>
      <vt:lpstr>Imagine you are a data scientist  at a Bank</vt:lpstr>
      <vt:lpstr>Computer Science vs. Data Science</vt:lpstr>
      <vt:lpstr>Discussion</vt:lpstr>
      <vt:lpstr>Discussion</vt:lpstr>
      <vt:lpstr>Outline</vt:lpstr>
      <vt:lpstr>Subqueries</vt:lpstr>
      <vt:lpstr>Subqueries</vt:lpstr>
      <vt:lpstr>Subqueries in FROM</vt:lpstr>
      <vt:lpstr>Subqueries in FROM</vt:lpstr>
      <vt:lpstr>Subqueries in FROM</vt:lpstr>
      <vt:lpstr>Subqueries in WHERE</vt:lpstr>
      <vt:lpstr>Subqueries in WHERE</vt:lpstr>
      <vt:lpstr>Accounts IN Burnaby</vt:lpstr>
      <vt:lpstr>Accounts NOT IN Burnaby</vt:lpstr>
      <vt:lpstr>Uncorrelated Queries</vt:lpstr>
      <vt:lpstr>EXISTing BurnabyAccounts</vt:lpstr>
      <vt:lpstr>Correlated Queries</vt:lpstr>
      <vt:lpstr>EXISTing BurnabyAccounts</vt:lpstr>
      <vt:lpstr> Have an account in all branches</vt:lpstr>
      <vt:lpstr>Have an account in all branches</vt:lpstr>
      <vt:lpstr>ANYone Richer Than Bruce</vt:lpstr>
      <vt:lpstr>Richer Than ALL the Bruces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434</cp:revision>
  <cp:lastPrinted>2018-09-27T22:34:10Z</cp:lastPrinted>
  <dcterms:created xsi:type="dcterms:W3CDTF">2018-08-29T21:30:27Z</dcterms:created>
  <dcterms:modified xsi:type="dcterms:W3CDTF">2018-12-11T07:22:52Z</dcterms:modified>
</cp:coreProperties>
</file>