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625" r:id="rId3"/>
    <p:sldId id="626" r:id="rId4"/>
    <p:sldId id="631" r:id="rId5"/>
    <p:sldId id="630" r:id="rId6"/>
    <p:sldId id="632" r:id="rId7"/>
    <p:sldId id="635" r:id="rId8"/>
    <p:sldId id="637" r:id="rId9"/>
    <p:sldId id="627" r:id="rId10"/>
    <p:sldId id="676" r:id="rId11"/>
    <p:sldId id="614" r:id="rId12"/>
    <p:sldId id="615" r:id="rId13"/>
    <p:sldId id="645" r:id="rId14"/>
    <p:sldId id="616" r:id="rId15"/>
    <p:sldId id="662" r:id="rId16"/>
    <p:sldId id="663" r:id="rId17"/>
    <p:sldId id="664" r:id="rId18"/>
    <p:sldId id="674" r:id="rId19"/>
    <p:sldId id="673" r:id="rId20"/>
    <p:sldId id="619" r:id="rId21"/>
    <p:sldId id="620" r:id="rId22"/>
    <p:sldId id="621" r:id="rId23"/>
    <p:sldId id="639" r:id="rId24"/>
    <p:sldId id="640" r:id="rId25"/>
    <p:sldId id="644" r:id="rId26"/>
    <p:sldId id="675" r:id="rId27"/>
    <p:sldId id="677" r:id="rId28"/>
    <p:sldId id="646" r:id="rId29"/>
    <p:sldId id="648" r:id="rId30"/>
    <p:sldId id="650" r:id="rId31"/>
    <p:sldId id="649" r:id="rId32"/>
    <p:sldId id="651" r:id="rId33"/>
    <p:sldId id="652" r:id="rId34"/>
    <p:sldId id="653" r:id="rId35"/>
    <p:sldId id="657" r:id="rId36"/>
    <p:sldId id="655" r:id="rId37"/>
    <p:sldId id="659" r:id="rId38"/>
    <p:sldId id="658" r:id="rId39"/>
    <p:sldId id="660" r:id="rId40"/>
    <p:sldId id="573" r:id="rId41"/>
    <p:sldId id="32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0F89E4"/>
    <a:srgbClr val="ED7D31"/>
    <a:srgbClr val="E7E6E6"/>
    <a:srgbClr val="FF0000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86"/>
    <p:restoredTop sz="83448"/>
  </p:normalViewPr>
  <p:slideViewPr>
    <p:cSldViewPr snapToGrid="0" snapToObjects="1">
      <p:cViewPr varScale="1">
        <p:scale>
          <a:sx n="82" d="100"/>
          <a:sy n="82" d="100"/>
        </p:scale>
        <p:origin x="1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A,</a:t>
            </a:r>
            <a:r>
              <a:rPr lang="zh-CN" altLang="en-US" baseline="0" dirty="0" smtClean="0"/>
              <a:t> </a:t>
            </a:r>
            <a:r>
              <a:rPr lang="en-US" altLang="zh-CN" baseline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21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3C36EB-400F-4A9D-A4EF-E3ACD9B2E65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3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3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145" tIns="46073" rIns="92145" bIns="46073"/>
          <a:lstStyle/>
          <a:p>
            <a:endParaRPr lang="en-US"/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54268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A,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30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A,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6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3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depends.</a:t>
            </a:r>
          </a:p>
          <a:p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assume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percentage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tuples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satisfy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“age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=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?”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relatively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small,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B.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74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depends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assume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percentage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tuples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satisfy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“age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=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?”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small,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2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ABE3-47AE-A149-AEA4-134D3C3D3CE7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881-628B-CA47-AD3C-F7C3A718A731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20BF-7D43-804E-B6E6-1E0091021B45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FE00-73A9-C447-A3CC-12B0EE6111BC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729E-4055-A647-B338-259A5FFE5DBC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ACD4-B18A-5D4D-9995-1A1D211D6ED9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CFFB-F33A-7C4C-887C-4736016802EB}" type="datetime1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1B15-A4C4-B649-B4CA-6BDE514E9680}" type="datetime1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2E7F-F6EC-A34E-A3E4-0D0B0F9001C4}" type="datetime1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36D7-8CC2-FA48-AA4B-B858DBF4CCD4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E210-8488-C145-9C6E-CAD18AF6BA2D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96A6C-7E83-8940-AA75-A5A91E438B3F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6.</a:t>
            </a:r>
            <a:r>
              <a:rPr lang="zh-CN" altLang="en-US" dirty="0"/>
              <a:t> </a:t>
            </a:r>
            <a:r>
              <a:rPr lang="en-US" altLang="zh-CN" dirty="0"/>
              <a:t>Basics of Query</a:t>
            </a:r>
            <a:r>
              <a:rPr lang="zh-CN" altLang="en-US" dirty="0"/>
              <a:t> </a:t>
            </a:r>
            <a:r>
              <a:rPr lang="en-US" altLang="zh-CN" dirty="0"/>
              <a:t>Processing and Indexing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issued?</a:t>
            </a:r>
          </a:p>
          <a:p>
            <a:endParaRPr lang="en-US" dirty="0"/>
          </a:p>
          <a:p>
            <a:r>
              <a:rPr lang="en-US" altLang="zh-CN" b="1" dirty="0"/>
              <a:t>Indexing</a:t>
            </a:r>
          </a:p>
          <a:p>
            <a:pPr lvl="1"/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speed</a:t>
            </a:r>
            <a:r>
              <a:rPr lang="zh-CN" altLang="en-US" b="1" dirty="0"/>
              <a:t> </a:t>
            </a:r>
            <a:r>
              <a:rPr lang="en-US" altLang="zh-CN" b="1" dirty="0"/>
              <a:t>up</a:t>
            </a:r>
            <a:r>
              <a:rPr lang="zh-CN" altLang="en-US" b="1" dirty="0"/>
              <a:t> </a:t>
            </a:r>
            <a:r>
              <a:rPr lang="en-US" altLang="zh-CN" b="1" dirty="0"/>
              <a:t>query</a:t>
            </a:r>
            <a:r>
              <a:rPr lang="zh-CN" altLang="en-US" b="1" dirty="0"/>
              <a:t> </a:t>
            </a:r>
            <a:r>
              <a:rPr lang="en-US" altLang="zh-CN" b="1" dirty="0"/>
              <a:t>performance?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2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2193"/>
            <a:ext cx="8352064" cy="4754789"/>
          </a:xfrm>
        </p:spPr>
        <p:txBody>
          <a:bodyPr/>
          <a:lstStyle/>
          <a:p>
            <a:r>
              <a:rPr lang="en-US" dirty="0"/>
              <a:t>My database application is too slow… why?</a:t>
            </a:r>
          </a:p>
          <a:p>
            <a:r>
              <a:rPr lang="en-US" dirty="0"/>
              <a:t>One of the queries is very slow… why?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en-US" dirty="0"/>
              <a:t>, we need to understand: </a:t>
            </a:r>
          </a:p>
          <a:p>
            <a:pPr lvl="1"/>
            <a:r>
              <a:rPr lang="en-US" dirty="0"/>
              <a:t>How is data organized on disk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92336" cy="4351338"/>
          </a:xfrm>
        </p:spPr>
        <p:txBody>
          <a:bodyPr/>
          <a:lstStyle/>
          <a:p>
            <a:r>
              <a:rPr lang="en-US" altLang="zh-CN" dirty="0"/>
              <a:t>DBMSs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organization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row-wise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</a:p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disk,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blocks</a:t>
            </a:r>
          </a:p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tuples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15679"/>
              </p:ext>
            </p:extLst>
          </p:nvPr>
        </p:nvGraphicFramePr>
        <p:xfrm>
          <a:off x="4980215" y="207329"/>
          <a:ext cx="3935186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47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07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sID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dept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cNum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Term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instructor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SP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454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26415"/>
              </p:ext>
            </p:extLst>
          </p:nvPr>
        </p:nvGraphicFramePr>
        <p:xfrm>
          <a:off x="4911281" y="2302829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SP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454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23953" y="248900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20349"/>
              </p:ext>
            </p:extLst>
          </p:nvPr>
        </p:nvGraphicFramePr>
        <p:xfrm>
          <a:off x="4883167" y="3189846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95839" y="337602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23075"/>
              </p:ext>
            </p:extLst>
          </p:nvPr>
        </p:nvGraphicFramePr>
        <p:xfrm>
          <a:off x="4875003" y="4115514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87675" y="430168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99923"/>
              </p:ext>
            </p:extLst>
          </p:nvPr>
        </p:nvGraphicFramePr>
        <p:xfrm>
          <a:off x="4875003" y="5059843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87675" y="524601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55270" y="6075145"/>
            <a:ext cx="6063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the example, we have </a:t>
            </a:r>
            <a:r>
              <a:rPr lang="en-US" sz="2000" dirty="0">
                <a:solidFill>
                  <a:srgbClr val="FF0000"/>
                </a:solidFill>
              </a:rPr>
              <a:t>4 blocks </a:t>
            </a:r>
            <a:r>
              <a:rPr lang="en-US" sz="2000" dirty="0"/>
              <a:t>with 2 tuples each</a:t>
            </a:r>
          </a:p>
        </p:txBody>
      </p:sp>
    </p:spTree>
    <p:extLst>
      <p:ext uri="{BB962C8B-B14F-4D97-AF65-F5344CB8AC3E}">
        <p14:creationId xmlns:p14="http://schemas.microsoft.com/office/powerpoint/2010/main" val="2149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Scanning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a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Data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File</a:t>
            </a:r>
            <a:endParaRPr lang="en-US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633413" y="1569243"/>
            <a:ext cx="8217289" cy="5288757"/>
          </a:xfrm>
          <a:prstGeom prst="rect">
            <a:avLst/>
          </a:prstGeom>
          <a:noFill/>
          <a:ln/>
        </p:spPr>
        <p:txBody>
          <a:bodyPr vert="horz" lIns="69056" tIns="34529" rIns="69056" bIns="3452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endParaRPr lang="en-US" dirty="0"/>
          </a:p>
          <a:p>
            <a:r>
              <a:rPr lang="en-US" altLang="zh-CN" dirty="0"/>
              <a:t>Consequence:</a:t>
            </a:r>
            <a:r>
              <a:rPr lang="zh-CN" altLang="en-US" dirty="0"/>
              <a:t> </a:t>
            </a:r>
            <a:r>
              <a:rPr lang="en-US" altLang="zh-CN" dirty="0"/>
              <a:t>Sequential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</a:p>
          <a:p>
            <a:pPr lvl="1"/>
            <a:r>
              <a:rPr lang="en-US" altLang="zh-CN" dirty="0"/>
              <a:t>Good: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blocks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4,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</a:p>
          <a:p>
            <a:pPr lvl="1"/>
            <a:r>
              <a:rPr lang="en-US" altLang="zh-CN" dirty="0"/>
              <a:t>Bad: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blocks</a:t>
            </a:r>
            <a:r>
              <a:rPr lang="zh-CN" altLang="en-US" dirty="0"/>
              <a:t> </a:t>
            </a:r>
            <a:r>
              <a:rPr lang="en-US" altLang="zh-CN" dirty="0"/>
              <a:t>2342,</a:t>
            </a:r>
            <a:r>
              <a:rPr lang="zh-CN" altLang="en-US" dirty="0"/>
              <a:t> </a:t>
            </a:r>
            <a:r>
              <a:rPr lang="en-US" altLang="zh-CN" dirty="0"/>
              <a:t>11,</a:t>
            </a:r>
            <a:r>
              <a:rPr lang="zh-CN" altLang="en-US" dirty="0"/>
              <a:t> </a:t>
            </a:r>
            <a:r>
              <a:rPr lang="en-US" altLang="zh-CN" dirty="0"/>
              <a:t>321,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</a:p>
          <a:p>
            <a:r>
              <a:rPr lang="en-US" altLang="zh-CN" dirty="0"/>
              <a:t>Rule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thumb:</a:t>
            </a:r>
          </a:p>
          <a:p>
            <a:pPr lvl="1"/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  <a:r>
              <a:rPr lang="zh-CN" altLang="en-US" dirty="0"/>
              <a:t> </a:t>
            </a:r>
            <a:r>
              <a:rPr lang="en-US" altLang="zh-CN" dirty="0"/>
              <a:t>1-2%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≈ </a:t>
            </a:r>
            <a:r>
              <a:rPr lang="en-US" altLang="zh-CN" dirty="0"/>
              <a:t>sequential</a:t>
            </a:r>
            <a:r>
              <a:rPr lang="zh-CN" altLang="en-US" dirty="0"/>
              <a:t> </a:t>
            </a:r>
            <a:r>
              <a:rPr lang="en-US" altLang="zh-CN" dirty="0"/>
              <a:t>scanning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entire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49463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Heap</a:t>
            </a:r>
            <a:r>
              <a:rPr lang="zh-CN" altLang="en-US" b="1" dirty="0"/>
              <a:t> </a:t>
            </a:r>
            <a:r>
              <a:rPr lang="en-US" altLang="zh-CN" b="1" dirty="0"/>
              <a:t>file</a:t>
            </a:r>
          </a:p>
          <a:p>
            <a:pPr lvl="1"/>
            <a:r>
              <a:rPr lang="en-US" altLang="zh-CN" dirty="0"/>
              <a:t>Unsorted</a:t>
            </a:r>
            <a:endParaRPr lang="en-US" dirty="0"/>
          </a:p>
          <a:p>
            <a:r>
              <a:rPr lang="en-US" altLang="zh-CN" b="1" dirty="0"/>
              <a:t>Sequential</a:t>
            </a:r>
            <a:r>
              <a:rPr lang="zh-CN" altLang="en-US" b="1" dirty="0"/>
              <a:t> </a:t>
            </a:r>
            <a:r>
              <a:rPr lang="en-US" altLang="zh-CN" b="1" dirty="0"/>
              <a:t>file</a:t>
            </a:r>
          </a:p>
          <a:p>
            <a:pPr lvl="1"/>
            <a:r>
              <a:rPr lang="en-US" altLang="zh-CN" dirty="0"/>
              <a:t>Sorted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attribute(s)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i="1" u="sng" dirty="0"/>
              <a:t>key</a:t>
            </a:r>
            <a:endParaRPr lang="en-US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6839" y="4599921"/>
            <a:ext cx="7470322" cy="193899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i="1" u="sng" dirty="0"/>
              <a:t>key</a:t>
            </a:r>
            <a:r>
              <a:rPr lang="en-US" sz="2400" dirty="0"/>
              <a:t> here means something different from primary key: it just means that we order the file according to that attribute. In our example we ordered by </a:t>
            </a:r>
            <a:r>
              <a:rPr lang="en-US" altLang="zh-CN" sz="2400" b="1" dirty="0" err="1"/>
              <a:t>s</a:t>
            </a:r>
            <a:r>
              <a:rPr lang="en-US" sz="2400" b="1" dirty="0" err="1"/>
              <a:t>ID</a:t>
            </a:r>
            <a:r>
              <a:rPr lang="en-US" sz="2400" dirty="0"/>
              <a:t>. Might as well order by </a:t>
            </a:r>
            <a:r>
              <a:rPr lang="en-US" altLang="zh-CN" sz="2400" b="1" dirty="0"/>
              <a:t>instructor</a:t>
            </a:r>
            <a:r>
              <a:rPr lang="en-US" sz="2400" dirty="0"/>
              <a:t>, if that seems a better idea for the applications running on our database.</a:t>
            </a:r>
          </a:p>
        </p:txBody>
      </p:sp>
    </p:spTree>
    <p:extLst>
      <p:ext uri="{BB962C8B-B14F-4D97-AF65-F5344CB8AC3E}">
        <p14:creationId xmlns:p14="http://schemas.microsoft.com/office/powerpoint/2010/main" val="20057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057401"/>
                <a:ext cx="8308316" cy="363781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Suppose we want to search for </a:t>
                </a:r>
                <a:r>
                  <a:rPr lang="en-US" altLang="zh-CN" dirty="0"/>
                  <a:t>students</a:t>
                </a:r>
                <a:r>
                  <a:rPr lang="zh-CN" altLang="en-US" dirty="0"/>
                  <a:t> </a:t>
                </a:r>
                <a:r>
                  <a:rPr lang="en-US" dirty="0"/>
                  <a:t>of a specific age</a:t>
                </a:r>
              </a:p>
              <a:p>
                <a:endParaRPr lang="en-US" b="1" i="1" dirty="0"/>
              </a:p>
              <a:p>
                <a:r>
                  <a:rPr lang="en-US" b="1" i="1" dirty="0"/>
                  <a:t>First idea:</a:t>
                </a:r>
                <a:r>
                  <a:rPr lang="en-US" dirty="0"/>
                  <a:t> Sort the records by age… we know how to do this fast!</a:t>
                </a:r>
              </a:p>
              <a:p>
                <a:endParaRPr lang="en-US" dirty="0"/>
              </a:p>
              <a:p>
                <a:r>
                  <a:rPr lang="en-US" dirty="0"/>
                  <a:t>How many IO operations to search over </a:t>
                </a:r>
                <a:r>
                  <a:rPr lang="en-US" b="1" i="1" dirty="0"/>
                  <a:t>N sorted</a:t>
                </a:r>
                <a:r>
                  <a:rPr lang="en-US" dirty="0"/>
                  <a:t> records?</a:t>
                </a:r>
              </a:p>
              <a:p>
                <a:pPr lvl="1"/>
                <a:r>
                  <a:rPr lang="en-US" sz="2100" dirty="0"/>
                  <a:t>Simple scan: </a:t>
                </a:r>
                <a:r>
                  <a:rPr lang="en-US" sz="2100" b="1" i="1" dirty="0"/>
                  <a:t>O(N)</a:t>
                </a:r>
                <a:endParaRPr lang="en-US" sz="2100" dirty="0"/>
              </a:p>
              <a:p>
                <a:pPr lvl="1"/>
                <a:r>
                  <a:rPr lang="en-US" sz="2100" dirty="0"/>
                  <a:t>Binary search: </a:t>
                </a:r>
                <a:r>
                  <a:rPr lang="en-US" sz="2100" b="1" i="1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>
                            <a:latin typeface="Cambria Math" charset="0"/>
                          </a:rPr>
                          <m:t>𝑵</m:t>
                        </m:r>
                      </m:e>
                    </m:func>
                  </m:oMath>
                </a14:m>
                <a:r>
                  <a:rPr lang="en-US" b="1" i="1" dirty="0"/>
                  <a:t>)</a:t>
                </a:r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057401"/>
                <a:ext cx="8308316" cy="3637810"/>
              </a:xfrm>
              <a:blipFill rotWithShape="0">
                <a:blip r:embed="rId2"/>
                <a:stretch>
                  <a:fillRect l="-1101" t="-2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06009" y="1455055"/>
            <a:ext cx="269496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age)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59111" y="5695211"/>
                <a:ext cx="6225778" cy="7386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dirty="0">
                    <a:latin typeface="+mj-lt"/>
                  </a:rPr>
                  <a:t>Could we get even cheaper search?  E.g. go from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100" b="1" i="1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1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100" b="1">
                                <a:latin typeface="Cambria Math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100" b="1" i="1">
                            <a:latin typeface="Cambria Math" charset="0"/>
                          </a:rPr>
                          <m:t>𝑵</m:t>
                        </m:r>
                      </m:e>
                    </m:func>
                  </m:oMath>
                </a14:m>
                <a:r>
                  <a:rPr lang="en-US" sz="2100" i="1" dirty="0">
                    <a:latin typeface="+mj-lt"/>
                  </a:rPr>
                  <a:t> </a:t>
                </a:r>
                <a:r>
                  <a:rPr lang="en-US" sz="2100" i="1" dirty="0">
                    <a:latin typeface="+mj-lt"/>
                    <a:sym typeface="Wingdings"/>
                  </a:rPr>
                  <a:t>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100" b="1" i="1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1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100" b="1">
                                <a:latin typeface="Cambria Math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1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𝟐𝟎𝟎</m:t>
                            </m:r>
                          </m:sub>
                        </m:sSub>
                      </m:fName>
                      <m:e>
                        <m:r>
                          <a:rPr lang="en-US" sz="2100" b="1" i="1">
                            <a:latin typeface="Cambria Math" charset="0"/>
                          </a:rPr>
                          <m:t>𝑵</m:t>
                        </m:r>
                      </m:e>
                    </m:func>
                  </m:oMath>
                </a14:m>
                <a:r>
                  <a:rPr lang="en-US" sz="2100" dirty="0">
                    <a:latin typeface="+mj-lt"/>
                  </a:rPr>
                  <a:t>?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11" y="5695211"/>
                <a:ext cx="6225778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79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57401"/>
            <a:ext cx="7886701" cy="3673928"/>
          </a:xfrm>
        </p:spPr>
        <p:txBody>
          <a:bodyPr>
            <a:normAutofit/>
          </a:bodyPr>
          <a:lstStyle/>
          <a:p>
            <a:r>
              <a:rPr lang="en-US" dirty="0"/>
              <a:t>What about if we want to </a:t>
            </a:r>
            <a:r>
              <a:rPr lang="en-US" b="1" dirty="0"/>
              <a:t>insert</a:t>
            </a:r>
            <a:r>
              <a:rPr lang="en-US" dirty="0"/>
              <a:t> a new </a:t>
            </a:r>
            <a:r>
              <a:rPr lang="en-US" altLang="zh-CN" dirty="0"/>
              <a:t>student</a:t>
            </a:r>
            <a:r>
              <a:rPr lang="en-US" dirty="0"/>
              <a:t>, but keep the list sorted?</a:t>
            </a:r>
          </a:p>
          <a:p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endParaRPr lang="en-US" b="1" i="1" dirty="0"/>
          </a:p>
          <a:p>
            <a:r>
              <a:rPr lang="en-US" dirty="0"/>
              <a:t>We would have to potentially shift </a:t>
            </a:r>
            <a:r>
              <a:rPr lang="en-US" b="1" i="1" dirty="0"/>
              <a:t>N</a:t>
            </a:r>
            <a:r>
              <a:rPr lang="en-US" dirty="0"/>
              <a:t> records, requiring up to </a:t>
            </a:r>
            <a:r>
              <a:rPr lang="en-US" b="1" dirty="0"/>
              <a:t>~ 2*N/P </a:t>
            </a:r>
            <a:r>
              <a:rPr lang="en-US" dirty="0"/>
              <a:t>IO operations (where P = # of records per page)!</a:t>
            </a:r>
          </a:p>
          <a:p>
            <a:pPr marL="0" indent="0">
              <a:buNone/>
            </a:pPr>
            <a:endParaRPr lang="en-US" b="1" i="1" dirty="0"/>
          </a:p>
          <a:p>
            <a:endParaRPr lang="en-US" b="1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062635" y="2973553"/>
            <a:ext cx="6888359" cy="854648"/>
            <a:chOff x="1416847" y="2591696"/>
            <a:chExt cx="9184478" cy="1139531"/>
          </a:xfrm>
        </p:grpSpPr>
        <p:sp>
          <p:nvSpPr>
            <p:cNvPr id="10" name="Rounded Rectangle 9"/>
            <p:cNvSpPr/>
            <p:nvPr/>
          </p:nvSpPr>
          <p:spPr>
            <a:xfrm>
              <a:off x="1416847" y="3206207"/>
              <a:ext cx="3296832" cy="5250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559053" y="3268662"/>
              <a:ext cx="3012421" cy="430887"/>
              <a:chOff x="2844928" y="2635940"/>
              <a:chExt cx="3012421" cy="43088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874097" y="2635940"/>
                <a:ext cx="954083" cy="43088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rgbClr val="FFC000"/>
                    </a:solidFill>
                    <a:latin typeface="Menlo" charset="0"/>
                    <a:ea typeface="Menlo" charset="0"/>
                    <a:cs typeface="Menlo" charset="0"/>
                  </a:rPr>
                  <a:t>4,5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903242" y="2635940"/>
                <a:ext cx="954107" cy="4308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rgbClr val="FFC000"/>
                    </a:solidFill>
                    <a:latin typeface="Menlo" charset="0"/>
                    <a:ea typeface="Menlo" charset="0"/>
                    <a:cs typeface="Menlo" charset="0"/>
                  </a:rPr>
                  <a:t>6,7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44928" y="2635940"/>
                <a:ext cx="954107" cy="4308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rgbClr val="FFC000"/>
                    </a:solidFill>
                    <a:latin typeface="Menlo" charset="0"/>
                    <a:ea typeface="Menlo" charset="0"/>
                    <a:cs typeface="Menlo" charset="0"/>
                  </a:rPr>
                  <a:t>1,3</a:t>
                </a:r>
              </a:p>
            </p:txBody>
          </p:sp>
        </p:grpSp>
        <p:sp>
          <p:nvSpPr>
            <p:cNvPr id="4" name="Right Arrow 3"/>
            <p:cNvSpPr/>
            <p:nvPr/>
          </p:nvSpPr>
          <p:spPr>
            <a:xfrm>
              <a:off x="5026293" y="3296187"/>
              <a:ext cx="971550" cy="3450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310456" y="3206207"/>
              <a:ext cx="4290869" cy="5250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81832" y="3268662"/>
              <a:ext cx="954083" cy="4308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3,4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10977" y="3268662"/>
              <a:ext cx="954107" cy="4308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5,6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52663" y="3268662"/>
              <a:ext cx="954107" cy="4308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1,2</a:t>
              </a:r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1957525" y="3056962"/>
              <a:ext cx="157162" cy="29155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66830" y="2591696"/>
              <a:ext cx="400109" cy="4308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40146" y="3268662"/>
              <a:ext cx="954107" cy="4308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7,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449185" y="6112262"/>
            <a:ext cx="40983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Could we get </a:t>
            </a:r>
            <a:r>
              <a:rPr lang="en-US" sz="2400">
                <a:latin typeface="+mj-lt"/>
              </a:rPr>
              <a:t>faster insertions?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432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0058"/>
            <a:ext cx="7886701" cy="3445328"/>
          </a:xfrm>
        </p:spPr>
        <p:txBody>
          <a:bodyPr>
            <a:normAutofit/>
          </a:bodyPr>
          <a:lstStyle/>
          <a:p>
            <a:r>
              <a:rPr lang="en-US" dirty="0"/>
              <a:t>What about if we want to be able to search quickly along multiple attributes (e.g. not just age)?</a:t>
            </a:r>
          </a:p>
          <a:p>
            <a:pPr lvl="1"/>
            <a:r>
              <a:rPr lang="en-US" dirty="0"/>
              <a:t>We could keep multiple copies of the records, each sorted by one attribute set… this would take a lot of space</a:t>
            </a:r>
          </a:p>
          <a:p>
            <a:pPr marL="0" indent="0">
              <a:buNone/>
            </a:pPr>
            <a:endParaRPr lang="en-US" b="1" i="1" dirty="0"/>
          </a:p>
          <a:p>
            <a:endParaRPr lang="en-US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12440" y="4253691"/>
            <a:ext cx="599254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Can we get fast search over multiple attribute sets without taking too much space?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12440" y="5800784"/>
            <a:ext cx="599254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We’ll create separate data structures called </a:t>
            </a:r>
            <a:r>
              <a:rPr lang="en-US" sz="2400" b="1" i="1" dirty="0">
                <a:latin typeface="+mj-lt"/>
              </a:rPr>
              <a:t>indexes</a:t>
            </a:r>
            <a:r>
              <a:rPr lang="en-US" sz="2400" dirty="0">
                <a:latin typeface="+mj-lt"/>
              </a:rPr>
              <a:t> to address all these points</a:t>
            </a:r>
          </a:p>
        </p:txBody>
      </p:sp>
    </p:spTree>
    <p:extLst>
      <p:ext uri="{BB962C8B-B14F-4D97-AF65-F5344CB8AC3E}">
        <p14:creationId xmlns:p14="http://schemas.microsoft.com/office/powerpoint/2010/main" val="132746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895851"/>
          </a:xfrm>
        </p:spPr>
        <p:txBody>
          <a:bodyPr>
            <a:normAutofit/>
          </a:bodyPr>
          <a:lstStyle/>
          <a:p>
            <a:r>
              <a:rPr lang="en-US" dirty="0"/>
              <a:t>An additional file, that allows fast access to records in the data file given a search key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(key,</a:t>
            </a:r>
            <a:r>
              <a:rPr lang="zh-CN" altLang="en-US" dirty="0"/>
              <a:t> </a:t>
            </a:r>
            <a:r>
              <a:rPr lang="en-US" altLang="zh-CN" dirty="0"/>
              <a:t>value)</a:t>
            </a:r>
            <a:r>
              <a:rPr lang="zh-CN" altLang="en-US" dirty="0"/>
              <a:t> </a:t>
            </a:r>
            <a:r>
              <a:rPr lang="en-US" altLang="zh-CN" dirty="0"/>
              <a:t>pairs: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attribute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student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name)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</a:p>
          <a:p>
            <a:pPr>
              <a:buSzPct val="75000"/>
            </a:pPr>
            <a:r>
              <a:rPr lang="en-US" dirty="0"/>
              <a:t>An index can store the full rows it points to (</a:t>
            </a:r>
            <a:r>
              <a:rPr lang="en-US" i="1" dirty="0"/>
              <a:t>primary index</a:t>
            </a:r>
            <a:r>
              <a:rPr lang="en-US" dirty="0"/>
              <a:t>) or pointers to those rows (</a:t>
            </a:r>
            <a:r>
              <a:rPr lang="en-US" i="1" dirty="0"/>
              <a:t>secondary index</a:t>
            </a:r>
            <a:r>
              <a:rPr lang="en-US" dirty="0"/>
              <a:t>)</a:t>
            </a:r>
          </a:p>
          <a:p>
            <a:pPr lvl="1">
              <a:buSzPct val="75000"/>
            </a:pPr>
            <a:r>
              <a:rPr lang="en-US" dirty="0"/>
              <a:t>We’ll mainly consider secondary indexes</a:t>
            </a:r>
            <a:endParaRPr lang="en-US" altLang="zh-CN" dirty="0"/>
          </a:p>
          <a:p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84721" cy="4351338"/>
          </a:xfrm>
        </p:spPr>
        <p:txBody>
          <a:bodyPr/>
          <a:lstStyle/>
          <a:p>
            <a:r>
              <a:rPr lang="en-US" altLang="zh-CN" b="1" dirty="0"/>
              <a:t>Primary</a:t>
            </a:r>
            <a:r>
              <a:rPr lang="zh-CN" altLang="en-US" b="1" dirty="0"/>
              <a:t> </a:t>
            </a:r>
            <a:r>
              <a:rPr lang="en-US" altLang="zh-CN" b="1" dirty="0"/>
              <a:t>key</a:t>
            </a:r>
          </a:p>
          <a:p>
            <a:pPr lvl="1"/>
            <a:r>
              <a:rPr lang="en-US" altLang="zh-CN" dirty="0"/>
              <a:t>uniquely</a:t>
            </a:r>
            <a:r>
              <a:rPr lang="zh-CN" altLang="en-US" dirty="0"/>
              <a:t> </a:t>
            </a:r>
            <a:r>
              <a:rPr lang="en-US" altLang="zh-CN" dirty="0"/>
              <a:t>identifies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tuple</a:t>
            </a:r>
          </a:p>
          <a:p>
            <a:endParaRPr lang="en-US" altLang="zh-CN" dirty="0"/>
          </a:p>
          <a:p>
            <a:r>
              <a:rPr lang="en-US" altLang="zh-CN" b="1" dirty="0"/>
              <a:t>Key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sequential</a:t>
            </a:r>
            <a:r>
              <a:rPr lang="zh-CN" altLang="en-US" b="1" dirty="0"/>
              <a:t> </a:t>
            </a:r>
            <a:r>
              <a:rPr lang="en-US" altLang="zh-CN" b="1" dirty="0"/>
              <a:t>file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sorted</a:t>
            </a:r>
          </a:p>
          <a:p>
            <a:endParaRPr lang="en-US" altLang="zh-CN" dirty="0"/>
          </a:p>
          <a:p>
            <a:r>
              <a:rPr lang="en-US" altLang="zh-CN" b="1" dirty="0"/>
              <a:t>Index</a:t>
            </a:r>
            <a:r>
              <a:rPr lang="zh-CN" altLang="en-US" b="1" dirty="0"/>
              <a:t> </a:t>
            </a:r>
            <a:r>
              <a:rPr lang="en-US" altLang="zh-CN" b="1" dirty="0"/>
              <a:t>key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organized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issued?</a:t>
            </a:r>
          </a:p>
          <a:p>
            <a:endParaRPr lang="en-US" dirty="0"/>
          </a:p>
          <a:p>
            <a:r>
              <a:rPr lang="en-US" altLang="zh-CN" dirty="0"/>
              <a:t>Indexing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performance?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57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sID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46863"/>
              </p:ext>
            </p:extLst>
          </p:nvPr>
        </p:nvGraphicFramePr>
        <p:xfrm>
          <a:off x="4261835" y="2598554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SP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454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805877"/>
              </p:ext>
            </p:extLst>
          </p:nvPr>
        </p:nvGraphicFramePr>
        <p:xfrm>
          <a:off x="4233721" y="3485571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9240"/>
              </p:ext>
            </p:extLst>
          </p:nvPr>
        </p:nvGraphicFramePr>
        <p:xfrm>
          <a:off x="4225557" y="4411239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992329"/>
              </p:ext>
            </p:extLst>
          </p:nvPr>
        </p:nvGraphicFramePr>
        <p:xfrm>
          <a:off x="4225557" y="5355568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96837"/>
              </p:ext>
            </p:extLst>
          </p:nvPr>
        </p:nvGraphicFramePr>
        <p:xfrm>
          <a:off x="1262822" y="2927879"/>
          <a:ext cx="1094014" cy="296672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75960" y="2187671"/>
            <a:ext cx="88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Index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17544" y="1949792"/>
            <a:ext cx="1301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Data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File</a:t>
            </a:r>
            <a:endParaRPr lang="en-US" sz="24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44769" y="2791905"/>
            <a:ext cx="2188952" cy="32959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36605" y="3138738"/>
            <a:ext cx="2188952" cy="3961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72883" y="3704305"/>
            <a:ext cx="2188952" cy="1944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72883" y="4082781"/>
            <a:ext cx="2188952" cy="1944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089225" y="4589690"/>
            <a:ext cx="2136332" cy="689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097389" y="4937187"/>
            <a:ext cx="2136332" cy="689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89225" y="5353638"/>
            <a:ext cx="2144496" cy="2090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93307" y="5717785"/>
            <a:ext cx="2144496" cy="2090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45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cNum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41817"/>
              </p:ext>
            </p:extLst>
          </p:nvPr>
        </p:nvGraphicFramePr>
        <p:xfrm>
          <a:off x="4261835" y="2598554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SP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454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40958"/>
              </p:ext>
            </p:extLst>
          </p:nvPr>
        </p:nvGraphicFramePr>
        <p:xfrm>
          <a:off x="4233721" y="3485571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276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1329"/>
              </p:ext>
            </p:extLst>
          </p:nvPr>
        </p:nvGraphicFramePr>
        <p:xfrm>
          <a:off x="4225557" y="4411239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383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046140"/>
              </p:ext>
            </p:extLst>
          </p:nvPr>
        </p:nvGraphicFramePr>
        <p:xfrm>
          <a:off x="4225557" y="5355568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470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17389"/>
              </p:ext>
            </p:extLst>
          </p:nvPr>
        </p:nvGraphicFramePr>
        <p:xfrm>
          <a:off x="1262822" y="2927879"/>
          <a:ext cx="1094014" cy="296672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548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52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225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276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354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383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454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75960" y="2187671"/>
            <a:ext cx="88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Index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17544" y="1949792"/>
            <a:ext cx="1301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Data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File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44769" y="3121501"/>
            <a:ext cx="2180788" cy="241665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36605" y="3534874"/>
            <a:ext cx="2197116" cy="16943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72883" y="3898793"/>
            <a:ext cx="2188952" cy="75985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072883" y="4082781"/>
            <a:ext cx="2188952" cy="1944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89225" y="2791905"/>
            <a:ext cx="2136332" cy="186673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97389" y="4937187"/>
            <a:ext cx="2136332" cy="689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89225" y="3138738"/>
            <a:ext cx="2136332" cy="22149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93307" y="5717785"/>
            <a:ext cx="2144496" cy="2090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indexes:</a:t>
            </a:r>
          </a:p>
          <a:p>
            <a:pPr lvl="1"/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</a:p>
          <a:p>
            <a:pPr lvl="1"/>
            <a:r>
              <a:rPr lang="en-US" altLang="zh-CN" dirty="0"/>
              <a:t>B+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</a:p>
          <a:p>
            <a:endParaRPr lang="en-US" altLang="zh-CN" dirty="0"/>
          </a:p>
          <a:p>
            <a:r>
              <a:rPr lang="en-US" altLang="zh-CN" dirty="0"/>
              <a:t>Specialized indexes</a:t>
            </a:r>
          </a:p>
          <a:p>
            <a:pPr lvl="1"/>
            <a:r>
              <a:rPr lang="en-US" altLang="zh-CN" dirty="0"/>
              <a:t>R-trees</a:t>
            </a:r>
          </a:p>
          <a:p>
            <a:pPr lvl="1"/>
            <a:r>
              <a:rPr lang="en-US" altLang="zh-CN" dirty="0"/>
              <a:t>Inverted index</a:t>
            </a:r>
          </a:p>
          <a:p>
            <a:pPr lvl="1"/>
            <a:r>
              <a:rPr lang="mr-IN" altLang="zh-CN" dirty="0"/>
              <a:t>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4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B+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Tree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77827" name="Group 3"/>
          <p:cNvGraphicFramePr>
            <a:graphicFrameLocks noGrp="1"/>
          </p:cNvGraphicFramePr>
          <p:nvPr>
            <p:extLst/>
          </p:nvPr>
        </p:nvGraphicFramePr>
        <p:xfrm>
          <a:off x="4572000" y="2551510"/>
          <a:ext cx="1600203" cy="51435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69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69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849" name="Group 25"/>
          <p:cNvGraphicFramePr>
            <a:graphicFrameLocks noGrp="1"/>
          </p:cNvGraphicFramePr>
          <p:nvPr>
            <p:extLst/>
          </p:nvPr>
        </p:nvGraphicFramePr>
        <p:xfrm>
          <a:off x="3200400" y="3237310"/>
          <a:ext cx="1600203" cy="51435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69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69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871" name="Group 47"/>
          <p:cNvGraphicFramePr>
            <a:graphicFrameLocks noGrp="1"/>
          </p:cNvGraphicFramePr>
          <p:nvPr>
            <p:extLst/>
          </p:nvPr>
        </p:nvGraphicFramePr>
        <p:xfrm>
          <a:off x="5772150" y="3237310"/>
          <a:ext cx="1600203" cy="51435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69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69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140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893" name="Group 69"/>
          <p:cNvGraphicFramePr>
            <a:graphicFrameLocks noGrp="1"/>
          </p:cNvGraphicFramePr>
          <p:nvPr>
            <p:extLst/>
          </p:nvPr>
        </p:nvGraphicFramePr>
        <p:xfrm>
          <a:off x="2514600" y="4323160"/>
          <a:ext cx="1200153" cy="514350"/>
        </p:xfrm>
        <a:graphic>
          <a:graphicData uri="http://schemas.openxmlformats.org/drawingml/2006/table">
            <a:tbl>
              <a:tblPr/>
              <a:tblGrid>
                <a:gridCol w="167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8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787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915" name="Group 91"/>
          <p:cNvGraphicFramePr>
            <a:graphicFrameLocks noGrp="1"/>
          </p:cNvGraphicFramePr>
          <p:nvPr>
            <p:extLst/>
          </p:nvPr>
        </p:nvGraphicFramePr>
        <p:xfrm>
          <a:off x="3886200" y="4323160"/>
          <a:ext cx="1200153" cy="514350"/>
        </p:xfrm>
        <a:graphic>
          <a:graphicData uri="http://schemas.openxmlformats.org/drawingml/2006/table">
            <a:tbl>
              <a:tblPr/>
              <a:tblGrid>
                <a:gridCol w="167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8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787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40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937" name="Group 113"/>
          <p:cNvGraphicFramePr>
            <a:graphicFrameLocks noGrp="1"/>
          </p:cNvGraphicFramePr>
          <p:nvPr>
            <p:extLst/>
          </p:nvPr>
        </p:nvGraphicFramePr>
        <p:xfrm>
          <a:off x="5200650" y="4323160"/>
          <a:ext cx="1200153" cy="514350"/>
        </p:xfrm>
        <a:graphic>
          <a:graphicData uri="http://schemas.openxmlformats.org/drawingml/2006/table">
            <a:tbl>
              <a:tblPr/>
              <a:tblGrid>
                <a:gridCol w="167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8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787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959" name="Group 135"/>
          <p:cNvGraphicFramePr>
            <a:graphicFrameLocks noGrp="1"/>
          </p:cNvGraphicFramePr>
          <p:nvPr>
            <p:extLst/>
          </p:nvPr>
        </p:nvGraphicFramePr>
        <p:xfrm>
          <a:off x="6515100" y="4323160"/>
          <a:ext cx="1200153" cy="514350"/>
        </p:xfrm>
        <a:graphic>
          <a:graphicData uri="http://schemas.openxmlformats.org/drawingml/2006/table">
            <a:tbl>
              <a:tblPr/>
              <a:tblGrid>
                <a:gridCol w="167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8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787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90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7981" name="Line 157"/>
          <p:cNvSpPr>
            <a:spLocks noChangeShapeType="1"/>
          </p:cNvSpPr>
          <p:nvPr/>
        </p:nvSpPr>
        <p:spPr bwMode="auto">
          <a:xfrm flipH="1">
            <a:off x="3200400" y="2951560"/>
            <a:ext cx="148590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82" name="Line 158"/>
          <p:cNvSpPr>
            <a:spLocks noChangeShapeType="1"/>
          </p:cNvSpPr>
          <p:nvPr/>
        </p:nvSpPr>
        <p:spPr bwMode="auto">
          <a:xfrm>
            <a:off x="4972050" y="2951560"/>
            <a:ext cx="80010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83" name="Line 159"/>
          <p:cNvSpPr>
            <a:spLocks noChangeShapeType="1"/>
          </p:cNvSpPr>
          <p:nvPr/>
        </p:nvSpPr>
        <p:spPr bwMode="auto">
          <a:xfrm flipH="1">
            <a:off x="2514600" y="3637360"/>
            <a:ext cx="8001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84" name="Line 160"/>
          <p:cNvSpPr>
            <a:spLocks noChangeShapeType="1"/>
          </p:cNvSpPr>
          <p:nvPr/>
        </p:nvSpPr>
        <p:spPr bwMode="auto">
          <a:xfrm>
            <a:off x="3600450" y="3637360"/>
            <a:ext cx="28575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85" name="Line 161"/>
          <p:cNvSpPr>
            <a:spLocks noChangeShapeType="1"/>
          </p:cNvSpPr>
          <p:nvPr/>
        </p:nvSpPr>
        <p:spPr bwMode="auto">
          <a:xfrm>
            <a:off x="3943350" y="3637360"/>
            <a:ext cx="12573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86" name="Line 162"/>
          <p:cNvSpPr>
            <a:spLocks noChangeShapeType="1"/>
          </p:cNvSpPr>
          <p:nvPr/>
        </p:nvSpPr>
        <p:spPr bwMode="auto">
          <a:xfrm>
            <a:off x="5886450" y="3637360"/>
            <a:ext cx="62865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90" name="Line 166"/>
          <p:cNvSpPr>
            <a:spLocks noChangeShapeType="1"/>
          </p:cNvSpPr>
          <p:nvPr/>
        </p:nvSpPr>
        <p:spPr bwMode="auto">
          <a:xfrm>
            <a:off x="3657600" y="4723210"/>
            <a:ext cx="228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91" name="Line 167"/>
          <p:cNvSpPr>
            <a:spLocks noChangeShapeType="1"/>
          </p:cNvSpPr>
          <p:nvPr/>
        </p:nvSpPr>
        <p:spPr bwMode="auto">
          <a:xfrm>
            <a:off x="4972050" y="4723210"/>
            <a:ext cx="228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92" name="Line 168"/>
          <p:cNvSpPr>
            <a:spLocks noChangeShapeType="1"/>
          </p:cNvSpPr>
          <p:nvPr/>
        </p:nvSpPr>
        <p:spPr bwMode="auto">
          <a:xfrm>
            <a:off x="6343650" y="4723210"/>
            <a:ext cx="17145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93" name="Rectangle 169"/>
          <p:cNvSpPr>
            <a:spLocks noChangeArrowheads="1"/>
          </p:cNvSpPr>
          <p:nvPr/>
        </p:nvSpPr>
        <p:spPr bwMode="auto">
          <a:xfrm>
            <a:off x="237841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10</a:t>
            </a:r>
          </a:p>
        </p:txBody>
      </p:sp>
      <p:sp>
        <p:nvSpPr>
          <p:cNvPr id="77994" name="Rectangle 170"/>
          <p:cNvSpPr>
            <a:spLocks noChangeArrowheads="1"/>
          </p:cNvSpPr>
          <p:nvPr/>
        </p:nvSpPr>
        <p:spPr bwMode="auto">
          <a:xfrm>
            <a:off x="289269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12</a:t>
            </a:r>
          </a:p>
        </p:txBody>
      </p:sp>
      <p:sp>
        <p:nvSpPr>
          <p:cNvPr id="77995" name="Rectangle 171"/>
          <p:cNvSpPr>
            <a:spLocks noChangeArrowheads="1"/>
          </p:cNvSpPr>
          <p:nvPr/>
        </p:nvSpPr>
        <p:spPr bwMode="auto">
          <a:xfrm>
            <a:off x="329274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15</a:t>
            </a:r>
          </a:p>
        </p:txBody>
      </p:sp>
      <p:sp>
        <p:nvSpPr>
          <p:cNvPr id="77996" name="Rectangle 172"/>
          <p:cNvSpPr>
            <a:spLocks noChangeArrowheads="1"/>
          </p:cNvSpPr>
          <p:nvPr/>
        </p:nvSpPr>
        <p:spPr bwMode="auto">
          <a:xfrm>
            <a:off x="3749941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20</a:t>
            </a:r>
          </a:p>
        </p:txBody>
      </p:sp>
      <p:sp>
        <p:nvSpPr>
          <p:cNvPr id="77997" name="Rectangle 173"/>
          <p:cNvSpPr>
            <a:spLocks noChangeArrowheads="1"/>
          </p:cNvSpPr>
          <p:nvPr/>
        </p:nvSpPr>
        <p:spPr bwMode="auto">
          <a:xfrm>
            <a:off x="420714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28</a:t>
            </a:r>
          </a:p>
        </p:txBody>
      </p:sp>
      <p:sp>
        <p:nvSpPr>
          <p:cNvPr id="77998" name="Rectangle 174"/>
          <p:cNvSpPr>
            <a:spLocks noChangeArrowheads="1"/>
          </p:cNvSpPr>
          <p:nvPr/>
        </p:nvSpPr>
        <p:spPr bwMode="auto">
          <a:xfrm>
            <a:off x="455004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30</a:t>
            </a:r>
          </a:p>
        </p:txBody>
      </p:sp>
      <p:sp>
        <p:nvSpPr>
          <p:cNvPr id="77999" name="Rectangle 175"/>
          <p:cNvSpPr>
            <a:spLocks noChangeArrowheads="1"/>
          </p:cNvSpPr>
          <p:nvPr/>
        </p:nvSpPr>
        <p:spPr bwMode="auto">
          <a:xfrm>
            <a:off x="495009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40</a:t>
            </a:r>
          </a:p>
        </p:txBody>
      </p:sp>
      <p:sp>
        <p:nvSpPr>
          <p:cNvPr id="78000" name="Rectangle 176"/>
          <p:cNvSpPr>
            <a:spLocks noChangeArrowheads="1"/>
          </p:cNvSpPr>
          <p:nvPr/>
        </p:nvSpPr>
        <p:spPr bwMode="auto">
          <a:xfrm>
            <a:off x="5292991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60</a:t>
            </a:r>
          </a:p>
        </p:txBody>
      </p:sp>
      <p:sp>
        <p:nvSpPr>
          <p:cNvPr id="78001" name="Rectangle 177"/>
          <p:cNvSpPr>
            <a:spLocks noChangeArrowheads="1"/>
          </p:cNvSpPr>
          <p:nvPr/>
        </p:nvSpPr>
        <p:spPr bwMode="auto">
          <a:xfrm>
            <a:off x="563589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63</a:t>
            </a:r>
          </a:p>
        </p:txBody>
      </p:sp>
      <p:sp>
        <p:nvSpPr>
          <p:cNvPr id="78002" name="Rectangle 178"/>
          <p:cNvSpPr>
            <a:spLocks noChangeArrowheads="1"/>
          </p:cNvSpPr>
          <p:nvPr/>
        </p:nvSpPr>
        <p:spPr bwMode="auto">
          <a:xfrm>
            <a:off x="5978791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80</a:t>
            </a:r>
          </a:p>
        </p:txBody>
      </p:sp>
      <p:sp>
        <p:nvSpPr>
          <p:cNvPr id="78003" name="Rectangle 179"/>
          <p:cNvSpPr>
            <a:spLocks noChangeArrowheads="1"/>
          </p:cNvSpPr>
          <p:nvPr/>
        </p:nvSpPr>
        <p:spPr bwMode="auto">
          <a:xfrm>
            <a:off x="637884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84</a:t>
            </a:r>
          </a:p>
        </p:txBody>
      </p:sp>
      <p:sp>
        <p:nvSpPr>
          <p:cNvPr id="78004" name="Rectangle 180"/>
          <p:cNvSpPr>
            <a:spLocks noChangeArrowheads="1"/>
          </p:cNvSpPr>
          <p:nvPr/>
        </p:nvSpPr>
        <p:spPr bwMode="auto">
          <a:xfrm>
            <a:off x="677889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89</a:t>
            </a:r>
          </a:p>
        </p:txBody>
      </p:sp>
      <p:sp>
        <p:nvSpPr>
          <p:cNvPr id="78005" name="Line 181"/>
          <p:cNvSpPr>
            <a:spLocks noChangeShapeType="1"/>
          </p:cNvSpPr>
          <p:nvPr/>
        </p:nvSpPr>
        <p:spPr bwMode="auto">
          <a:xfrm flipH="1">
            <a:off x="2514600" y="4723210"/>
            <a:ext cx="1143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06" name="Line 182"/>
          <p:cNvSpPr>
            <a:spLocks noChangeShapeType="1"/>
          </p:cNvSpPr>
          <p:nvPr/>
        </p:nvSpPr>
        <p:spPr bwMode="auto">
          <a:xfrm>
            <a:off x="2857500" y="4723210"/>
            <a:ext cx="5715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07" name="Line 183"/>
          <p:cNvSpPr>
            <a:spLocks noChangeShapeType="1"/>
          </p:cNvSpPr>
          <p:nvPr/>
        </p:nvSpPr>
        <p:spPr bwMode="auto">
          <a:xfrm>
            <a:off x="3143250" y="4723210"/>
            <a:ext cx="17145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08" name="Line 184"/>
          <p:cNvSpPr>
            <a:spLocks noChangeShapeType="1"/>
          </p:cNvSpPr>
          <p:nvPr/>
        </p:nvSpPr>
        <p:spPr bwMode="auto">
          <a:xfrm flipH="1">
            <a:off x="3771900" y="4723210"/>
            <a:ext cx="2286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09" name="Line 185"/>
          <p:cNvSpPr>
            <a:spLocks noChangeShapeType="1"/>
          </p:cNvSpPr>
          <p:nvPr/>
        </p:nvSpPr>
        <p:spPr bwMode="auto">
          <a:xfrm>
            <a:off x="4229100" y="4723210"/>
            <a:ext cx="114299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0" name="Line 186"/>
          <p:cNvSpPr>
            <a:spLocks noChangeShapeType="1"/>
          </p:cNvSpPr>
          <p:nvPr/>
        </p:nvSpPr>
        <p:spPr bwMode="auto">
          <a:xfrm>
            <a:off x="4457700" y="4723210"/>
            <a:ext cx="1143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1" name="Line 187"/>
          <p:cNvSpPr>
            <a:spLocks noChangeShapeType="1"/>
          </p:cNvSpPr>
          <p:nvPr/>
        </p:nvSpPr>
        <p:spPr bwMode="auto">
          <a:xfrm>
            <a:off x="4743450" y="4723210"/>
            <a:ext cx="2286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2" name="Line 188"/>
          <p:cNvSpPr>
            <a:spLocks noChangeShapeType="1"/>
          </p:cNvSpPr>
          <p:nvPr/>
        </p:nvSpPr>
        <p:spPr bwMode="auto">
          <a:xfrm>
            <a:off x="5314950" y="4723210"/>
            <a:ext cx="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3" name="Line 189"/>
          <p:cNvSpPr>
            <a:spLocks noChangeShapeType="1"/>
          </p:cNvSpPr>
          <p:nvPr/>
        </p:nvSpPr>
        <p:spPr bwMode="auto">
          <a:xfrm>
            <a:off x="5486400" y="4666060"/>
            <a:ext cx="17145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4" name="Line 190"/>
          <p:cNvSpPr>
            <a:spLocks noChangeShapeType="1"/>
          </p:cNvSpPr>
          <p:nvPr/>
        </p:nvSpPr>
        <p:spPr bwMode="auto">
          <a:xfrm flipH="1">
            <a:off x="6000750" y="4723210"/>
            <a:ext cx="62865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5" name="Line 191"/>
          <p:cNvSpPr>
            <a:spLocks noChangeShapeType="1"/>
          </p:cNvSpPr>
          <p:nvPr/>
        </p:nvSpPr>
        <p:spPr bwMode="auto">
          <a:xfrm flipH="1">
            <a:off x="6400800" y="4723210"/>
            <a:ext cx="4572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6" name="Line 192"/>
          <p:cNvSpPr>
            <a:spLocks noChangeShapeType="1"/>
          </p:cNvSpPr>
          <p:nvPr/>
        </p:nvSpPr>
        <p:spPr bwMode="auto">
          <a:xfrm flipH="1">
            <a:off x="6800850" y="4723210"/>
            <a:ext cx="3429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7" name="Line 193"/>
          <p:cNvSpPr>
            <a:spLocks noChangeShapeType="1"/>
          </p:cNvSpPr>
          <p:nvPr/>
        </p:nvSpPr>
        <p:spPr bwMode="auto">
          <a:xfrm>
            <a:off x="7658100" y="4723210"/>
            <a:ext cx="228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48" name="TextBox 47"/>
          <p:cNvSpPr txBox="1"/>
          <p:nvPr/>
        </p:nvSpPr>
        <p:spPr>
          <a:xfrm>
            <a:off x="6800851" y="1833788"/>
            <a:ext cx="1063487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K = 30? </a:t>
            </a:r>
          </a:p>
        </p:txBody>
      </p:sp>
      <p:sp>
        <p:nvSpPr>
          <p:cNvPr id="2" name="Smiley Face 1"/>
          <p:cNvSpPr/>
          <p:nvPr/>
        </p:nvSpPr>
        <p:spPr>
          <a:xfrm>
            <a:off x="4572000" y="2125266"/>
            <a:ext cx="400050" cy="40005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368368" y="2418064"/>
            <a:ext cx="1081192" cy="4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+mj-lt"/>
              </a:rPr>
              <a:t>30 </a:t>
            </a:r>
            <a:r>
              <a:rPr lang="en-US" sz="2250">
                <a:latin typeface="+mj-lt"/>
              </a:rPr>
              <a:t>&lt; 80</a:t>
            </a:r>
            <a:endParaRPr lang="en-US" sz="225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8368" y="3126361"/>
            <a:ext cx="1771650" cy="4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+mj-lt"/>
              </a:rPr>
              <a:t>30 in [20,60)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8368" y="5281614"/>
            <a:ext cx="1724294" cy="4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+mj-lt"/>
              </a:rPr>
              <a:t>To the data!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9475" y="5105779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Not all nodes pictured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8368" y="4188168"/>
            <a:ext cx="1771650" cy="4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+mj-lt"/>
              </a:rPr>
              <a:t>30 in [30,40)</a:t>
            </a:r>
          </a:p>
        </p:txBody>
      </p:sp>
    </p:spTree>
    <p:extLst>
      <p:ext uri="{BB962C8B-B14F-4D97-AF65-F5344CB8AC3E}">
        <p14:creationId xmlns:p14="http://schemas.microsoft.com/office/powerpoint/2010/main" val="124756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7869E-17 -1.11111E-6 L 0.00326 0.097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6 0.09792 L -0.12891 0.15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5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91 0.15209 L -0.12891 0.2557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91 0.25579 L -0.10118 0.354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18 0.35486 L -0.03685 0.4430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5 0.44305 L -0.00938 0.6217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3" grpId="0" animBg="1"/>
      <p:bldP spid="51" grpId="0" animBg="1"/>
      <p:bldP spid="52" grpId="0" animBg="1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Clustered vs. </a:t>
            </a:r>
            <a:r>
              <a:rPr lang="en-US" b="1" dirty="0" err="1">
                <a:latin typeface="+mn-lt"/>
              </a:rPr>
              <a:t>Unclustered</a:t>
            </a:r>
            <a:r>
              <a:rPr lang="en-US" b="1" dirty="0">
                <a:latin typeface="+mn-lt"/>
              </a:rPr>
              <a:t> Index</a:t>
            </a:r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/>
          </p:nvPr>
        </p:nvGraphicFramePr>
        <p:xfrm>
          <a:off x="1679752" y="2343881"/>
          <a:ext cx="870162" cy="514350"/>
        </p:xfrm>
        <a:graphic>
          <a:graphicData uri="http://schemas.openxmlformats.org/drawingml/2006/table">
            <a:tbl>
              <a:tblPr/>
              <a:tblGrid>
                <a:gridCol w="440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endCxn id="5" idx="0"/>
          </p:cNvCxnSpPr>
          <p:nvPr/>
        </p:nvCxnSpPr>
        <p:spPr>
          <a:xfrm flipH="1">
            <a:off x="1318856" y="2715959"/>
            <a:ext cx="641083" cy="6697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Group 113"/>
          <p:cNvGraphicFramePr>
            <a:graphicFrameLocks noGrp="1"/>
          </p:cNvGraphicFramePr>
          <p:nvPr>
            <p:extLst/>
          </p:nvPr>
        </p:nvGraphicFramePr>
        <p:xfrm>
          <a:off x="677773" y="3385739"/>
          <a:ext cx="1282167" cy="538844"/>
        </p:xfrm>
        <a:graphic>
          <a:graphicData uri="http://schemas.openxmlformats.org/drawingml/2006/table">
            <a:tbl>
              <a:tblPr/>
              <a:tblGrid>
                <a:gridCol w="1793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93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93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6942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Group 113"/>
          <p:cNvGraphicFramePr>
            <a:graphicFrameLocks noGrp="1"/>
          </p:cNvGraphicFramePr>
          <p:nvPr>
            <p:extLst/>
          </p:nvPr>
        </p:nvGraphicFramePr>
        <p:xfrm>
          <a:off x="2272112" y="3377575"/>
          <a:ext cx="1288944" cy="538844"/>
        </p:xfrm>
        <a:graphic>
          <a:graphicData uri="http://schemas.openxmlformats.org/drawingml/2006/table">
            <a:tbl>
              <a:tblPr/>
              <a:tblGrid>
                <a:gridCol w="180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6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02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96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8029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6942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2320836" y="2715959"/>
            <a:ext cx="595748" cy="661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0"/>
          </p:cNvCxnSpPr>
          <p:nvPr/>
        </p:nvCxnSpPr>
        <p:spPr>
          <a:xfrm flipH="1">
            <a:off x="644396" y="3773653"/>
            <a:ext cx="108524" cy="4805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898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19</a:t>
            </a:r>
          </a:p>
        </p:txBody>
      </p:sp>
      <p:cxnSp>
        <p:nvCxnSpPr>
          <p:cNvPr id="15" name="Straight Arrow Connector 14"/>
          <p:cNvCxnSpPr>
            <a:endCxn id="16" idx="0"/>
          </p:cNvCxnSpPr>
          <p:nvPr/>
        </p:nvCxnSpPr>
        <p:spPr>
          <a:xfrm>
            <a:off x="1003030" y="3779869"/>
            <a:ext cx="67223" cy="4743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89755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22</a:t>
            </a:r>
          </a:p>
        </p:txBody>
      </p:sp>
      <p:cxnSp>
        <p:nvCxnSpPr>
          <p:cNvPr id="17" name="Straight Arrow Connector 16"/>
          <p:cNvCxnSpPr>
            <a:endCxn id="18" idx="0"/>
          </p:cNvCxnSpPr>
          <p:nvPr/>
        </p:nvCxnSpPr>
        <p:spPr>
          <a:xfrm>
            <a:off x="1324423" y="3779869"/>
            <a:ext cx="171687" cy="4805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15612" y="4260423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27</a:t>
            </a:r>
          </a:p>
        </p:txBody>
      </p: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1634035" y="3779869"/>
            <a:ext cx="287932" cy="4796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1469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28</a:t>
            </a:r>
          </a:p>
        </p:txBody>
      </p:sp>
      <p:cxnSp>
        <p:nvCxnSpPr>
          <p:cNvPr id="21" name="Straight Arrow Connector 20"/>
          <p:cNvCxnSpPr>
            <a:endCxn id="22" idx="0"/>
          </p:cNvCxnSpPr>
          <p:nvPr/>
        </p:nvCxnSpPr>
        <p:spPr>
          <a:xfrm flipH="1">
            <a:off x="2347823" y="3845533"/>
            <a:ext cx="28746" cy="413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67325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30</a:t>
            </a:r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>
            <a:off x="2608626" y="3779143"/>
            <a:ext cx="165054" cy="4803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93182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33</a:t>
            </a:r>
          </a:p>
        </p:txBody>
      </p:sp>
      <p:cxnSp>
        <p:nvCxnSpPr>
          <p:cNvPr id="25" name="Straight Arrow Connector 24"/>
          <p:cNvCxnSpPr>
            <a:endCxn id="26" idx="0"/>
          </p:cNvCxnSpPr>
          <p:nvPr/>
        </p:nvCxnSpPr>
        <p:spPr>
          <a:xfrm>
            <a:off x="2913196" y="3779143"/>
            <a:ext cx="286341" cy="4803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9039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35</a:t>
            </a:r>
          </a:p>
        </p:txBody>
      </p: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3182038" y="3773176"/>
            <a:ext cx="443355" cy="4810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44895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37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835492" y="3773653"/>
            <a:ext cx="573440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6" name="Group 4"/>
          <p:cNvGraphicFramePr>
            <a:graphicFrameLocks noGrp="1"/>
          </p:cNvGraphicFramePr>
          <p:nvPr>
            <p:extLst/>
          </p:nvPr>
        </p:nvGraphicFramePr>
        <p:xfrm>
          <a:off x="6458087" y="2343881"/>
          <a:ext cx="870162" cy="514350"/>
        </p:xfrm>
        <a:graphic>
          <a:graphicData uri="http://schemas.openxmlformats.org/drawingml/2006/table">
            <a:tbl>
              <a:tblPr/>
              <a:tblGrid>
                <a:gridCol w="440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>
            <a:cxnSpLocks/>
            <a:endCxn id="88" idx="0"/>
          </p:cNvCxnSpPr>
          <p:nvPr/>
        </p:nvCxnSpPr>
        <p:spPr>
          <a:xfrm flipH="1">
            <a:off x="6097191" y="2715959"/>
            <a:ext cx="641084" cy="6697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Group 113"/>
          <p:cNvGraphicFramePr>
            <a:graphicFrameLocks noGrp="1"/>
          </p:cNvGraphicFramePr>
          <p:nvPr>
            <p:extLst/>
          </p:nvPr>
        </p:nvGraphicFramePr>
        <p:xfrm>
          <a:off x="5456108" y="3385739"/>
          <a:ext cx="1282167" cy="538844"/>
        </p:xfrm>
        <a:graphic>
          <a:graphicData uri="http://schemas.openxmlformats.org/drawingml/2006/table">
            <a:tbl>
              <a:tblPr/>
              <a:tblGrid>
                <a:gridCol w="1793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93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93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6942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9" name="Group 113"/>
          <p:cNvGraphicFramePr>
            <a:graphicFrameLocks noGrp="1"/>
          </p:cNvGraphicFramePr>
          <p:nvPr>
            <p:extLst/>
          </p:nvPr>
        </p:nvGraphicFramePr>
        <p:xfrm>
          <a:off x="7050447" y="3377575"/>
          <a:ext cx="1288944" cy="538844"/>
        </p:xfrm>
        <a:graphic>
          <a:graphicData uri="http://schemas.openxmlformats.org/drawingml/2006/table">
            <a:tbl>
              <a:tblPr/>
              <a:tblGrid>
                <a:gridCol w="180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6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02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96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8029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6942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90" name="Straight Arrow Connector 89"/>
          <p:cNvCxnSpPr>
            <a:endCxn id="96" idx="0"/>
          </p:cNvCxnSpPr>
          <p:nvPr/>
        </p:nvCxnSpPr>
        <p:spPr>
          <a:xfrm>
            <a:off x="6084133" y="3797376"/>
            <a:ext cx="190312" cy="4630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2233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19</a:t>
            </a:r>
          </a:p>
        </p:txBody>
      </p:sp>
      <p:cxnSp>
        <p:nvCxnSpPr>
          <p:cNvPr id="93" name="Straight Arrow Connector 92"/>
          <p:cNvCxnSpPr>
            <a:endCxn id="106" idx="0"/>
          </p:cNvCxnSpPr>
          <p:nvPr/>
        </p:nvCxnSpPr>
        <p:spPr>
          <a:xfrm flipH="1">
            <a:off x="7115124" y="3797375"/>
            <a:ext cx="895902" cy="4559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525788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22</a:t>
            </a:r>
          </a:p>
        </p:txBody>
      </p:sp>
      <p:cxnSp>
        <p:nvCxnSpPr>
          <p:cNvPr id="95" name="Straight Arrow Connector 94"/>
          <p:cNvCxnSpPr>
            <a:endCxn id="92" idx="0"/>
          </p:cNvCxnSpPr>
          <p:nvPr/>
        </p:nvCxnSpPr>
        <p:spPr>
          <a:xfrm flipH="1">
            <a:off x="5422731" y="3784824"/>
            <a:ext cx="117339" cy="4694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093947" y="4260423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27</a:t>
            </a:r>
          </a:p>
        </p:txBody>
      </p:sp>
      <p:cxnSp>
        <p:nvCxnSpPr>
          <p:cNvPr id="97" name="Straight Arrow Connector 96"/>
          <p:cNvCxnSpPr>
            <a:endCxn id="98" idx="0"/>
          </p:cNvCxnSpPr>
          <p:nvPr/>
        </p:nvCxnSpPr>
        <p:spPr>
          <a:xfrm>
            <a:off x="6412370" y="3779869"/>
            <a:ext cx="1117979" cy="4838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349851" y="4263735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28</a:t>
            </a:r>
          </a:p>
        </p:txBody>
      </p:sp>
      <p:cxnSp>
        <p:nvCxnSpPr>
          <p:cNvPr id="99" name="Straight Arrow Connector 98"/>
          <p:cNvCxnSpPr>
            <a:endCxn id="94" idx="0"/>
          </p:cNvCxnSpPr>
          <p:nvPr/>
        </p:nvCxnSpPr>
        <p:spPr>
          <a:xfrm>
            <a:off x="5773007" y="3797376"/>
            <a:ext cx="933279" cy="4568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201322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30</a:t>
            </a:r>
          </a:p>
        </p:txBody>
      </p:sp>
      <p:cxnSp>
        <p:nvCxnSpPr>
          <p:cNvPr id="101" name="Straight Arrow Connector 100"/>
          <p:cNvCxnSpPr>
            <a:endCxn id="102" idx="0"/>
          </p:cNvCxnSpPr>
          <p:nvPr/>
        </p:nvCxnSpPr>
        <p:spPr>
          <a:xfrm flipH="1">
            <a:off x="5826922" y="3779142"/>
            <a:ext cx="1560039" cy="4751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46424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33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7691530" y="3779143"/>
            <a:ext cx="262858" cy="4803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797374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35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173141" y="3797376"/>
            <a:ext cx="1207103" cy="4568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934626" y="4253330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37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6613827" y="3773653"/>
            <a:ext cx="573440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7068131" y="2715959"/>
            <a:ext cx="595748" cy="661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419791" y="4879523"/>
            <a:ext cx="1404842" cy="461665"/>
          </a:xfrm>
          <a:prstGeom prst="rect">
            <a:avLst/>
          </a:prstGeom>
          <a:noFill/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+mj-lt"/>
              </a:rPr>
              <a:t>Clustered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6142774" y="4879523"/>
            <a:ext cx="1868252" cy="461665"/>
          </a:xfrm>
          <a:prstGeom prst="rect">
            <a:avLst/>
          </a:prstGeom>
          <a:noFill/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Unclustered</a:t>
            </a:r>
            <a:endParaRPr lang="en-US" sz="2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21908" y="4052502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4025067" y="3131587"/>
            <a:ext cx="106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+mj-lt"/>
              </a:rPr>
              <a:t>Index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File</a:t>
            </a:r>
            <a:endParaRPr lang="en-US" dirty="0">
              <a:latin typeface="+mj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081398" y="4218644"/>
            <a:ext cx="95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+mj-lt"/>
              </a:rPr>
              <a:t>Data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file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597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571499" y="366750"/>
            <a:ext cx="7261285" cy="857250"/>
          </a:xfrm>
          <a:noFill/>
          <a:ln/>
        </p:spPr>
        <p:txBody>
          <a:bodyPr vert="horz" lIns="69056" tIns="34529" rIns="69056" bIns="34529" rtlCol="0" anchor="ctr">
            <a:normAutofit fontScale="90000"/>
          </a:bodyPr>
          <a:lstStyle/>
          <a:p>
            <a:r>
              <a:rPr lang="en-US" dirty="0"/>
              <a:t>Clustered vs. </a:t>
            </a:r>
            <a:r>
              <a:rPr lang="en-US" dirty="0" err="1"/>
              <a:t>Unclustered</a:t>
            </a:r>
            <a:r>
              <a:rPr lang="en-US" dirty="0"/>
              <a:t> Index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499" y="1532806"/>
            <a:ext cx="8330961" cy="4600575"/>
          </a:xfrm>
          <a:noFill/>
          <a:ln/>
        </p:spPr>
        <p:txBody>
          <a:bodyPr vert="horz" lIns="69056" tIns="34529" rIns="69056" bIns="34529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Recall that for a disk with block access, </a:t>
            </a:r>
            <a:r>
              <a:rPr lang="en-US" b="1" dirty="0"/>
              <a:t>sequential IO is much faster than random IO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For exact search, no difference between clustered / </a:t>
            </a:r>
            <a:r>
              <a:rPr lang="en-US" dirty="0" err="1"/>
              <a:t>unclustered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For range search over R values: difference between </a:t>
            </a:r>
            <a:r>
              <a:rPr lang="zh-CN" altLang="en-US" dirty="0"/>
              <a:t>     </a:t>
            </a:r>
            <a:r>
              <a:rPr lang="en-US" b="1" dirty="0"/>
              <a:t>1 random IO + R sequential IO</a:t>
            </a:r>
            <a:r>
              <a:rPr lang="en-US" dirty="0"/>
              <a:t>, and </a:t>
            </a:r>
            <a:r>
              <a:rPr lang="en-US" b="1" dirty="0"/>
              <a:t>R random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24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94014" y="5568043"/>
            <a:ext cx="6368142" cy="0"/>
          </a:xfrm>
          <a:prstGeom prst="straightConnector1">
            <a:avLst/>
          </a:prstGeom>
          <a:ln w="285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26028" y="1534886"/>
            <a:ext cx="0" cy="4348843"/>
          </a:xfrm>
          <a:prstGeom prst="straightConnector1">
            <a:avLst/>
          </a:prstGeom>
          <a:ln w="28575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0966" y="3447697"/>
            <a:ext cx="821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Cost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79985" y="5833131"/>
            <a:ext cx="4196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Percentage</a:t>
            </a:r>
            <a:r>
              <a:rPr lang="zh-CN" altLang="en-US" sz="2800" dirty="0"/>
              <a:t> </a:t>
            </a:r>
            <a:r>
              <a:rPr lang="en-US" altLang="zh-CN" sz="2800" dirty="0"/>
              <a:t>tuples</a:t>
            </a:r>
            <a:r>
              <a:rPr lang="zh-CN" altLang="en-US" sz="2800" dirty="0"/>
              <a:t> </a:t>
            </a:r>
            <a:r>
              <a:rPr lang="en-US" altLang="zh-CN" sz="2800" dirty="0"/>
              <a:t>retrieved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515495" y="56221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119242" y="5771273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100</a:t>
            </a:r>
            <a:endParaRPr lang="en-US" sz="2800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283643" y="225333"/>
            <a:ext cx="3671198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R.K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?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R.K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26028" y="3089800"/>
            <a:ext cx="6059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78085" y="2591251"/>
            <a:ext cx="2154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Sequential</a:t>
            </a:r>
            <a:r>
              <a:rPr lang="zh-CN" altLang="en-US" sz="2400" dirty="0"/>
              <a:t> </a:t>
            </a:r>
            <a:r>
              <a:rPr lang="en-US" altLang="zh-CN" sz="2400" dirty="0"/>
              <a:t>Scan</a:t>
            </a:r>
            <a:endParaRPr lang="en-US" sz="24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426028" y="3126685"/>
            <a:ext cx="6059660" cy="2441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379733">
            <a:off x="3239346" y="3828675"/>
            <a:ext cx="2122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Clustered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 rot="17324781">
            <a:off x="1055082" y="1483992"/>
            <a:ext cx="248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Unclustered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endParaRPr lang="en-US" sz="24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426027" y="483079"/>
            <a:ext cx="1827781" cy="5121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CN" b="1" dirty="0"/>
              <a:t>Logical</a:t>
            </a:r>
            <a:r>
              <a:rPr lang="zh-CN" altLang="en-US" b="1" dirty="0"/>
              <a:t> </a:t>
            </a:r>
            <a:r>
              <a:rPr lang="en-US" altLang="zh-CN" b="1" dirty="0"/>
              <a:t>plans:</a:t>
            </a:r>
          </a:p>
          <a:p>
            <a:pPr lvl="1"/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parser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</a:p>
          <a:p>
            <a:pPr lvl="1"/>
            <a:r>
              <a:rPr lang="en-US" altLang="zh-CN" dirty="0"/>
              <a:t>Expressed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algebra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</a:p>
          <a:p>
            <a:pPr lvl="1"/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plans</a:t>
            </a:r>
            <a:endParaRPr lang="en-US" dirty="0"/>
          </a:p>
          <a:p>
            <a:r>
              <a:rPr lang="en-US" altLang="zh-CN" b="1" dirty="0"/>
              <a:t>Physical</a:t>
            </a:r>
            <a:r>
              <a:rPr lang="zh-CN" altLang="en-US" b="1" dirty="0"/>
              <a:t> </a:t>
            </a:r>
            <a:r>
              <a:rPr lang="en-US" altLang="zh-CN" b="1" dirty="0"/>
              <a:t>plans:</a:t>
            </a:r>
          </a:p>
          <a:p>
            <a:pPr lvl="1"/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operator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</a:t>
            </a:r>
          </a:p>
          <a:p>
            <a:pPr lvl="1"/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plans</a:t>
            </a:r>
          </a:p>
          <a:p>
            <a:r>
              <a:rPr lang="en-US" altLang="zh-CN" b="1" dirty="0"/>
              <a:t>Query</a:t>
            </a:r>
            <a:r>
              <a:rPr lang="zh-CN" altLang="en-US" b="1" dirty="0"/>
              <a:t> </a:t>
            </a:r>
            <a:r>
              <a:rPr lang="en-US" altLang="zh-CN" b="1" dirty="0"/>
              <a:t>Optimization:</a:t>
            </a:r>
          </a:p>
          <a:p>
            <a:pPr lvl="1"/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</a:p>
          <a:p>
            <a:pPr lvl="1"/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6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enables</a:t>
            </a:r>
            <a:r>
              <a:rPr lang="zh-CN" altLang="en-US" dirty="0"/>
              <a:t> </a:t>
            </a:r>
            <a:r>
              <a:rPr lang="en-US" altLang="zh-CN" dirty="0"/>
              <a:t>direct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records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  <a:p>
            <a:pPr lvl="1"/>
            <a:r>
              <a:rPr lang="en-US" altLang="zh-CN" dirty="0"/>
              <a:t>B+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1"/>
            <a:r>
              <a:rPr lang="en-US" altLang="zh-CN" dirty="0"/>
              <a:t>Clustered/</a:t>
            </a:r>
            <a:r>
              <a:rPr lang="en-US" altLang="zh-CN" dirty="0" err="1"/>
              <a:t>unclustered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resides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</a:p>
          <a:p>
            <a:pPr lvl="1"/>
            <a:r>
              <a:rPr lang="en-US" altLang="zh-CN" dirty="0"/>
              <a:t>Organized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blocks</a:t>
            </a:r>
          </a:p>
          <a:p>
            <a:pPr lvl="1"/>
            <a:r>
              <a:rPr lang="en-US" altLang="zh-CN" dirty="0"/>
              <a:t>Sequential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</a:p>
          <a:p>
            <a:pPr lvl="1"/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1-2%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worse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sequential</a:t>
            </a:r>
            <a:r>
              <a:rPr lang="zh-CN" altLang="en-US" dirty="0"/>
              <a:t> </a:t>
            </a:r>
            <a:r>
              <a:rPr lang="en-US" altLang="zh-CN" dirty="0"/>
              <a:t>scan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entire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404131" y="2024064"/>
            <a:ext cx="83357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Offering</a:t>
            </a:r>
            <a:r>
              <a:rPr lang="zh-CN" alt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oID</a:t>
            </a:r>
            <a:r>
              <a:rPr lang="en-US" dirty="0"/>
              <a:t>, </a:t>
            </a:r>
            <a:r>
              <a:rPr lang="en-US" dirty="0" err="1"/>
              <a:t>dept</a:t>
            </a:r>
            <a:r>
              <a:rPr lang="en-US" dirty="0"/>
              <a:t>, </a:t>
            </a:r>
            <a:r>
              <a:rPr lang="en-US" dirty="0" err="1"/>
              <a:t>cNum</a:t>
            </a:r>
            <a:r>
              <a:rPr lang="en-US" dirty="0"/>
              <a:t>, term, instructor)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2679652"/>
            <a:ext cx="6565780" cy="4257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INDEX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IDX1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42486" y="3950363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‘CMPT’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42486" y="4867336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cNum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42486" y="5897718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‘CMPT’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cNum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637" y="4136990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(A)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8637" y="5016094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(B)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04131" y="6046476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(C)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57116" y="3443768"/>
            <a:ext cx="4688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Which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query(s)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could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affected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IDX1?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7119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00300" y="2330562"/>
            <a:ext cx="3918857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SQL</a:t>
            </a:r>
            <a:r>
              <a:rPr lang="zh-CN" altLang="en-US" sz="2400" dirty="0"/>
              <a:t> </a:t>
            </a:r>
            <a:r>
              <a:rPr lang="en-US" altLang="zh-CN" sz="2400" dirty="0"/>
              <a:t>Parser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400301" y="3273655"/>
            <a:ext cx="3918856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Logical</a:t>
            </a:r>
            <a:r>
              <a:rPr lang="zh-CN" altLang="en-US" sz="2400" dirty="0"/>
              <a:t> </a:t>
            </a:r>
            <a:r>
              <a:rPr lang="en-US" altLang="zh-CN" sz="2400" dirty="0"/>
              <a:t>Optimization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400301" y="5021946"/>
            <a:ext cx="3918856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394859" y="4192499"/>
            <a:ext cx="3924298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Physical</a:t>
            </a:r>
            <a:r>
              <a:rPr lang="zh-CN" altLang="en-US" sz="2400" dirty="0"/>
              <a:t> </a:t>
            </a:r>
            <a:r>
              <a:rPr lang="en-US" altLang="zh-CN" sz="2400" dirty="0"/>
              <a:t>Optimization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22074" y="1486448"/>
            <a:ext cx="1457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SQL</a:t>
            </a:r>
            <a:r>
              <a:rPr lang="zh-CN" altLang="en-US" sz="2400" dirty="0"/>
              <a:t> </a:t>
            </a:r>
            <a:r>
              <a:rPr lang="en-US" altLang="zh-CN" sz="2400" dirty="0"/>
              <a:t>query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9" idx="2"/>
            <a:endCxn id="5" idx="0"/>
          </p:cNvCxnSpPr>
          <p:nvPr/>
        </p:nvCxnSpPr>
        <p:spPr>
          <a:xfrm>
            <a:off x="4350607" y="1948113"/>
            <a:ext cx="9122" cy="382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91433" y="2879202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94157" y="3812863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40421" y="4741139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3394432" y="5953035"/>
            <a:ext cx="1912351" cy="57802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Disk</a:t>
            </a:r>
            <a:endParaRPr lang="en-US" sz="2400"/>
          </a:p>
        </p:txBody>
      </p:sp>
      <p:sp>
        <p:nvSpPr>
          <p:cNvPr id="17" name="Left Brace 16"/>
          <p:cNvSpPr/>
          <p:nvPr/>
        </p:nvSpPr>
        <p:spPr>
          <a:xfrm>
            <a:off x="1730829" y="3151414"/>
            <a:ext cx="457200" cy="1747157"/>
          </a:xfrm>
          <a:prstGeom prst="leftBrace">
            <a:avLst>
              <a:gd name="adj1" fmla="val 369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148" y="3635822"/>
            <a:ext cx="1754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optimization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91433" y="5573399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791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404131" y="2024064"/>
            <a:ext cx="83357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Offering</a:t>
            </a:r>
            <a:r>
              <a:rPr lang="zh-CN" alt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oID</a:t>
            </a:r>
            <a:r>
              <a:rPr lang="en-US" dirty="0"/>
              <a:t>, </a:t>
            </a:r>
            <a:r>
              <a:rPr lang="en-US" dirty="0" err="1"/>
              <a:t>dept</a:t>
            </a:r>
            <a:r>
              <a:rPr lang="en-US" dirty="0"/>
              <a:t>, </a:t>
            </a:r>
            <a:r>
              <a:rPr lang="en-US" dirty="0" err="1"/>
              <a:t>cNum</a:t>
            </a:r>
            <a:r>
              <a:rPr lang="en-US" dirty="0"/>
              <a:t>, term, instructor)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2679652"/>
            <a:ext cx="6565780" cy="4257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INDEX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IDX2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cNum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42486" y="3950363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‘CMPT’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42486" y="4867336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cNum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42486" y="5897718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‘CMPT’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cNum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637" y="4136990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(A)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8637" y="5016094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(B)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04131" y="6046476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(C)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57116" y="3443768"/>
            <a:ext cx="4688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Which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query(s)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could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affected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IDX2?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8788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404131" y="2024064"/>
            <a:ext cx="83357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create?</a:t>
            </a:r>
          </a:p>
          <a:p>
            <a:endParaRPr lang="en-US" dirty="0"/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create?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Indexes?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49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Which</a:t>
            </a:r>
            <a:r>
              <a:rPr lang="zh-CN" altLang="en-US"/>
              <a:t> </a:t>
            </a:r>
            <a:r>
              <a:rPr lang="en-US" altLang="zh-CN"/>
              <a:t>Indexes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table,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“workload”</a:t>
            </a:r>
            <a:r>
              <a:rPr lang="zh-CN" altLang="en-US" dirty="0"/>
              <a:t> </a:t>
            </a:r>
            <a:r>
              <a:rPr lang="en-US" altLang="zh-CN" dirty="0"/>
              <a:t>(SFU</a:t>
            </a:r>
            <a:r>
              <a:rPr lang="zh-CN" altLang="en-US" dirty="0"/>
              <a:t> </a:t>
            </a:r>
            <a:r>
              <a:rPr lang="en-US" altLang="zh-CN" dirty="0" err="1"/>
              <a:t>CourSys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lots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queries),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(and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ones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create!)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selection: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administrator</a:t>
            </a:r>
            <a:r>
              <a:rPr lang="zh-CN" altLang="en-US" dirty="0"/>
              <a:t> </a:t>
            </a:r>
            <a:r>
              <a:rPr lang="en-US" altLang="zh-CN" dirty="0"/>
              <a:t>DBA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Semi-automatically,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administration</a:t>
            </a:r>
            <a:r>
              <a:rPr lang="zh-CN" altLang="en-US" dirty="0"/>
              <a:t> </a:t>
            </a:r>
            <a:r>
              <a:rPr lang="en-US" altLang="zh-CN" dirty="0"/>
              <a:t>tool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56558" cy="1325563"/>
          </a:xfrm>
        </p:spPr>
        <p:txBody>
          <a:bodyPr/>
          <a:lstStyle/>
          <a:p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Selection: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attribute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  <a:r>
              <a:rPr lang="zh-CN" altLang="en-US" dirty="0"/>
              <a:t> </a:t>
            </a:r>
            <a:r>
              <a:rPr lang="en-US" altLang="zh-CN" dirty="0"/>
              <a:t>contains:</a:t>
            </a:r>
          </a:p>
          <a:p>
            <a:pPr lvl="1"/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predicate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39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2731" y="3245569"/>
            <a:ext cx="2683892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986068" y="3245569"/>
            <a:ext cx="2943764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731" y="2696849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04273" y="2693408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802834" y="5021367"/>
            <a:ext cx="282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Which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one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better?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08532" y="5530632"/>
            <a:ext cx="236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908532" y="6039897"/>
            <a:ext cx="252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gender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32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2730" y="3245569"/>
            <a:ext cx="3880810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23627" y="3245569"/>
            <a:ext cx="2943764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731" y="2696849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60007" y="269421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802834" y="5021367"/>
            <a:ext cx="282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Which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one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better?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908532" y="5530632"/>
            <a:ext cx="236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908532" y="6039897"/>
            <a:ext cx="2085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721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2730" y="3245569"/>
            <a:ext cx="2638606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23627" y="3245569"/>
            <a:ext cx="2943764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731" y="2696849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60007" y="2694210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66874" y="4760056"/>
            <a:ext cx="3341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Which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one(s)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are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useful?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05512" y="5262169"/>
            <a:ext cx="236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05512" y="5681079"/>
            <a:ext cx="2085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age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05512" y="6043134"/>
            <a:ext cx="293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name,</a:t>
            </a:r>
            <a:r>
              <a:rPr lang="zh-CN" altLang="en-US" sz="2400" dirty="0"/>
              <a:t> </a:t>
            </a:r>
            <a:r>
              <a:rPr lang="en-US" altLang="zh-CN" sz="2400" dirty="0"/>
              <a:t>age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05512" y="6423048"/>
            <a:ext cx="293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D.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age,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659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2730" y="3245569"/>
            <a:ext cx="2638606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fname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0" y="3245569"/>
            <a:ext cx="4399471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fname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 AND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731" y="2696849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82883" y="269421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66874" y="4794275"/>
            <a:ext cx="2891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Which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one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better?</a:t>
            </a:r>
            <a:r>
              <a:rPr lang="zh-CN" altLang="en-US" sz="2400" b="1" dirty="0"/>
              <a:t> 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05512" y="5296388"/>
            <a:ext cx="3232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fname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age)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05512" y="5715298"/>
            <a:ext cx="3220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(age,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fname</a:t>
            </a:r>
            <a:r>
              <a:rPr lang="en-US" altLang="zh-CN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96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workload: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0718" y="3045632"/>
            <a:ext cx="2638606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51391" y="3027022"/>
            <a:ext cx="2516158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718" y="2494272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87771" y="2475663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66874" y="4760056"/>
            <a:ext cx="3341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Which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one(s)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are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useful?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05512" y="5262169"/>
            <a:ext cx="236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05512" y="5681079"/>
            <a:ext cx="2085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age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05512" y="6043134"/>
            <a:ext cx="293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C.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name,</a:t>
            </a:r>
            <a:r>
              <a:rPr lang="zh-CN" altLang="en-US" sz="2400" dirty="0"/>
              <a:t> </a:t>
            </a:r>
            <a:r>
              <a:rPr lang="en-US" altLang="zh-CN" sz="2400" dirty="0"/>
              <a:t>age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05512" y="6423048"/>
            <a:ext cx="293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D.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age,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924102" y="3045632"/>
            <a:ext cx="3125095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INSERT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INTO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VALUES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(?,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altLang="zh-CN" sz="2000" dirty="0">
                <a:latin typeface="Menlo" charset="0"/>
                <a:ea typeface="Menlo" charset="0"/>
                <a:cs typeface="Menlo" charset="0"/>
              </a:rPr>
              <a:t>…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4102" y="2494272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259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35736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</a:p>
          <a:p>
            <a:endParaRPr lang="en-US" dirty="0"/>
          </a:p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  <a:r>
              <a:rPr lang="zh-CN" altLang="en-US" dirty="0"/>
              <a:t> </a:t>
            </a:r>
            <a:r>
              <a:rPr lang="en-US" altLang="zh-CN" dirty="0"/>
              <a:t>accessed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indexing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</a:p>
          <a:p>
            <a:pPr lvl="1"/>
            <a:endParaRPr lang="en-US" dirty="0"/>
          </a:p>
          <a:p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</a:p>
          <a:p>
            <a:endParaRPr lang="en-US" dirty="0"/>
          </a:p>
          <a:p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83357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Offering</a:t>
            </a:r>
            <a:r>
              <a:rPr lang="zh-CN" alt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oID</a:t>
            </a:r>
            <a:r>
              <a:rPr lang="en-US" dirty="0"/>
              <a:t>, </a:t>
            </a:r>
            <a:r>
              <a:rPr lang="en-US" dirty="0" err="1"/>
              <a:t>dept</a:t>
            </a:r>
            <a:r>
              <a:rPr lang="en-US" dirty="0"/>
              <a:t>, </a:t>
            </a:r>
            <a:r>
              <a:rPr lang="en-US" dirty="0" err="1"/>
              <a:t>cNum</a:t>
            </a:r>
            <a:r>
              <a:rPr lang="en-US" dirty="0"/>
              <a:t>, term, instructor)</a:t>
            </a:r>
          </a:p>
          <a:p>
            <a:r>
              <a:rPr lang="en-US" b="1" dirty="0"/>
              <a:t>Took</a:t>
            </a:r>
            <a:r>
              <a:rPr lang="zh-CN" altLang="en-US" dirty="0"/>
              <a:t> </a:t>
            </a:r>
            <a:r>
              <a:rPr lang="en-US" dirty="0"/>
              <a:t>(</a:t>
            </a:r>
            <a:r>
              <a:rPr lang="en-US" u="sng" dirty="0" err="1"/>
              <a:t>sID</a:t>
            </a:r>
            <a:r>
              <a:rPr lang="en-US" u="sng" dirty="0"/>
              <a:t>, </a:t>
            </a:r>
            <a:r>
              <a:rPr lang="en-US" u="sng" dirty="0" err="1"/>
              <a:t>oID</a:t>
            </a:r>
            <a:r>
              <a:rPr lang="en-US" dirty="0"/>
              <a:t>, grade)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altLang="zh-CN" sz="2400" b="1" dirty="0"/>
              <a:t>Q:</a:t>
            </a:r>
            <a:r>
              <a:rPr lang="zh-CN" altLang="en-US" sz="2400" b="1" dirty="0"/>
              <a:t> </a:t>
            </a:r>
            <a:r>
              <a:rPr lang="en-US" sz="2400" b="1" dirty="0"/>
              <a:t>Student number of all students who have taken CMPT 354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0351" y="4617926"/>
            <a:ext cx="4436149" cy="1738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Took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O.oID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T.oID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	AND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O.dept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‘CMPT’</a:t>
            </a: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O.cNum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69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5002213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Query</a:t>
            </a:r>
            <a:r>
              <a:rPr lang="zh-CN" altLang="en-US" sz="2800" dirty="0"/>
              <a:t> </a:t>
            </a:r>
            <a:r>
              <a:rPr lang="en-US" altLang="zh-CN" sz="2800" dirty="0"/>
              <a:t>Processing</a:t>
            </a:r>
          </a:p>
          <a:p>
            <a:pPr lvl="1"/>
            <a:r>
              <a:rPr lang="en-US" altLang="zh-CN" sz="2400" dirty="0"/>
              <a:t>SQL</a:t>
            </a:r>
            <a:r>
              <a:rPr lang="zh-CN" altLang="en-US" sz="2400" dirty="0"/>
              <a:t> </a:t>
            </a:r>
            <a:r>
              <a:rPr lang="en-US" altLang="zh-CN" sz="2400" dirty="0"/>
              <a:t>Parser</a:t>
            </a:r>
          </a:p>
          <a:p>
            <a:pPr lvl="1"/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</a:p>
          <a:p>
            <a:pPr lvl="1"/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</a:p>
          <a:p>
            <a:pPr lvl="1"/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</a:p>
          <a:p>
            <a:pPr lvl="1"/>
            <a:endParaRPr lang="en-US" altLang="zh-CN" dirty="0"/>
          </a:p>
          <a:p>
            <a:pPr eaLnBrk="1" hangingPunct="1"/>
            <a:r>
              <a:rPr lang="en-US" altLang="zh-CN" dirty="0"/>
              <a:t>Indexing</a:t>
            </a:r>
            <a:endParaRPr lang="en-US" altLang="zh-CN" sz="2800" dirty="0"/>
          </a:p>
          <a:p>
            <a:pPr lvl="1"/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Storage</a:t>
            </a:r>
          </a:p>
          <a:p>
            <a:pPr lvl="1"/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motivation</a:t>
            </a:r>
          </a:p>
          <a:p>
            <a:pPr lvl="1"/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3079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2078" y="2536791"/>
            <a:ext cx="3796393" cy="1759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err="1">
                <a:latin typeface="Menlo" charset="0"/>
                <a:ea typeface="Menlo" charset="0"/>
                <a:cs typeface="Menlo" charset="0"/>
              </a:rPr>
              <a:t>sID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Offering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O,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Took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dirty="0" err="1">
                <a:latin typeface="Menlo" charset="0"/>
                <a:ea typeface="Menlo" charset="0"/>
                <a:cs typeface="Menlo" charset="0"/>
              </a:rPr>
              <a:t>O.oID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err="1">
                <a:latin typeface="Menlo" charset="0"/>
                <a:ea typeface="Menlo" charset="0"/>
                <a:cs typeface="Menlo" charset="0"/>
              </a:rPr>
              <a:t>T.oID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	AND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err="1">
                <a:latin typeface="Menlo" charset="0"/>
                <a:ea typeface="Menlo" charset="0"/>
                <a:cs typeface="Menlo" charset="0"/>
              </a:rPr>
              <a:t>O.dept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‘CMPT’</a:t>
            </a:r>
          </a:p>
          <a:p>
            <a:pPr eaLnBrk="0" hangingPunct="0">
              <a:lnSpc>
                <a:spcPts val="2600"/>
              </a:lnSpc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err="1">
                <a:latin typeface="Menlo" charset="0"/>
                <a:ea typeface="Menlo" charset="0"/>
                <a:cs typeface="Menlo" charset="0"/>
              </a:rPr>
              <a:t>O.cNum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1315" y="5851159"/>
            <a:ext cx="4743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Relational</a:t>
            </a:r>
            <a:r>
              <a:rPr lang="zh-CN" altLang="en-US" sz="2400" dirty="0"/>
              <a:t> </a:t>
            </a:r>
            <a:r>
              <a:rPr lang="en-US" altLang="zh-CN" sz="2400" dirty="0"/>
              <a:t>algebra</a:t>
            </a:r>
            <a:r>
              <a:rPr lang="zh-CN" altLang="en-US" sz="2400" dirty="0"/>
              <a:t> </a:t>
            </a:r>
            <a:r>
              <a:rPr lang="en-US" altLang="zh-CN" sz="2400" dirty="0"/>
              <a:t>expression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also</a:t>
            </a:r>
            <a:r>
              <a:rPr lang="zh-CN" altLang="en-US" sz="2400" dirty="0"/>
              <a:t> </a:t>
            </a:r>
            <a:r>
              <a:rPr lang="en-US" altLang="zh-CN" sz="2400" dirty="0"/>
              <a:t>called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“</a:t>
            </a:r>
            <a:r>
              <a:rPr lang="en-US" altLang="zh-CN" sz="2400" b="1" dirty="0"/>
              <a:t>logical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query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plan</a:t>
            </a:r>
            <a:r>
              <a:rPr lang="en-US" altLang="zh-CN" sz="2400" dirty="0"/>
              <a:t>”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2078" y="4974995"/>
            <a:ext cx="4921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i="1" baseline="-25000" dirty="0" err="1"/>
              <a:t>sID</a:t>
            </a:r>
            <a:r>
              <a:rPr lang="zh-CN" altLang="en-US" sz="2000" i="1" baseline="-25000" dirty="0"/>
              <a:t> </a:t>
            </a:r>
            <a:r>
              <a:rPr lang="en-US" altLang="zh-CN" sz="2000" dirty="0"/>
              <a:t>(</a:t>
            </a:r>
            <a:r>
              <a:rPr lang="en-CA" sz="2800" dirty="0">
                <a:sym typeface="Symbol" pitchFamily="18" charset="2"/>
              </a:rPr>
              <a:t></a:t>
            </a:r>
            <a:r>
              <a:rPr lang="en-US" altLang="zh-CN" sz="2000" i="1" baseline="-25000" dirty="0" err="1">
                <a:sym typeface="Symbol" pitchFamily="18" charset="2"/>
              </a:rPr>
              <a:t>dept</a:t>
            </a:r>
            <a:r>
              <a:rPr lang="zh-CN" altLang="en-US" sz="2000" i="1" baseline="-25000" dirty="0">
                <a:sym typeface="Symbol" pitchFamily="18" charset="2"/>
              </a:rPr>
              <a:t> </a:t>
            </a:r>
            <a:r>
              <a:rPr lang="en-US" altLang="zh-CN" sz="2000" i="1" baseline="-25000" dirty="0">
                <a:sym typeface="Symbol" pitchFamily="18" charset="2"/>
              </a:rPr>
              <a:t>=</a:t>
            </a:r>
            <a:r>
              <a:rPr lang="zh-CN" altLang="en-US" sz="2000" i="1" baseline="-25000" dirty="0">
                <a:sym typeface="Symbol" pitchFamily="18" charset="2"/>
              </a:rPr>
              <a:t> </a:t>
            </a:r>
            <a:r>
              <a:rPr lang="en-US" altLang="zh-CN" sz="2000" i="1" baseline="-25000" dirty="0">
                <a:sym typeface="Symbol" pitchFamily="18" charset="2"/>
              </a:rPr>
              <a:t>‘CMPT’</a:t>
            </a:r>
            <a:r>
              <a:rPr lang="en-US" sz="2000" i="1" baseline="-25000" dirty="0">
                <a:sym typeface="Symbol" pitchFamily="18" charset="2"/>
              </a:rPr>
              <a:t> </a:t>
            </a:r>
            <a:r>
              <a:rPr lang="zh-CN" altLang="en-US" sz="2000" i="1" baseline="-25000" dirty="0">
                <a:sym typeface="Symbol" pitchFamily="18" charset="2"/>
              </a:rPr>
              <a:t> </a:t>
            </a:r>
            <a:r>
              <a:rPr lang="en-US" altLang="zh-CN" sz="2000" i="1" baseline="-25000" dirty="0" err="1">
                <a:sym typeface="Symbol" pitchFamily="18" charset="2"/>
              </a:rPr>
              <a:t>cNum</a:t>
            </a:r>
            <a:r>
              <a:rPr lang="zh-CN" altLang="en-US" sz="2000" i="1" baseline="-25000" dirty="0">
                <a:sym typeface="Symbol" pitchFamily="18" charset="2"/>
              </a:rPr>
              <a:t> </a:t>
            </a:r>
            <a:r>
              <a:rPr lang="en-US" altLang="zh-CN" sz="2000" i="1" baseline="-25000" dirty="0">
                <a:sym typeface="Symbol" pitchFamily="18" charset="2"/>
              </a:rPr>
              <a:t>=</a:t>
            </a:r>
            <a:r>
              <a:rPr lang="zh-CN" altLang="en-US" sz="2000" i="1" baseline="-25000" dirty="0">
                <a:sym typeface="Symbol" pitchFamily="18" charset="2"/>
              </a:rPr>
              <a:t> </a:t>
            </a:r>
            <a:r>
              <a:rPr lang="en-US" altLang="zh-CN" sz="2000" i="1" baseline="-25000" dirty="0">
                <a:sym typeface="Symbol" pitchFamily="18" charset="2"/>
              </a:rPr>
              <a:t>354</a:t>
            </a:r>
            <a:r>
              <a:rPr lang="zh-CN" altLang="en-US" sz="2800" i="1" baseline="-25000" dirty="0">
                <a:sym typeface="Symbol" pitchFamily="18" charset="2"/>
              </a:rPr>
              <a:t> </a:t>
            </a:r>
            <a:r>
              <a:rPr lang="en-US" altLang="zh-CN" sz="2000" dirty="0"/>
              <a:t>(Offering</a:t>
            </a:r>
            <a:r>
              <a:rPr lang="zh-CN" altLang="en-US" sz="2000" dirty="0"/>
              <a:t> </a:t>
            </a:r>
            <a:r>
              <a:rPr lang="mr-IN" sz="2000" dirty="0"/>
              <a:t>⨝</a:t>
            </a:r>
            <a:r>
              <a:rPr lang="zh-CN" altLang="en-US" sz="2000" dirty="0"/>
              <a:t> </a:t>
            </a:r>
            <a:r>
              <a:rPr lang="en-US" altLang="zh-CN" sz="2000" dirty="0"/>
              <a:t>Took))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817125" y="4367558"/>
            <a:ext cx="321918" cy="774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00437" y="5712659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Offering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486650" y="5701861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Took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511245" y="4434463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003070" y="4974995"/>
            <a:ext cx="508175" cy="523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59210" y="4974995"/>
            <a:ext cx="605056" cy="65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69675" y="3929270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38130" y="3265941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6605703" y="2268969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869674" y="2923328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172595" y="34282"/>
            <a:ext cx="4971405" cy="1027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Offering</a:t>
            </a:r>
            <a:r>
              <a:rPr lang="zh-CN" altLang="en-US" sz="2000" b="1" dirty="0"/>
              <a:t> </a:t>
            </a:r>
            <a:r>
              <a:rPr lang="en-US" sz="2000" dirty="0"/>
              <a:t>(</a:t>
            </a:r>
            <a:r>
              <a:rPr lang="en-US" sz="2000" u="sng" dirty="0" err="1"/>
              <a:t>oID</a:t>
            </a:r>
            <a:r>
              <a:rPr lang="en-US" sz="2000" dirty="0"/>
              <a:t>, </a:t>
            </a:r>
            <a:r>
              <a:rPr lang="en-US" sz="2000" dirty="0" err="1"/>
              <a:t>dept</a:t>
            </a:r>
            <a:r>
              <a:rPr lang="en-US" sz="2000" dirty="0"/>
              <a:t>, </a:t>
            </a:r>
            <a:r>
              <a:rPr lang="en-US" sz="2000" dirty="0" err="1"/>
              <a:t>cNum</a:t>
            </a:r>
            <a:r>
              <a:rPr lang="en-US" sz="2000" dirty="0"/>
              <a:t>, term, instructor)</a:t>
            </a:r>
          </a:p>
          <a:p>
            <a:pPr marL="0" indent="0">
              <a:buNone/>
            </a:pPr>
            <a:r>
              <a:rPr lang="en-US" sz="2000" b="1" dirty="0"/>
              <a:t>Took</a:t>
            </a:r>
            <a:r>
              <a:rPr lang="zh-CN" altLang="en-US" sz="2000" dirty="0"/>
              <a:t> </a:t>
            </a:r>
            <a:r>
              <a:rPr lang="en-US" sz="2000" dirty="0"/>
              <a:t>(</a:t>
            </a:r>
            <a:r>
              <a:rPr lang="en-US" sz="2000" u="sng" dirty="0" err="1"/>
              <a:t>sID</a:t>
            </a:r>
            <a:r>
              <a:rPr lang="en-US" sz="2000" u="sng" dirty="0"/>
              <a:t>, </a:t>
            </a:r>
            <a:r>
              <a:rPr lang="en-US" sz="2000" u="sng" dirty="0" err="1"/>
              <a:t>oID</a:t>
            </a:r>
            <a:r>
              <a:rPr lang="en-US" sz="2000" dirty="0"/>
              <a:t>, grade)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73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optimal</a:t>
            </a:r>
            <a:r>
              <a:rPr lang="zh-CN" altLang="en-US" b="1" dirty="0"/>
              <a:t> </a:t>
            </a:r>
            <a:r>
              <a:rPr lang="en-US" altLang="zh-CN" b="1" dirty="0"/>
              <a:t>logical</a:t>
            </a:r>
            <a:r>
              <a:rPr lang="zh-CN" altLang="en-US" b="1" dirty="0"/>
              <a:t> </a:t>
            </a:r>
            <a:r>
              <a:rPr lang="en-US" altLang="zh-CN" b="1" dirty="0"/>
              <a:t>plan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5754" y="5763468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Offering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51967" y="5752670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Took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7302785" y="3300713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768387" y="4994039"/>
            <a:ext cx="0" cy="7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00903" y="3980079"/>
            <a:ext cx="728680" cy="17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768388" y="3912236"/>
            <a:ext cx="566257" cy="53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92277" y="4294362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7371020" y="2319778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634991" y="2974137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6939" y="5696000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Offering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543152" y="5685202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Took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567747" y="4417804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1059572" y="4958336"/>
            <a:ext cx="508175" cy="523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15712" y="4958336"/>
            <a:ext cx="605056" cy="65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26177" y="3912611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4632" y="3249282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1662205" y="2252310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926176" y="2906669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own Arrow 31"/>
          <p:cNvSpPr/>
          <p:nvPr/>
        </p:nvSpPr>
        <p:spPr>
          <a:xfrm rot="16200000">
            <a:off x="4155265" y="3651648"/>
            <a:ext cx="314283" cy="971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  <p:bldP spid="17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optimal</a:t>
            </a:r>
            <a:r>
              <a:rPr lang="zh-CN" altLang="en-US" b="1" dirty="0"/>
              <a:t> </a:t>
            </a:r>
            <a:r>
              <a:rPr lang="en-US" altLang="zh-CN" b="1" dirty="0"/>
              <a:t>physical</a:t>
            </a:r>
            <a:r>
              <a:rPr lang="zh-CN" altLang="en-US" b="1" dirty="0"/>
              <a:t> </a:t>
            </a:r>
            <a:r>
              <a:rPr lang="en-US" altLang="zh-CN" b="1" dirty="0"/>
              <a:t>plan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86833" y="5726096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Offering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73046" y="5715298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Took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623864" y="3263341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89466" y="4956667"/>
            <a:ext cx="0" cy="7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21982" y="3942707"/>
            <a:ext cx="728680" cy="17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089467" y="3874864"/>
            <a:ext cx="566257" cy="53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3356" y="4256990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2692099" y="2282406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956070" y="2936765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6833" y="6136316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68283" y="6094695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6498" y="4038695"/>
            <a:ext cx="24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(Scan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&amp;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write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to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59665" y="3174513"/>
            <a:ext cx="1880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(Nested loop)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89462" y="5784682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Offering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8275675" y="5773884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Took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7326493" y="3321927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792095" y="5015253"/>
            <a:ext cx="0" cy="7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924611" y="4001293"/>
            <a:ext cx="728680" cy="17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792096" y="3933450"/>
            <a:ext cx="566257" cy="53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394728" y="2340992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7658699" y="2995351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89462" y="6194902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70912" y="6153281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89127" y="4097281"/>
            <a:ext cx="24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(Scan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&amp;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write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to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25234" y="331509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(Hash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Join)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6977" y="3781610"/>
            <a:ext cx="724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V.S.</a:t>
            </a:r>
            <a:endParaRPr lang="en-US" sz="2800" b="1" dirty="0"/>
          </a:p>
        </p:txBody>
      </p:sp>
      <p:sp>
        <p:nvSpPr>
          <p:cNvPr id="49" name="Rectangle 48"/>
          <p:cNvSpPr/>
          <p:nvPr/>
        </p:nvSpPr>
        <p:spPr>
          <a:xfrm>
            <a:off x="4923579" y="4213234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96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  <p:bldP spid="35" grpId="0"/>
      <p:bldP spid="36" grpId="0"/>
      <p:bldP spid="37" grpId="0"/>
      <p:bldP spid="38" grpId="0"/>
      <p:bldP spid="39" grpId="0"/>
      <p:bldP spid="43" grpId="0"/>
      <p:bldP spid="45" grpId="0"/>
      <p:bldP spid="46" grpId="0"/>
      <p:bldP spid="47" grpId="0"/>
      <p:bldP spid="48" grpId="0"/>
      <p:bldP spid="6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84805" y="5815609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Offering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71018" y="5804811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Took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21836" y="3352854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187438" y="5046180"/>
            <a:ext cx="0" cy="7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19954" y="4032220"/>
            <a:ext cx="728680" cy="17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187439" y="3964377"/>
            <a:ext cx="566257" cy="53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90071" y="2371919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054042" y="3026278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84805" y="6225829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66255" y="6184208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470" y="4128208"/>
            <a:ext cx="24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(Scan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&amp;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write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to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0577" y="3346017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(Hash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Join)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8922" y="4244161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5262029" y="2969302"/>
            <a:ext cx="275587" cy="2426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43700" y="3751441"/>
            <a:ext cx="2106386" cy="98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Machine</a:t>
            </a:r>
            <a:r>
              <a:rPr lang="zh-CN" altLang="en-US" sz="2400" dirty="0"/>
              <a:t> </a:t>
            </a:r>
            <a:r>
              <a:rPr lang="en-US" altLang="zh-CN" sz="2400" dirty="0"/>
              <a:t>Code</a:t>
            </a:r>
            <a:r>
              <a:rPr lang="zh-CN" altLang="en-US" sz="2400" dirty="0"/>
              <a:t> </a:t>
            </a:r>
            <a:r>
              <a:rPr lang="en-US" altLang="zh-CN" sz="2400" dirty="0"/>
              <a:t>(e.g.,</a:t>
            </a:r>
            <a:r>
              <a:rPr lang="zh-CN" altLang="en-US" sz="2400" dirty="0"/>
              <a:t> </a:t>
            </a:r>
            <a:r>
              <a:rPr lang="en-US" altLang="zh-CN" sz="2400" dirty="0"/>
              <a:t>C++)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3957972" y="3632110"/>
            <a:ext cx="28180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/>
              <a:t>“</a:t>
            </a:r>
            <a:r>
              <a:rPr lang="en-US" sz="2000" dirty="0"/>
              <a:t>Volcano</a:t>
            </a:r>
            <a:r>
              <a:rPr lang="zh-CN" altLang="en-US" sz="2000" dirty="0"/>
              <a:t> </a:t>
            </a:r>
            <a:r>
              <a:rPr lang="en-US" altLang="zh-CN" sz="2000" dirty="0"/>
              <a:t>Iterator</a:t>
            </a:r>
            <a:r>
              <a:rPr lang="zh-CN" altLang="en-US" sz="2000" dirty="0"/>
              <a:t> </a:t>
            </a:r>
            <a:r>
              <a:rPr lang="en-US" altLang="zh-CN" sz="2000" dirty="0"/>
              <a:t>Model”</a:t>
            </a:r>
            <a:endParaRPr lang="en-US" sz="2000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actual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07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CN" b="1" dirty="0"/>
              <a:t>Logical</a:t>
            </a:r>
            <a:r>
              <a:rPr lang="zh-CN" altLang="en-US" b="1" dirty="0"/>
              <a:t> </a:t>
            </a:r>
            <a:r>
              <a:rPr lang="en-US" altLang="zh-CN" b="1" dirty="0"/>
              <a:t>plans:</a:t>
            </a:r>
          </a:p>
          <a:p>
            <a:pPr lvl="1"/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parser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</a:p>
          <a:p>
            <a:pPr lvl="1"/>
            <a:r>
              <a:rPr lang="en-US" altLang="zh-CN" dirty="0"/>
              <a:t>Expressed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algebra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</a:p>
          <a:p>
            <a:pPr lvl="1"/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plans</a:t>
            </a:r>
            <a:endParaRPr lang="en-US" dirty="0"/>
          </a:p>
          <a:p>
            <a:r>
              <a:rPr lang="en-US" altLang="zh-CN" b="1" dirty="0"/>
              <a:t>Physical</a:t>
            </a:r>
            <a:r>
              <a:rPr lang="zh-CN" altLang="en-US" b="1" dirty="0"/>
              <a:t> </a:t>
            </a:r>
            <a:r>
              <a:rPr lang="en-US" altLang="zh-CN" b="1" dirty="0"/>
              <a:t>plans:</a:t>
            </a:r>
          </a:p>
          <a:p>
            <a:pPr lvl="1"/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operator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</a:t>
            </a:r>
          </a:p>
          <a:p>
            <a:pPr lvl="1"/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plans</a:t>
            </a:r>
          </a:p>
          <a:p>
            <a:r>
              <a:rPr lang="en-US" altLang="zh-CN" b="1" dirty="0"/>
              <a:t>Query</a:t>
            </a:r>
            <a:r>
              <a:rPr lang="zh-CN" altLang="en-US" b="1" dirty="0"/>
              <a:t> </a:t>
            </a:r>
            <a:r>
              <a:rPr lang="en-US" altLang="zh-CN" b="1" dirty="0"/>
              <a:t>Optimization:</a:t>
            </a:r>
          </a:p>
          <a:p>
            <a:pPr lvl="1"/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</a:p>
          <a:p>
            <a:pPr lvl="1"/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1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17856</TotalTime>
  <Words>2210</Words>
  <Application>Microsoft Macintosh PowerPoint</Application>
  <PresentationFormat>On-screen Show (4:3)</PresentationFormat>
  <Paragraphs>618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Book Antiqua</vt:lpstr>
      <vt:lpstr>Calibri</vt:lpstr>
      <vt:lpstr>Calibri Light</vt:lpstr>
      <vt:lpstr>Cambria Math</vt:lpstr>
      <vt:lpstr>Mangal</vt:lpstr>
      <vt:lpstr>Menlo</vt:lpstr>
      <vt:lpstr>Symbol</vt:lpstr>
      <vt:lpstr>Times New Roman</vt:lpstr>
      <vt:lpstr>Wingdings</vt:lpstr>
      <vt:lpstr>等线</vt:lpstr>
      <vt:lpstr>等线 Light</vt:lpstr>
      <vt:lpstr>Arial</vt:lpstr>
      <vt:lpstr>Office Theme</vt:lpstr>
      <vt:lpstr>CMPT 354: Database System I</vt:lpstr>
      <vt:lpstr>Outline</vt:lpstr>
      <vt:lpstr>Query Processing Steps</vt:lpstr>
      <vt:lpstr>Example</vt:lpstr>
      <vt:lpstr>SQL Parser</vt:lpstr>
      <vt:lpstr>Logical Optimization</vt:lpstr>
      <vt:lpstr>Physical Optimization</vt:lpstr>
      <vt:lpstr>Query Execution</vt:lpstr>
      <vt:lpstr>Summary</vt:lpstr>
      <vt:lpstr>Outline</vt:lpstr>
      <vt:lpstr>Query Performance</vt:lpstr>
      <vt:lpstr>Data Storage</vt:lpstr>
      <vt:lpstr>Scanning a Data File</vt:lpstr>
      <vt:lpstr>Data File Types</vt:lpstr>
      <vt:lpstr>Index Motivation</vt:lpstr>
      <vt:lpstr>Index Motivation</vt:lpstr>
      <vt:lpstr>Index Motivation</vt:lpstr>
      <vt:lpstr>Index</vt:lpstr>
      <vt:lpstr>Different Keys</vt:lpstr>
      <vt:lpstr>Example 1: Index on sID</vt:lpstr>
      <vt:lpstr>Example 2: Index on cNum</vt:lpstr>
      <vt:lpstr>Index Organization</vt:lpstr>
      <vt:lpstr>B+ Tree Example</vt:lpstr>
      <vt:lpstr>Clustered vs. Unclustered Index</vt:lpstr>
      <vt:lpstr>Clustered vs. Unclustered Index</vt:lpstr>
      <vt:lpstr>PowerPoint Presentation</vt:lpstr>
      <vt:lpstr>Summary</vt:lpstr>
      <vt:lpstr>Summary</vt:lpstr>
      <vt:lpstr>Creating Indexes in SQL</vt:lpstr>
      <vt:lpstr>Creating Indexes in SQL</vt:lpstr>
      <vt:lpstr>Which Indexes?</vt:lpstr>
      <vt:lpstr>Which Indexes?</vt:lpstr>
      <vt:lpstr>Index Selection: Which Search Key</vt:lpstr>
      <vt:lpstr>The Index Selection Problem 1</vt:lpstr>
      <vt:lpstr>The Index Selection Problem 2</vt:lpstr>
      <vt:lpstr>The Index Selection Problem 3</vt:lpstr>
      <vt:lpstr>The Index Selection Problem 4</vt:lpstr>
      <vt:lpstr>The Index Selection Problem 5</vt:lpstr>
      <vt:lpstr>Basic Index Selection Guidelines</vt:lpstr>
      <vt:lpstr>Summary</vt:lpstr>
      <vt:lpstr>Acknowledge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608</cp:revision>
  <cp:lastPrinted>2018-10-04T22:50:49Z</cp:lastPrinted>
  <dcterms:created xsi:type="dcterms:W3CDTF">2018-08-29T21:30:27Z</dcterms:created>
  <dcterms:modified xsi:type="dcterms:W3CDTF">2018-12-11T07:37:46Z</dcterms:modified>
</cp:coreProperties>
</file>