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731" r:id="rId3"/>
    <p:sldId id="732" r:id="rId4"/>
    <p:sldId id="733" r:id="rId5"/>
    <p:sldId id="813" r:id="rId6"/>
    <p:sldId id="736" r:id="rId7"/>
    <p:sldId id="737" r:id="rId8"/>
    <p:sldId id="738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817" r:id="rId29"/>
    <p:sldId id="814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2" r:id="rId38"/>
    <p:sldId id="776" r:id="rId39"/>
    <p:sldId id="777" r:id="rId40"/>
    <p:sldId id="778" r:id="rId41"/>
    <p:sldId id="779" r:id="rId42"/>
    <p:sldId id="780" r:id="rId43"/>
    <p:sldId id="815" r:id="rId44"/>
    <p:sldId id="816" r:id="rId45"/>
    <p:sldId id="818" r:id="rId46"/>
    <p:sldId id="782" r:id="rId47"/>
    <p:sldId id="783" r:id="rId48"/>
    <p:sldId id="785" r:id="rId49"/>
    <p:sldId id="823" r:id="rId50"/>
    <p:sldId id="787" r:id="rId51"/>
    <p:sldId id="854" r:id="rId52"/>
    <p:sldId id="845" r:id="rId53"/>
    <p:sldId id="847" r:id="rId54"/>
    <p:sldId id="848" r:id="rId55"/>
    <p:sldId id="849" r:id="rId56"/>
    <p:sldId id="850" r:id="rId57"/>
    <p:sldId id="851" r:id="rId58"/>
    <p:sldId id="852" r:id="rId59"/>
    <p:sldId id="826" r:id="rId60"/>
    <p:sldId id="827" r:id="rId61"/>
    <p:sldId id="828" r:id="rId62"/>
    <p:sldId id="829" r:id="rId63"/>
    <p:sldId id="833" r:id="rId64"/>
    <p:sldId id="834" r:id="rId65"/>
    <p:sldId id="835" r:id="rId66"/>
    <p:sldId id="836" r:id="rId67"/>
    <p:sldId id="842" r:id="rId68"/>
    <p:sldId id="843" r:id="rId69"/>
    <p:sldId id="846" r:id="rId70"/>
    <p:sldId id="853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BE5D6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/>
    <p:restoredTop sz="83448"/>
  </p:normalViewPr>
  <p:slideViewPr>
    <p:cSldViewPr snapToGrid="0" snapToObjects="1">
      <p:cViewPr varScale="1">
        <p:scale>
          <a:sx n="91" d="100"/>
          <a:sy n="91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person may be employed by</a:t>
            </a:r>
            <a:r>
              <a:rPr lang="en-US" baseline="0" dirty="0"/>
              <a:t> at most one company</a:t>
            </a:r>
          </a:p>
          <a:p>
            <a:r>
              <a:rPr lang="en-US" baseline="0" dirty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given a person, can determine what they bought and the store where they bought it</a:t>
            </a:r>
          </a:p>
        </p:txBody>
      </p:sp>
    </p:spTree>
    <p:extLst>
      <p:ext uri="{BB962C8B-B14F-4D97-AF65-F5344CB8AC3E}">
        <p14:creationId xmlns:p14="http://schemas.microsoft.com/office/powerpoint/2010/main" val="290642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 store, can determine who shopped</a:t>
            </a:r>
            <a:r>
              <a:rPr lang="en-US" baseline="0" dirty="0"/>
              <a:t> there </a:t>
            </a:r>
            <a:r>
              <a:rPr lang="en-US" dirty="0"/>
              <a:t>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87959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our representation is not complete! trade-off between</a:t>
            </a:r>
            <a:r>
              <a:rPr lang="en-US" baseline="0" dirty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baseline="0" dirty="0"/>
              <a:t> buys only one product, then out</a:t>
            </a:r>
          </a:p>
          <a:p>
            <a:endParaRPr lang="en-US" baseline="0" dirty="0"/>
          </a:p>
          <a:p>
            <a:r>
              <a:rPr lang="en-US" baseline="0" dirty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people should be entities!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don’t need to</a:t>
            </a:r>
            <a:r>
              <a:rPr lang="en-US" baseline="0" dirty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City(name,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population,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longitude,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latitude,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countryName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Country(name,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population,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gdb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Cross(</a:t>
            </a:r>
            <a:r>
              <a:rPr lang="en-US" altLang="zh-CN" baseline="0" dirty="0" err="1" smtClean="0"/>
              <a:t>countryName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riverName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River(name,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length,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seaName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Sea(name,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depth)</a:t>
            </a:r>
          </a:p>
          <a:p>
            <a:endParaRPr lang="en-US" dirty="0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4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486" y="5491645"/>
            <a:ext cx="717316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E/R is a </a:t>
            </a:r>
            <a:r>
              <a:rPr lang="en-US" sz="2100" i="1" dirty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non-technical people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2262" y="3657635"/>
            <a:ext cx="4747178" cy="1400390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3504661" y="-68031"/>
            <a:ext cx="363038" cy="550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01860" y="2886355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E/R Model &amp; Diagrams used</a:t>
            </a:r>
          </a:p>
        </p:txBody>
      </p:sp>
      <p:sp>
        <p:nvSpPr>
          <p:cNvPr id="33" name="Pentagon 32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1. Requirements Analysis</a:t>
            </a:r>
          </a:p>
        </p:txBody>
      </p:sp>
      <p:sp>
        <p:nvSpPr>
          <p:cNvPr id="34" name="Chevron 33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35" name="Chevron 34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2704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0689"/>
            <a:ext cx="8458201" cy="4305590"/>
          </a:xfrm>
        </p:spPr>
        <p:txBody>
          <a:bodyPr>
            <a:normAutofit/>
          </a:bodyPr>
          <a:lstStyle/>
          <a:p>
            <a:r>
              <a:rPr lang="en-US" u="sng" dirty="0"/>
              <a:t>An entity</a:t>
            </a:r>
            <a:r>
              <a:rPr lang="en-US" dirty="0"/>
              <a:t> is an individual object</a:t>
            </a:r>
            <a:endParaRPr lang="en-US" u="sng" dirty="0"/>
          </a:p>
          <a:p>
            <a:pPr lvl="1"/>
            <a:r>
              <a:rPr lang="en-US" dirty="0" err="1"/>
              <a:t>Eg</a:t>
            </a:r>
            <a:r>
              <a:rPr lang="en-US" dirty="0"/>
              <a:t>: A specific person or product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u="sng" dirty="0"/>
              <a:t>An entity set</a:t>
            </a:r>
            <a:r>
              <a:rPr lang="en-US" dirty="0"/>
              <a:t> is a collection of entities of the same type</a:t>
            </a:r>
          </a:p>
          <a:p>
            <a:pPr lvl="1"/>
            <a:r>
              <a:rPr lang="en-US" i="1" dirty="0"/>
              <a:t>These are what is shown in E/R diagrams - as 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Person, Product</a:t>
            </a:r>
          </a:p>
          <a:p>
            <a:pPr lvl="1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1514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8656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5471" y="49717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41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85" y="1934340"/>
            <a:ext cx="7951763" cy="3208340"/>
          </a:xfrm>
        </p:spPr>
        <p:txBody>
          <a:bodyPr>
            <a:normAutofit/>
          </a:bodyPr>
          <a:lstStyle/>
          <a:p>
            <a:r>
              <a:rPr lang="en-US" dirty="0"/>
              <a:t>An entity set has </a:t>
            </a:r>
            <a:r>
              <a:rPr lang="en-US" b="1" dirty="0"/>
              <a:t>attributes</a:t>
            </a:r>
          </a:p>
          <a:p>
            <a:pPr lvl="1"/>
            <a:r>
              <a:rPr lang="en-US" u="sng" dirty="0"/>
              <a:t>Represented by ovals attached to an entity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45738" y="3681699"/>
            <a:ext cx="3737609" cy="1704632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014" y="3034742"/>
            <a:ext cx="3086100" cy="12573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Oval 11"/>
          <p:cNvSpPr/>
          <p:nvPr/>
        </p:nvSpPr>
        <p:spPr>
          <a:xfrm>
            <a:off x="830588" y="3232184"/>
            <a:ext cx="3444766" cy="133826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64366" y="493354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Entity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1086" y="4531977"/>
            <a:ext cx="786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chemeClr val="accent2"/>
                </a:solidFill>
                <a:latin typeface="+mj-lt"/>
              </a:rPr>
              <a:t>Product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73087" y="3383041"/>
            <a:ext cx="1468464" cy="1100391"/>
            <a:chOff x="5226068" y="5426834"/>
            <a:chExt cx="2792109" cy="23228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20"/>
              <a:ext cx="2792109" cy="1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Xbox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733" y="3423091"/>
            <a:ext cx="1595310" cy="1038833"/>
            <a:chOff x="8053161" y="5382402"/>
            <a:chExt cx="2981088" cy="19412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53161" y="6245258"/>
              <a:ext cx="2981088" cy="1078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Toy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54686" y="2873942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Entity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01291" y="3143251"/>
            <a:ext cx="1085009" cy="477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366" y="3761159"/>
            <a:ext cx="13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Entity Attribute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29038" y="4092950"/>
            <a:ext cx="890104" cy="19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00080" y="3862890"/>
            <a:ext cx="413465" cy="20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14650" y="4743450"/>
            <a:ext cx="1652691" cy="338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5627734" y="4212860"/>
            <a:ext cx="1724446" cy="905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2262" y="2106155"/>
            <a:ext cx="28652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Entities are </a:t>
            </a:r>
            <a:r>
              <a:rPr lang="en-US" b="1" u="sng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explicitly represented in E/R diagrams!</a:t>
            </a:r>
          </a:p>
        </p:txBody>
      </p:sp>
    </p:spTree>
    <p:extLst>
      <p:ext uri="{BB962C8B-B14F-4D97-AF65-F5344CB8AC3E}">
        <p14:creationId xmlns:p14="http://schemas.microsoft.com/office/powerpoint/2010/main" val="112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857"/>
            <a:ext cx="7886700" cy="3263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key</a:t>
            </a:r>
            <a:r>
              <a:rPr lang="en-US" dirty="0"/>
              <a:t> is a set of attributes that uniquely identifies an entity.</a:t>
            </a:r>
          </a:p>
          <a:p>
            <a:r>
              <a:rPr lang="en-US" dirty="0"/>
              <a:t>Every entity set must have a key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Denote elements of the primary key by </a:t>
            </a:r>
            <a:r>
              <a:rPr lang="en-US" u="sng" dirty="0">
                <a:solidFill>
                  <a:srgbClr val="000000"/>
                </a:solidFill>
              </a:rPr>
              <a:t>underlining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5428" y="4895879"/>
            <a:ext cx="3086100" cy="12573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9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in E/R: </a:t>
            </a:r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is between two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8239" y="3143250"/>
            <a:ext cx="3086100" cy="12573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283139" y="3067924"/>
            <a:ext cx="1371600" cy="1357280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39989" y="3943350"/>
            <a:ext cx="2343150" cy="51435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8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850" y="2057400"/>
            <a:ext cx="2571750" cy="10287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143250"/>
            <a:ext cx="1314450" cy="16002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2100" y="2857500"/>
            <a:ext cx="1600200" cy="18288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257300" y="1200150"/>
            <a:ext cx="3028950" cy="19431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4550" y="4400550"/>
            <a:ext cx="5029200" cy="14859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3600" y="1371600"/>
            <a:ext cx="1943100" cy="222885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33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68" y="1855504"/>
            <a:ext cx="657225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lvl="2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62675" y="2001951"/>
            <a:ext cx="2352675" cy="188595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3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6682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285" y="1731679"/>
            <a:ext cx="5209496" cy="3086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162675" y="2137570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090172" y="2467373"/>
            <a:ext cx="956072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7090172" y="2467373"/>
            <a:ext cx="956072" cy="4381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7090172" y="2467373"/>
            <a:ext cx="956072" cy="876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7090172" y="2467373"/>
            <a:ext cx="956072" cy="13144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7090172" y="2467373"/>
            <a:ext cx="956072" cy="4988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7090172" y="2905523"/>
            <a:ext cx="956072" cy="607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090172" y="2966245"/>
            <a:ext cx="956072" cy="37742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7090172" y="2467373"/>
            <a:ext cx="956072" cy="9977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090172" y="2966245"/>
            <a:ext cx="956072" cy="8155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090172" y="2905523"/>
            <a:ext cx="956072" cy="5595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7090172" y="3343673"/>
            <a:ext cx="956072" cy="1214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7090172" y="3465117"/>
            <a:ext cx="956072" cy="3167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74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805781"/>
            <a:ext cx="5292838" cy="443547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We define a </a:t>
            </a:r>
            <a:r>
              <a:rPr lang="en-US" b="1" u="sng" dirty="0"/>
              <a:t>relationship</a:t>
            </a:r>
            <a:r>
              <a:rPr lang="en-US" b="1" dirty="0"/>
              <a:t> to be a subset of A x B</a:t>
            </a:r>
          </a:p>
          <a:p>
            <a:pPr lvl="2"/>
            <a:r>
              <a:rPr lang="en-US" i="1" dirty="0"/>
              <a:t>R 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278676" y="2030526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206173" y="2360329"/>
            <a:ext cx="956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206173" y="2859201"/>
            <a:ext cx="956072" cy="377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206173" y="2859201"/>
            <a:ext cx="956072" cy="8155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206173" y="2798479"/>
            <a:ext cx="956072" cy="55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database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b="1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5" y="2330214"/>
            <a:ext cx="8515350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311"/>
              </p:ext>
            </p:extLst>
          </p:nvPr>
        </p:nvGraphicFramePr>
        <p:xfrm>
          <a:off x="1879132" y="2199718"/>
          <a:ext cx="2497421" cy="112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66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5152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2971" y="173309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650" y="17438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623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93937"/>
              </p:ext>
            </p:extLst>
          </p:nvPr>
        </p:nvGraphicFramePr>
        <p:xfrm>
          <a:off x="1879131" y="2199718"/>
          <a:ext cx="2412642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4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88790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8943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95A2263-166C-A044-80AD-E53AF675AEB0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xmlns="" id="{36795DE3-D241-CF4E-AAD8-CAE92FA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72673324-9ADA-2946-BDEA-6C223E06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xmlns="" id="{AAF05EC1-691C-EC47-9476-778F36E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xmlns="" id="{B14CEB00-B8E8-834E-96C5-400EB12F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xmlns="" id="{996ADB11-6FEA-8741-AB85-CB102EE6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C1E10713-4A2D-044C-9070-FC29C471E3CE}"/>
                </a:ext>
              </a:extLst>
            </p:cNvPr>
            <p:cNvCxnSpPr>
              <a:stCxn id="51" idx="5"/>
              <a:endCxn id="33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5353F31A-2976-9145-94B4-ED54AB2481B8}"/>
                </a:ext>
              </a:extLst>
            </p:cNvPr>
            <p:cNvCxnSpPr>
              <a:stCxn id="49" idx="5"/>
              <a:endCxn id="33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1FD964B-3AF0-0C43-9802-979BF9064C7B}"/>
                </a:ext>
              </a:extLst>
            </p:cNvPr>
            <p:cNvCxnSpPr>
              <a:stCxn id="50" idx="4"/>
              <a:endCxn id="33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2AC3B442-3CFB-1B49-8259-67FCFE16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xmlns="" id="{6FA25BBF-6069-DB41-B104-5FCC826D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5BC1E5B-E30A-AA4A-A4C5-D390D9E6046D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404ED67-F96C-1C42-84BC-615CD40A4F0E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67D9293-083D-5649-92E7-B8FF899B509F}"/>
                </a:ext>
              </a:extLst>
            </p:cNvPr>
            <p:cNvCxnSpPr>
              <a:stCxn id="32" idx="3"/>
              <a:endCxn id="5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DA9B9FA-51C8-5548-A04B-C55F63204E97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0290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093467" y="4235988"/>
            <a:ext cx="403751" cy="5240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6467"/>
              </p:ext>
            </p:extLst>
          </p:nvPr>
        </p:nvGraphicFramePr>
        <p:xfrm>
          <a:off x="6457950" y="4974908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52134" y="461386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916"/>
              </p:ext>
            </p:extLst>
          </p:nvPr>
        </p:nvGraphicFramePr>
        <p:xfrm>
          <a:off x="1879132" y="2199718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18548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8644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6FC68E8E-A3D6-6C4B-A092-9988D65CC9F7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xmlns="" id="{90EB2D11-7702-AC44-873A-A058F36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5CC7BB14-EBB2-C64A-8295-FEC7C52F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xmlns="" id="{65A04215-396C-EB47-8F0B-74109F3A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xmlns="" id="{60081B70-AFA6-5A4F-8E63-068AB063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xmlns="" id="{7FECDA2E-C8B5-B24D-89BD-8B73D16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1B14D427-F5F0-8741-A72C-11237F000FA8}"/>
                </a:ext>
              </a:extLst>
            </p:cNvPr>
            <p:cNvCxnSpPr>
              <a:stCxn id="60" idx="5"/>
              <a:endCxn id="57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C979ADD0-0CEA-1F4E-8610-E71AF6C7CF9F}"/>
                </a:ext>
              </a:extLst>
            </p:cNvPr>
            <p:cNvCxnSpPr>
              <a:stCxn id="58" idx="5"/>
              <a:endCxn id="57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98EB7A2E-8710-C04F-BCEE-8D02516426A4}"/>
                </a:ext>
              </a:extLst>
            </p:cNvPr>
            <p:cNvCxnSpPr>
              <a:stCxn id="59" idx="4"/>
              <a:endCxn id="57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466E43D-1BF9-3B44-BF6C-201E15E7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xmlns="" id="{8330777F-E95C-0C48-B516-C5E9646D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95041CE0-9763-584C-8AA0-A23645EF0816}"/>
                </a:ext>
              </a:extLst>
            </p:cNvPr>
            <p:cNvCxnSpPr>
              <a:stCxn id="65" idx="4"/>
              <a:endCxn id="64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BDF54072-0AEB-BD43-8DAB-25E8376E679F}"/>
                </a:ext>
              </a:extLst>
            </p:cNvPr>
            <p:cNvCxnSpPr>
              <a:stCxn id="57" idx="3"/>
              <a:endCxn id="56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5FCE5FB-E001-D347-94D2-4A91E2059771}"/>
                </a:ext>
              </a:extLst>
            </p:cNvPr>
            <p:cNvCxnSpPr>
              <a:stCxn id="56" idx="3"/>
              <a:endCxn id="64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116C523-AE6A-7042-A2BB-A3C5FE487A6D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63002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9"/>
            <a:ext cx="5820068" cy="308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only be </a:t>
            </a:r>
            <a:r>
              <a:rPr lang="en-US" b="1" dirty="0"/>
              <a:t>one relationship for every unique combination of entities</a:t>
            </a:r>
          </a:p>
          <a:p>
            <a:endParaRPr lang="en-US" dirty="0"/>
          </a:p>
          <a:p>
            <a:r>
              <a:rPr lang="en-US" dirty="0"/>
              <a:t>This also means that </a:t>
            </a:r>
            <a:r>
              <a:rPr lang="en-US" b="1" dirty="0"/>
              <a:t>the relationship is uniquely determined by the keys of its entities</a:t>
            </a:r>
          </a:p>
          <a:p>
            <a:endParaRPr lang="en-US" i="1" dirty="0"/>
          </a:p>
          <a:p>
            <a:r>
              <a:rPr lang="en-US" dirty="0"/>
              <a:t>Example: the “key” for Makes (to right) is </a:t>
            </a:r>
            <a:br>
              <a:rPr lang="en-US" dirty="0"/>
            </a:br>
            <a:r>
              <a:rPr lang="en-US" dirty="0"/>
              <a:t>	{</a:t>
            </a:r>
            <a:r>
              <a:rPr lang="en-US" dirty="0" err="1"/>
              <a:t>Product.name</a:t>
            </a:r>
            <a:r>
              <a:rPr lang="en-US" dirty="0"/>
              <a:t>, </a:t>
            </a:r>
            <a:r>
              <a:rPr lang="en-US" dirty="0" err="1"/>
              <a:t>Company.name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5392" y="2169420"/>
            <a:ext cx="23189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This follows from our mathematical definition of a relationship- it’s a SET!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85327" y="5374253"/>
            <a:ext cx="3872623" cy="1164661"/>
            <a:chOff x="7669786" y="4807179"/>
            <a:chExt cx="3810946" cy="97005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3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7300" y="2960591"/>
            <a:ext cx="3086100" cy="12573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172201" y="2674842"/>
            <a:ext cx="1371599" cy="154305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829050" y="3760691"/>
            <a:ext cx="2343151" cy="51435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629150" y="2560541"/>
            <a:ext cx="1085850" cy="120015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28649" y="1438816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Relationships may have attributes as well.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904" y="4992251"/>
            <a:ext cx="24842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For example: “since” records when company started making a product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74452"/>
            <a:ext cx="7886700" cy="994172"/>
          </a:xfrm>
        </p:spPr>
        <p:txBody>
          <a:bodyPr/>
          <a:lstStyle/>
          <a:p>
            <a:r>
              <a:rPr lang="en-US" dirty="0"/>
              <a:t>Relationships and Attributes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1E1AC29A-625A-CC42-BA49-2F8F7FCD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3707"/>
              </p:ext>
            </p:extLst>
          </p:nvPr>
        </p:nvGraphicFramePr>
        <p:xfrm>
          <a:off x="5577891" y="5296572"/>
          <a:ext cx="2797365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9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262">
                  <a:extLst>
                    <a:ext uri="{9D8B030D-6E8A-4147-A177-3AD203B41FA5}">
                      <a16:colId xmlns:a16="http://schemas.microsoft.com/office/drawing/2014/main" xmlns="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Since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2017.09.01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86371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6E56E7-829A-6F48-8772-E0E620EF9EDF}"/>
              </a:ext>
            </a:extLst>
          </p:cNvPr>
          <p:cNvSpPr txBox="1"/>
          <p:nvPr/>
        </p:nvSpPr>
        <p:spPr>
          <a:xfrm>
            <a:off x="5943600" y="4892980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xmlns="" id="{BB220EFD-D2FE-AD4D-B578-B6980BF23BB1}"/>
              </a:ext>
            </a:extLst>
          </p:cNvPr>
          <p:cNvSpPr/>
          <p:nvPr/>
        </p:nvSpPr>
        <p:spPr>
          <a:xfrm rot="2653263">
            <a:off x="6634184" y="5926348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8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8"/>
            <a:ext cx="7772400" cy="29597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Q: </a:t>
            </a:r>
            <a:r>
              <a:rPr lang="en-US" dirty="0"/>
              <a:t>What does this say?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A: </a:t>
            </a:r>
            <a:r>
              <a:rPr lang="en-US" dirty="0"/>
              <a:t>A person can only buy a specific product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2343" y="2730913"/>
            <a:ext cx="4771218" cy="1525498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8CB10481-40B4-024A-9BC6-3F755ED8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7676"/>
              </p:ext>
            </p:extLst>
          </p:nvPr>
        </p:nvGraphicFramePr>
        <p:xfrm>
          <a:off x="3026913" y="5751879"/>
          <a:ext cx="3382737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3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736">
                  <a:extLst>
                    <a:ext uri="{9D8B030D-6E8A-4147-A177-3AD203B41FA5}">
                      <a16:colId xmlns:a16="http://schemas.microsoft.com/office/drawing/2014/main" xmlns="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Person.name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Product.name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2018.10.01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2018.12.01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86371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599C4C-CD5E-D54F-B878-1256F4CEF4A4}"/>
              </a:ext>
            </a:extLst>
          </p:cNvPr>
          <p:cNvSpPr txBox="1"/>
          <p:nvPr/>
        </p:nvSpPr>
        <p:spPr>
          <a:xfrm>
            <a:off x="3392622" y="5348287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xmlns="" id="{626151AC-CEF2-CF4C-9262-C496D4B161F1}"/>
              </a:ext>
            </a:extLst>
          </p:cNvPr>
          <p:cNvSpPr/>
          <p:nvPr/>
        </p:nvSpPr>
        <p:spPr>
          <a:xfrm rot="2653263">
            <a:off x="6598969" y="5671869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09742"/>
            <a:ext cx="7772400" cy="3706131"/>
          </a:xfrm>
        </p:spPr>
        <p:txBody>
          <a:bodyPr>
            <a:normAutofit/>
          </a:bodyPr>
          <a:lstStyle/>
          <a:p>
            <a:r>
              <a:rPr lang="en-US" sz="2100" dirty="0"/>
              <a:t>What about this way?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i="1" dirty="0"/>
          </a:p>
          <a:p>
            <a:r>
              <a:rPr lang="en-US" sz="2100" i="1" dirty="0"/>
              <a:t>Now we can have multiple purchases per product, person pair!</a:t>
            </a:r>
          </a:p>
          <a:p>
            <a:endParaRPr lang="en-US" sz="2100" b="1" i="1" dirty="0"/>
          </a:p>
          <a:p>
            <a:endParaRPr lang="en-US" sz="2100" b="1" i="1" dirty="0"/>
          </a:p>
          <a:p>
            <a:endParaRPr lang="en-US" sz="2100" b="1" i="1" dirty="0"/>
          </a:p>
          <a:p>
            <a:pPr marL="0" indent="0">
              <a:buNone/>
            </a:pPr>
            <a:endParaRPr lang="en-US" sz="21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5348" y="4074892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150090" y="331146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067451" y="3362362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1538516" y="371862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0" name="Straight Connector 19"/>
          <p:cNvCxnSpPr>
            <a:stCxn id="21" idx="5"/>
            <a:endCxn id="18" idx="1"/>
          </p:cNvCxnSpPr>
          <p:nvPr/>
        </p:nvCxnSpPr>
        <p:spPr bwMode="auto">
          <a:xfrm rot="16200000" flipH="1">
            <a:off x="2454443" y="3902120"/>
            <a:ext cx="143423" cy="55838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5"/>
            <a:endCxn id="18" idx="0"/>
          </p:cNvCxnSpPr>
          <p:nvPr/>
        </p:nvCxnSpPr>
        <p:spPr bwMode="auto">
          <a:xfrm rot="16200000" flipH="1">
            <a:off x="2820451" y="3740524"/>
            <a:ext cx="372451" cy="2962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 bwMode="auto">
          <a:xfrm rot="5400000">
            <a:off x="3191396" y="3783840"/>
            <a:ext cx="254476" cy="32762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71371" y="4125787"/>
            <a:ext cx="1048412" cy="39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889790" y="3107885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5" name="Straight Connector 24"/>
          <p:cNvCxnSpPr>
            <a:endCxn id="25" idx="0"/>
          </p:cNvCxnSpPr>
          <p:nvPr/>
        </p:nvCxnSpPr>
        <p:spPr bwMode="auto">
          <a:xfrm rot="5400000">
            <a:off x="7138047" y="3665600"/>
            <a:ext cx="626927" cy="2934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89947" y="270480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71416" y="3413256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Purchase</a:t>
            </a:r>
          </a:p>
        </p:txBody>
      </p:sp>
      <p:cxnSp>
        <p:nvCxnSpPr>
          <p:cNvPr id="9" name="Straight Connector 8"/>
          <p:cNvCxnSpPr>
            <a:stCxn id="28" idx="4"/>
            <a:endCxn id="30" idx="0"/>
          </p:cNvCxnSpPr>
          <p:nvPr/>
        </p:nvCxnSpPr>
        <p:spPr bwMode="auto">
          <a:xfrm>
            <a:off x="4104944" y="3162862"/>
            <a:ext cx="915943" cy="2503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540342" y="2704808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624398" y="270480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PID#</a:t>
            </a:r>
          </a:p>
        </p:txBody>
      </p:sp>
      <p:cxnSp>
        <p:nvCxnSpPr>
          <p:cNvPr id="33" name="Straight Connector 32"/>
          <p:cNvCxnSpPr>
            <a:stCxn id="32" idx="4"/>
            <a:endCxn id="30" idx="0"/>
          </p:cNvCxnSpPr>
          <p:nvPr/>
        </p:nvCxnSpPr>
        <p:spPr bwMode="auto">
          <a:xfrm flipH="1">
            <a:off x="5020887" y="3162863"/>
            <a:ext cx="18508" cy="250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1" idx="4"/>
            <a:endCxn id="30" idx="0"/>
          </p:cNvCxnSpPr>
          <p:nvPr/>
        </p:nvCxnSpPr>
        <p:spPr bwMode="auto">
          <a:xfrm flipH="1">
            <a:off x="5020887" y="3162864"/>
            <a:ext cx="934452" cy="2503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flipV="1">
            <a:off x="3504290" y="4172050"/>
            <a:ext cx="600653" cy="809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0" idx="1"/>
          </p:cNvCxnSpPr>
          <p:nvPr/>
        </p:nvCxnSpPr>
        <p:spPr bwMode="auto">
          <a:xfrm flipV="1">
            <a:off x="4331447" y="3591389"/>
            <a:ext cx="339969" cy="35626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08508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ProductOf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23" idx="1"/>
          </p:cNvCxnSpPr>
          <p:nvPr/>
        </p:nvCxnSpPr>
        <p:spPr bwMode="auto">
          <a:xfrm>
            <a:off x="6036222" y="4109603"/>
            <a:ext cx="635148" cy="2116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3"/>
          </p:cNvCxnSpPr>
          <p:nvPr/>
        </p:nvCxnSpPr>
        <p:spPr bwMode="auto">
          <a:xfrm>
            <a:off x="5370358" y="3591389"/>
            <a:ext cx="500946" cy="39647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5552681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BuyerOf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691" y="5792979"/>
            <a:ext cx="69554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We can always use </a:t>
            </a:r>
            <a:r>
              <a:rPr lang="en-US" b="1" dirty="0">
                <a:latin typeface="+mj-lt"/>
              </a:rPr>
              <a:t>a new entity </a:t>
            </a:r>
            <a:r>
              <a:rPr lang="en-US" dirty="0">
                <a:latin typeface="+mj-lt"/>
              </a:rPr>
              <a:t>instead of a relationship.  For example, to permit multiple instances of each entity combination!</a:t>
            </a:r>
          </a:p>
        </p:txBody>
      </p:sp>
    </p:spTree>
    <p:extLst>
      <p:ext uri="{BB962C8B-B14F-4D97-AF65-F5344CB8AC3E}">
        <p14:creationId xmlns:p14="http://schemas.microsoft.com/office/powerpoint/2010/main" val="1039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15" grpId="0" animBg="1"/>
      <p:bldP spid="3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for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City belongs to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crosses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ends in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7" y="3390864"/>
            <a:ext cx="4959856" cy="31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0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b="1" dirty="0"/>
              <a:t>Relationships </a:t>
            </a:r>
            <a:r>
              <a:rPr lang="en-US" b="1" dirty="0" err="1"/>
              <a:t>cond’s</a:t>
            </a:r>
            <a:r>
              <a:rPr lang="en-US" b="1" dirty="0"/>
              <a:t>: multiplicity, multi-way</a:t>
            </a:r>
          </a:p>
          <a:p>
            <a:pPr lvl="1"/>
            <a:r>
              <a:rPr lang="en-US" b="1" dirty="0"/>
              <a:t>Design considerations</a:t>
            </a:r>
          </a:p>
          <a:p>
            <a:pPr lvl="1"/>
            <a:r>
              <a:rPr lang="en-US" b="1" dirty="0"/>
              <a:t>Conversion to SQL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(Entity-Relationship Modeling)</a:t>
            </a:r>
          </a:p>
          <a:p>
            <a:pPr lvl="1"/>
            <a:r>
              <a:rPr lang="en-US" dirty="0" err="1"/>
              <a:t>Codd</a:t>
            </a:r>
            <a:r>
              <a:rPr lang="en-US" dirty="0"/>
              <a:t> wrote a long letter criticizing paper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No query language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Relational DBMS in the 1970’s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" y="3113935"/>
            <a:ext cx="6431797" cy="195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113935"/>
            <a:ext cx="1497666" cy="152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043" y="4698708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53" y="452313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Multiplicity of E/R Relationships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703" y="2370962"/>
            <a:ext cx="18371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Indicated using arrows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68703" y="3443740"/>
            <a:ext cx="183713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486150" y="4400550"/>
            <a:ext cx="18859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171700" y="34861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886200" y="205740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5829300" y="36004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943600" y="2286000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771650" y="25717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00025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320040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915150" y="3086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800850" y="13716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143000" y="1885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029200" y="257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000250" y="2343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2571750" y="17145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3028950" y="171450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71850" y="257175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743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743200" y="451485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6972300" y="182880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372100" y="411480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6400800" y="2857500"/>
            <a:ext cx="371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6772275" y="28575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3829050" y="3371851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96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1075"/>
            <a:ext cx="77724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245395" y="1600557"/>
            <a:ext cx="63590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1828800" y="2720260"/>
            <a:ext cx="5543550" cy="2326919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9104" y="1953703"/>
            <a:ext cx="4180375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38B636-6E59-3048-97B5-D33C733B0787}"/>
              </a:ext>
            </a:extLst>
          </p:cNvPr>
          <p:cNvSpPr txBox="1"/>
          <p:nvPr/>
        </p:nvSpPr>
        <p:spPr>
          <a:xfrm>
            <a:off x="628650" y="6075145"/>
            <a:ext cx="806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person, can determine what they bought and the store where they bought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73912" y="2122887"/>
            <a:ext cx="4175567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Q: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4070003" y="3250407"/>
            <a:ext cx="959198" cy="864394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2514601" y="2914650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949305" y="4512469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5669757" y="3490913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563666" y="4102894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702844" y="3324225"/>
            <a:ext cx="36729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5029201" y="3682605"/>
            <a:ext cx="640556" cy="1309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BB2EA0-CEDA-0A45-B558-F6E753747A80}"/>
              </a:ext>
            </a:extLst>
          </p:cNvPr>
          <p:cNvSpPr txBox="1"/>
          <p:nvPr/>
        </p:nvSpPr>
        <p:spPr>
          <a:xfrm>
            <a:off x="814274" y="5846543"/>
            <a:ext cx="749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given a store, can determine who shopped there 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79781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28863" y="1833671"/>
            <a:ext cx="4850436" cy="75713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314451" y="5452871"/>
            <a:ext cx="545604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Cannot.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77" y="253557"/>
            <a:ext cx="7563547" cy="10440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Converting Multi-way Relationships to Binary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7350" y="2201657"/>
            <a:ext cx="5324059" cy="3164299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StoreOf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ProductOf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BuyerOf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0" y="2201657"/>
            <a:ext cx="1459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From what we had on previous slide to this - what did we do?</a:t>
            </a:r>
          </a:p>
        </p:txBody>
      </p:sp>
    </p:spTree>
    <p:extLst>
      <p:ext uri="{BB962C8B-B14F-4D97-AF65-F5344CB8AC3E}">
        <p14:creationId xmlns:p14="http://schemas.microsoft.com/office/powerpoint/2010/main" val="2730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1" y="338346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Decision: Multi-way or New Entity +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70324" y="2051540"/>
            <a:ext cx="3769294" cy="2526108"/>
            <a:chOff x="3050937" y="2304401"/>
            <a:chExt cx="7101806" cy="40276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446807" y="550957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92546" y="2523674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5748872" y="3765455"/>
              <a:ext cx="1760197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StoreOf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748872" y="2304401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ProductOf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748872" y="5274586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BuyerOf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52573" y="5803319"/>
              <a:ext cx="998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452573" y="2833135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 bwMode="auto">
            <a:xfrm>
              <a:off x="4754638" y="4294188"/>
              <a:ext cx="994234" cy="2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 bwMode="auto">
            <a:xfrm flipV="1">
              <a:off x="4754638" y="2833136"/>
              <a:ext cx="994234" cy="146105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 bwMode="auto">
            <a:xfrm>
              <a:off x="4754638" y="4294187"/>
              <a:ext cx="994234" cy="150913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63806" y="2395138"/>
            <a:ext cx="3969898" cy="2017595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20537" y="1838934"/>
            <a:ext cx="253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Multi-way Relationship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324" y="1824023"/>
            <a:ext cx="167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Entity + Binary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612261"/>
            <a:ext cx="80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“A person who shops in at most one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“How long a person has been shopping at a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- 	Ex: A three-party legal contract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0051"/>
            <a:ext cx="5829300" cy="85725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Design </a:t>
            </a:r>
            <a:r>
              <a:rPr lang="en-US" b="1" dirty="0">
                <a:latin typeface="+mn-lt"/>
              </a:rPr>
              <a:t>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7300" y="2857500"/>
            <a:ext cx="6229350" cy="10287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24593" y="2057400"/>
            <a:ext cx="35282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What’s wrong with these examples?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7300" y="4743449"/>
            <a:ext cx="6229350" cy="10287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AFB7B-24C7-554D-A9F8-4351EE46695A}"/>
              </a:ext>
            </a:extLst>
          </p:cNvPr>
          <p:cNvSpPr txBox="1"/>
          <p:nvPr/>
        </p:nvSpPr>
        <p:spPr>
          <a:xfrm>
            <a:off x="1119901" y="5800635"/>
            <a:ext cx="690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multiple presidents, also may want to require country to have president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77361D-D4E4-AF47-B3A2-D5D07826B529}"/>
              </a:ext>
            </a:extLst>
          </p:cNvPr>
          <p:cNvSpPr/>
          <p:nvPr/>
        </p:nvSpPr>
        <p:spPr>
          <a:xfrm>
            <a:off x="2291922" y="3941593"/>
            <a:ext cx="398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buys only one product, then out</a:t>
            </a:r>
          </a:p>
        </p:txBody>
      </p:sp>
    </p:spTree>
    <p:extLst>
      <p:ext uri="{BB962C8B-B14F-4D97-AF65-F5344CB8AC3E}">
        <p14:creationId xmlns:p14="http://schemas.microsoft.com/office/powerpoint/2010/main" val="9626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950074" y="3303389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64074" y="267473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064624" y="353198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5093074" y="381773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207374" y="2331839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521574" y="273188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4350124" y="4903589"/>
            <a:ext cx="137160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521574" y="433208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321424" y="324623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692774" y="4674989"/>
            <a:ext cx="1314450" cy="742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3264274" y="433208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28AED9-462C-594C-B03F-D2355EFB3982}"/>
              </a:ext>
            </a:extLst>
          </p:cNvPr>
          <p:cNvSpPr txBox="1"/>
          <p:nvPr/>
        </p:nvSpPr>
        <p:spPr>
          <a:xfrm>
            <a:off x="3090104" y="630820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people should be entities!</a:t>
            </a:r>
          </a:p>
        </p:txBody>
      </p:sp>
    </p:spTree>
    <p:extLst>
      <p:ext uri="{BB962C8B-B14F-4D97-AF65-F5344CB8AC3E}">
        <p14:creationId xmlns:p14="http://schemas.microsoft.com/office/powerpoint/2010/main" val="211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Basics: Entities &amp; Relation</a:t>
            </a:r>
            <a:r>
              <a:rPr lang="en-US" altLang="zh-CN" dirty="0"/>
              <a:t>ships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E/R Design considerations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617259" y="34173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31259" y="278872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31509" y="50175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731809" y="36459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60259" y="393172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88759" y="444607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6703359" y="22172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88759" y="2845874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245909" y="22743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5903259" y="2502974"/>
            <a:ext cx="8001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88609" y="3360224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454BE6-555B-BC4B-8436-4DD9425FEDFB}"/>
              </a:ext>
            </a:extLst>
          </p:cNvPr>
          <p:cNvSpPr txBox="1"/>
          <p:nvPr/>
        </p:nvSpPr>
        <p:spPr>
          <a:xfrm>
            <a:off x="1892072" y="6215747"/>
            <a:ext cx="459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dates don’t need to be an entity by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4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</p:spTree>
    <p:extLst>
      <p:ext uri="{BB962C8B-B14F-4D97-AF65-F5344CB8AC3E}">
        <p14:creationId xmlns:p14="http://schemas.microsoft.com/office/powerpoint/2010/main" val="15752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3809" y="2233900"/>
            <a:ext cx="3508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addresses where internal structure of the address (e.g. zip code, state) is useful?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60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073" y="6061596"/>
            <a:ext cx="50752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 general, when we want to record several values, </a:t>
            </a:r>
            <a:r>
              <a:rPr lang="en-US">
                <a:latin typeface="+mj-lt"/>
              </a:rPr>
              <a:t>we choose new entity</a:t>
            </a:r>
          </a:p>
        </p:txBody>
      </p:sp>
    </p:spTree>
    <p:extLst>
      <p:ext uri="{BB962C8B-B14F-4D97-AF65-F5344CB8AC3E}">
        <p14:creationId xmlns:p14="http://schemas.microsoft.com/office/powerpoint/2010/main" val="446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</a:t>
            </a:r>
            <a:r>
              <a:rPr lang="en-US" sz="4400" b="1">
                <a:latin typeface="+mn-lt"/>
              </a:rPr>
              <a:t>for geography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city belongs to a single country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crosses one or several countries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ends in a single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50" y="4121834"/>
            <a:ext cx="4106727" cy="25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Key concept:</a:t>
            </a:r>
          </a:p>
          <a:p>
            <a:pPr marL="342900" lvl="1" indent="0">
              <a:buNone/>
            </a:pPr>
            <a:endParaRPr lang="en-US" sz="2700" dirty="0"/>
          </a:p>
          <a:p>
            <a:pPr marL="342900" lvl="1" indent="0">
              <a:buNone/>
            </a:pPr>
            <a:r>
              <a:rPr lang="en-US" sz="2700" dirty="0"/>
              <a:t>Both </a:t>
            </a:r>
            <a:r>
              <a:rPr lang="en-US" sz="2700" b="1" i="1" dirty="0"/>
              <a:t>Entity sets </a:t>
            </a:r>
            <a:r>
              <a:rPr lang="en-US" sz="2700" dirty="0"/>
              <a:t>and </a:t>
            </a:r>
            <a:r>
              <a:rPr lang="en-US" sz="2700" b="1" i="1" dirty="0"/>
              <a:t>Relationships</a:t>
            </a:r>
            <a:r>
              <a:rPr lang="en-US" sz="2700" dirty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9933"/>
              </p:ext>
            </p:extLst>
          </p:nvPr>
        </p:nvGraphicFramePr>
        <p:xfrm>
          <a:off x="5842951" y="4400042"/>
          <a:ext cx="2800986" cy="87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8802" y="1796515"/>
            <a:ext cx="2737845" cy="1195529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6945284" y="3220143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9160" y="393813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endParaRPr lang="en-US" sz="135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/>
              <a:t>An entity set becomes a table</a:t>
            </a:r>
          </a:p>
          <a:p>
            <a:pPr lvl="1"/>
            <a:r>
              <a:rPr lang="en-US" sz="2100" kern="0" dirty="0"/>
              <a:t>Each row is one entity</a:t>
            </a:r>
          </a:p>
          <a:p>
            <a:pPr lvl="1"/>
            <a:r>
              <a:rPr lang="en-US" sz="2100" kern="0" dirty="0"/>
              <a:t>Each row is composed of the entity’s attributes, and has the same primary key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24566" y="4879023"/>
            <a:ext cx="464742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category VARCHAR(30)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80620"/>
              </p:ext>
            </p:extLst>
          </p:nvPr>
        </p:nvGraphicFramePr>
        <p:xfrm>
          <a:off x="5842953" y="4400042"/>
          <a:ext cx="3141029" cy="11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1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firstname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lastname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Jiannan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01/03/18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01/05/18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039430" y="3207769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2670" y="39724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/>
              <a:t>A relationship </a:t>
            </a:r>
            <a:r>
              <a:rPr lang="en-US" sz="2200" i="1" kern="0" dirty="0"/>
              <a:t>also </a:t>
            </a:r>
            <a:r>
              <a:rPr lang="en-US" sz="2200" kern="0" dirty="0"/>
              <a:t>becomes a table</a:t>
            </a:r>
          </a:p>
          <a:p>
            <a:pPr lvl="1"/>
            <a:r>
              <a:rPr lang="en-US" sz="1800" kern="0" dirty="0"/>
              <a:t>Add Primary Key</a:t>
            </a:r>
          </a:p>
          <a:p>
            <a:pPr lvl="1"/>
            <a:r>
              <a:rPr lang="en-US" sz="1800" kern="0" dirty="0"/>
              <a:t>Add Foreign Key</a:t>
            </a:r>
            <a:endParaRPr lang="en-US" sz="1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5253594" y="2125266"/>
            <a:ext cx="3834889" cy="855146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25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Purchased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Person</a:t>
                </a: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 dirty="0" err="1">
                    <a:solidFill>
                      <a:srgbClr val="000000"/>
                    </a:solidFill>
                  </a:rPr>
                  <a:t>firstname</a:t>
                </a:r>
                <a:endParaRPr lang="en-US" sz="9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date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 dirty="0" err="1">
                  <a:solidFill>
                    <a:srgbClr val="000000"/>
                  </a:solidFill>
                </a:rPr>
                <a:t>lastname</a:t>
              </a:r>
              <a:endParaRPr lang="en-US" sz="9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1698" y="3907423"/>
            <a:ext cx="5032147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date      DATE,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(name)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Product,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Person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E/R Basics: Entities &amp; Relation</a:t>
            </a:r>
            <a:r>
              <a:rPr lang="en-US" altLang="zh-CN" b="1" dirty="0"/>
              <a:t>ships</a:t>
            </a:r>
            <a:endParaRPr lang="en-US" b="1" dirty="0"/>
          </a:p>
          <a:p>
            <a:pPr lvl="1"/>
            <a:r>
              <a:rPr lang="en-US" b="1" dirty="0"/>
              <a:t>Database Design</a:t>
            </a:r>
          </a:p>
          <a:p>
            <a:pPr lvl="1"/>
            <a:r>
              <a:rPr lang="en-US" b="1" dirty="0"/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 to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551" y="1908406"/>
            <a:ext cx="80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represent this as a relational schema?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1" y="2649344"/>
            <a:ext cx="6160998" cy="38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19" y="4472"/>
            <a:ext cx="78867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919" y="1414461"/>
            <a:ext cx="7886700" cy="4895851"/>
          </a:xfrm>
        </p:spPr>
        <p:txBody>
          <a:bodyPr>
            <a:normAutofit/>
          </a:bodyPr>
          <a:lstStyle/>
          <a:p>
            <a:r>
              <a:rPr lang="en-US" b="1" dirty="0"/>
              <a:t>E/R Basics: Entities &amp; Relationships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Entities/Entity sets/Keys/Relationships</a:t>
            </a:r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dirty="0"/>
              <a:t>Relationships </a:t>
            </a:r>
            <a:r>
              <a:rPr lang="en-US" dirty="0" err="1"/>
              <a:t>cond’s</a:t>
            </a:r>
            <a:r>
              <a:rPr lang="en-US" dirty="0"/>
              <a:t>: multiplicity, multi-way</a:t>
            </a:r>
          </a:p>
          <a:p>
            <a:pPr lvl="1"/>
            <a:r>
              <a:rPr lang="en-US" dirty="0"/>
              <a:t>Design considerations</a:t>
            </a:r>
          </a:p>
          <a:p>
            <a:pPr lvl="1"/>
            <a:r>
              <a:rPr lang="en-US" dirty="0"/>
              <a:t>Conversion to SQL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xmlns="" id="{C094B0CC-950A-4F45-8D72-A271D289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641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6D9B509F-3CB6-DC43-A971-45265BC4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927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076D95E8-E2C6-624A-AE60-E1126EF3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5978524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xmlns="" id="{7C5265A1-DD07-8B47-BEAF-A91BC6AA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6069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xmlns="" id="{35B45865-6FC0-0D4A-998E-CCD12013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069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xmlns="" id="{F5BDD8E4-AB2D-2C49-BE7B-D899F1A4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77837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xmlns="" id="{AEF7C084-7121-A54A-A799-487150F8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927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xmlns="" id="{316DD983-861F-1043-B2A4-7885FA1A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97852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xmlns="" id="{0F3364B3-209B-8940-9A2A-E66454149A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3050" y="574992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xmlns="" id="{B586D55C-2CFD-BD46-9A1B-E7E2DDD44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4550" y="5121274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xmlns="" id="{2A614038-027E-3A43-BA86-0E0797A5E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750" y="5121274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xmlns="" id="{525189A6-219E-3946-8958-3233F0D15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4650" y="5978524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xmlns="" id="{8E9BB2CF-924C-B14B-A78A-9566937C0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5100" y="5235574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xmlns="" id="{82D3F1FA-007E-A749-BE83-8A96116B2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342" y="6280718"/>
            <a:ext cx="897346" cy="132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xmlns="" id="{2CB0D5DA-40C0-1241-A72A-97909C0B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688" y="62071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country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50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  <a:endParaRPr lang="en-US" dirty="0"/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Relationships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cond’s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: multiplicity, multi-way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Conversion to SQL</a:t>
            </a:r>
            <a:endParaRPr lang="en-US" dirty="0"/>
          </a:p>
          <a:p>
            <a:r>
              <a:rPr lang="en-US" b="1" dirty="0"/>
              <a:t>Advanced E/R Concepts</a:t>
            </a:r>
          </a:p>
          <a:p>
            <a:pPr lvl="1"/>
            <a:r>
              <a:rPr lang="en-US" altLang="zh-CN" dirty="0"/>
              <a:t>Combing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Subclass</a:t>
            </a:r>
          </a:p>
          <a:p>
            <a:pPr lvl="1"/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0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628649" y="1690689"/>
            <a:ext cx="8515351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many-to-one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Combing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920488" y="3146952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77888" y="3375552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05938" y="3661302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03453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23468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835138" y="246115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177288" y="29755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063488" y="366130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2034538" y="343270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2606038" y="2804052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3063238" y="2804052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3406138" y="3661302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7006588" y="2918352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84731"/>
              </p:ext>
            </p:extLst>
          </p:nvPr>
        </p:nvGraphicFramePr>
        <p:xfrm>
          <a:off x="4056168" y="4942574"/>
          <a:ext cx="1541068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0534">
                  <a:extLst>
                    <a:ext uri="{9D8B030D-6E8A-4147-A177-3AD203B41FA5}">
                      <a16:colId xmlns:a16="http://schemas.microsoft.com/office/drawing/2014/main" xmlns="" val="1440650347"/>
                    </a:ext>
                  </a:extLst>
                </a:gridCol>
                <a:gridCol w="77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03443" y="4784891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40130"/>
              </p:ext>
            </p:extLst>
          </p:nvPr>
        </p:nvGraphicFramePr>
        <p:xfrm>
          <a:off x="6618231" y="5108630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0044" y="4411050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501" y="4519621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7015" y="4701115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7102830" y="3963496"/>
            <a:ext cx="471016" cy="57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637690" y="4301065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country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Combing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54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5821125"/>
            <a:ext cx="8515351" cy="11172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Remember: no separate relations for many-one relationship</a:t>
            </a:r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3732"/>
              </p:ext>
            </p:extLst>
          </p:nvPr>
        </p:nvGraphicFramePr>
        <p:xfrm>
          <a:off x="1426140" y="4296013"/>
          <a:ext cx="3617096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56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7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altLang="zh-CN" sz="1600" u="sng" dirty="0" err="1"/>
                        <a:t>P.</a:t>
                      </a:r>
                      <a:r>
                        <a:rPr lang="en-US" sz="1600" u="sng" dirty="0" err="1"/>
                        <a:t>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C.name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Microsoft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68953"/>
              </p:ext>
            </p:extLst>
          </p:nvPr>
        </p:nvGraphicFramePr>
        <p:xfrm>
          <a:off x="807236" y="1856222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39428"/>
              </p:ext>
            </p:extLst>
          </p:nvPr>
        </p:nvGraphicFramePr>
        <p:xfrm>
          <a:off x="6722024" y="2179961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53837" y="1482381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8294" y="1590952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0808" y="1772446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1" name="Right Arrow 20"/>
          <p:cNvSpPr/>
          <p:nvPr/>
        </p:nvSpPr>
        <p:spPr>
          <a:xfrm rot="3581085">
            <a:off x="1988002" y="3408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7339116">
            <a:off x="4069054" y="3418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7129483" y="35052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96569"/>
              </p:ext>
            </p:extLst>
          </p:nvPr>
        </p:nvGraphicFramePr>
        <p:xfrm>
          <a:off x="6513636" y="4552184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BDE09A7-4D68-1A42-B109-F539E7A7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81506"/>
              </p:ext>
            </p:extLst>
          </p:nvPr>
        </p:nvGraphicFramePr>
        <p:xfrm>
          <a:off x="4091938" y="2002586"/>
          <a:ext cx="1541068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0534">
                  <a:extLst>
                    <a:ext uri="{9D8B030D-6E8A-4147-A177-3AD203B41FA5}">
                      <a16:colId xmlns:a16="http://schemas.microsoft.com/office/drawing/2014/main" xmlns="" val="1440650347"/>
                    </a:ext>
                  </a:extLst>
                </a:gridCol>
                <a:gridCol w="77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32" grpId="0" animBg="1"/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13" y="227427"/>
            <a:ext cx="693801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latin typeface="+mn-lt"/>
              </a:rPr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594396" y="1412135"/>
            <a:ext cx="8549604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Finding constraints is part of the E/R modeling process. Commonly used constraints are:</a:t>
            </a: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u="sng" dirty="0"/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/>
              <a:t>Keys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A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name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uniquely identifies a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/>
              <a:t>Single-value constraints:</a:t>
            </a:r>
            <a:r>
              <a:rPr lang="en-US" sz="2400" dirty="0"/>
              <a:t> </a:t>
            </a: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a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made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by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exactly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one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2400" u="sng" dirty="0"/>
              <a:t>Participation</a:t>
            </a:r>
            <a:r>
              <a:rPr lang="zh-CN" altLang="en-US" sz="2400" u="sng" dirty="0"/>
              <a:t> </a:t>
            </a:r>
            <a:r>
              <a:rPr lang="en-US" sz="2400" u="sng" dirty="0"/>
              <a:t>constraints: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</a:t>
            </a:r>
            <a:r>
              <a:rPr lang="en-US" altLang="zh-CN" sz="2400" i="1" dirty="0">
                <a:solidFill>
                  <a:srgbClr val="000000"/>
                </a:solidFill>
              </a:rPr>
              <a:t>all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products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are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made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by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365" y="322638"/>
            <a:ext cx="58293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714750" y="44005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714750" y="342900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94335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14350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3086100" y="27432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394335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4514850" y="25717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4972050" y="257175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4229100" y="2400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5314950" y="24574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6400800" y="5657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935698" y="1963232"/>
            <a:ext cx="1766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Underline keys: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0825" y="3114585"/>
            <a:ext cx="19022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 no formal way </a:t>
            </a:r>
            <a:r>
              <a:rPr lang="en-US">
                <a:latin typeface="+mj-lt"/>
              </a:rPr>
              <a:t>to specify </a:t>
            </a:r>
            <a:r>
              <a:rPr lang="en-US" i="1">
                <a:latin typeface="+mj-lt"/>
              </a:rPr>
              <a:t>multiple</a:t>
            </a:r>
            <a:r>
              <a:rPr lang="en-US">
                <a:latin typeface="+mj-lt"/>
              </a:rPr>
              <a:t> keys in E/R diagrams…</a:t>
            </a:r>
          </a:p>
        </p:txBody>
      </p:sp>
    </p:spTree>
    <p:extLst>
      <p:ext uri="{BB962C8B-B14F-4D97-AF65-F5344CB8AC3E}">
        <p14:creationId xmlns:p14="http://schemas.microsoft.com/office/powerpoint/2010/main" val="8484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+mn-ea"/>
              </a:rPr>
              <a:t>Single-Value</a:t>
            </a:r>
            <a:r>
              <a:rPr lang="zh-CN" altLang="en-US" b="1" dirty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Constraints</a:t>
            </a:r>
            <a:endParaRPr lang="en-US" b="1" dirty="0">
              <a:latin typeface="+mn-lt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14500" y="1963823"/>
            <a:ext cx="5657850" cy="10287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14500" y="4657146"/>
            <a:ext cx="5657850" cy="10287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2435767" y="3065791"/>
            <a:ext cx="4403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2458640" y="5998405"/>
            <a:ext cx="43422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</a:t>
            </a:r>
            <a:r>
              <a:rPr lang="en-US" i="1" u="sng" dirty="0">
                <a:solidFill>
                  <a:srgbClr val="000000"/>
                </a:solidFill>
              </a:rPr>
              <a:t>exactly</a:t>
            </a:r>
            <a:r>
              <a:rPr lang="en-US" dirty="0">
                <a:solidFill>
                  <a:srgbClr val="000000"/>
                </a:solidFill>
              </a:rPr>
              <a:t> one company.</a:t>
            </a:r>
          </a:p>
        </p:txBody>
      </p:sp>
    </p:spTree>
    <p:extLst>
      <p:ext uri="{BB962C8B-B14F-4D97-AF65-F5344CB8AC3E}">
        <p14:creationId xmlns:p14="http://schemas.microsoft.com/office/powerpoint/2010/main" val="20353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Participation Constraints: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Partial v. Total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85900" y="2281167"/>
            <a:ext cx="5858459" cy="10287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371725" y="3448410"/>
            <a:ext cx="48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Are there products made by no company?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5900" y="4913819"/>
            <a:ext cx="5858459" cy="10287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685800" y="6258763"/>
            <a:ext cx="80173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i="1" u="sng" dirty="0">
                <a:solidFill>
                  <a:srgbClr val="000000"/>
                </a:solidFill>
                <a:latin typeface="+mj-lt"/>
              </a:rPr>
              <a:t>total participation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i="1" u="sng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28650" y="1754652"/>
            <a:ext cx="752980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Some objects in a class may be special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Define a new class?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But what if we want to maintain connection to current class?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Better: define a </a:t>
            </a:r>
            <a:r>
              <a:rPr lang="en-US" sz="2400" i="1" u="sng" dirty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Ex: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963449" y="4306841"/>
            <a:ext cx="110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660905" y="4961686"/>
            <a:ext cx="1178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4928342" y="4961686"/>
            <a:ext cx="1207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Hardware</a:t>
            </a:r>
            <a:endParaRPr lang="en-US" sz="2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3118105" y="4675935"/>
            <a:ext cx="13144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432555" y="4675935"/>
            <a:ext cx="1028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0905" y="6148602"/>
            <a:ext cx="369671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We can define </a:t>
            </a:r>
            <a:r>
              <a:rPr lang="en-US" sz="2100" b="1" dirty="0">
                <a:latin typeface="+mj-lt"/>
              </a:rPr>
              <a:t>subclasses</a:t>
            </a:r>
            <a:r>
              <a:rPr lang="en-US" sz="2100" dirty="0">
                <a:latin typeface="+mj-lt"/>
              </a:rPr>
              <a:t> </a:t>
            </a:r>
            <a:r>
              <a:rPr lang="en-US" sz="2100">
                <a:latin typeface="+mj-lt"/>
              </a:rPr>
              <a:t>in E/R!</a:t>
            </a:r>
          </a:p>
        </p:txBody>
      </p:sp>
    </p:spTree>
    <p:extLst>
      <p:ext uri="{BB962C8B-B14F-4D97-AF65-F5344CB8AC3E}">
        <p14:creationId xmlns:p14="http://schemas.microsoft.com/office/powerpoint/2010/main" val="5355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05384" cy="48958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Database design: 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Agree on structure of the database before deciding on a particular implementation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achieve </a:t>
            </a:r>
            <a:r>
              <a:rPr lang="en-US" u="sng" dirty="0"/>
              <a:t>good</a:t>
            </a:r>
            <a:r>
              <a:rPr lang="en-US" dirty="0"/>
              <a:t> designs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Several formalisms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discuss one flavor of E/R diagrams</a:t>
            </a:r>
          </a:p>
        </p:txBody>
      </p:sp>
    </p:spTree>
    <p:extLst>
      <p:ext uri="{BB962C8B-B14F-4D97-AF65-F5344CB8AC3E}">
        <p14:creationId xmlns:p14="http://schemas.microsoft.com/office/powerpoint/2010/main" val="19974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52980" y="2048555"/>
            <a:ext cx="1776284" cy="1493843"/>
            <a:chOff x="4237242" y="1663432"/>
            <a:chExt cx="2368378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082486" y="1663432"/>
              <a:ext cx="140597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237242" y="2348749"/>
              <a:ext cx="1372482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7641" y="4596874"/>
            <a:ext cx="1625654" cy="1098414"/>
            <a:chOff x="2563457" y="5061192"/>
            <a:chExt cx="2167538" cy="1464552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579904" y="5061192"/>
              <a:ext cx="2151091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998505"/>
              <a:ext cx="111306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5" y="5647013"/>
              <a:ext cx="66111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7134" y="4596874"/>
            <a:ext cx="1801398" cy="1098414"/>
            <a:chOff x="6722784" y="5061192"/>
            <a:chExt cx="2401864" cy="1464552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</a:rPr>
                <a:t>Hardware</a:t>
              </a:r>
              <a:r>
                <a:rPr lang="zh-CN" alt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011590" y="5998505"/>
              <a:ext cx="1113058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</a:rPr>
                <a:t>weight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527240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2379" y="3542397"/>
            <a:ext cx="2893646" cy="1054477"/>
            <a:chOff x="3889777" y="3655224"/>
            <a:chExt cx="3858194" cy="1405969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412912" y="4006715"/>
              <a:ext cx="761566" cy="644404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89777" y="4651119"/>
              <a:ext cx="1523134" cy="4100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flipH="1" flipV="1">
              <a:off x="6174478" y="4651119"/>
              <a:ext cx="1573493" cy="410073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flipH="1" flipV="1">
              <a:off x="5785473" y="3655224"/>
              <a:ext cx="8223" cy="3514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500" y="1987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Modeling Subclasses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2154" y="2686049"/>
            <a:ext cx="243527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Child subclasses contain all the attributes of </a:t>
            </a:r>
            <a:r>
              <a:rPr lang="en-US" sz="1600" i="1" dirty="0">
                <a:latin typeface="+mj-lt"/>
              </a:rPr>
              <a:t>all </a:t>
            </a:r>
            <a:r>
              <a:rPr lang="en-US" sz="1600" dirty="0">
                <a:latin typeface="+mj-lt"/>
              </a:rPr>
              <a:t>of their parent classes </a:t>
            </a:r>
            <a:r>
              <a:rPr lang="en-US" sz="1600" b="1" u="sng" dirty="0">
                <a:latin typeface="+mj-lt"/>
              </a:rPr>
              <a:t>plus</a:t>
            </a:r>
            <a:r>
              <a:rPr lang="en-US" sz="1600" dirty="0">
                <a:latin typeface="+mj-lt"/>
              </a:rPr>
              <a:t> the new attributes shown attached to them in the E/R diagram</a:t>
            </a:r>
          </a:p>
        </p:txBody>
      </p:sp>
    </p:spTree>
    <p:extLst>
      <p:ext uri="{BB962C8B-B14F-4D97-AF65-F5344CB8AC3E}">
        <p14:creationId xmlns:p14="http://schemas.microsoft.com/office/powerpoint/2010/main" val="2759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632" y="81392"/>
            <a:ext cx="7886700" cy="1325563"/>
          </a:xfrm>
        </p:spPr>
        <p:txBody>
          <a:bodyPr/>
          <a:lstStyle/>
          <a:p>
            <a:r>
              <a:rPr lang="en-US" dirty="0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8605" y="1833905"/>
            <a:ext cx="4646337" cy="4048801"/>
          </a:xfrm>
        </p:spPr>
        <p:txBody>
          <a:bodyPr wrap="none">
            <a:spAutoFit/>
          </a:bodyPr>
          <a:lstStyle/>
          <a:p>
            <a:r>
              <a:rPr lang="en-US" dirty="0"/>
              <a:t>Think in terms of records; ex: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</a:rPr>
              <a:t>Product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err="1">
                <a:solidFill>
                  <a:schemeClr val="accent2"/>
                </a:solidFill>
              </a:rPr>
              <a:t>Hardware</a:t>
            </a:r>
            <a:r>
              <a:rPr lang="en-US" dirty="0" err="1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90962" y="4397133"/>
            <a:ext cx="914400" cy="2286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0542" y="5886478"/>
            <a:ext cx="914400" cy="17145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58150" y="2502406"/>
            <a:ext cx="914400" cy="711995"/>
            <a:chOff x="6781800" y="2479677"/>
            <a:chExt cx="1219200" cy="949326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3" y="2479677"/>
              <a:ext cx="955675" cy="949326"/>
              <a:chOff x="3398" y="1562"/>
              <a:chExt cx="602" cy="598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092155" y="3768497"/>
            <a:ext cx="947831" cy="902954"/>
            <a:chOff x="6781800" y="3733800"/>
            <a:chExt cx="1263774" cy="1203939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198" y="3733802"/>
              <a:ext cx="955675" cy="949326"/>
              <a:chOff x="3398" y="1562"/>
              <a:chExt cx="602" cy="598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30"/>
              <a:ext cx="115005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platforms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60542" y="5257828"/>
            <a:ext cx="914400" cy="882108"/>
            <a:chOff x="6781800" y="5257800"/>
            <a:chExt cx="1219200" cy="1176144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198" y="5257802"/>
              <a:ext cx="955675" cy="949326"/>
              <a:chOff x="3398" y="1562"/>
              <a:chExt cx="602" cy="598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5"/>
              <a:ext cx="88348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0000"/>
                  </a:solidFill>
                </a:rPr>
                <a:t>weight</a:t>
              </a:r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" y="2171272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1583"/>
              </p:ext>
            </p:extLst>
          </p:nvPr>
        </p:nvGraphicFramePr>
        <p:xfrm>
          <a:off x="5820508" y="1807005"/>
          <a:ext cx="1714500" cy="148590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33817"/>
              </p:ext>
            </p:extLst>
          </p:nvPr>
        </p:nvGraphicFramePr>
        <p:xfrm>
          <a:off x="5820508" y="3794764"/>
          <a:ext cx="2000250" cy="74295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windows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83918"/>
              </p:ext>
            </p:extLst>
          </p:nvPr>
        </p:nvGraphicFramePr>
        <p:xfrm>
          <a:off x="5939712" y="5243340"/>
          <a:ext cx="2000250" cy="1114425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weight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148 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650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5484753" y="1410512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4117909" y="3730279"/>
            <a:ext cx="176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accent2"/>
                </a:solidFill>
              </a:rPr>
              <a:t>Software</a:t>
            </a:r>
            <a:r>
              <a:rPr lang="en-US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5139613" y="4843290"/>
            <a:ext cx="1839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accent2"/>
                </a:solidFill>
              </a:rPr>
              <a:t>Hardware</a:t>
            </a:r>
            <a:r>
              <a:rPr lang="en-US" dirty="0" err="1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19632" y="813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Subclasses to Relations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" y="2407120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35" y="140043"/>
            <a:ext cx="7886700" cy="1325563"/>
          </a:xfrm>
        </p:spPr>
        <p:txBody>
          <a:bodyPr/>
          <a:lstStyle/>
          <a:p>
            <a:r>
              <a:rPr lang="en-US" dirty="0" err="1"/>
              <a:t>IsA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declare </a:t>
            </a:r>
            <a:r>
              <a:rPr lang="en-US" b="1" i="1" dirty="0"/>
              <a:t>A </a:t>
            </a:r>
            <a:r>
              <a:rPr lang="en-US" b="1" i="1" dirty="0" err="1"/>
              <a:t>IsA</a:t>
            </a:r>
            <a:r>
              <a:rPr lang="en-US" b="1" i="1" dirty="0"/>
              <a:t> B </a:t>
            </a:r>
            <a:r>
              <a:rPr lang="en-US" dirty="0"/>
              <a:t>then every </a:t>
            </a:r>
            <a:r>
              <a:rPr lang="en-US" b="1" dirty="0"/>
              <a:t>A</a:t>
            </a:r>
            <a:r>
              <a:rPr lang="en-US" dirty="0"/>
              <a:t> is a </a:t>
            </a:r>
            <a:r>
              <a:rPr lang="en-US" b="1" dirty="0"/>
              <a:t>B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IsA</a:t>
            </a:r>
            <a:r>
              <a:rPr lang="en-US" dirty="0"/>
              <a:t>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descriptive attributes to a subclass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identify entities that participate in a relationship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171700" y="4522024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Say:</a:t>
            </a:r>
            <a:r>
              <a:rPr lang="en-US" sz="2400" dirty="0">
                <a:solidFill>
                  <a:srgbClr val="000000"/>
                </a:solidFill>
              </a:rPr>
              <a:t> each piece of furniture is owned either by a person, or by a company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63935" y="3040874"/>
            <a:ext cx="20161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05521" y="3040875"/>
            <a:ext cx="10372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806367" y="3040874"/>
            <a:ext cx="13605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7470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161" y="1931532"/>
            <a:ext cx="8273094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Say: each piece of furniture is owned either by a person or by a company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u="sng" dirty="0"/>
              <a:t>Solution 1.</a:t>
            </a:r>
            <a:r>
              <a:rPr lang="en-US" dirty="0"/>
              <a:t> Acceptable, but imperfect (What’s wrong?)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3767214" y="4427420"/>
            <a:ext cx="15586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1945095" y="4427420"/>
            <a:ext cx="8237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6259244" y="4437064"/>
            <a:ext cx="10685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25444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49447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ownedByComp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flipH="1">
            <a:off x="4258994" y="4796752"/>
            <a:ext cx="287537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>
            <a:off x="4546531" y="4796752"/>
            <a:ext cx="398263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flipH="1" flipV="1">
            <a:off x="2356971" y="4796752"/>
            <a:ext cx="187523" cy="102858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6659294" y="4806396"/>
            <a:ext cx="134231" cy="101893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617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69803"/>
            <a:ext cx="7772400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dirty="0"/>
              <a:t>Solution 2: </a:t>
            </a:r>
            <a:r>
              <a:rPr lang="en-US" dirty="0"/>
              <a:t>better (though more laborious)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422422" y="3031567"/>
            <a:ext cx="171540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FurniturePiece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2099162" y="4972769"/>
            <a:ext cx="89652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707087" y="4999700"/>
            <a:ext cx="1164293" cy="3693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0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3421087" y="3856699"/>
            <a:ext cx="1714500" cy="6286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bg1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817271" y="4860367"/>
            <a:ext cx="8899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3992587" y="5571200"/>
            <a:ext cx="571500" cy="483394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isa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flipH="1">
            <a:off x="4278337" y="3431677"/>
            <a:ext cx="1788" cy="425022"/>
          </a:xfrm>
          <a:prstGeom prst="line">
            <a:avLst/>
          </a:prstGeom>
          <a:solidFill>
            <a:srgbClr val="C0C0C0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flipH="1">
            <a:off x="4262265" y="4485349"/>
            <a:ext cx="16072" cy="37501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>
            <a:off x="4262265" y="5260477"/>
            <a:ext cx="16072" cy="31072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3072024" y="4848280"/>
            <a:ext cx="681715" cy="1730911"/>
          </a:xfrm>
          <a:prstGeom prst="bentConnector3">
            <a:avLst>
              <a:gd name="adj1" fmla="val 133533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4941004" y="4706364"/>
            <a:ext cx="685562" cy="2010897"/>
          </a:xfrm>
          <a:prstGeom prst="bentConnector3">
            <a:avLst>
              <a:gd name="adj1" fmla="val -33345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090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006" y="5867124"/>
            <a:ext cx="6992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</a:rPr>
              <a:t>Introduction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to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database</a:t>
            </a:r>
            <a:r>
              <a:rPr lang="en-US" dirty="0">
                <a:solidFill>
                  <a:srgbClr val="000000"/>
                </a:solidFill>
              </a:rPr>
              <a:t>” v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“</a:t>
            </a:r>
            <a:r>
              <a:rPr lang="en-US" b="1" i="1" dirty="0">
                <a:solidFill>
                  <a:srgbClr val="000000"/>
                </a:solidFill>
              </a:rPr>
              <a:t>The </a:t>
            </a:r>
            <a:r>
              <a:rPr lang="en-US" altLang="zh-CN" b="1" i="1" dirty="0">
                <a:solidFill>
                  <a:srgbClr val="000000"/>
                </a:solidFill>
              </a:rPr>
              <a:t>SFU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introduction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to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database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1947" y="3479842"/>
            <a:ext cx="6057900" cy="16002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u</a:t>
                </a:r>
                <a:r>
                  <a:rPr lang="en-US" dirty="0" err="1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7697" y="5480092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cname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i="1" u="sng" dirty="0">
                <a:solidFill>
                  <a:srgbClr val="000000"/>
                </a:solidFill>
              </a:rPr>
              <a:t>partial key</a:t>
            </a:r>
            <a:r>
              <a:rPr lang="en-US" dirty="0">
                <a:solidFill>
                  <a:srgbClr val="000000"/>
                </a:solidFill>
              </a:rPr>
              <a:t> (denote with dashed underline).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University is called the </a:t>
            </a:r>
            <a:r>
              <a:rPr lang="en-US" altLang="zh-CN" i="1" u="sng" dirty="0">
                <a:solidFill>
                  <a:srgbClr val="000000"/>
                </a:solidFill>
              </a:rPr>
              <a:t>supporting</a:t>
            </a:r>
            <a:r>
              <a:rPr lang="zh-CN" altLang="en-US" i="1" u="sng" dirty="0">
                <a:solidFill>
                  <a:srgbClr val="000000"/>
                </a:solidFill>
              </a:rPr>
              <a:t> </a:t>
            </a:r>
            <a:r>
              <a:rPr lang="en-US" altLang="zh-CN" i="1" u="sng" dirty="0">
                <a:solidFill>
                  <a:srgbClr val="000000"/>
                </a:solidFill>
              </a:rPr>
              <a:t>entity</a:t>
            </a:r>
            <a:r>
              <a:rPr lang="zh-CN" altLang="en-US" i="1" u="sng" dirty="0">
                <a:solidFill>
                  <a:srgbClr val="000000"/>
                </a:solidFill>
              </a:rPr>
              <a:t> </a:t>
            </a:r>
            <a:r>
              <a:rPr lang="en-US" altLang="zh-CN" i="1" u="sng" dirty="0">
                <a:solidFill>
                  <a:srgbClr val="000000"/>
                </a:solidFill>
              </a:rPr>
              <a:t>set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Offer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called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u="sng" dirty="0">
                <a:solidFill>
                  <a:srgbClr val="000000"/>
                </a:solidFill>
              </a:rPr>
              <a:t>supporting</a:t>
            </a:r>
            <a:r>
              <a:rPr lang="zh-CN" altLang="en-US" u="sng" dirty="0">
                <a:solidFill>
                  <a:srgbClr val="000000"/>
                </a:solidFill>
              </a:rPr>
              <a:t> </a:t>
            </a:r>
            <a:r>
              <a:rPr lang="en-US" altLang="zh-CN" u="sng" dirty="0">
                <a:solidFill>
                  <a:srgbClr val="000000"/>
                </a:solidFill>
              </a:rPr>
              <a:t>relationship</a:t>
            </a:r>
            <a:endParaRPr lang="en-US" u="sng" dirty="0">
              <a:solidFill>
                <a:srgbClr val="0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1947" y="3286326"/>
            <a:ext cx="6057900" cy="1600200"/>
            <a:chOff x="1905000" y="2743200"/>
            <a:chExt cx="8077200" cy="2133600"/>
          </a:xfrm>
        </p:grpSpPr>
        <p:grpSp>
          <p:nvGrpSpPr>
            <p:cNvPr id="26" name="Group 25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29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</a:rPr>
                  <a:t>u</a:t>
                </a:r>
                <a:r>
                  <a:rPr lang="en-US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Weak Entity Sets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to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8750" y="2203113"/>
            <a:ext cx="6057900" cy="1600200"/>
            <a:chOff x="1905000" y="2743200"/>
            <a:chExt cx="8077200" cy="2133600"/>
          </a:xfrm>
        </p:grpSpPr>
        <p:grpSp>
          <p:nvGrpSpPr>
            <p:cNvPr id="5" name="Group 4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</a:rPr>
                  <a:t>u</a:t>
                </a:r>
                <a:r>
                  <a:rPr lang="en-US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528" y="4553053"/>
            <a:ext cx="6514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Course(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textbook)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University(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Offering(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Course.uname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University.uname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68802" y="5993067"/>
            <a:ext cx="7046548" cy="169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5769"/>
            <a:ext cx="7772400" cy="3815511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/>
              <a:t>Requirements 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data is going to be stored?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are we going to do with the data?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Who should access the data?</a:t>
            </a:r>
          </a:p>
          <a:p>
            <a:pPr marL="728663" lvl="1" indent="-385763">
              <a:buAutoNum type="arabicPeriod"/>
            </a:pPr>
            <a:endParaRPr lang="en-US" dirty="0"/>
          </a:p>
          <a:p>
            <a:pPr lvl="1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Requirements Analysis</a:t>
            </a:r>
          </a:p>
        </p:txBody>
      </p:sp>
      <p:sp>
        <p:nvSpPr>
          <p:cNvPr id="11" name="Chevron 10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13" name="Chevron 12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B38D22-C03A-5C45-9A1F-932507C4393F}"/>
              </a:ext>
            </a:extLst>
          </p:cNvPr>
          <p:cNvSpPr txBox="1"/>
          <p:nvPr/>
        </p:nvSpPr>
        <p:spPr>
          <a:xfrm>
            <a:off x="3028950" y="5521147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</p:spTree>
    <p:extLst>
      <p:ext uri="{BB962C8B-B14F-4D97-AF65-F5344CB8AC3E}">
        <p14:creationId xmlns:p14="http://schemas.microsoft.com/office/powerpoint/2010/main" val="18873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E/R Basics: Entities &amp; Relationships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Entities/Entity </a:t>
            </a:r>
            <a:r>
              <a:rPr lang="en-US" altLang="zh-CN" dirty="0"/>
              <a:t>S</a:t>
            </a:r>
            <a:r>
              <a:rPr lang="en-US" dirty="0"/>
              <a:t>ets/Keys/Relationships</a:t>
            </a:r>
          </a:p>
          <a:p>
            <a:pPr>
              <a:spcBef>
                <a:spcPts val="1600"/>
              </a:spcBef>
            </a:pPr>
            <a:r>
              <a:rPr lang="en-US" b="1" dirty="0"/>
              <a:t>E/R Design considerations</a:t>
            </a:r>
          </a:p>
          <a:p>
            <a:pPr lvl="1"/>
            <a:r>
              <a:rPr lang="en-US" dirty="0"/>
              <a:t>Relationships </a:t>
            </a:r>
            <a:r>
              <a:rPr lang="en-US" dirty="0" err="1"/>
              <a:t>cond’s</a:t>
            </a:r>
            <a:r>
              <a:rPr lang="en-US" dirty="0"/>
              <a:t>: multiplicity, multi-way</a:t>
            </a:r>
          </a:p>
          <a:p>
            <a:pPr lvl="1"/>
            <a:r>
              <a:rPr lang="en-US" dirty="0"/>
              <a:t>Design considerations</a:t>
            </a:r>
          </a:p>
          <a:p>
            <a:pPr lvl="1"/>
            <a:r>
              <a:rPr lang="en-US" dirty="0"/>
              <a:t>Conversion to SQL</a:t>
            </a:r>
          </a:p>
          <a:p>
            <a:pPr>
              <a:spcBef>
                <a:spcPts val="1600"/>
              </a:spcBef>
            </a:pPr>
            <a:r>
              <a:rPr lang="en-US" b="1" dirty="0"/>
              <a:t>Advanced E/R Concepts</a:t>
            </a:r>
          </a:p>
          <a:p>
            <a:pPr lvl="1"/>
            <a:r>
              <a:rPr lang="en-US" altLang="zh-CN" dirty="0"/>
              <a:t>Combing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Subclass</a:t>
            </a:r>
          </a:p>
          <a:p>
            <a:pPr lvl="1"/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7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480"/>
            <a:ext cx="8458200" cy="2812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Conceptual Design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u="sng" dirty="0">
                <a:solidFill>
                  <a:srgbClr val="000000"/>
                </a:solidFill>
              </a:rPr>
              <a:t>high-level description</a:t>
            </a:r>
            <a:r>
              <a:rPr lang="en-US" dirty="0">
                <a:solidFill>
                  <a:srgbClr val="000000"/>
                </a:solidFill>
              </a:rPr>
              <a:t> of the database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Sufficiently </a:t>
            </a:r>
            <a:r>
              <a:rPr lang="en-US" u="sng" dirty="0">
                <a:solidFill>
                  <a:srgbClr val="000000"/>
                </a:solidFill>
              </a:rPr>
              <a:t>precise</a:t>
            </a:r>
            <a:r>
              <a:rPr lang="en-US" dirty="0">
                <a:solidFill>
                  <a:srgbClr val="000000"/>
                </a:solidFill>
              </a:rPr>
              <a:t> that technical people can understand it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But, </a:t>
            </a:r>
            <a:r>
              <a:rPr lang="en-US" u="sng" dirty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18" name="Chevron 17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19" name="Chevron 18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3191A7-1D36-8642-BE66-1A5F70DA9C0E}"/>
              </a:ext>
            </a:extLst>
          </p:cNvPr>
          <p:cNvSpPr txBox="1"/>
          <p:nvPr/>
        </p:nvSpPr>
        <p:spPr>
          <a:xfrm>
            <a:off x="1707942" y="5969654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</p:spTree>
    <p:extLst>
      <p:ext uri="{BB962C8B-B14F-4D97-AF65-F5344CB8AC3E}">
        <p14:creationId xmlns:p14="http://schemas.microsoft.com/office/powerpoint/2010/main" val="167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" y="2755770"/>
            <a:ext cx="7772400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3. More: 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500" dirty="0"/>
          </a:p>
          <a:p>
            <a:pPr lvl="1"/>
            <a:r>
              <a:rPr lang="en-US" sz="2100" dirty="0"/>
              <a:t>Logical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Physical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Security Design</a:t>
            </a:r>
          </a:p>
          <a:p>
            <a:pPr marL="728663" lvl="1" indent="-385763">
              <a:buFont typeface="Arial"/>
              <a:buAutoNum type="arabicPeriod"/>
            </a:pPr>
            <a:endParaRPr lang="en-US" sz="1800" dirty="0"/>
          </a:p>
          <a:p>
            <a:pPr lvl="1" indent="-385763">
              <a:buFont typeface="Arial"/>
              <a:buAutoNum type="arabicPeriod"/>
            </a:pPr>
            <a:endParaRPr lang="en-US" sz="1800" dirty="0"/>
          </a:p>
          <a:p>
            <a:pPr marL="385763" indent="-385763">
              <a:buFont typeface="Arial"/>
              <a:buAutoNum type="arabicPeriod"/>
            </a:pPr>
            <a:endParaRPr lang="en-US" sz="2100" dirty="0"/>
          </a:p>
          <a:p>
            <a:pPr lvl="1"/>
            <a:endParaRPr lang="en-US" sz="1800" dirty="0"/>
          </a:p>
        </p:txBody>
      </p:sp>
      <p:sp>
        <p:nvSpPr>
          <p:cNvPr id="22" name="Pentagon 21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23" name="Chevron 22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24" name="Chevron 23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47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21972</TotalTime>
  <Words>3254</Words>
  <Application>Microsoft Macintosh PowerPoint</Application>
  <PresentationFormat>On-screen Show (4:3)</PresentationFormat>
  <Paragraphs>1168</Paragraphs>
  <Slides>71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Calibri</vt:lpstr>
      <vt:lpstr>Calibri Light</vt:lpstr>
      <vt:lpstr>Cambria Math</vt:lpstr>
      <vt:lpstr>Menlo</vt:lpstr>
      <vt:lpstr>ＭＳ Ｐゴシック</vt:lpstr>
      <vt:lpstr>Symbol</vt:lpstr>
      <vt:lpstr>Times New Roman</vt:lpstr>
      <vt:lpstr>等线</vt:lpstr>
      <vt:lpstr>等线 Light</vt:lpstr>
      <vt:lpstr>Arial</vt:lpstr>
      <vt:lpstr>Office Theme</vt:lpstr>
      <vt:lpstr>CMPT 354: Database System I</vt:lpstr>
      <vt:lpstr>Motivation</vt:lpstr>
      <vt:lpstr>History of E/R Model</vt:lpstr>
      <vt:lpstr>Outline</vt:lpstr>
      <vt:lpstr>Outline</vt:lpstr>
      <vt:lpstr>Database Design</vt:lpstr>
      <vt:lpstr>Database Design Process</vt:lpstr>
      <vt:lpstr>Database Design Process</vt:lpstr>
      <vt:lpstr>Database Design Process</vt:lpstr>
      <vt:lpstr>Database Design Process</vt:lpstr>
      <vt:lpstr>Entities and Entity Sets</vt:lpstr>
      <vt:lpstr>Attributes</vt:lpstr>
      <vt:lpstr>Example</vt:lpstr>
      <vt:lpstr>Keys</vt:lpstr>
      <vt:lpstr>The R in E/R: Relationships</vt:lpstr>
      <vt:lpstr> 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Relationships and Attributes</vt:lpstr>
      <vt:lpstr>Decision: Relationship vs. Entity?</vt:lpstr>
      <vt:lpstr>Decision: Relationship vs. Entity?</vt:lpstr>
      <vt:lpstr>Exercise -1</vt:lpstr>
      <vt:lpstr>Draw an E/R diagram for geography</vt:lpstr>
      <vt:lpstr>Outline</vt:lpstr>
      <vt:lpstr>Multiplicity of E/R Relationships</vt:lpstr>
      <vt:lpstr>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Decision: Multi-way or New Entity + Binary?</vt:lpstr>
      <vt:lpstr>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Exercise -2</vt:lpstr>
      <vt:lpstr>Draw an E/R diagram for geography</vt:lpstr>
      <vt:lpstr>From E/R Diagrams to Relational Schema</vt:lpstr>
      <vt:lpstr>From E/R Diagrams to Relational Schema</vt:lpstr>
      <vt:lpstr>From E/R Diagrams to Relational Schema</vt:lpstr>
      <vt:lpstr>Exercise -3</vt:lpstr>
      <vt:lpstr>From E/R Diagram to Relational Schema</vt:lpstr>
      <vt:lpstr>Outline</vt:lpstr>
      <vt:lpstr>Outline</vt:lpstr>
      <vt:lpstr>Combing Relations</vt:lpstr>
      <vt:lpstr>Combing Relations</vt:lpstr>
      <vt:lpstr>Constraints in E/R Diagrams</vt:lpstr>
      <vt:lpstr> Keys in E/R Diagrams</vt:lpstr>
      <vt:lpstr>Single-Value Constraints</vt:lpstr>
      <vt:lpstr>Participation Constraints:  Partial v. Total</vt:lpstr>
      <vt:lpstr>Modeling Subclasses</vt:lpstr>
      <vt:lpstr> </vt:lpstr>
      <vt:lpstr>Understanding Subclasses</vt:lpstr>
      <vt:lpstr>PowerPoint Presentation</vt:lpstr>
      <vt:lpstr>IsA Review</vt:lpstr>
      <vt:lpstr>Modeling UnionTypes With Subclasses</vt:lpstr>
      <vt:lpstr>Modeling UnionTypes With Subclasses</vt:lpstr>
      <vt:lpstr>Modeling UnionTypes With Subclasses</vt:lpstr>
      <vt:lpstr>Weak Entity Sets</vt:lpstr>
      <vt:lpstr>Weak Entity Sets</vt:lpstr>
      <vt:lpstr>Weak Entity Sets to Relations</vt:lpstr>
      <vt:lpstr>E/R 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721</cp:revision>
  <cp:lastPrinted>2018-10-23T17:56:54Z</cp:lastPrinted>
  <dcterms:created xsi:type="dcterms:W3CDTF">2018-08-29T21:30:27Z</dcterms:created>
  <dcterms:modified xsi:type="dcterms:W3CDTF">2018-12-11T07:54:09Z</dcterms:modified>
</cp:coreProperties>
</file>