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1018" r:id="rId3"/>
    <p:sldId id="1053" r:id="rId4"/>
    <p:sldId id="1054" r:id="rId5"/>
    <p:sldId id="1022" r:id="rId6"/>
    <p:sldId id="1024" r:id="rId7"/>
    <p:sldId id="1025" r:id="rId8"/>
    <p:sldId id="1056" r:id="rId9"/>
    <p:sldId id="1026" r:id="rId10"/>
    <p:sldId id="1087" r:id="rId11"/>
    <p:sldId id="1029" r:id="rId12"/>
    <p:sldId id="1031" r:id="rId13"/>
    <p:sldId id="1032" r:id="rId14"/>
    <p:sldId id="1041" r:id="rId15"/>
    <p:sldId id="1042" r:id="rId16"/>
    <p:sldId id="1043" r:id="rId17"/>
    <p:sldId id="1044" r:id="rId18"/>
    <p:sldId id="1045" r:id="rId19"/>
    <p:sldId id="1089" r:id="rId20"/>
    <p:sldId id="1059" r:id="rId21"/>
    <p:sldId id="1088" r:id="rId22"/>
    <p:sldId id="1061" r:id="rId23"/>
    <p:sldId id="1062" r:id="rId24"/>
    <p:sldId id="1063" r:id="rId25"/>
    <p:sldId id="1067" r:id="rId26"/>
    <p:sldId id="1066" r:id="rId27"/>
    <p:sldId id="1069" r:id="rId28"/>
    <p:sldId id="1070" r:id="rId29"/>
    <p:sldId id="1071" r:id="rId30"/>
    <p:sldId id="1072" r:id="rId31"/>
    <p:sldId id="1076" r:id="rId32"/>
    <p:sldId id="1051" r:id="rId33"/>
    <p:sldId id="32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7"/>
    <p:restoredTop sz="64506"/>
  </p:normalViewPr>
  <p:slideViewPr>
    <p:cSldViewPr snapToGrid="0" snapToObjects="1">
      <p:cViewPr>
        <p:scale>
          <a:sx n="72" d="100"/>
          <a:sy n="72" d="100"/>
        </p:scale>
        <p:origin x="10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465A55-3B0D-43EF-BB1F-E32A42B003A0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3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03F90B-DDA0-42E7-A9BD-9A2FEFC6A113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0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EFC24B-AA40-4BCD-A9A7-456293E1F3B9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65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0E126F-1C61-42C2-9DAF-823061A67A6E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87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C8031F-7095-4266-AA03-9877DD5AFA7E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1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1B7DE2-7694-429D-8519-E014267C98A3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2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428-BBF4-1143-A4EA-528F677E396D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F70-3CE0-E740-B1C9-DCF73F9043F3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3B8F-5FFC-7C48-940E-DACC7C03B716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82-6735-E04B-8622-95F867B710E2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DEB-886E-094A-A2DA-759A3C54369E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5F9-7F80-474A-B173-990E06F99A2F}" type="datetime1">
              <a:rPr lang="en-CA" smtClean="0"/>
              <a:t>2018-11-13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771-0483-6F43-8804-FA069B863910}" type="datetime1">
              <a:rPr lang="en-CA" smtClean="0"/>
              <a:t>2018-11-13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8B2-8C0B-B947-8441-C42D8CD342F4}" type="datetime1">
              <a:rPr lang="en-CA" smtClean="0"/>
              <a:t>2018-11-13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837-9188-2749-BC24-68A8C4F19383}" type="datetime1">
              <a:rPr lang="en-CA" smtClean="0"/>
              <a:t>2018-11-13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DF9-6355-C848-85B0-D451FD567573}" type="datetime1">
              <a:rPr lang="en-CA" smtClean="0"/>
              <a:t>2018-11-13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6EF4-3555-B74F-9D68-746998D17211}" type="datetime1">
              <a:rPr lang="en-CA" smtClean="0"/>
              <a:t>2018-11-13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C2-EA23-BD44-8D9B-221132F97325}" type="datetime1">
              <a:rPr lang="en-CA" smtClean="0"/>
              <a:t>2018-11-13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10.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80915"/>
          </a:xfrm>
        </p:spPr>
        <p:txBody>
          <a:bodyPr>
            <a:normAutofit/>
          </a:bodyPr>
          <a:lstStyle/>
          <a:p>
            <a:r>
              <a:rPr lang="en-US" sz="2800" dirty="0"/>
              <a:t>ODBC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2800" dirty="0"/>
              <a:t>Open </a:t>
            </a:r>
            <a:r>
              <a:rPr lang="en-US" sz="2800" dirty="0" err="1"/>
              <a:t>DataBase</a:t>
            </a:r>
            <a:r>
              <a:rPr lang="en-US" sz="2800" dirty="0"/>
              <a:t> Connectivity</a:t>
            </a:r>
            <a:r>
              <a:rPr lang="en-US" altLang="zh-CN" sz="2800" dirty="0"/>
              <a:t>)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JDBC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2800" dirty="0"/>
              <a:t>Java </a:t>
            </a:r>
            <a:r>
              <a:rPr lang="en-US" sz="2800" dirty="0" err="1"/>
              <a:t>DataBase</a:t>
            </a:r>
            <a:r>
              <a:rPr lang="en-US" sz="2800" dirty="0"/>
              <a:t> Connectivity</a:t>
            </a:r>
            <a:r>
              <a:rPr lang="en-US" altLang="zh-CN" sz="2800" dirty="0"/>
              <a:t>)</a:t>
            </a:r>
            <a:endParaRPr lang="en-US" sz="2800" dirty="0"/>
          </a:p>
          <a:p>
            <a:pPr lvl="1"/>
            <a:r>
              <a:rPr lang="en-US" sz="2400" dirty="0"/>
              <a:t>Sun developed as set of Java interfaces</a:t>
            </a:r>
          </a:p>
          <a:p>
            <a:pPr lvl="2"/>
            <a:r>
              <a:rPr lang="en-US" dirty="0" err="1"/>
              <a:t>javax.sql</a:t>
            </a:r>
            <a:r>
              <a:rPr lang="en-US" dirty="0"/>
              <a:t>.*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4"/>
          <a:stretch/>
        </p:blipFill>
        <p:spPr>
          <a:xfrm>
            <a:off x="1217505" y="2727208"/>
            <a:ext cx="7537875" cy="52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1" y="2727208"/>
            <a:ext cx="585464" cy="5745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08C2-DC5E-5E43-827A-57D6FA1E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9256"/>
            <a:ext cx="8686800" cy="393958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Create</a:t>
            </a:r>
            <a:r>
              <a:rPr lang="zh-CN" altLang="en-US" sz="2800" dirty="0"/>
              <a:t> </a:t>
            </a:r>
            <a:r>
              <a:rPr lang="en-US" sz="2800" dirty="0"/>
              <a:t>a connection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/>
              <a:t>A</a:t>
            </a:r>
            <a:r>
              <a:rPr lang="en-US" dirty="0"/>
              <a:t>llocate resources for the connection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Relatively expensive to set up, libraries often cache connections for future use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63909" y="3813672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  <a:latin typeface="Consolas"/>
                <a:cs typeface="Consolas"/>
              </a:rPr>
              <a:t>conn = connect(</a:t>
            </a:r>
            <a:r>
              <a:rPr lang="en-US" altLang="zh-CN" sz="3600" dirty="0" err="1">
                <a:solidFill>
                  <a:srgbClr val="ED7D31"/>
                </a:solidFill>
                <a:latin typeface="Consolas"/>
                <a:cs typeface="Consolas"/>
              </a:rPr>
              <a:t>sfu.db</a:t>
            </a:r>
            <a:r>
              <a:rPr lang="en-US" sz="3600" dirty="0">
                <a:solidFill>
                  <a:srgbClr val="ED7D31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48837"/>
            <a:ext cx="81701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cs typeface="Gill Sans"/>
              </a:rPr>
              <a:t>Should close connections when done!  Otherwise resource leak.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1FE2-0EB5-3B4B-AE1D-1F243CC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19" y="3376144"/>
            <a:ext cx="8529562" cy="3138639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altLang="zh-CN" dirty="0"/>
              <a:t>Type</a:t>
            </a:r>
            <a:r>
              <a:rPr lang="en-US" dirty="0"/>
              <a:t> </a:t>
            </a:r>
            <a:r>
              <a:rPr lang="en-US" altLang="zh-CN" dirty="0"/>
              <a:t>Mismatch</a:t>
            </a:r>
            <a:endParaRPr lang="en-US" dirty="0"/>
          </a:p>
          <a:p>
            <a:pPr lvl="1"/>
            <a:r>
              <a:rPr lang="en-US" dirty="0"/>
              <a:t>What is the return type of </a:t>
            </a:r>
            <a:r>
              <a:rPr lang="en-US" dirty="0">
                <a:latin typeface="Consolas"/>
                <a:cs typeface="Consolas"/>
              </a:rPr>
              <a:t>execute</a:t>
            </a:r>
            <a:r>
              <a:rPr lang="en-US" dirty="0"/>
              <a:t>()?</a:t>
            </a:r>
          </a:p>
          <a:p>
            <a:pPr lvl="1"/>
            <a:r>
              <a:rPr lang="en-US" dirty="0"/>
              <a:t>How to pass data between DBMS and host language?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5831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foo = </a:t>
            </a:r>
            <a:r>
              <a:rPr lang="en-US" sz="2400" dirty="0" err="1">
                <a:solidFill>
                  <a:srgbClr val="ED7D31"/>
                </a:solidFill>
                <a:latin typeface="Consolas"/>
                <a:cs typeface="Consolas"/>
              </a:rPr>
              <a:t>conn.execute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(“select * from </a:t>
            </a:r>
            <a:r>
              <a:rPr lang="en-US" altLang="zh-CN" sz="2400" dirty="0">
                <a:solidFill>
                  <a:srgbClr val="ED7D31"/>
                </a:solidFill>
                <a:latin typeface="Consolas"/>
                <a:cs typeface="Consolas"/>
              </a:rPr>
              <a:t>student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”)</a:t>
            </a:r>
            <a:endParaRPr lang="en-US" sz="2400" dirty="0">
              <a:solidFill>
                <a:srgbClr val="ED7D31"/>
              </a:solidFill>
              <a:latin typeface="Gill Sans"/>
              <a:cs typeface="Gill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5BC5B-136C-084D-BD6D-8B36691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SQL standard defines mappings between SQL and several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269110" y="2975551"/>
            <a:ext cx="158408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SQL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CHAR(20)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SMALLINT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REAL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469501" y="2975551"/>
            <a:ext cx="142859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char[20]</a:t>
            </a: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short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333110" y="2975551"/>
            <a:ext cx="205056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Python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808002-1ACA-4A40-985A-E95B578B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Autofit/>
          </a:bodyPr>
          <a:lstStyle/>
          <a:p>
            <a:r>
              <a:rPr lang="en-US" sz="2800" dirty="0"/>
              <a:t>SQL relations and results are sets of records</a:t>
            </a:r>
          </a:p>
          <a:p>
            <a:endParaRPr lang="en-US" sz="2800" dirty="0"/>
          </a:p>
          <a:p>
            <a:r>
              <a:rPr lang="en-US" sz="2800" dirty="0"/>
              <a:t>What is the type of </a:t>
            </a:r>
            <a:r>
              <a:rPr lang="en-US" altLang="zh-CN" sz="2800" dirty="0">
                <a:latin typeface="Consolas"/>
                <a:cs typeface="Consolas"/>
              </a:rPr>
              <a:t>foo</a:t>
            </a:r>
            <a:r>
              <a:rPr lang="en-US" sz="2800" dirty="0"/>
              <a:t>?</a:t>
            </a:r>
          </a:p>
          <a:p>
            <a:pPr>
              <a:lnSpc>
                <a:spcPct val="60000"/>
              </a:lnSpc>
            </a:pP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Cursor over the Result Set</a:t>
            </a:r>
          </a:p>
          <a:p>
            <a:pPr lvl="1"/>
            <a:r>
              <a:rPr lang="en-US" sz="2400" dirty="0"/>
              <a:t>similar to an iterator interface</a:t>
            </a:r>
          </a:p>
          <a:p>
            <a:pPr lvl="1"/>
            <a:r>
              <a:rPr lang="en-US" sz="2400" dirty="0"/>
              <a:t>Note: relations are unordered!  </a:t>
            </a:r>
          </a:p>
          <a:p>
            <a:pPr lvl="2"/>
            <a:r>
              <a:rPr lang="en-US" sz="2000" dirty="0"/>
              <a:t>Cursors have no ordering guarantees</a:t>
            </a:r>
          </a:p>
          <a:p>
            <a:pPr lvl="2"/>
            <a:r>
              <a:rPr lang="en-US" sz="2000" dirty="0"/>
              <a:t>Use ORDER BY to ensure an ordering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278" y="324172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foo = conn1.execute(“select * from </a:t>
            </a:r>
            <a:r>
              <a:rPr lang="en-US" altLang="zh-CN" sz="2400" dirty="0">
                <a:solidFill>
                  <a:srgbClr val="ED7D31"/>
                </a:solidFill>
                <a:latin typeface="Consolas"/>
                <a:cs typeface="Consolas"/>
              </a:rPr>
              <a:t>student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”)</a:t>
            </a:r>
            <a:endParaRPr lang="en-US" sz="2400" dirty="0">
              <a:solidFill>
                <a:srgbClr val="ED7D31"/>
              </a:solidFill>
              <a:latin typeface="Gill Sans"/>
              <a:cs typeface="Gill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2280E-CD69-3548-AC61-227AC158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967167" y="375856"/>
            <a:ext cx="2601798" cy="7455151"/>
            <a:chOff x="5967167" y="-287084"/>
            <a:chExt cx="2601798" cy="7455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5967167" y="241840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96716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967167" y="377586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67167" y="445459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967167" y="513332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67167" y="581205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67167" y="106094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67167" y="173967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67167" y="-287084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67167" y="391646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967167" y="6489337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95284" y="631574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DBMS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5609" y="6315739"/>
            <a:ext cx="124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Program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18227" y="3097139"/>
            <a:ext cx="2601798" cy="1140395"/>
            <a:chOff x="718227" y="3097139"/>
            <a:chExt cx="2601798" cy="114039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1822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student1</a:t>
              </a:r>
              <a:endParaRPr lang="en-US" dirty="0">
                <a:solidFill>
                  <a:srgbClr val="7F7F7F"/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16424" y="3775869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cursor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401879" y="0"/>
            <a:ext cx="0" cy="685800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33869" y="715220"/>
            <a:ext cx="499730" cy="1"/>
          </a:xfrm>
          <a:prstGeom prst="straightConnector1">
            <a:avLst/>
          </a:prstGeom>
          <a:ln w="57150" cmpd="sng">
            <a:solidFill>
              <a:srgbClr val="FC1A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673670" y="1547277"/>
            <a:ext cx="2374564" cy="1081854"/>
          </a:xfrm>
          <a:prstGeom prst="curvedConnector3">
            <a:avLst>
              <a:gd name="adj1" fmla="val 100061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6AD67-3133-E44F-9475-1786B75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95284" y="631574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DBMS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5609" y="6315739"/>
            <a:ext cx="124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Program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8227" y="3097139"/>
            <a:ext cx="2601798" cy="67873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7F7F7F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7F7F7F"/>
                </a:solidFill>
                <a:latin typeface="Gill Sans"/>
                <a:cs typeface="Gill Sans"/>
              </a:rPr>
              <a:t>student2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6424" y="377586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cursor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30487" y="1439671"/>
            <a:ext cx="499730" cy="1"/>
          </a:xfrm>
          <a:prstGeom prst="straightConnector1">
            <a:avLst/>
          </a:prstGeom>
          <a:ln w="57150" cmpd="sng">
            <a:solidFill>
              <a:srgbClr val="FC1A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01879" y="0"/>
            <a:ext cx="0" cy="685800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943045" y="1816652"/>
            <a:ext cx="1835815" cy="1081854"/>
          </a:xfrm>
          <a:prstGeom prst="curvedConnector3">
            <a:avLst>
              <a:gd name="adj1" fmla="val 98564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967167" y="421576"/>
            <a:ext cx="2601798" cy="7455151"/>
            <a:chOff x="5967167" y="-287084"/>
            <a:chExt cx="2601798" cy="745515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967167" y="241840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96716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967167" y="377586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7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167" y="445459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8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967167" y="513332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67167" y="581205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967167" y="106094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67167" y="173967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967167" y="-287084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967167" y="391646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967167" y="6489337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1D1A6-5C8E-394A-9F5A-F152F7AC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324"/>
          </a:xfrm>
        </p:spPr>
        <p:txBody>
          <a:bodyPr>
            <a:noAutofit/>
          </a:bodyPr>
          <a:lstStyle/>
          <a:p>
            <a:r>
              <a:rPr lang="en-US" sz="2800" dirty="0"/>
              <a:t>Cursor similar to an iterator</a:t>
            </a:r>
            <a:endParaRPr lang="en-US" dirty="0"/>
          </a:p>
          <a:p>
            <a:pPr lvl="1"/>
            <a:r>
              <a:rPr lang="en-US" dirty="0">
                <a:cs typeface="Consolas"/>
              </a:rPr>
              <a:t>cursor = </a:t>
            </a:r>
            <a:r>
              <a:rPr lang="en-US" altLang="zh-CN" dirty="0" err="1">
                <a:cs typeface="Consolas"/>
              </a:rPr>
              <a:t>conn.</a:t>
            </a:r>
            <a:r>
              <a:rPr lang="en-US" dirty="0" err="1">
                <a:cs typeface="Consolas"/>
              </a:rPr>
              <a:t>execute</a:t>
            </a:r>
            <a:r>
              <a:rPr lang="en-US" dirty="0">
                <a:cs typeface="Consolas"/>
              </a:rPr>
              <a:t>(</a:t>
            </a:r>
            <a:r>
              <a:rPr lang="en-US" altLang="zh-CN" dirty="0">
                <a:cs typeface="Consolas"/>
              </a:rPr>
              <a:t>“</a:t>
            </a:r>
            <a:r>
              <a:rPr lang="en-US" dirty="0">
                <a:cs typeface="Consolas"/>
              </a:rPr>
              <a:t>SELECT * FROM </a:t>
            </a:r>
            <a:r>
              <a:rPr lang="en-US" altLang="zh-CN" dirty="0">
                <a:cs typeface="Consolas"/>
              </a:rPr>
              <a:t>student</a:t>
            </a:r>
            <a:r>
              <a:rPr lang="en-US" dirty="0">
                <a:cs typeface="Consolas"/>
              </a:rPr>
              <a:t>”)</a:t>
            </a:r>
            <a:endParaRPr lang="en-US" sz="1600" dirty="0">
              <a:cs typeface="Consolas"/>
            </a:endParaRPr>
          </a:p>
          <a:p>
            <a:endParaRPr lang="en-US" sz="2800" dirty="0"/>
          </a:p>
          <a:p>
            <a:r>
              <a:rPr lang="en-US" sz="2800" dirty="0"/>
              <a:t>Cursor methods</a:t>
            </a:r>
          </a:p>
          <a:p>
            <a:pPr lvl="1"/>
            <a:r>
              <a:rPr lang="en-US" altLang="zh-CN" dirty="0" err="1">
                <a:cs typeface="Consolas"/>
              </a:rPr>
              <a:t>fetchone</a:t>
            </a:r>
            <a:r>
              <a:rPr lang="en-US" dirty="0">
                <a:cs typeface="Consolas"/>
              </a:rPr>
              <a:t>()</a:t>
            </a:r>
          </a:p>
          <a:p>
            <a:pPr lvl="1"/>
            <a:r>
              <a:rPr lang="en-US" altLang="zh-CN" dirty="0" err="1">
                <a:cs typeface="Consolas"/>
              </a:rPr>
              <a:t>fetchall</a:t>
            </a:r>
            <a:r>
              <a:rPr lang="en-US" altLang="zh-CN" dirty="0">
                <a:cs typeface="Consolas"/>
              </a:rPr>
              <a:t>(</a:t>
            </a:r>
            <a:r>
              <a:rPr lang="en-US" dirty="0">
                <a:cs typeface="Consolas"/>
              </a:rPr>
              <a:t>)</a:t>
            </a:r>
            <a:endParaRPr lang="en-US" sz="2800" dirty="0">
              <a:cs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97FA-8A68-2A42-9F98-00B75061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324"/>
          </a:xfrm>
        </p:spPr>
        <p:txBody>
          <a:bodyPr>
            <a:noAutofit/>
          </a:bodyPr>
          <a:lstStyle/>
          <a:p>
            <a:r>
              <a:rPr lang="en-US" sz="2800" dirty="0"/>
              <a:t>Cursor similar to an iterator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2593032"/>
            <a:ext cx="7475220" cy="3048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A17BA-CC77-FC44-87B0-7AE6007B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542"/>
            <a:ext cx="7886700" cy="1325563"/>
          </a:xfrm>
        </p:spPr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Injection!!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6BA7D-0FAA-3245-AB95-7EE777E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2" y="2759956"/>
            <a:ext cx="8155628" cy="2853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D7AD1-88B3-5E46-81E1-B67AAC301A69}"/>
              </a:ext>
            </a:extLst>
          </p:cNvPr>
          <p:cNvSpPr txBox="1"/>
          <p:nvPr/>
        </p:nvSpPr>
        <p:spPr>
          <a:xfrm>
            <a:off x="2251841" y="1414617"/>
            <a:ext cx="437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symbol = “RHAT’ OR True -- 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F7758-D9BE-6547-BB8C-31F5F3CECB49}"/>
              </a:ext>
            </a:extLst>
          </p:cNvPr>
          <p:cNvSpPr txBox="1"/>
          <p:nvPr/>
        </p:nvSpPr>
        <p:spPr>
          <a:xfrm>
            <a:off x="268493" y="2083974"/>
            <a:ext cx="887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* </a:t>
            </a:r>
            <a:r>
              <a:rPr lang="en-US" sz="2800" b="1" dirty="0"/>
              <a:t>FROM</a:t>
            </a:r>
            <a:r>
              <a:rPr lang="en-US" sz="2800" dirty="0"/>
              <a:t> stocks </a:t>
            </a:r>
            <a:r>
              <a:rPr lang="en-US" sz="2800" b="1" dirty="0"/>
              <a:t>WHERE</a:t>
            </a:r>
            <a:r>
              <a:rPr lang="en-US" sz="2800" dirty="0"/>
              <a:t> symbol = 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RHAT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 OR True -- </a:t>
            </a:r>
            <a:r>
              <a:rPr lang="en-CA" sz="2800" dirty="0">
                <a:cs typeface="Courier New" pitchFamily="49" charset="0"/>
              </a:rPr>
              <a:t>'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81ED1-5BF4-E841-8BB0-4C9507806D96}"/>
              </a:ext>
            </a:extLst>
          </p:cNvPr>
          <p:cNvSpPr txBox="1"/>
          <p:nvPr/>
        </p:nvSpPr>
        <p:spPr>
          <a:xfrm>
            <a:off x="268493" y="5919170"/>
            <a:ext cx="900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* </a:t>
            </a:r>
            <a:r>
              <a:rPr lang="en-US" sz="2800" b="1" dirty="0"/>
              <a:t>FROM</a:t>
            </a:r>
            <a:r>
              <a:rPr lang="en-US" sz="2800" dirty="0"/>
              <a:t> stocks </a:t>
            </a:r>
            <a:r>
              <a:rPr lang="en-US" sz="2800" b="1" dirty="0"/>
              <a:t>WHERE</a:t>
            </a:r>
            <a:r>
              <a:rPr lang="en-US" sz="2800" dirty="0"/>
              <a:t> symbol = 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RHAT</a:t>
            </a:r>
            <a:r>
              <a:rPr lang="en-CA" sz="2800" dirty="0">
                <a:cs typeface="Courier New" pitchFamily="49" charset="0"/>
              </a:rPr>
              <a:t>''</a:t>
            </a:r>
            <a:r>
              <a:rPr lang="en-US" sz="2800" dirty="0"/>
              <a:t> OR True -- </a:t>
            </a:r>
            <a:r>
              <a:rPr lang="en-CA" sz="2800" dirty="0">
                <a:cs typeface="Courier New" pitchFamily="49" charset="0"/>
              </a:rPr>
              <a:t>'</a:t>
            </a:r>
            <a:endParaRPr lang="en-US" sz="28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8D20AF8-87DF-3F4F-8548-E1D630C5104C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486650" y="2607194"/>
            <a:ext cx="1028700" cy="1579607"/>
          </a:xfrm>
          <a:prstGeom prst="curvedConnector4">
            <a:avLst>
              <a:gd name="adj1" fmla="val -22222"/>
              <a:gd name="adj2" fmla="val 95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6278738-A286-1142-AAB8-E578B8C9E9AE}"/>
              </a:ext>
            </a:extLst>
          </p:cNvPr>
          <p:cNvCxnSpPr>
            <a:cxnSpLocks/>
          </p:cNvCxnSpPr>
          <p:nvPr/>
        </p:nvCxnSpPr>
        <p:spPr>
          <a:xfrm rot="5400000">
            <a:off x="5925710" y="5589450"/>
            <a:ext cx="5112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designer:</a:t>
            </a:r>
            <a:r>
              <a:rPr lang="zh-CN" altLang="en-US" b="1" dirty="0"/>
              <a:t> </a:t>
            </a:r>
            <a:r>
              <a:rPr lang="en-US" altLang="zh-CN" dirty="0"/>
              <a:t>establishes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administrator:</a:t>
            </a:r>
            <a:r>
              <a:rPr lang="zh-CN" altLang="en-US" b="1" dirty="0"/>
              <a:t> </a:t>
            </a:r>
            <a:r>
              <a:rPr lang="en-US" altLang="zh-CN" dirty="0"/>
              <a:t>tunes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scientist:</a:t>
            </a:r>
            <a:r>
              <a:rPr lang="zh-CN" altLang="en-US" b="1" dirty="0"/>
              <a:t> </a:t>
            </a:r>
            <a:r>
              <a:rPr lang="en-US" altLang="zh-CN" dirty="0"/>
              <a:t>manipulates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engineer:</a:t>
            </a:r>
            <a:r>
              <a:rPr lang="zh-CN" altLang="en-US" b="1" dirty="0"/>
              <a:t> </a:t>
            </a:r>
            <a:r>
              <a:rPr lang="en-US" altLang="zh-CN" dirty="0"/>
              <a:t>builds a data-processing pipeline</a:t>
            </a:r>
          </a:p>
          <a:p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developer:</a:t>
            </a:r>
            <a:r>
              <a:rPr lang="zh-CN" altLang="en-US" b="1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4498830"/>
            <a:ext cx="8214101" cy="1193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>
          <a:xfrm>
            <a:off x="902970" y="1546629"/>
            <a:ext cx="7612380" cy="4214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5" b="-1385"/>
          <a:stretch/>
        </p:blipFill>
        <p:spPr>
          <a:xfrm>
            <a:off x="902970" y="5875974"/>
            <a:ext cx="7612380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endParaRPr lang="en-US" dirty="0"/>
          </a:p>
          <a:p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tier</a:t>
            </a:r>
          </a:p>
          <a:p>
            <a:pPr lvl="1"/>
            <a:r>
              <a:rPr lang="en-US" dirty="0"/>
              <a:t>How things used to be …</a:t>
            </a:r>
          </a:p>
          <a:p>
            <a:pPr lvl="1"/>
            <a:endParaRPr lang="en-US" dirty="0"/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Client-server architecture</a:t>
            </a:r>
          </a:p>
          <a:p>
            <a:pPr lvl="1"/>
            <a:endParaRPr lang="en-US" dirty="0"/>
          </a:p>
          <a:p>
            <a:r>
              <a:rPr lang="en-US" dirty="0"/>
              <a:t>Three tier (and multi-tier)</a:t>
            </a:r>
          </a:p>
          <a:p>
            <a:pPr lvl="1"/>
            <a:r>
              <a:rPr lang="en-US" dirty="0"/>
              <a:t>Used for many web systems</a:t>
            </a:r>
          </a:p>
          <a:p>
            <a:pPr lvl="1"/>
            <a:r>
              <a:rPr lang="en-US" dirty="0"/>
              <a:t>Very scalable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72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Historically, data intensive applications ran on a single tier which contained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The DBMS,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Application logic and business rules, and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User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667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1828800" y="5243512"/>
            <a:ext cx="1600200" cy="7620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Two-Tier</a:t>
            </a:r>
            <a:r>
              <a:rPr lang="zh-CN" altLang="en-US" dirty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" y="1719263"/>
            <a:ext cx="8938260" cy="23955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C</a:t>
            </a:r>
            <a:r>
              <a:rPr lang="en-US" sz="2800" dirty="0"/>
              <a:t>lient</a:t>
            </a:r>
            <a:r>
              <a:rPr lang="en-US" altLang="zh-CN" sz="2800" dirty="0"/>
              <a:t>/</a:t>
            </a:r>
            <a:r>
              <a:rPr lang="en-US" sz="2800" dirty="0"/>
              <a:t> server </a:t>
            </a:r>
            <a:r>
              <a:rPr lang="en-US" altLang="zh-CN" sz="2800" dirty="0"/>
              <a:t>architecture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The server implements the business logic and data management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28800" y="4405312"/>
            <a:ext cx="1600200" cy="65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Logic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05600" y="4014649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709180" y="5878893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6705600" y="4897604"/>
            <a:ext cx="838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828800" y="5472112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DBMS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447800" y="4024312"/>
            <a:ext cx="2362200" cy="23622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4648200" y="4024312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4648200" y="5014912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 flipH="1">
            <a:off x="3810000" y="5167312"/>
            <a:ext cx="838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5791200" y="4176712"/>
            <a:ext cx="914400" cy="10334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5791200" y="5210174"/>
            <a:ext cx="914400" cy="8715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6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44" grpId="0" animBg="1"/>
      <p:bldP spid="10245" grpId="0" animBg="1"/>
      <p:bldP spid="10246" grpId="0" animBg="1"/>
      <p:bldP spid="10247" grpId="0"/>
      <p:bldP spid="10248" grpId="0"/>
      <p:bldP spid="10250" grpId="0" animBg="1"/>
      <p:bldP spid="10251" grpId="0" animBg="1"/>
      <p:bldP spid="10252" grpId="0"/>
      <p:bldP spid="10253" grpId="0" animBg="1"/>
      <p:bldP spid="10254" grpId="0" animBg="1"/>
      <p:bldP spid="102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Responsible for handling the user's interaction with the middle tier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One application may have multiple versions that correspond to different interfaces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Web browsers, mobile phones, …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Style sheets can assist in controlling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5823" y="4589463"/>
            <a:ext cx="1600200" cy="762000"/>
            <a:chOff x="1152" y="3264"/>
            <a:chExt cx="1008" cy="480"/>
          </a:xfrm>
        </p:grpSpPr>
        <p:sp>
          <p:nvSpPr>
            <p:cNvPr id="12309" name="Text Box 8"/>
            <p:cNvSpPr txBox="1">
              <a:spLocks noChangeArrowheads="1"/>
            </p:cNvSpPr>
            <p:nvPr/>
          </p:nvSpPr>
          <p:spPr bwMode="auto">
            <a:xfrm>
              <a:off x="1152" y="3408"/>
              <a:ext cx="100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DBMS</a:t>
              </a:r>
            </a:p>
          </p:txBody>
        </p:sp>
        <p:sp>
          <p:nvSpPr>
            <p:cNvPr id="12310" name="AutoShape 9"/>
            <p:cNvSpPr>
              <a:spLocks noChangeArrowheads="1"/>
            </p:cNvSpPr>
            <p:nvPr/>
          </p:nvSpPr>
          <p:spPr bwMode="auto">
            <a:xfrm>
              <a:off x="1152" y="3264"/>
              <a:ext cx="1008" cy="480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Architecture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23" y="1788639"/>
            <a:ext cx="8869680" cy="24717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</a:t>
            </a:r>
            <a:r>
              <a:rPr lang="en-US" sz="2800" dirty="0"/>
              <a:t>eparate presentation from the rest of the application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eparate the application logic from the data management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91023" y="4665663"/>
            <a:ext cx="1600200" cy="65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Application Logic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72423" y="3811587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472423" y="5580063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472423" y="4702175"/>
            <a:ext cx="838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297" name="Oval 11"/>
          <p:cNvSpPr>
            <a:spLocks noChangeArrowheads="1"/>
          </p:cNvSpPr>
          <p:nvPr/>
        </p:nvSpPr>
        <p:spPr bwMode="auto">
          <a:xfrm>
            <a:off x="5872223" y="3751263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5872223" y="4741863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54912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V="1">
            <a:off x="7015223" y="3997327"/>
            <a:ext cx="457200" cy="97313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7015223" y="4970463"/>
            <a:ext cx="457200" cy="838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2" name="Oval 17"/>
          <p:cNvSpPr>
            <a:spLocks noChangeArrowheads="1"/>
          </p:cNvSpPr>
          <p:nvPr/>
        </p:nvSpPr>
        <p:spPr bwMode="auto">
          <a:xfrm>
            <a:off x="2367023" y="3751263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367023" y="4741863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H="1">
            <a:off x="19860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 flipH="1">
            <a:off x="35100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7164729" y="5959476"/>
            <a:ext cx="14429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Presentation Layer</a:t>
            </a:r>
          </a:p>
        </p:txBody>
      </p:sp>
      <p:sp>
        <p:nvSpPr>
          <p:cNvPr id="316440" name="Text Box 24"/>
          <p:cNvSpPr txBox="1">
            <a:spLocks noChangeArrowheads="1"/>
          </p:cNvSpPr>
          <p:nvPr/>
        </p:nvSpPr>
        <p:spPr bwMode="auto">
          <a:xfrm>
            <a:off x="3891023" y="5503863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Middle Layer</a:t>
            </a: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385823" y="5333217"/>
            <a:ext cx="1600200" cy="915988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Data Management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7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/>
      <p:bldP spid="12297" grpId="0" animBg="1"/>
      <p:bldP spid="12298" grpId="0"/>
      <p:bldP spid="12299" grpId="0" animBg="1"/>
      <p:bldP spid="12300" grpId="0" animBg="1"/>
      <p:bldP spid="12301" grpId="0" animBg="1"/>
      <p:bldP spid="12302" grpId="0" animBg="1"/>
      <p:bldP spid="12303" grpId="0"/>
      <p:bldP spid="12304" grpId="0" animBg="1"/>
      <p:bldP spid="123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73611"/>
          </a:xfrm>
        </p:spPr>
        <p:txBody>
          <a:bodyPr/>
          <a:lstStyle/>
          <a:p>
            <a:r>
              <a:rPr lang="en-US" sz="2800" dirty="0"/>
              <a:t>The middle layer is responsible for running the business logic of the application which controls</a:t>
            </a:r>
          </a:p>
          <a:p>
            <a:pPr lvl="1"/>
            <a:r>
              <a:rPr lang="en-US" sz="2400" dirty="0">
                <a:sym typeface="Symbol" pitchFamily="18" charset="2"/>
              </a:rPr>
              <a:t>What data is required before an action is performed</a:t>
            </a:r>
          </a:p>
          <a:p>
            <a:pPr lvl="1"/>
            <a:r>
              <a:rPr lang="en-US" sz="2400" dirty="0">
                <a:sym typeface="Symbol" pitchFamily="18" charset="2"/>
              </a:rPr>
              <a:t>The control flow of multi-stage actions</a:t>
            </a:r>
          </a:p>
          <a:p>
            <a:pPr lvl="1"/>
            <a:r>
              <a:rPr lang="en-US" sz="2400" dirty="0">
                <a:sym typeface="Symbol" pitchFamily="18" charset="2"/>
              </a:rPr>
              <a:t>Access to the database layer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Multi-stage actions performed by the middle tier may require database access</a:t>
            </a:r>
          </a:p>
          <a:p>
            <a:pPr lvl="1"/>
            <a:r>
              <a:rPr lang="en-US" sz="2400" dirty="0">
                <a:sym typeface="Symbol" pitchFamily="18" charset="2"/>
              </a:rPr>
              <a:t>But will not usually make permanent changes until the end of the process</a:t>
            </a:r>
          </a:p>
          <a:p>
            <a:pPr marL="1143000" lvl="2" indent="-228600"/>
            <a:r>
              <a:rPr lang="en-US" sz="2000" dirty="0">
                <a:sym typeface="Symbol" pitchFamily="18" charset="2"/>
              </a:rPr>
              <a:t>e.g. adding items to a shopping basket in an Internet shopping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92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Layer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/>
          <a:lstStyle/>
          <a:p>
            <a:r>
              <a:rPr lang="en-US" sz="2800" dirty="0"/>
              <a:t>The data management tier contains one, or more databases</a:t>
            </a:r>
          </a:p>
          <a:p>
            <a:pPr lvl="1"/>
            <a:r>
              <a:rPr lang="en-US" sz="2400" dirty="0">
                <a:sym typeface="Symbol" pitchFamily="18" charset="2"/>
              </a:rPr>
              <a:t>Which may be running on different DBMSs</a:t>
            </a:r>
          </a:p>
          <a:p>
            <a:r>
              <a:rPr lang="en-US" sz="2800" dirty="0">
                <a:sym typeface="Symbol" pitchFamily="18" charset="2"/>
              </a:rPr>
              <a:t>Data needs to be exchanged between the middle tier and the database servers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task is not required if a single data source is used but,</a:t>
            </a:r>
          </a:p>
          <a:p>
            <a:pPr lvl="1"/>
            <a:r>
              <a:rPr lang="en-US" sz="2400" dirty="0">
                <a:sym typeface="Symbol" pitchFamily="18" charset="2"/>
              </a:rPr>
              <a:t>May be required if multiple data sources are to be integrated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XML</a:t>
            </a:r>
            <a:r>
              <a:rPr lang="en-US" sz="2400" dirty="0">
                <a:sym typeface="Symbol" pitchFamily="18" charset="2"/>
              </a:rPr>
              <a:t> is a language which can be used as a data exchange format between database servers and the middle tier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Airline reservations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4572000"/>
          </a:xfrm>
        </p:spPr>
        <p:txBody>
          <a:bodyPr vert="horz" lIns="54864" tIns="91440" rtlCol="0">
            <a:normAutofit/>
          </a:bodyPr>
          <a:lstStyle/>
          <a:p>
            <a:r>
              <a:rPr lang="en-US" altLang="en-US" sz="2800" dirty="0"/>
              <a:t>Consider the three tiers in a system for airline reservations</a:t>
            </a:r>
          </a:p>
          <a:p>
            <a:r>
              <a:rPr lang="en-US" altLang="en-US" sz="2800" dirty="0"/>
              <a:t>Database System</a:t>
            </a:r>
          </a:p>
          <a:p>
            <a:pPr lvl="1"/>
            <a:r>
              <a:rPr lang="en-US" altLang="en-US" sz="2400" dirty="0"/>
              <a:t>Airline info, available seats, customer info, etc.</a:t>
            </a:r>
          </a:p>
          <a:p>
            <a:r>
              <a:rPr lang="en-US" altLang="en-US" sz="2800" dirty="0"/>
              <a:t>Application Server</a:t>
            </a:r>
          </a:p>
          <a:p>
            <a:pPr lvl="1"/>
            <a:r>
              <a:rPr lang="en-US" altLang="en-US" sz="2400" dirty="0"/>
              <a:t>Logic to make reservations, cancel reservations, add new airlines, etc.</a:t>
            </a:r>
          </a:p>
          <a:p>
            <a:r>
              <a:rPr lang="en-US" altLang="en-US" sz="2800" dirty="0"/>
              <a:t>Client Program</a:t>
            </a:r>
          </a:p>
          <a:p>
            <a:pPr lvl="1"/>
            <a:r>
              <a:rPr lang="en-US" altLang="en-US" sz="2400" dirty="0"/>
              <a:t>Log in different users, display forms and human-readable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826D2-6250-6A4F-8911-01C17083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endParaRPr lang="en-US" dirty="0"/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3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Course Enrollment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24800" cy="4724400"/>
          </a:xfrm>
        </p:spPr>
        <p:txBody>
          <a:bodyPr vert="horz" lIns="54864" tIns="91440" rtlCol="0">
            <a:normAutofit/>
          </a:bodyPr>
          <a:lstStyle/>
          <a:p>
            <a:r>
              <a:rPr lang="en-US" altLang="en-US" sz="2800" dirty="0"/>
              <a:t>Student enrollment system tiers</a:t>
            </a:r>
          </a:p>
          <a:p>
            <a:r>
              <a:rPr lang="en-US" altLang="en-US" sz="2800" dirty="0"/>
              <a:t>Database System</a:t>
            </a:r>
          </a:p>
          <a:p>
            <a:pPr lvl="1"/>
            <a:r>
              <a:rPr lang="en-US" altLang="en-US" sz="2400" dirty="0"/>
              <a:t>Student information, course information, instructor information, course availability, pre-requisites, etc.</a:t>
            </a:r>
          </a:p>
          <a:p>
            <a:r>
              <a:rPr lang="en-US" altLang="en-US" sz="2800" dirty="0"/>
              <a:t>Application Server</a:t>
            </a:r>
          </a:p>
          <a:p>
            <a:pPr lvl="1"/>
            <a:r>
              <a:rPr lang="en-US" altLang="en-US" sz="2400" dirty="0"/>
              <a:t>Logic to add a course, drop a course, create a new course, etc.</a:t>
            </a:r>
          </a:p>
          <a:p>
            <a:r>
              <a:rPr lang="en-US" altLang="en-US" sz="2800" dirty="0"/>
              <a:t>Client Program</a:t>
            </a:r>
          </a:p>
          <a:p>
            <a:pPr lvl="1"/>
            <a:r>
              <a:rPr lang="en-US" altLang="en-US" sz="2400" dirty="0"/>
              <a:t>Log in different users (students, staff, faculty), display forms and human-readable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68209-3FE7-AD46-BC4F-FC60ABB7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 Architecture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55330" cy="4351338"/>
          </a:xfrm>
        </p:spPr>
        <p:txBody>
          <a:bodyPr/>
          <a:lstStyle/>
          <a:p>
            <a:r>
              <a:rPr lang="en-US" dirty="0"/>
              <a:t>In the domain of web applications three tier architecture usually refers to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Database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31</a:t>
            </a:fld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4065AA-CBE6-9643-BCC9-39807E8039CD}"/>
              </a:ext>
            </a:extLst>
          </p:cNvPr>
          <p:cNvGrpSpPr/>
          <p:nvPr/>
        </p:nvGrpSpPr>
        <p:grpSpPr>
          <a:xfrm>
            <a:off x="365760" y="4175432"/>
            <a:ext cx="7926324" cy="2317442"/>
            <a:chOff x="365760" y="4175432"/>
            <a:chExt cx="7926324" cy="23174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E51EF0-4144-7840-A96F-69DAF5EC7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4175432"/>
              <a:ext cx="7926324" cy="23174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3672A2-679A-D345-A0FD-1B3587A60775}"/>
                </a:ext>
              </a:extLst>
            </p:cNvPr>
            <p:cNvSpPr/>
            <p:nvPr/>
          </p:nvSpPr>
          <p:spPr>
            <a:xfrm>
              <a:off x="4328921" y="5020234"/>
              <a:ext cx="386513" cy="394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99E82B-A0FA-8240-84CA-6B430198FB22}"/>
                </a:ext>
              </a:extLst>
            </p:cNvPr>
            <p:cNvSpPr txBox="1"/>
            <p:nvPr/>
          </p:nvSpPr>
          <p:spPr>
            <a:xfrm>
              <a:off x="4184616" y="5045349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63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  <a:p>
            <a:pPr lvl="1"/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  <a:p>
            <a:pPr lvl="1"/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Tier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8C9B-572C-CA42-A34F-9CD9D081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812"/>
            <a:ext cx="7886700" cy="1325563"/>
          </a:xfrm>
        </p:spPr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Flowchart: Process 17"/>
          <p:cNvSpPr/>
          <p:nvPr/>
        </p:nvSpPr>
        <p:spPr bwMode="auto">
          <a:xfrm>
            <a:off x="3767752" y="4969790"/>
            <a:ext cx="4085095" cy="1632488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224953" y="5198390"/>
            <a:ext cx="1143000" cy="990600"/>
            <a:chOff x="3886200" y="2362200"/>
            <a:chExt cx="1143000" cy="99060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886200" y="2362200"/>
              <a:ext cx="11430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886200" y="266700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/>
                <a:t>SQL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670302" y="5062346"/>
            <a:ext cx="1951494" cy="1465371"/>
            <a:chOff x="563106" y="2667000"/>
            <a:chExt cx="1951494" cy="727940"/>
          </a:xfrm>
        </p:grpSpPr>
        <p:sp>
          <p:nvSpPr>
            <p:cNvPr id="10" name="Parallelogram 10"/>
            <p:cNvSpPr>
              <a:spLocks noChangeArrowheads="1"/>
            </p:cNvSpPr>
            <p:nvPr/>
          </p:nvSpPr>
          <p:spPr bwMode="auto">
            <a:xfrm>
              <a:off x="563106" y="2667000"/>
              <a:ext cx="1951494" cy="727940"/>
            </a:xfrm>
            <a:prstGeom prst="parallelogram">
              <a:avLst>
                <a:gd name="adj" fmla="val 2976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760709" y="2805995"/>
              <a:ext cx="1521094" cy="45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Program</a:t>
              </a:r>
            </a:p>
            <a:p>
              <a:pPr algn="ctr"/>
              <a:r>
                <a:rPr lang="en-US" altLang="zh-CN" dirty="0"/>
                <a:t>(C++,</a:t>
              </a:r>
              <a:r>
                <a:rPr lang="zh-CN" altLang="en-US" dirty="0"/>
                <a:t> </a:t>
              </a:r>
              <a:r>
                <a:rPr lang="en-US" altLang="zh-CN" dirty="0"/>
                <a:t>Java,</a:t>
              </a:r>
              <a:r>
                <a:rPr lang="zh-CN" altLang="en-US" dirty="0"/>
                <a:t> </a:t>
              </a:r>
              <a:r>
                <a:rPr lang="en-US" altLang="zh-CN" dirty="0"/>
                <a:t>Python,</a:t>
              </a:r>
              <a:r>
                <a:rPr lang="zh-CN" altLang="en-US" dirty="0"/>
                <a:t> </a:t>
              </a:r>
              <a:r>
                <a:rPr lang="en-US" altLang="zh-CN" dirty="0"/>
                <a:t>Ruby)</a:t>
              </a:r>
              <a:endParaRPr lang="en-CA" dirty="0"/>
            </a:p>
          </p:txBody>
        </p:sp>
      </p:grp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948853" y="6200102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dirty="0"/>
              <a:t>DBMS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491903" y="5305566"/>
            <a:ext cx="1143000" cy="762000"/>
            <a:chOff x="3886200" y="4419600"/>
            <a:chExt cx="1143000" cy="762000"/>
          </a:xfrm>
        </p:grpSpPr>
        <p:sp>
          <p:nvSpPr>
            <p:cNvPr id="17" name="Flowchart: Magnetic Disk 11"/>
            <p:cNvSpPr>
              <a:spLocks noChangeArrowheads="1"/>
            </p:cNvSpPr>
            <p:nvPr/>
          </p:nvSpPr>
          <p:spPr bwMode="auto">
            <a:xfrm>
              <a:off x="3886200" y="4419600"/>
              <a:ext cx="1143000" cy="7620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3886200" y="472440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database</a:t>
              </a:r>
            </a:p>
          </p:txBody>
        </p:sp>
      </p:grpSp>
      <p:cxnSp>
        <p:nvCxnSpPr>
          <p:cNvPr id="21" name="Straight Arrow Connector 25"/>
          <p:cNvCxnSpPr>
            <a:cxnSpLocks noChangeShapeType="1"/>
            <a:stCxn id="7" idx="3"/>
            <a:endCxn id="17" idx="2"/>
          </p:cNvCxnSpPr>
          <p:nvPr/>
        </p:nvCxnSpPr>
        <p:spPr bwMode="auto">
          <a:xfrm flipV="1">
            <a:off x="5367953" y="5686566"/>
            <a:ext cx="1123950" cy="7124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702541" y="5731790"/>
            <a:ext cx="1370012" cy="1588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8153" y="5122190"/>
            <a:ext cx="533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4000" b="1" dirty="0">
                <a:solidFill>
                  <a:srgbClr val="FF0000"/>
                </a:solidFill>
                <a:latin typeface="Bodoni MT Black" pitchFamily="18" charset="0"/>
              </a:rPr>
              <a:t>?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2" y="1612596"/>
            <a:ext cx="5026521" cy="28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Database API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sz="2800" dirty="0"/>
              <a:t>Fully embed into language (embedded SQL)</a:t>
            </a:r>
          </a:p>
          <a:p>
            <a:endParaRPr lang="en-US" sz="2800" dirty="0"/>
          </a:p>
          <a:p>
            <a:r>
              <a:rPr lang="en-US" sz="2800" dirty="0"/>
              <a:t>Low-level library with core database calls (DB</a:t>
            </a:r>
            <a:r>
              <a:rPr lang="zh-CN" altLang="en-US" sz="2800" dirty="0"/>
              <a:t> </a:t>
            </a:r>
            <a:r>
              <a:rPr lang="en-US" sz="2800" dirty="0"/>
              <a:t>API)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mapping (ORM)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Ruby on rails,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define database-backed classes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magically maps between database rows &amp; objects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 is a double edged 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B1BB-4664-AB40-B1A2-62058D63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0827"/>
            <a:ext cx="7886700" cy="1325563"/>
          </a:xfrm>
        </p:spPr>
        <p:txBody>
          <a:bodyPr/>
          <a:lstStyle/>
          <a:p>
            <a:r>
              <a:rPr lang="en-US" dirty="0"/>
              <a:t>Embedded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03" y="1042262"/>
            <a:ext cx="7570922" cy="3864934"/>
          </a:xfrm>
        </p:spPr>
        <p:txBody>
          <a:bodyPr>
            <a:normAutofit/>
          </a:bodyPr>
          <a:lstStyle/>
          <a:p>
            <a:r>
              <a:rPr lang="en-US" sz="2400" b="1" dirty="0"/>
              <a:t>Extend host language (</a:t>
            </a:r>
            <a:r>
              <a:rPr lang="en-US" altLang="zh-CN" sz="2400" b="1" dirty="0"/>
              <a:t>CPP</a:t>
            </a:r>
            <a:r>
              <a:rPr lang="en-US" sz="2400" b="1" dirty="0"/>
              <a:t>) with SQL syntax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2" y="1646695"/>
            <a:ext cx="6080286" cy="5141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705" y="2061274"/>
            <a:ext cx="6501539" cy="1255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8303" y="2442406"/>
            <a:ext cx="217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Declaring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08874" y="4190398"/>
            <a:ext cx="6501539" cy="1177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0948" y="4406600"/>
            <a:ext cx="151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Embedded</a:t>
            </a:r>
            <a:r>
              <a:rPr lang="zh-CN" altLang="en-US" sz="2000" dirty="0"/>
              <a:t> </a:t>
            </a:r>
            <a:r>
              <a:rPr lang="en-US" altLang="zh-CN" sz="2000" dirty="0"/>
              <a:t>SQL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CF2DB-0B33-4E44-B608-0427DB5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829" y="222905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Hard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to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Consolas"/>
                <a:cs typeface="Consolas"/>
              </a:rPr>
              <a:t>What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if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SQL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evolves?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Consolas"/>
                <a:cs typeface="Consolas"/>
              </a:rPr>
              <a:t>What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if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Compiler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evolves?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57" y="1683291"/>
            <a:ext cx="253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Gill Sans"/>
                <a:cs typeface="Gill Sans"/>
              </a:rPr>
              <a:t>CPP</a:t>
            </a:r>
            <a:r>
              <a:rPr lang="zh-CN" altLang="en-US" sz="2000" dirty="0">
                <a:latin typeface="Gill Sans"/>
                <a:cs typeface="Gill Sans"/>
              </a:rPr>
              <a:t> </a:t>
            </a:r>
            <a:r>
              <a:rPr lang="en-US" sz="2000" dirty="0">
                <a:latin typeface="Gill Sans"/>
                <a:cs typeface="Gill Sans"/>
              </a:rPr>
              <a:t>+ embedded SQL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840468" y="5805725"/>
            <a:ext cx="2019904" cy="52009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sz="2000" dirty="0">
                <a:latin typeface="Gill Sans"/>
                <a:cs typeface="Gill Sans"/>
              </a:rPr>
              <a:t>DBMS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0468" y="2239344"/>
            <a:ext cx="2019904" cy="651426"/>
            <a:chOff x="840468" y="2239344"/>
            <a:chExt cx="2019904" cy="651426"/>
          </a:xfrm>
        </p:grpSpPr>
        <p:sp>
          <p:nvSpPr>
            <p:cNvPr id="5" name="Rectangle 4"/>
            <p:cNvSpPr/>
            <p:nvPr/>
          </p:nvSpPr>
          <p:spPr bwMode="auto">
            <a:xfrm>
              <a:off x="840468" y="2471910"/>
              <a:ext cx="2019904" cy="41886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Preprocessor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850420" y="2239344"/>
              <a:ext cx="0" cy="23256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H="1">
            <a:off x="1850420" y="5348152"/>
            <a:ext cx="1" cy="45757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19617" y="2941208"/>
            <a:ext cx="2500428" cy="762970"/>
            <a:chOff x="619617" y="2941208"/>
            <a:chExt cx="2500428" cy="76297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50420" y="2941208"/>
              <a:ext cx="1" cy="3124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9617" y="3304068"/>
              <a:ext cx="2500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"/>
                  <a:cs typeface="Gill Sans"/>
                </a:rPr>
                <a:t>CPP</a:t>
              </a:r>
              <a:r>
                <a:rPr lang="zh-CN" altLang="en-US" sz="2000" dirty="0">
                  <a:latin typeface="Gill Sans"/>
                  <a:cs typeface="Gill Sans"/>
                </a:rPr>
                <a:t> </a:t>
              </a:r>
              <a:r>
                <a:rPr lang="en-US" sz="2000" dirty="0">
                  <a:latin typeface="Gill Sans"/>
                  <a:cs typeface="Gill Sans"/>
                </a:rPr>
                <a:t>+ DB library calls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856" y="4596891"/>
            <a:ext cx="1299129" cy="725990"/>
            <a:chOff x="1200856" y="4596891"/>
            <a:chExt cx="1299129" cy="725990"/>
          </a:xfrm>
        </p:grpSpPr>
        <p:sp>
          <p:nvSpPr>
            <p:cNvPr id="13" name="TextBox 12"/>
            <p:cNvSpPr txBox="1"/>
            <p:nvPr/>
          </p:nvSpPr>
          <p:spPr>
            <a:xfrm>
              <a:off x="1200856" y="4922771"/>
              <a:ext cx="1299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Executable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50420" y="4596891"/>
              <a:ext cx="1" cy="3124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40468" y="3813749"/>
            <a:ext cx="4045201" cy="783142"/>
            <a:chOff x="840468" y="3783038"/>
            <a:chExt cx="4045201" cy="783142"/>
          </a:xfrm>
        </p:grpSpPr>
        <p:sp>
          <p:nvSpPr>
            <p:cNvPr id="15" name="TextBox 14"/>
            <p:cNvSpPr txBox="1"/>
            <p:nvPr/>
          </p:nvSpPr>
          <p:spPr>
            <a:xfrm>
              <a:off x="3302007" y="4159416"/>
              <a:ext cx="1583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DBMS library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40468" y="3783038"/>
              <a:ext cx="2019904" cy="783142"/>
              <a:chOff x="840468" y="3783038"/>
              <a:chExt cx="2019904" cy="783142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40468" y="4147320"/>
                <a:ext cx="2019904" cy="418860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rtlCol="0" anchor="ctr"/>
              <a:lstStyle/>
              <a:p>
                <a:pPr algn="ctr"/>
                <a:r>
                  <a:rPr lang="en-US" altLang="zh-CN" sz="2000" dirty="0">
                    <a:latin typeface="Gill Sans"/>
                    <a:cs typeface="Gill Sans"/>
                  </a:rPr>
                  <a:t>CPP</a:t>
                </a:r>
                <a:r>
                  <a:rPr lang="zh-CN" altLang="en-US" sz="2000" dirty="0">
                    <a:latin typeface="Gill Sans"/>
                    <a:cs typeface="Gill Sans"/>
                  </a:rPr>
                  <a:t> </a:t>
                </a:r>
                <a:r>
                  <a:rPr lang="en-US" sz="2000" dirty="0">
                    <a:latin typeface="Gill Sans"/>
                    <a:cs typeface="Gill Sans"/>
                  </a:rPr>
                  <a:t>Compiler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850420" y="3783038"/>
                <a:ext cx="1" cy="31242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938864" y="4359471"/>
              <a:ext cx="34983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2DFFBF7-DECF-F749-9F2F-A0188E21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Database API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sz="2800" dirty="0"/>
              <a:t>Fully embed into language (embedded SQL)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ED7D31"/>
                </a:solidFill>
              </a:rPr>
              <a:t>Low-level library with core database calls (DB</a:t>
            </a:r>
            <a:r>
              <a:rPr lang="zh-CN" altLang="en-US" sz="2800" b="1" dirty="0">
                <a:solidFill>
                  <a:srgbClr val="ED7D31"/>
                </a:solidFill>
              </a:rPr>
              <a:t> </a:t>
            </a:r>
            <a:r>
              <a:rPr lang="en-US" sz="2800" b="1" dirty="0">
                <a:solidFill>
                  <a:srgbClr val="ED7D31"/>
                </a:solidFill>
              </a:rPr>
              <a:t>API)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mapping (ORM)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Ruby on rails,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Hibernate,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define database-backed classes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magically maps between database rows &amp; objects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 is a double edged 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278F-2B7F-EB4B-BEA3-AC88C0CC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library need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interface to possibly multiple DBMS engines</a:t>
            </a:r>
          </a:p>
          <a:p>
            <a:r>
              <a:rPr lang="en-US" sz="2800" dirty="0"/>
              <a:t>Connect to a database</a:t>
            </a:r>
          </a:p>
          <a:p>
            <a:r>
              <a:rPr lang="en-US" sz="2800" dirty="0"/>
              <a:t>Map objects between host language and DBMS</a:t>
            </a:r>
          </a:p>
          <a:p>
            <a:r>
              <a:rPr lang="en-US" sz="2800" dirty="0"/>
              <a:t>Manage query results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43335" y="4922872"/>
            <a:ext cx="1467293" cy="88250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dirty="0">
                <a:latin typeface="Gill Sans"/>
                <a:cs typeface="Gill Sans"/>
              </a:rPr>
              <a:t>DBMS</a:t>
            </a:r>
          </a:p>
          <a:p>
            <a:pPr algn="ctr"/>
            <a:r>
              <a:rPr lang="en-US" dirty="0">
                <a:latin typeface="Gill Sans"/>
                <a:cs typeface="Gill Sans"/>
              </a:rPr>
              <a:t>Library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03044" y="4327799"/>
            <a:ext cx="1498695" cy="2072651"/>
            <a:chOff x="7103044" y="4327799"/>
            <a:chExt cx="1498695" cy="2072651"/>
          </a:xfrm>
        </p:grpSpPr>
        <p:sp>
          <p:nvSpPr>
            <p:cNvPr id="6" name="Can 5"/>
            <p:cNvSpPr/>
            <p:nvPr/>
          </p:nvSpPr>
          <p:spPr bwMode="auto">
            <a:xfrm>
              <a:off x="7103044" y="4327799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Ads</a:t>
              </a: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7103044" y="5104077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Users</a:t>
              </a: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7103044" y="5880355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Billing</a:t>
              </a: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457200" y="4931591"/>
            <a:ext cx="1467293" cy="88250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dirty="0">
                <a:latin typeface="Gill Sans"/>
                <a:cs typeface="Gill Sans"/>
              </a:rPr>
              <a:t>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10628" y="4587847"/>
            <a:ext cx="1992416" cy="2152698"/>
            <a:chOff x="5110628" y="4587847"/>
            <a:chExt cx="1992416" cy="2152698"/>
          </a:xfrm>
        </p:grpSpPr>
        <p:cxnSp>
          <p:nvCxnSpPr>
            <p:cNvPr id="10" name="Straight Arrow Connector 9"/>
            <p:cNvCxnSpPr>
              <a:stCxn id="4" idx="3"/>
              <a:endCxn id="6" idx="2"/>
            </p:cNvCxnSpPr>
            <p:nvPr/>
          </p:nvCxnSpPr>
          <p:spPr>
            <a:xfrm flipV="1">
              <a:off x="5110628" y="4587847"/>
              <a:ext cx="1992416" cy="77627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8" idx="2"/>
            </p:cNvCxnSpPr>
            <p:nvPr/>
          </p:nvCxnSpPr>
          <p:spPr>
            <a:xfrm>
              <a:off x="5110628" y="5364124"/>
              <a:ext cx="1992416" cy="7762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335389" y="6278880"/>
              <a:ext cx="1656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"/>
                  <a:cs typeface="Gill Sans"/>
                </a:rPr>
                <a:t>Connection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4493" y="5364124"/>
            <a:ext cx="1718842" cy="1376421"/>
            <a:chOff x="1924493" y="5364124"/>
            <a:chExt cx="1718842" cy="1376421"/>
          </a:xfrm>
        </p:grpSpPr>
        <p:cxnSp>
          <p:nvCxnSpPr>
            <p:cNvPr id="15" name="Straight Arrow Connector 14"/>
            <p:cNvCxnSpPr>
              <a:stCxn id="4" idx="1"/>
              <a:endCxn id="21" idx="3"/>
            </p:cNvCxnSpPr>
            <p:nvPr/>
          </p:nvCxnSpPr>
          <p:spPr>
            <a:xfrm flipH="1">
              <a:off x="1924493" y="5364124"/>
              <a:ext cx="1718842" cy="871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6752" y="6278880"/>
              <a:ext cx="12282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"/>
                  <a:cs typeface="Gill Sans"/>
                </a:rPr>
                <a:t>API calls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B7405-B8A3-3F4D-B700-3B2580C9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26670</TotalTime>
  <Words>1173</Words>
  <Application>Microsoft Macintosh PowerPoint</Application>
  <PresentationFormat>On-screen Show (4:3)</PresentationFormat>
  <Paragraphs>330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Arial</vt:lpstr>
      <vt:lpstr>Bodoni MT Black</vt:lpstr>
      <vt:lpstr>Calibri</vt:lpstr>
      <vt:lpstr>Calibri Light</vt:lpstr>
      <vt:lpstr>Consolas</vt:lpstr>
      <vt:lpstr>Courier New</vt:lpstr>
      <vt:lpstr>Gill Sans</vt:lpstr>
      <vt:lpstr>Symbol</vt:lpstr>
      <vt:lpstr>Office Theme</vt:lpstr>
      <vt:lpstr>CMPT 354: Database System I</vt:lpstr>
      <vt:lpstr>Why this lecture</vt:lpstr>
      <vt:lpstr>Outline</vt:lpstr>
      <vt:lpstr>Programming Environment</vt:lpstr>
      <vt:lpstr>Many Database API options</vt:lpstr>
      <vt:lpstr>Embedded SQL</vt:lpstr>
      <vt:lpstr>Embedded SQL</vt:lpstr>
      <vt:lpstr>Many Database API options</vt:lpstr>
      <vt:lpstr>What does a library need to do?</vt:lpstr>
      <vt:lpstr>ODBC and JDBC</vt:lpstr>
      <vt:lpstr>Connections</vt:lpstr>
      <vt:lpstr>Query Execution</vt:lpstr>
      <vt:lpstr>Type Mismatch</vt:lpstr>
      <vt:lpstr>Cursor</vt:lpstr>
      <vt:lpstr>PowerPoint Presentation</vt:lpstr>
      <vt:lpstr>PowerPoint Presentation</vt:lpstr>
      <vt:lpstr>Cursor</vt:lpstr>
      <vt:lpstr>Cursor</vt:lpstr>
      <vt:lpstr>SQL Injection!!</vt:lpstr>
      <vt:lpstr>Exercise</vt:lpstr>
      <vt:lpstr>Outline</vt:lpstr>
      <vt:lpstr>Architectures</vt:lpstr>
      <vt:lpstr>Single Tier Architecture</vt:lpstr>
      <vt:lpstr>Two-Tier Architecture</vt:lpstr>
      <vt:lpstr>Presentation Layer</vt:lpstr>
      <vt:lpstr>Three-Tier Architecture</vt:lpstr>
      <vt:lpstr>Business logic Layer</vt:lpstr>
      <vt:lpstr>Data Management Layer</vt:lpstr>
      <vt:lpstr>Example: Airline reservations</vt:lpstr>
      <vt:lpstr>Example: Course Enrollment</vt:lpstr>
      <vt:lpstr>3 Tier Architecture and the Web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844</cp:revision>
  <cp:lastPrinted>2018-11-08T22:11:21Z</cp:lastPrinted>
  <dcterms:created xsi:type="dcterms:W3CDTF">2018-08-29T21:30:27Z</dcterms:created>
  <dcterms:modified xsi:type="dcterms:W3CDTF">2018-11-13T21:16:03Z</dcterms:modified>
</cp:coreProperties>
</file>