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625" r:id="rId3"/>
    <p:sldId id="626" r:id="rId4"/>
    <p:sldId id="631" r:id="rId5"/>
    <p:sldId id="630" r:id="rId6"/>
    <p:sldId id="632" r:id="rId7"/>
    <p:sldId id="635" r:id="rId8"/>
    <p:sldId id="637" r:id="rId9"/>
    <p:sldId id="627" r:id="rId10"/>
    <p:sldId id="676" r:id="rId11"/>
    <p:sldId id="614" r:id="rId12"/>
    <p:sldId id="615" r:id="rId13"/>
    <p:sldId id="645" r:id="rId14"/>
    <p:sldId id="616" r:id="rId15"/>
    <p:sldId id="662" r:id="rId16"/>
    <p:sldId id="663" r:id="rId17"/>
    <p:sldId id="664" r:id="rId18"/>
    <p:sldId id="674" r:id="rId19"/>
    <p:sldId id="673" r:id="rId20"/>
    <p:sldId id="619" r:id="rId21"/>
    <p:sldId id="620" r:id="rId22"/>
    <p:sldId id="621" r:id="rId23"/>
    <p:sldId id="639" r:id="rId24"/>
    <p:sldId id="640" r:id="rId25"/>
    <p:sldId id="644" r:id="rId26"/>
    <p:sldId id="675" r:id="rId27"/>
    <p:sldId id="646" r:id="rId28"/>
    <p:sldId id="648" r:id="rId29"/>
    <p:sldId id="650" r:id="rId30"/>
    <p:sldId id="649" r:id="rId31"/>
    <p:sldId id="651" r:id="rId32"/>
    <p:sldId id="652" r:id="rId33"/>
    <p:sldId id="653" r:id="rId34"/>
    <p:sldId id="657" r:id="rId35"/>
    <p:sldId id="655" r:id="rId36"/>
    <p:sldId id="659" r:id="rId37"/>
    <p:sldId id="658" r:id="rId38"/>
    <p:sldId id="660" r:id="rId39"/>
    <p:sldId id="573" r:id="rId40"/>
    <p:sldId id="32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F89E4"/>
    <a:srgbClr val="ED7D31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54"/>
    <p:restoredTop sz="83470"/>
  </p:normalViewPr>
  <p:slideViewPr>
    <p:cSldViewPr snapToGrid="0" snapToObjects="1">
      <p:cViewPr varScale="1">
        <p:scale>
          <a:sx n="145" d="100"/>
          <a:sy n="145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54268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C36EB-400F-4A9D-A4EF-E3ACD9B2E65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ABE3-47AE-A149-AEA4-134D3C3D3CE7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81-628B-CA47-AD3C-F7C3A718A731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0BF-7D43-804E-B6E6-1E0091021B45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FE00-73A9-C447-A3CC-12B0EE6111BC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29E-4055-A647-B338-259A5FFE5DBC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ACD4-B18A-5D4D-9995-1A1D211D6ED9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FFB-F33A-7C4C-887C-4736016802EB}" type="datetime1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B15-A4C4-B649-B4CA-6BDE514E9680}" type="datetime1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E7F-F6EC-A34E-A3E4-0D0B0F9001C4}" type="datetime1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36D7-8CC2-FA48-AA4B-B858DBF4CCD4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E210-8488-C145-9C6E-CAD18AF6BA2D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6A6C-7E83-8940-AA75-A5A91E438B3F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Basics of Query</a:t>
            </a:r>
            <a:r>
              <a:rPr lang="zh-CN" altLang="en-US" dirty="0"/>
              <a:t> </a:t>
            </a:r>
            <a:r>
              <a:rPr lang="en-US" altLang="zh-CN" dirty="0"/>
              <a:t>Processing and Indexing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issued?</a:t>
            </a:r>
          </a:p>
          <a:p>
            <a:endParaRPr lang="en-US" dirty="0"/>
          </a:p>
          <a:p>
            <a:r>
              <a:rPr lang="en-US" altLang="zh-CN" b="1" dirty="0"/>
              <a:t>Indexing</a:t>
            </a:r>
          </a:p>
          <a:p>
            <a:pPr lvl="1"/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speed</a:t>
            </a:r>
            <a:r>
              <a:rPr lang="zh-CN" altLang="en-US" b="1" dirty="0"/>
              <a:t> </a:t>
            </a:r>
            <a:r>
              <a:rPr lang="en-US" altLang="zh-CN" b="1" dirty="0"/>
              <a:t>up</a:t>
            </a:r>
            <a:r>
              <a:rPr lang="zh-CN" altLang="en-US" b="1" dirty="0"/>
              <a:t> </a:t>
            </a:r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performance?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2193"/>
            <a:ext cx="8352064" cy="4754789"/>
          </a:xfrm>
        </p:spPr>
        <p:txBody>
          <a:bodyPr/>
          <a:lstStyle/>
          <a:p>
            <a:r>
              <a:rPr lang="en-US" dirty="0"/>
              <a:t>My database application is too slow… why?</a:t>
            </a:r>
          </a:p>
          <a:p>
            <a:r>
              <a:rPr lang="en-US" dirty="0"/>
              <a:t>One of the queries is very slow… why?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en-US" dirty="0"/>
              <a:t>, we need to understand: </a:t>
            </a:r>
          </a:p>
          <a:p>
            <a:pPr lvl="1"/>
            <a:r>
              <a:rPr lang="en-US" dirty="0"/>
              <a:t>How is data organized on disk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92336" cy="4351338"/>
          </a:xfrm>
        </p:spPr>
        <p:txBody>
          <a:bodyPr/>
          <a:lstStyle/>
          <a:p>
            <a:r>
              <a:rPr lang="en-US" altLang="zh-CN" dirty="0"/>
              <a:t>DBMSs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organization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row-wise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blocks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15679"/>
              </p:ext>
            </p:extLst>
          </p:nvPr>
        </p:nvGraphicFramePr>
        <p:xfrm>
          <a:off x="4980215" y="207329"/>
          <a:ext cx="3935186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sID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cNum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Term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instructor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26415"/>
              </p:ext>
            </p:extLst>
          </p:nvPr>
        </p:nvGraphicFramePr>
        <p:xfrm>
          <a:off x="4911281" y="230282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23953" y="24890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0349"/>
              </p:ext>
            </p:extLst>
          </p:nvPr>
        </p:nvGraphicFramePr>
        <p:xfrm>
          <a:off x="4883167" y="3189846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95839" y="337602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23075"/>
              </p:ext>
            </p:extLst>
          </p:nvPr>
        </p:nvGraphicFramePr>
        <p:xfrm>
          <a:off x="4875003" y="411551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87675" y="43016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9923"/>
              </p:ext>
            </p:extLst>
          </p:nvPr>
        </p:nvGraphicFramePr>
        <p:xfrm>
          <a:off x="4875003" y="5059843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87675" y="52460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5270" y="6075145"/>
            <a:ext cx="6063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the example, we have </a:t>
            </a:r>
            <a:r>
              <a:rPr lang="en-US" sz="2000" dirty="0">
                <a:solidFill>
                  <a:srgbClr val="FF0000"/>
                </a:solidFill>
              </a:rPr>
              <a:t>4 blocks </a:t>
            </a:r>
            <a:r>
              <a:rPr lang="en-US" sz="2000" dirty="0"/>
              <a:t>with 2 tuples each</a:t>
            </a:r>
          </a:p>
        </p:txBody>
      </p:sp>
    </p:spTree>
    <p:extLst>
      <p:ext uri="{BB962C8B-B14F-4D97-AF65-F5344CB8AC3E}">
        <p14:creationId xmlns:p14="http://schemas.microsoft.com/office/powerpoint/2010/main" val="2149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Scanning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Data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File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33413" y="1569243"/>
            <a:ext cx="8217289" cy="5288757"/>
          </a:xfrm>
          <a:prstGeom prst="rect">
            <a:avLst/>
          </a:prstGeom>
          <a:noFill/>
          <a:ln/>
        </p:spPr>
        <p:txBody>
          <a:bodyPr vert="horz" lIns="69056" tIns="34529" rIns="69056" bIns="3452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endParaRPr lang="en-US" dirty="0"/>
          </a:p>
          <a:p>
            <a:r>
              <a:rPr lang="en-US" altLang="zh-CN" dirty="0"/>
              <a:t>Consequence:</a:t>
            </a:r>
            <a:r>
              <a:rPr lang="zh-CN" altLang="en-US" dirty="0"/>
              <a:t> </a:t>
            </a:r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</a:p>
          <a:p>
            <a:pPr lvl="1"/>
            <a:r>
              <a:rPr lang="en-US" altLang="zh-CN" dirty="0"/>
              <a:t>Good: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lvl="1"/>
            <a:r>
              <a:rPr lang="en-US" altLang="zh-CN" dirty="0"/>
              <a:t>Bad: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 </a:t>
            </a:r>
            <a:r>
              <a:rPr lang="en-US" altLang="zh-CN" dirty="0"/>
              <a:t>2342,</a:t>
            </a:r>
            <a:r>
              <a:rPr lang="zh-CN" altLang="en-US" dirty="0"/>
              <a:t> </a:t>
            </a:r>
            <a:r>
              <a:rPr lang="en-US" altLang="zh-CN" dirty="0"/>
              <a:t>11,</a:t>
            </a:r>
            <a:r>
              <a:rPr lang="zh-CN" altLang="en-US" dirty="0"/>
              <a:t> </a:t>
            </a:r>
            <a:r>
              <a:rPr lang="en-US" altLang="zh-CN" dirty="0"/>
              <a:t>321,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</a:p>
          <a:p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thumb: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1-2%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≈ </a:t>
            </a:r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scanning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946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Heap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</a:p>
          <a:p>
            <a:pPr lvl="1"/>
            <a:r>
              <a:rPr lang="en-US" altLang="zh-CN" dirty="0"/>
              <a:t>Unsorted</a:t>
            </a:r>
            <a:endParaRPr lang="en-US" dirty="0"/>
          </a:p>
          <a:p>
            <a:r>
              <a:rPr lang="en-US" altLang="zh-CN" b="1" dirty="0"/>
              <a:t>Sequential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</a:p>
          <a:p>
            <a:pPr lvl="1"/>
            <a:r>
              <a:rPr lang="en-US" altLang="zh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attribute(s)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i="1" u="sng" dirty="0"/>
              <a:t>key</a:t>
            </a: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839" y="4599921"/>
            <a:ext cx="7470322" cy="193899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i="1" u="sng" dirty="0"/>
              <a:t>key</a:t>
            </a:r>
            <a:r>
              <a:rPr lang="en-US" sz="2400" dirty="0"/>
              <a:t> here means something different from primary key: it just means that we order the file according to that attribute. In our example we ordered by </a:t>
            </a:r>
            <a:r>
              <a:rPr lang="en-US" altLang="zh-CN" sz="2400" b="1" dirty="0" err="1"/>
              <a:t>s</a:t>
            </a:r>
            <a:r>
              <a:rPr lang="en-US" sz="2400" b="1" dirty="0" err="1"/>
              <a:t>ID</a:t>
            </a:r>
            <a:r>
              <a:rPr lang="en-US" sz="2400" dirty="0"/>
              <a:t>. Might as well order by </a:t>
            </a:r>
            <a:r>
              <a:rPr lang="en-US" altLang="zh-CN" sz="2400" b="1" dirty="0"/>
              <a:t>instructor</a:t>
            </a:r>
            <a:r>
              <a:rPr lang="en-US" sz="2400" dirty="0"/>
              <a:t>, if that seems a better idea for the applications running on our database.</a:t>
            </a:r>
          </a:p>
        </p:txBody>
      </p:sp>
    </p:spTree>
    <p:extLst>
      <p:ext uri="{BB962C8B-B14F-4D97-AF65-F5344CB8AC3E}">
        <p14:creationId xmlns:p14="http://schemas.microsoft.com/office/powerpoint/2010/main" val="2005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57401"/>
                <a:ext cx="8308316" cy="363781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Suppose we want to search for </a:t>
                </a:r>
                <a:r>
                  <a:rPr lang="en-US" altLang="zh-CN" dirty="0"/>
                  <a:t>students</a:t>
                </a:r>
                <a:r>
                  <a:rPr lang="zh-CN" altLang="en-US" dirty="0"/>
                  <a:t> </a:t>
                </a:r>
                <a:r>
                  <a:rPr lang="en-US" dirty="0"/>
                  <a:t>of a specific age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First idea:</a:t>
                </a:r>
                <a:r>
                  <a:rPr lang="en-US" dirty="0"/>
                  <a:t> Sort the records by age… we know how to do this fast!</a:t>
                </a:r>
              </a:p>
              <a:p>
                <a:endParaRPr lang="en-US" dirty="0"/>
              </a:p>
              <a:p>
                <a:r>
                  <a:rPr lang="en-US" dirty="0"/>
                  <a:t>How many IO operations to search over </a:t>
                </a:r>
                <a:r>
                  <a:rPr lang="en-US" b="1" i="1" dirty="0"/>
                  <a:t>N sorted</a:t>
                </a:r>
                <a:r>
                  <a:rPr lang="en-US" dirty="0"/>
                  <a:t> records?</a:t>
                </a:r>
              </a:p>
              <a:p>
                <a:pPr lvl="1"/>
                <a:r>
                  <a:rPr lang="en-US" sz="2100" dirty="0"/>
                  <a:t>Simple scan: </a:t>
                </a:r>
                <a:r>
                  <a:rPr lang="en-US" sz="2100" b="1" i="1" dirty="0"/>
                  <a:t>O(N)</a:t>
                </a:r>
                <a:endParaRPr lang="en-US" sz="2100" dirty="0"/>
              </a:p>
              <a:p>
                <a:pPr lvl="1"/>
                <a:r>
                  <a:rPr lang="en-US" sz="2100" dirty="0"/>
                  <a:t>Binary search: </a:t>
                </a:r>
                <a:r>
                  <a:rPr lang="en-US" sz="2100" b="1" i="1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b="1" i="1" dirty="0"/>
                  <a:t>)</a:t>
                </a:r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57401"/>
                <a:ext cx="8308316" cy="3637810"/>
              </a:xfrm>
              <a:blipFill rotWithShape="0">
                <a:blip r:embed="rId2"/>
                <a:stretch>
                  <a:fillRect l="-1101" t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06009" y="1455055"/>
            <a:ext cx="269496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age)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9111" y="5695211"/>
                <a:ext cx="6225778" cy="7386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>
                    <a:latin typeface="+mj-lt"/>
                  </a:rPr>
                  <a:t>Could we get even cheaper search?  E.g. go from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100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i="1" dirty="0">
                    <a:latin typeface="+mj-lt"/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>
                                <a:latin typeface="Cambria Math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1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𝟐𝟎𝟎</m:t>
                            </m:r>
                          </m:sub>
                        </m:sSub>
                      </m:fName>
                      <m:e>
                        <m:r>
                          <a:rPr lang="en-US" sz="2100" b="1" i="1">
                            <a:latin typeface="Cambria Math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sz="2100" dirty="0">
                    <a:latin typeface="+mj-lt"/>
                  </a:rPr>
                  <a:t>?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11" y="5695211"/>
                <a:ext cx="6225778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7401"/>
            <a:ext cx="7886701" cy="3673928"/>
          </a:xfrm>
        </p:spPr>
        <p:txBody>
          <a:bodyPr>
            <a:normAutofit/>
          </a:bodyPr>
          <a:lstStyle/>
          <a:p>
            <a:r>
              <a:rPr lang="en-US" dirty="0"/>
              <a:t>What about if we want to </a:t>
            </a:r>
            <a:r>
              <a:rPr lang="en-US" b="1" dirty="0"/>
              <a:t>insert</a:t>
            </a:r>
            <a:r>
              <a:rPr lang="en-US" dirty="0"/>
              <a:t> a new </a:t>
            </a:r>
            <a:r>
              <a:rPr lang="en-US" altLang="zh-CN" dirty="0"/>
              <a:t>student</a:t>
            </a:r>
            <a:r>
              <a:rPr lang="en-US" dirty="0"/>
              <a:t>, but keep the list sorted?</a:t>
            </a:r>
          </a:p>
          <a:p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  <a:p>
            <a:r>
              <a:rPr lang="en-US" dirty="0"/>
              <a:t>We would have to potentially shift </a:t>
            </a:r>
            <a:r>
              <a:rPr lang="en-US" b="1" i="1" dirty="0"/>
              <a:t>N</a:t>
            </a:r>
            <a:r>
              <a:rPr lang="en-US" dirty="0"/>
              <a:t> records, requiring up to </a:t>
            </a:r>
            <a:r>
              <a:rPr lang="en-US" b="1" dirty="0"/>
              <a:t>~ 2*N/P </a:t>
            </a:r>
            <a:r>
              <a:rPr lang="en-US" dirty="0"/>
              <a:t>IO operations (where P = # of records per page)!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62635" y="2973553"/>
            <a:ext cx="6888359" cy="854648"/>
            <a:chOff x="1416847" y="2591696"/>
            <a:chExt cx="9184478" cy="1139531"/>
          </a:xfrm>
        </p:grpSpPr>
        <p:sp>
          <p:nvSpPr>
            <p:cNvPr id="10" name="Rounded Rectangle 9"/>
            <p:cNvSpPr/>
            <p:nvPr/>
          </p:nvSpPr>
          <p:spPr>
            <a:xfrm>
              <a:off x="1416847" y="3206207"/>
              <a:ext cx="3296832" cy="5250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59053" y="3268662"/>
              <a:ext cx="3012421" cy="430887"/>
              <a:chOff x="2844928" y="2635940"/>
              <a:chExt cx="3012421" cy="43088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874097" y="2635940"/>
                <a:ext cx="954083" cy="43088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4,5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03242" y="2635940"/>
                <a:ext cx="954107" cy="4308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6,7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44928" y="2635940"/>
                <a:ext cx="954107" cy="4308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FFC000"/>
                    </a:solidFill>
                    <a:latin typeface="Menlo" charset="0"/>
                    <a:ea typeface="Menlo" charset="0"/>
                    <a:cs typeface="Menlo" charset="0"/>
                  </a:rPr>
                  <a:t>1,3</a:t>
                </a:r>
              </a:p>
            </p:txBody>
          </p:sp>
        </p:grpSp>
        <p:sp>
          <p:nvSpPr>
            <p:cNvPr id="4" name="Right Arrow 3"/>
            <p:cNvSpPr/>
            <p:nvPr/>
          </p:nvSpPr>
          <p:spPr>
            <a:xfrm>
              <a:off x="5026293" y="3296187"/>
              <a:ext cx="971550" cy="3450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10456" y="3206207"/>
              <a:ext cx="4290869" cy="5250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81832" y="3268662"/>
              <a:ext cx="954083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3,4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10977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5,6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2663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1,2</a:t>
              </a: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1957525" y="3056962"/>
              <a:ext cx="157162" cy="29155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66830" y="2591696"/>
              <a:ext cx="400109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40146" y="3268662"/>
              <a:ext cx="954107" cy="4308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7,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49185" y="6112262"/>
            <a:ext cx="40983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Could we get </a:t>
            </a:r>
            <a:r>
              <a:rPr lang="en-US" sz="2400">
                <a:latin typeface="+mj-lt"/>
              </a:rPr>
              <a:t>faster insertions?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3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0058"/>
            <a:ext cx="7886701" cy="3445328"/>
          </a:xfrm>
        </p:spPr>
        <p:txBody>
          <a:bodyPr>
            <a:normAutofit/>
          </a:bodyPr>
          <a:lstStyle/>
          <a:p>
            <a:r>
              <a:rPr lang="en-US" dirty="0"/>
              <a:t>What about if we want to be able to search quickly along multiple attributes (e.g. not just age)?</a:t>
            </a:r>
          </a:p>
          <a:p>
            <a:pPr lvl="1"/>
            <a:r>
              <a:rPr lang="en-US" dirty="0"/>
              <a:t>We could keep multiple copies of the records, each sorted by one attribute set… this would take a lot of space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12440" y="4253691"/>
            <a:ext cx="599254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Can we get fast search over multiple attribute sets without taking too much space?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12440" y="5800784"/>
            <a:ext cx="599254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We’ll create separate data structures called </a:t>
            </a:r>
            <a:r>
              <a:rPr lang="en-US" sz="2400" b="1" i="1" dirty="0">
                <a:latin typeface="+mj-lt"/>
              </a:rPr>
              <a:t>indexes</a:t>
            </a:r>
            <a:r>
              <a:rPr lang="en-US" sz="2400" dirty="0">
                <a:latin typeface="+mj-lt"/>
              </a:rPr>
              <a:t> to address all these points</a:t>
            </a:r>
          </a:p>
        </p:txBody>
      </p:sp>
    </p:spTree>
    <p:extLst>
      <p:ext uri="{BB962C8B-B14F-4D97-AF65-F5344CB8AC3E}">
        <p14:creationId xmlns:p14="http://schemas.microsoft.com/office/powerpoint/2010/main" val="132746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95851"/>
          </a:xfrm>
        </p:spPr>
        <p:txBody>
          <a:bodyPr>
            <a:normAutofit/>
          </a:bodyPr>
          <a:lstStyle/>
          <a:p>
            <a:r>
              <a:rPr lang="en-US" dirty="0"/>
              <a:t>An additional file, that allows fast access to records in the data file given a search key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(key,</a:t>
            </a:r>
            <a:r>
              <a:rPr lang="zh-CN" altLang="en-US" dirty="0"/>
              <a:t> </a:t>
            </a:r>
            <a:r>
              <a:rPr lang="en-US" altLang="zh-CN" dirty="0"/>
              <a:t>value)</a:t>
            </a:r>
            <a:r>
              <a:rPr lang="zh-CN" altLang="en-US" dirty="0"/>
              <a:t> </a:t>
            </a:r>
            <a:r>
              <a:rPr lang="en-US" altLang="zh-CN" dirty="0"/>
              <a:t>pairs: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name)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</a:p>
          <a:p>
            <a:pPr>
              <a:buSzPct val="75000"/>
            </a:pPr>
            <a:r>
              <a:rPr lang="en-US" dirty="0"/>
              <a:t>An index can store the full rows it points to (</a:t>
            </a:r>
            <a:r>
              <a:rPr lang="en-US" i="1" dirty="0"/>
              <a:t>primary index</a:t>
            </a:r>
            <a:r>
              <a:rPr lang="en-US" dirty="0"/>
              <a:t>) or pointers to those rows (</a:t>
            </a:r>
            <a:r>
              <a:rPr lang="en-US" i="1" dirty="0"/>
              <a:t>secondary index</a:t>
            </a:r>
            <a:r>
              <a:rPr lang="en-US" dirty="0"/>
              <a:t>)</a:t>
            </a:r>
          </a:p>
          <a:p>
            <a:pPr lvl="1">
              <a:buSzPct val="75000"/>
            </a:pPr>
            <a:r>
              <a:rPr lang="en-US" dirty="0"/>
              <a:t>We’ll mainly consider secondary indexes</a:t>
            </a:r>
            <a:endParaRPr lang="en-US" altLang="zh-CN" dirty="0"/>
          </a:p>
          <a:p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84721" cy="4351338"/>
          </a:xfrm>
        </p:spPr>
        <p:txBody>
          <a:bodyPr/>
          <a:lstStyle/>
          <a:p>
            <a:r>
              <a:rPr lang="en-US" altLang="zh-CN" b="1" dirty="0"/>
              <a:t>Primary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</a:p>
          <a:p>
            <a:pPr lvl="1"/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identifies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tuple</a:t>
            </a:r>
          </a:p>
          <a:p>
            <a:endParaRPr lang="en-US" altLang="zh-CN" dirty="0"/>
          </a:p>
          <a:p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sequential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sorted</a:t>
            </a:r>
          </a:p>
          <a:p>
            <a:endParaRPr lang="en-US" altLang="zh-CN" dirty="0"/>
          </a:p>
          <a:p>
            <a:r>
              <a:rPr lang="en-US" altLang="zh-CN" b="1" dirty="0"/>
              <a:t>Index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issued?</a:t>
            </a:r>
          </a:p>
          <a:p>
            <a:endParaRPr lang="en-US" dirty="0"/>
          </a:p>
          <a:p>
            <a:r>
              <a:rPr lang="en-US" altLang="zh-CN" dirty="0"/>
              <a:t>Indexing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sID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46863"/>
              </p:ext>
            </p:extLst>
          </p:nvPr>
        </p:nvGraphicFramePr>
        <p:xfrm>
          <a:off x="4261835" y="259855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05877"/>
              </p:ext>
            </p:extLst>
          </p:nvPr>
        </p:nvGraphicFramePr>
        <p:xfrm>
          <a:off x="4233721" y="3485571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9240"/>
              </p:ext>
            </p:extLst>
          </p:nvPr>
        </p:nvGraphicFramePr>
        <p:xfrm>
          <a:off x="4225557" y="441123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92329"/>
              </p:ext>
            </p:extLst>
          </p:nvPr>
        </p:nvGraphicFramePr>
        <p:xfrm>
          <a:off x="4225557" y="5355568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96837"/>
              </p:ext>
            </p:extLst>
          </p:nvPr>
        </p:nvGraphicFramePr>
        <p:xfrm>
          <a:off x="1262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75960" y="2187671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Index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17544" y="1949792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44769" y="2791905"/>
            <a:ext cx="2188952" cy="3295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36605" y="3138738"/>
            <a:ext cx="2188952" cy="3961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2883" y="3704305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72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089225" y="4589690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97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89225" y="5353638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93307" y="5717785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5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cNum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41817"/>
              </p:ext>
            </p:extLst>
          </p:nvPr>
        </p:nvGraphicFramePr>
        <p:xfrm>
          <a:off x="4261835" y="259855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40958"/>
              </p:ext>
            </p:extLst>
          </p:nvPr>
        </p:nvGraphicFramePr>
        <p:xfrm>
          <a:off x="4233721" y="3485571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276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1329"/>
              </p:ext>
            </p:extLst>
          </p:nvPr>
        </p:nvGraphicFramePr>
        <p:xfrm>
          <a:off x="4225557" y="441123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383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46140"/>
              </p:ext>
            </p:extLst>
          </p:nvPr>
        </p:nvGraphicFramePr>
        <p:xfrm>
          <a:off x="4225557" y="5355568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470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17389"/>
              </p:ext>
            </p:extLst>
          </p:nvPr>
        </p:nvGraphicFramePr>
        <p:xfrm>
          <a:off x="1262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54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276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354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383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75960" y="2187671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Index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17544" y="1949792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4769" y="3121501"/>
            <a:ext cx="2180788" cy="24166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36605" y="3534874"/>
            <a:ext cx="2197116" cy="1694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72883" y="3898793"/>
            <a:ext cx="2188952" cy="7598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72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89225" y="2791905"/>
            <a:ext cx="2136332" cy="18667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97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89225" y="3138738"/>
            <a:ext cx="2136332" cy="22149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93307" y="5717785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indexes:</a:t>
            </a:r>
          </a:p>
          <a:p>
            <a:pPr lvl="1"/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</a:p>
          <a:p>
            <a:pPr lvl="1"/>
            <a:r>
              <a:rPr lang="en-US" altLang="zh-CN" dirty="0"/>
              <a:t>B+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endParaRPr lang="en-US" altLang="zh-CN" dirty="0"/>
          </a:p>
          <a:p>
            <a:r>
              <a:rPr lang="en-US" altLang="zh-CN" dirty="0"/>
              <a:t>Specialized indexes</a:t>
            </a:r>
          </a:p>
          <a:p>
            <a:pPr lvl="1"/>
            <a:r>
              <a:rPr lang="en-US" altLang="zh-CN" dirty="0"/>
              <a:t>R-trees</a:t>
            </a:r>
          </a:p>
          <a:p>
            <a:pPr lvl="1"/>
            <a:r>
              <a:rPr lang="en-US" altLang="zh-CN" dirty="0"/>
              <a:t>Inverted index</a:t>
            </a:r>
          </a:p>
          <a:p>
            <a:pPr lvl="1"/>
            <a:r>
              <a:rPr lang="mr-IN" altLang="zh-CN" dirty="0"/>
              <a:t>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B+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Tree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extLst/>
          </p:nvPr>
        </p:nvGraphicFramePr>
        <p:xfrm>
          <a:off x="4572000" y="25515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849" name="Group 25"/>
          <p:cNvGraphicFramePr>
            <a:graphicFrameLocks noGrp="1"/>
          </p:cNvGraphicFramePr>
          <p:nvPr>
            <p:extLst/>
          </p:nvPr>
        </p:nvGraphicFramePr>
        <p:xfrm>
          <a:off x="3200400" y="32373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871" name="Group 47"/>
          <p:cNvGraphicFramePr>
            <a:graphicFrameLocks noGrp="1"/>
          </p:cNvGraphicFramePr>
          <p:nvPr>
            <p:extLst/>
          </p:nvPr>
        </p:nvGraphicFramePr>
        <p:xfrm>
          <a:off x="5772150" y="32373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893" name="Group 69"/>
          <p:cNvGraphicFramePr>
            <a:graphicFrameLocks noGrp="1"/>
          </p:cNvGraphicFramePr>
          <p:nvPr>
            <p:extLst/>
          </p:nvPr>
        </p:nvGraphicFramePr>
        <p:xfrm>
          <a:off x="25146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915" name="Group 91"/>
          <p:cNvGraphicFramePr>
            <a:graphicFrameLocks noGrp="1"/>
          </p:cNvGraphicFramePr>
          <p:nvPr>
            <p:extLst/>
          </p:nvPr>
        </p:nvGraphicFramePr>
        <p:xfrm>
          <a:off x="38862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937" name="Group 113"/>
          <p:cNvGraphicFramePr>
            <a:graphicFrameLocks noGrp="1"/>
          </p:cNvGraphicFramePr>
          <p:nvPr>
            <p:extLst/>
          </p:nvPr>
        </p:nvGraphicFramePr>
        <p:xfrm>
          <a:off x="520065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959" name="Group 135"/>
          <p:cNvGraphicFramePr>
            <a:graphicFrameLocks noGrp="1"/>
          </p:cNvGraphicFramePr>
          <p:nvPr>
            <p:extLst/>
          </p:nvPr>
        </p:nvGraphicFramePr>
        <p:xfrm>
          <a:off x="6515100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981" name="Line 157"/>
          <p:cNvSpPr>
            <a:spLocks noChangeShapeType="1"/>
          </p:cNvSpPr>
          <p:nvPr/>
        </p:nvSpPr>
        <p:spPr bwMode="auto">
          <a:xfrm flipH="1">
            <a:off x="3200400" y="2951560"/>
            <a:ext cx="14859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2" name="Line 158"/>
          <p:cNvSpPr>
            <a:spLocks noChangeShapeType="1"/>
          </p:cNvSpPr>
          <p:nvPr/>
        </p:nvSpPr>
        <p:spPr bwMode="auto">
          <a:xfrm>
            <a:off x="4972050" y="2951560"/>
            <a:ext cx="8001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3" name="Line 159"/>
          <p:cNvSpPr>
            <a:spLocks noChangeShapeType="1"/>
          </p:cNvSpPr>
          <p:nvPr/>
        </p:nvSpPr>
        <p:spPr bwMode="auto">
          <a:xfrm flipH="1">
            <a:off x="2514600" y="3637360"/>
            <a:ext cx="8001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4" name="Line 160"/>
          <p:cNvSpPr>
            <a:spLocks noChangeShapeType="1"/>
          </p:cNvSpPr>
          <p:nvPr/>
        </p:nvSpPr>
        <p:spPr bwMode="auto">
          <a:xfrm>
            <a:off x="3600450" y="3637360"/>
            <a:ext cx="2857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5" name="Line 161"/>
          <p:cNvSpPr>
            <a:spLocks noChangeShapeType="1"/>
          </p:cNvSpPr>
          <p:nvPr/>
        </p:nvSpPr>
        <p:spPr bwMode="auto">
          <a:xfrm>
            <a:off x="3943350" y="3637360"/>
            <a:ext cx="12573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86" name="Line 162"/>
          <p:cNvSpPr>
            <a:spLocks noChangeShapeType="1"/>
          </p:cNvSpPr>
          <p:nvPr/>
        </p:nvSpPr>
        <p:spPr bwMode="auto">
          <a:xfrm>
            <a:off x="5886450" y="3637360"/>
            <a:ext cx="6286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0" name="Line 166"/>
          <p:cNvSpPr>
            <a:spLocks noChangeShapeType="1"/>
          </p:cNvSpPr>
          <p:nvPr/>
        </p:nvSpPr>
        <p:spPr bwMode="auto">
          <a:xfrm>
            <a:off x="365760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1" name="Line 167"/>
          <p:cNvSpPr>
            <a:spLocks noChangeShapeType="1"/>
          </p:cNvSpPr>
          <p:nvPr/>
        </p:nvSpPr>
        <p:spPr bwMode="auto">
          <a:xfrm>
            <a:off x="497205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2" name="Line 168"/>
          <p:cNvSpPr>
            <a:spLocks noChangeShapeType="1"/>
          </p:cNvSpPr>
          <p:nvPr/>
        </p:nvSpPr>
        <p:spPr bwMode="auto">
          <a:xfrm>
            <a:off x="6343650" y="4723210"/>
            <a:ext cx="1714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7993" name="Rectangle 169"/>
          <p:cNvSpPr>
            <a:spLocks noChangeArrowheads="1"/>
          </p:cNvSpPr>
          <p:nvPr/>
        </p:nvSpPr>
        <p:spPr bwMode="auto">
          <a:xfrm>
            <a:off x="237841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10</a:t>
            </a:r>
          </a:p>
        </p:txBody>
      </p:sp>
      <p:sp>
        <p:nvSpPr>
          <p:cNvPr id="77994" name="Rectangle 170"/>
          <p:cNvSpPr>
            <a:spLocks noChangeArrowheads="1"/>
          </p:cNvSpPr>
          <p:nvPr/>
        </p:nvSpPr>
        <p:spPr bwMode="auto">
          <a:xfrm>
            <a:off x="28926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12</a:t>
            </a:r>
          </a:p>
        </p:txBody>
      </p:sp>
      <p:sp>
        <p:nvSpPr>
          <p:cNvPr id="77995" name="Rectangle 171"/>
          <p:cNvSpPr>
            <a:spLocks noChangeArrowheads="1"/>
          </p:cNvSpPr>
          <p:nvPr/>
        </p:nvSpPr>
        <p:spPr bwMode="auto">
          <a:xfrm>
            <a:off x="32927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15</a:t>
            </a:r>
          </a:p>
        </p:txBody>
      </p:sp>
      <p:sp>
        <p:nvSpPr>
          <p:cNvPr id="77996" name="Rectangle 172"/>
          <p:cNvSpPr>
            <a:spLocks noChangeArrowheads="1"/>
          </p:cNvSpPr>
          <p:nvPr/>
        </p:nvSpPr>
        <p:spPr bwMode="auto">
          <a:xfrm>
            <a:off x="374994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20</a:t>
            </a:r>
          </a:p>
        </p:txBody>
      </p:sp>
      <p:sp>
        <p:nvSpPr>
          <p:cNvPr id="77997" name="Rectangle 173"/>
          <p:cNvSpPr>
            <a:spLocks noChangeArrowheads="1"/>
          </p:cNvSpPr>
          <p:nvPr/>
        </p:nvSpPr>
        <p:spPr bwMode="auto">
          <a:xfrm>
            <a:off x="42071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28</a:t>
            </a:r>
          </a:p>
        </p:txBody>
      </p:sp>
      <p:sp>
        <p:nvSpPr>
          <p:cNvPr id="77998" name="Rectangle 174"/>
          <p:cNvSpPr>
            <a:spLocks noChangeArrowheads="1"/>
          </p:cNvSpPr>
          <p:nvPr/>
        </p:nvSpPr>
        <p:spPr bwMode="auto">
          <a:xfrm>
            <a:off x="45500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30</a:t>
            </a:r>
          </a:p>
        </p:txBody>
      </p:sp>
      <p:sp>
        <p:nvSpPr>
          <p:cNvPr id="77999" name="Rectangle 175"/>
          <p:cNvSpPr>
            <a:spLocks noChangeArrowheads="1"/>
          </p:cNvSpPr>
          <p:nvPr/>
        </p:nvSpPr>
        <p:spPr bwMode="auto">
          <a:xfrm>
            <a:off x="49500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40</a:t>
            </a:r>
          </a:p>
        </p:txBody>
      </p:sp>
      <p:sp>
        <p:nvSpPr>
          <p:cNvPr id="78000" name="Rectangle 176"/>
          <p:cNvSpPr>
            <a:spLocks noChangeArrowheads="1"/>
          </p:cNvSpPr>
          <p:nvPr/>
        </p:nvSpPr>
        <p:spPr bwMode="auto">
          <a:xfrm>
            <a:off x="529299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60</a:t>
            </a:r>
          </a:p>
        </p:txBody>
      </p:sp>
      <p:sp>
        <p:nvSpPr>
          <p:cNvPr id="78001" name="Rectangle 177"/>
          <p:cNvSpPr>
            <a:spLocks noChangeArrowheads="1"/>
          </p:cNvSpPr>
          <p:nvPr/>
        </p:nvSpPr>
        <p:spPr bwMode="auto">
          <a:xfrm>
            <a:off x="56358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63</a:t>
            </a:r>
          </a:p>
        </p:txBody>
      </p:sp>
      <p:sp>
        <p:nvSpPr>
          <p:cNvPr id="78002" name="Rectangle 178"/>
          <p:cNvSpPr>
            <a:spLocks noChangeArrowheads="1"/>
          </p:cNvSpPr>
          <p:nvPr/>
        </p:nvSpPr>
        <p:spPr bwMode="auto">
          <a:xfrm>
            <a:off x="5978791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80</a:t>
            </a:r>
          </a:p>
        </p:txBody>
      </p:sp>
      <p:sp>
        <p:nvSpPr>
          <p:cNvPr id="78003" name="Rectangle 179"/>
          <p:cNvSpPr>
            <a:spLocks noChangeArrowheads="1"/>
          </p:cNvSpPr>
          <p:nvPr/>
        </p:nvSpPr>
        <p:spPr bwMode="auto">
          <a:xfrm>
            <a:off x="637884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84</a:t>
            </a:r>
          </a:p>
        </p:txBody>
      </p:sp>
      <p:sp>
        <p:nvSpPr>
          <p:cNvPr id="78004" name="Rectangle 180"/>
          <p:cNvSpPr>
            <a:spLocks noChangeArrowheads="1"/>
          </p:cNvSpPr>
          <p:nvPr/>
        </p:nvSpPr>
        <p:spPr bwMode="auto">
          <a:xfrm>
            <a:off x="6778892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89</a:t>
            </a:r>
          </a:p>
        </p:txBody>
      </p:sp>
      <p:sp>
        <p:nvSpPr>
          <p:cNvPr id="78005" name="Line 181"/>
          <p:cNvSpPr>
            <a:spLocks noChangeShapeType="1"/>
          </p:cNvSpPr>
          <p:nvPr/>
        </p:nvSpPr>
        <p:spPr bwMode="auto">
          <a:xfrm flipH="1">
            <a:off x="2514600" y="4723210"/>
            <a:ext cx="1143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6" name="Line 182"/>
          <p:cNvSpPr>
            <a:spLocks noChangeShapeType="1"/>
          </p:cNvSpPr>
          <p:nvPr/>
        </p:nvSpPr>
        <p:spPr bwMode="auto">
          <a:xfrm>
            <a:off x="2857500" y="4723210"/>
            <a:ext cx="571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7" name="Line 183"/>
          <p:cNvSpPr>
            <a:spLocks noChangeShapeType="1"/>
          </p:cNvSpPr>
          <p:nvPr/>
        </p:nvSpPr>
        <p:spPr bwMode="auto">
          <a:xfrm>
            <a:off x="3143250" y="4723210"/>
            <a:ext cx="1714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8" name="Line 184"/>
          <p:cNvSpPr>
            <a:spLocks noChangeShapeType="1"/>
          </p:cNvSpPr>
          <p:nvPr/>
        </p:nvSpPr>
        <p:spPr bwMode="auto">
          <a:xfrm flipH="1">
            <a:off x="3771900" y="4723210"/>
            <a:ext cx="2286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09" name="Line 185"/>
          <p:cNvSpPr>
            <a:spLocks noChangeShapeType="1"/>
          </p:cNvSpPr>
          <p:nvPr/>
        </p:nvSpPr>
        <p:spPr bwMode="auto">
          <a:xfrm>
            <a:off x="4229100" y="4723210"/>
            <a:ext cx="114299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0" name="Line 186"/>
          <p:cNvSpPr>
            <a:spLocks noChangeShapeType="1"/>
          </p:cNvSpPr>
          <p:nvPr/>
        </p:nvSpPr>
        <p:spPr bwMode="auto">
          <a:xfrm>
            <a:off x="4457700" y="4723210"/>
            <a:ext cx="1143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1" name="Line 187"/>
          <p:cNvSpPr>
            <a:spLocks noChangeShapeType="1"/>
          </p:cNvSpPr>
          <p:nvPr/>
        </p:nvSpPr>
        <p:spPr bwMode="auto">
          <a:xfrm>
            <a:off x="4743450" y="4723210"/>
            <a:ext cx="2286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2" name="Line 188"/>
          <p:cNvSpPr>
            <a:spLocks noChangeShapeType="1"/>
          </p:cNvSpPr>
          <p:nvPr/>
        </p:nvSpPr>
        <p:spPr bwMode="auto">
          <a:xfrm>
            <a:off x="5314950" y="4723210"/>
            <a:ext cx="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5486400" y="4666060"/>
            <a:ext cx="1714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4" name="Line 190"/>
          <p:cNvSpPr>
            <a:spLocks noChangeShapeType="1"/>
          </p:cNvSpPr>
          <p:nvPr/>
        </p:nvSpPr>
        <p:spPr bwMode="auto">
          <a:xfrm flipH="1">
            <a:off x="6000750" y="4723210"/>
            <a:ext cx="6286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5" name="Line 191"/>
          <p:cNvSpPr>
            <a:spLocks noChangeShapeType="1"/>
          </p:cNvSpPr>
          <p:nvPr/>
        </p:nvSpPr>
        <p:spPr bwMode="auto">
          <a:xfrm flipH="1">
            <a:off x="6400800" y="4723210"/>
            <a:ext cx="457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6" name="Line 192"/>
          <p:cNvSpPr>
            <a:spLocks noChangeShapeType="1"/>
          </p:cNvSpPr>
          <p:nvPr/>
        </p:nvSpPr>
        <p:spPr bwMode="auto">
          <a:xfrm flipH="1">
            <a:off x="6800850" y="4723210"/>
            <a:ext cx="3429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78017" name="Line 193"/>
          <p:cNvSpPr>
            <a:spLocks noChangeShapeType="1"/>
          </p:cNvSpPr>
          <p:nvPr/>
        </p:nvSpPr>
        <p:spPr bwMode="auto">
          <a:xfrm>
            <a:off x="7658100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6800851" y="1833788"/>
            <a:ext cx="1063487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K = 30? </a:t>
            </a:r>
          </a:p>
        </p:txBody>
      </p:sp>
      <p:sp>
        <p:nvSpPr>
          <p:cNvPr id="2" name="Smiley Face 1"/>
          <p:cNvSpPr/>
          <p:nvPr/>
        </p:nvSpPr>
        <p:spPr>
          <a:xfrm>
            <a:off x="4572000" y="2125266"/>
            <a:ext cx="400050" cy="400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368368" y="2418064"/>
            <a:ext cx="1081192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</a:t>
            </a:r>
            <a:r>
              <a:rPr lang="en-US" sz="2250">
                <a:latin typeface="+mj-lt"/>
              </a:rPr>
              <a:t>&lt; 80</a:t>
            </a:r>
            <a:endParaRPr lang="en-US" sz="225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8368" y="3126361"/>
            <a:ext cx="1771650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in [20,60)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8368" y="5281614"/>
            <a:ext cx="1724294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To the data!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9475" y="510577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Not all nodes pictured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8368" y="4188168"/>
            <a:ext cx="1771650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in [30,40)</a:t>
            </a:r>
          </a:p>
        </p:txBody>
      </p:sp>
    </p:spTree>
    <p:extLst>
      <p:ext uri="{BB962C8B-B14F-4D97-AF65-F5344CB8AC3E}">
        <p14:creationId xmlns:p14="http://schemas.microsoft.com/office/powerpoint/2010/main" val="12475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7869E-17 -1.11111E-6 L 0.00326 0.097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9792 L -0.12891 0.1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1 0.15209 L -0.12891 0.255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1 0.25579 L -0.10118 0.35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18 0.35486 L -0.03685 0.4430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44305 L -0.00938 0.621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 animBg="1"/>
      <p:bldP spid="51" grpId="0" animBg="1"/>
      <p:bldP spid="52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Clustered vs. </a:t>
            </a:r>
            <a:r>
              <a:rPr lang="en-US" b="1" dirty="0" err="1">
                <a:latin typeface="+mn-lt"/>
              </a:rPr>
              <a:t>Unclustered</a:t>
            </a:r>
            <a:r>
              <a:rPr lang="en-US" b="1" dirty="0">
                <a:latin typeface="+mn-lt"/>
              </a:rPr>
              <a:t> Index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/>
          </p:nvPr>
        </p:nvGraphicFramePr>
        <p:xfrm>
          <a:off x="1679752" y="2343881"/>
          <a:ext cx="870162" cy="514350"/>
        </p:xfrm>
        <a:graphic>
          <a:graphicData uri="http://schemas.openxmlformats.org/drawingml/2006/table">
            <a:tbl>
              <a:tblPr/>
              <a:tblGrid>
                <a:gridCol w="44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318856" y="2715959"/>
            <a:ext cx="641083" cy="669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/>
          </p:nvPr>
        </p:nvGraphicFramePr>
        <p:xfrm>
          <a:off x="677773" y="3385739"/>
          <a:ext cx="1282167" cy="538844"/>
        </p:xfrm>
        <a:graphic>
          <a:graphicData uri="http://schemas.openxmlformats.org/drawingml/2006/table">
            <a:tbl>
              <a:tblPr/>
              <a:tblGrid>
                <a:gridCol w="17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/>
          </p:nvPr>
        </p:nvGraphicFramePr>
        <p:xfrm>
          <a:off x="2272112" y="3377575"/>
          <a:ext cx="1288944" cy="538844"/>
        </p:xfrm>
        <a:graphic>
          <a:graphicData uri="http://schemas.openxmlformats.org/drawingml/2006/table">
            <a:tbl>
              <a:tblPr/>
              <a:tblGrid>
                <a:gridCol w="18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2320836" y="2715959"/>
            <a:ext cx="595748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644396" y="3773653"/>
            <a:ext cx="108524" cy="480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898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19</a:t>
            </a:r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003030" y="3779869"/>
            <a:ext cx="67223" cy="474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9755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324423" y="3779869"/>
            <a:ext cx="171687" cy="4805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5612" y="4260423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27</a:t>
            </a:r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1634035" y="3779869"/>
            <a:ext cx="287932" cy="479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469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28</a:t>
            </a:r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2347823" y="3845533"/>
            <a:ext cx="28746" cy="413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7325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2608626" y="3779143"/>
            <a:ext cx="165054" cy="4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3182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33</a:t>
            </a:r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2913196" y="3779143"/>
            <a:ext cx="286341" cy="4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9039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35</a:t>
            </a:r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3182038" y="3773176"/>
            <a:ext cx="443355" cy="481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44895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37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35492" y="3773653"/>
            <a:ext cx="573440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/>
          </p:nvPr>
        </p:nvGraphicFramePr>
        <p:xfrm>
          <a:off x="6458087" y="2343881"/>
          <a:ext cx="870162" cy="514350"/>
        </p:xfrm>
        <a:graphic>
          <a:graphicData uri="http://schemas.openxmlformats.org/drawingml/2006/table">
            <a:tbl>
              <a:tblPr/>
              <a:tblGrid>
                <a:gridCol w="44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>
            <a:cxnSpLocks/>
            <a:endCxn id="88" idx="0"/>
          </p:cNvCxnSpPr>
          <p:nvPr/>
        </p:nvCxnSpPr>
        <p:spPr>
          <a:xfrm flipH="1">
            <a:off x="6097191" y="2715959"/>
            <a:ext cx="641084" cy="669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/>
          </p:nvPr>
        </p:nvGraphicFramePr>
        <p:xfrm>
          <a:off x="5456108" y="3385739"/>
          <a:ext cx="1282167" cy="538844"/>
        </p:xfrm>
        <a:graphic>
          <a:graphicData uri="http://schemas.openxmlformats.org/drawingml/2006/table">
            <a:tbl>
              <a:tblPr/>
              <a:tblGrid>
                <a:gridCol w="17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/>
          </p:nvPr>
        </p:nvGraphicFramePr>
        <p:xfrm>
          <a:off x="7050447" y="3377575"/>
          <a:ext cx="1288944" cy="538844"/>
        </p:xfrm>
        <a:graphic>
          <a:graphicData uri="http://schemas.openxmlformats.org/drawingml/2006/table">
            <a:tbl>
              <a:tblPr/>
              <a:tblGrid>
                <a:gridCol w="18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6084133" y="3797376"/>
            <a:ext cx="190312" cy="4630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2233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19</a:t>
            </a:r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7115124" y="3797375"/>
            <a:ext cx="895902" cy="4559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25788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22</a:t>
            </a:r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5422731" y="3784824"/>
            <a:ext cx="117339" cy="4694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93947" y="4260423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27</a:t>
            </a:r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6412370" y="3779869"/>
            <a:ext cx="1117979" cy="4838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349851" y="4263735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28</a:t>
            </a:r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5773007" y="3797376"/>
            <a:ext cx="933279" cy="4568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201322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30</a:t>
            </a:r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5826922" y="3779142"/>
            <a:ext cx="1560039" cy="4751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46424" y="425424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33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691530" y="3779143"/>
            <a:ext cx="262858" cy="4803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797374" y="4259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35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173141" y="3797376"/>
            <a:ext cx="1207103" cy="4568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934626" y="4253330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37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613827" y="3773653"/>
            <a:ext cx="573440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7068131" y="2715959"/>
            <a:ext cx="595748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419791" y="4879523"/>
            <a:ext cx="1404842" cy="46166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+mj-lt"/>
              </a:rPr>
              <a:t>Clustered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142774" y="4879523"/>
            <a:ext cx="1868252" cy="46166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Unclustered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1908" y="4052502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025067" y="3131587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Index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File</a:t>
            </a:r>
            <a:endParaRPr lang="en-US" dirty="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081398" y="4218644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Data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file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59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99" y="366750"/>
            <a:ext cx="7261285" cy="857250"/>
          </a:xfrm>
          <a:noFill/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dirty="0"/>
              <a:t>Clustered vs. </a:t>
            </a:r>
            <a:r>
              <a:rPr lang="en-US" dirty="0" err="1"/>
              <a:t>Unclustered</a:t>
            </a:r>
            <a:r>
              <a:rPr lang="en-US" dirty="0"/>
              <a:t> Index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499" y="1532806"/>
            <a:ext cx="8330961" cy="4600575"/>
          </a:xfr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Recall that for a disk with block access, </a:t>
            </a:r>
            <a:r>
              <a:rPr lang="en-US" b="1" dirty="0"/>
              <a:t>sequential IO is much faster than random IO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For exact search, no difference between clustered / </a:t>
            </a:r>
            <a:r>
              <a:rPr lang="en-US" dirty="0" err="1"/>
              <a:t>unclustered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 range search over R values: difference between </a:t>
            </a:r>
            <a:r>
              <a:rPr lang="zh-CN" altLang="en-US" dirty="0"/>
              <a:t>     </a:t>
            </a:r>
            <a:r>
              <a:rPr lang="en-US" b="1" dirty="0"/>
              <a:t>1 random IO + R sequential IO</a:t>
            </a:r>
            <a:r>
              <a:rPr lang="en-US" dirty="0"/>
              <a:t>, and </a:t>
            </a:r>
            <a:r>
              <a:rPr lang="en-US" b="1" dirty="0"/>
              <a:t>R random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24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94014" y="5568043"/>
            <a:ext cx="6368142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26028" y="1534886"/>
            <a:ext cx="0" cy="4348843"/>
          </a:xfrm>
          <a:prstGeom prst="straightConnector1">
            <a:avLst/>
          </a:prstGeom>
          <a:ln w="2857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0966" y="3447697"/>
            <a:ext cx="82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Cost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9985" y="5833131"/>
            <a:ext cx="4196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Percentage</a:t>
            </a:r>
            <a:r>
              <a:rPr lang="zh-CN" altLang="en-US" sz="2800" dirty="0"/>
              <a:t> </a:t>
            </a:r>
            <a:r>
              <a:rPr lang="en-US" altLang="zh-CN" sz="2800" dirty="0"/>
              <a:t>tuples</a:t>
            </a:r>
            <a:r>
              <a:rPr lang="zh-CN" altLang="en-US" sz="2800" dirty="0"/>
              <a:t> </a:t>
            </a:r>
            <a:r>
              <a:rPr lang="en-US" altLang="zh-CN" sz="2800" dirty="0"/>
              <a:t>retrieved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15495" y="56221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0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9242" y="577127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</a:t>
            </a:r>
            <a:endParaRPr lang="en-US" sz="28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283643" y="225333"/>
            <a:ext cx="367119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</a:t>
            </a:r>
            <a:b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R.K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?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R.K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26028" y="3089800"/>
            <a:ext cx="6059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8085" y="2591251"/>
            <a:ext cx="215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Sequential</a:t>
            </a:r>
            <a:r>
              <a:rPr lang="zh-CN" altLang="en-US" sz="2400" dirty="0"/>
              <a:t> </a:t>
            </a:r>
            <a:r>
              <a:rPr lang="en-US" altLang="zh-CN" sz="2400" dirty="0"/>
              <a:t>Scan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26028" y="3126685"/>
            <a:ext cx="6059660" cy="2441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379733">
            <a:off x="3239346" y="3828675"/>
            <a:ext cx="212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Clustered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 rot="17324781">
            <a:off x="1055082" y="1483992"/>
            <a:ext cx="248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Unclustered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26027" y="483079"/>
            <a:ext cx="1827781" cy="5121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enables</a:t>
            </a:r>
            <a:r>
              <a:rPr lang="zh-CN" altLang="en-US" dirty="0"/>
              <a:t> </a:t>
            </a:r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B+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Clustered/</a:t>
            </a:r>
            <a:r>
              <a:rPr lang="en-US" altLang="zh-CN" dirty="0" err="1"/>
              <a:t>unclustered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resides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Organized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</a:p>
          <a:p>
            <a:pPr lvl="1"/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1-2%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2679652"/>
            <a:ext cx="6565780" cy="425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INDEX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IDX1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2486" y="3950363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2486" y="4867336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2486" y="5897718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637" y="413699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637" y="5016094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(B)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4131" y="604647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(C)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7116" y="3443768"/>
            <a:ext cx="468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Which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query(s)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could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affected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IDX1?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11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2679652"/>
            <a:ext cx="6565780" cy="425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INDEX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IDX2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2486" y="3950363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2486" y="4867336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2486" y="5897718"/>
            <a:ext cx="6019081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637" y="413699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637" y="5016094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(B)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4131" y="6046476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(C)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7116" y="3443768"/>
            <a:ext cx="4688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Which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query(s)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could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affected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IDX2?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788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0300" y="2330562"/>
            <a:ext cx="3918857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Parser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00301" y="3273655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Logical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00301" y="5021946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94859" y="4192499"/>
            <a:ext cx="3924298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Physical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22074" y="1486448"/>
            <a:ext cx="145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2"/>
            <a:endCxn id="5" idx="0"/>
          </p:cNvCxnSpPr>
          <p:nvPr/>
        </p:nvCxnSpPr>
        <p:spPr>
          <a:xfrm>
            <a:off x="4350607" y="1948113"/>
            <a:ext cx="9122" cy="382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91433" y="2879202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94157" y="3812863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40421" y="474113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3394432" y="5953035"/>
            <a:ext cx="1912351" cy="578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Disk</a:t>
            </a:r>
            <a:endParaRPr lang="en-US" sz="2400"/>
          </a:p>
        </p:txBody>
      </p:sp>
      <p:sp>
        <p:nvSpPr>
          <p:cNvPr id="17" name="Left Brace 16"/>
          <p:cNvSpPr/>
          <p:nvPr/>
        </p:nvSpPr>
        <p:spPr>
          <a:xfrm>
            <a:off x="1730829" y="3151414"/>
            <a:ext cx="457200" cy="1747157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148" y="3635822"/>
            <a:ext cx="1754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optimization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91433" y="557339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91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404131" y="2024064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</a:p>
          <a:p>
            <a:endParaRPr lang="en-US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Indexes?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9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Which</a:t>
            </a:r>
            <a:r>
              <a:rPr lang="zh-CN" altLang="en-US"/>
              <a:t> </a:t>
            </a:r>
            <a:r>
              <a:rPr lang="en-US" altLang="zh-CN"/>
              <a:t>Indexes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table,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“workload”</a:t>
            </a:r>
            <a:r>
              <a:rPr lang="zh-CN" altLang="en-US" dirty="0"/>
              <a:t> </a:t>
            </a:r>
            <a:r>
              <a:rPr lang="en-US" altLang="zh-CN" dirty="0"/>
              <a:t>(SFU</a:t>
            </a:r>
            <a:r>
              <a:rPr lang="zh-CN" altLang="en-US" dirty="0"/>
              <a:t> </a:t>
            </a:r>
            <a:r>
              <a:rPr lang="en-US" altLang="zh-CN" dirty="0" err="1"/>
              <a:t>CourSys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queries),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(and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create!)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administrator</a:t>
            </a:r>
            <a:r>
              <a:rPr lang="zh-CN" altLang="en-US" dirty="0"/>
              <a:t> </a:t>
            </a:r>
            <a:r>
              <a:rPr lang="en-US" altLang="zh-CN" dirty="0"/>
              <a:t>DBA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Semi-automatically,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administration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56558" cy="1325563"/>
          </a:xfrm>
        </p:spPr>
        <p:txBody>
          <a:bodyPr/>
          <a:lstStyle/>
          <a:p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Selection: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r>
              <a:rPr lang="zh-CN" altLang="en-US" dirty="0"/>
              <a:t> </a:t>
            </a:r>
            <a:r>
              <a:rPr lang="en-US" altLang="zh-CN" dirty="0"/>
              <a:t>contains:</a:t>
            </a:r>
          </a:p>
          <a:p>
            <a:pPr lvl="1"/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predicate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9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1" y="3245569"/>
            <a:ext cx="2683892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86068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4273" y="269340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802834" y="5021367"/>
            <a:ext cx="282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better?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08532" y="5530632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8532" y="6039897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gender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3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3880810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23627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60007" y="269421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02834" y="5021367"/>
            <a:ext cx="282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better?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08532" y="5530632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08532" y="6039897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2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23627" y="3245569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60007" y="269421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60056"/>
            <a:ext cx="334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one(s)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useful?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62169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681079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05512" y="6043134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name,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05512" y="6423048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5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730" y="3245569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fname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3245569"/>
            <a:ext cx="4399471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fname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 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731" y="26968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82883" y="269421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94275"/>
            <a:ext cx="2891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better?</a:t>
            </a:r>
            <a:r>
              <a:rPr lang="zh-CN" altLang="en-US" sz="2400" b="1" dirty="0"/>
              <a:t> 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96388"/>
            <a:ext cx="3232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age)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715298"/>
            <a:ext cx="322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(age,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fname</a:t>
            </a:r>
            <a:r>
              <a:rPr lang="en-US" altLang="zh-C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6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workload: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718" y="3045632"/>
            <a:ext cx="2638606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1391" y="3027022"/>
            <a:ext cx="2516158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718" y="249427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87771" y="247566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66874" y="4760056"/>
            <a:ext cx="334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Which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one(s)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useful?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05512" y="5262169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12" y="5681079"/>
            <a:ext cx="20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05512" y="6043134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name,</a:t>
            </a:r>
            <a:r>
              <a:rPr lang="zh-CN" altLang="en-US" sz="2400" dirty="0"/>
              <a:t> </a:t>
            </a:r>
            <a:r>
              <a:rPr lang="en-US" altLang="zh-CN" sz="2400" dirty="0"/>
              <a:t>age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05512" y="6423048"/>
            <a:ext cx="29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endParaRPr lang="en-US" sz="24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24102" y="3045632"/>
            <a:ext cx="3125095" cy="7591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VALUES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(?,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sz="2000" dirty="0">
                <a:latin typeface="Menlo" charset="0"/>
                <a:ea typeface="Menlo" charset="0"/>
                <a:cs typeface="Menlo" charset="0"/>
              </a:rPr>
              <a:t>…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4102" y="249427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100000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5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</a:p>
          <a:p>
            <a:endParaRPr lang="en-US" dirty="0"/>
          </a:p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pPr lvl="1"/>
            <a:endParaRPr lang="en-US" dirty="0"/>
          </a:p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endParaRPr lang="en-US" dirty="0"/>
          </a:p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5002213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Query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  <a:p>
            <a:pPr lvl="1"/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Parser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</a:p>
          <a:p>
            <a:pPr lvl="1"/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</a:p>
          <a:p>
            <a:pPr lvl="1"/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  <a:p>
            <a:pPr lvl="1"/>
            <a:endParaRPr lang="en-US" altLang="zh-CN" dirty="0"/>
          </a:p>
          <a:p>
            <a:pPr eaLnBrk="1" hangingPunct="1"/>
            <a:r>
              <a:rPr lang="en-US" altLang="zh-CN" dirty="0"/>
              <a:t>Indexing</a:t>
            </a:r>
            <a:endParaRPr lang="en-US" altLang="zh-CN" sz="2800" dirty="0"/>
          </a:p>
          <a:p>
            <a:pPr lvl="1"/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</a:p>
          <a:p>
            <a:pPr lvl="1"/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</a:p>
          <a:p>
            <a:pPr lvl="1"/>
            <a:r>
              <a:rPr lang="en-US" altLang="zh-CN" sz="2400" dirty="0"/>
              <a:t>Index</a:t>
            </a:r>
            <a:r>
              <a:rPr lang="zh-CN" altLang="en-US" sz="2400" dirty="0"/>
              <a:t> </a:t>
            </a:r>
            <a:r>
              <a:rPr lang="en-US" altLang="zh-CN" sz="2400" dirty="0"/>
              <a:t>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0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  <a:p>
            <a:r>
              <a:rPr lang="en-US" b="1" dirty="0"/>
              <a:t>Took</a:t>
            </a:r>
            <a:r>
              <a:rPr lang="zh-CN" altLang="en-US" dirty="0"/>
              <a:t> 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u="sng" dirty="0"/>
              <a:t>, </a:t>
            </a:r>
            <a:r>
              <a:rPr lang="en-US" u="sng" dirty="0" err="1"/>
              <a:t>oID</a:t>
            </a:r>
            <a:r>
              <a:rPr lang="en-US" dirty="0"/>
              <a:t>, grade)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sz="2400" b="1" dirty="0"/>
              <a:t>Q:</a:t>
            </a:r>
            <a:r>
              <a:rPr lang="zh-CN" altLang="en-US" sz="2400" b="1" dirty="0"/>
              <a:t> </a:t>
            </a:r>
            <a:r>
              <a:rPr lang="en-US" sz="2400" b="1" dirty="0"/>
              <a:t>Student number of all students who have taken CMPT 354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0351" y="4617926"/>
            <a:ext cx="4436149" cy="173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Offering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O,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Took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O.oID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T.oID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	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O.dept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‘CMPT’</a:t>
            </a: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O.cNum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9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2078" y="2536791"/>
            <a:ext cx="3796393" cy="1759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sID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Offering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O,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Took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O.oID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T.oID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	AND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O.dept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‘CMPT’</a:t>
            </a:r>
          </a:p>
          <a:p>
            <a:pPr eaLnBrk="0" hangingPunct="0">
              <a:lnSpc>
                <a:spcPts val="2600"/>
              </a:lnSpc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 err="1">
                <a:latin typeface="Menlo" charset="0"/>
                <a:ea typeface="Menlo" charset="0"/>
                <a:cs typeface="Menlo" charset="0"/>
              </a:rPr>
              <a:t>O.cNum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‘354’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315" y="5851159"/>
            <a:ext cx="474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Relational</a:t>
            </a:r>
            <a:r>
              <a:rPr lang="zh-CN" altLang="en-US" sz="2400" dirty="0"/>
              <a:t> </a:t>
            </a:r>
            <a:r>
              <a:rPr lang="en-US" altLang="zh-CN" sz="2400" dirty="0"/>
              <a:t>algebra</a:t>
            </a:r>
            <a:r>
              <a:rPr lang="zh-CN" altLang="en-US" sz="2400" dirty="0"/>
              <a:t> </a:t>
            </a:r>
            <a:r>
              <a:rPr lang="en-US" altLang="zh-CN" sz="2400" dirty="0"/>
              <a:t>expression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called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“</a:t>
            </a:r>
            <a:r>
              <a:rPr lang="en-US" altLang="zh-CN" sz="2400" b="1" dirty="0"/>
              <a:t>logical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query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plan</a:t>
            </a:r>
            <a:r>
              <a:rPr lang="en-US" altLang="zh-CN" sz="2400" dirty="0"/>
              <a:t>”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2078" y="4974995"/>
            <a:ext cx="4921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i="1" baseline="-25000" dirty="0" err="1"/>
              <a:t>sID</a:t>
            </a:r>
            <a:r>
              <a:rPr lang="zh-CN" altLang="en-US" sz="2000" i="1" baseline="-25000" dirty="0"/>
              <a:t> </a:t>
            </a:r>
            <a:r>
              <a:rPr lang="en-US" altLang="zh-CN" sz="2000" dirty="0"/>
              <a:t>(</a:t>
            </a:r>
            <a:r>
              <a:rPr lang="en-CA" sz="2800" dirty="0">
                <a:sym typeface="Symbol" pitchFamily="18" charset="2"/>
              </a:rPr>
              <a:t></a:t>
            </a:r>
            <a:r>
              <a:rPr lang="en-US" altLang="zh-CN" sz="2000" i="1" baseline="-25000" dirty="0" err="1">
                <a:sym typeface="Symbol" pitchFamily="18" charset="2"/>
              </a:rPr>
              <a:t>dept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=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‘CMPT’</a:t>
            </a:r>
            <a:r>
              <a:rPr lang="en-US" sz="2000" i="1" baseline="-25000" dirty="0">
                <a:sym typeface="Symbol" pitchFamily="18" charset="2"/>
              </a:rPr>
              <a:t> 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 err="1">
                <a:sym typeface="Symbol" pitchFamily="18" charset="2"/>
              </a:rPr>
              <a:t>cNum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=</a:t>
            </a:r>
            <a:r>
              <a:rPr lang="zh-CN" altLang="en-US" sz="2000" i="1" baseline="-25000" dirty="0">
                <a:sym typeface="Symbol" pitchFamily="18" charset="2"/>
              </a:rPr>
              <a:t> </a:t>
            </a:r>
            <a:r>
              <a:rPr lang="en-US" altLang="zh-CN" sz="2000" i="1" baseline="-25000" dirty="0">
                <a:sym typeface="Symbol" pitchFamily="18" charset="2"/>
              </a:rPr>
              <a:t>354</a:t>
            </a:r>
            <a:r>
              <a:rPr lang="zh-CN" altLang="en-US" sz="2800" i="1" baseline="-25000" dirty="0">
                <a:sym typeface="Symbol" pitchFamily="18" charset="2"/>
              </a:rPr>
              <a:t> </a:t>
            </a:r>
            <a:r>
              <a:rPr lang="en-US" altLang="zh-CN" sz="2000" dirty="0"/>
              <a:t>(Offering</a:t>
            </a:r>
            <a:r>
              <a:rPr lang="zh-CN" altLang="en-US" sz="2000" dirty="0"/>
              <a:t> </a:t>
            </a:r>
            <a:r>
              <a:rPr lang="mr-IN" sz="2000" dirty="0"/>
              <a:t>⨝</a:t>
            </a:r>
            <a:r>
              <a:rPr lang="zh-CN" altLang="en-US" sz="2000" dirty="0"/>
              <a:t> </a:t>
            </a:r>
            <a:r>
              <a:rPr lang="en-US" altLang="zh-CN" sz="2000" dirty="0"/>
              <a:t>Took))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817125" y="4367558"/>
            <a:ext cx="321918" cy="77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00437" y="5712659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86650" y="5701861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511245" y="4434463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003070" y="4974995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59210" y="4974995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9675" y="3929270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8130" y="3265941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605703" y="2268969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69674" y="2923328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172595" y="34282"/>
            <a:ext cx="4971405" cy="102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Offering</a:t>
            </a:r>
            <a:r>
              <a:rPr lang="zh-CN" altLang="en-US" sz="2000" b="1" dirty="0"/>
              <a:t> </a:t>
            </a:r>
            <a:r>
              <a:rPr lang="en-US" sz="2000" dirty="0"/>
              <a:t>(</a:t>
            </a:r>
            <a:r>
              <a:rPr lang="en-US" sz="2000" u="sng" dirty="0" err="1"/>
              <a:t>oID</a:t>
            </a:r>
            <a:r>
              <a:rPr lang="en-US" sz="2000" dirty="0"/>
              <a:t>, </a:t>
            </a:r>
            <a:r>
              <a:rPr lang="en-US" sz="2000" dirty="0" err="1"/>
              <a:t>dept</a:t>
            </a:r>
            <a:r>
              <a:rPr lang="en-US" sz="2000" dirty="0"/>
              <a:t>, </a:t>
            </a:r>
            <a:r>
              <a:rPr lang="en-US" sz="2000" dirty="0" err="1"/>
              <a:t>cNum</a:t>
            </a:r>
            <a:r>
              <a:rPr lang="en-US" sz="2000" dirty="0"/>
              <a:t>, term, instructor)</a:t>
            </a:r>
          </a:p>
          <a:p>
            <a:pPr marL="0" indent="0">
              <a:buNone/>
            </a:pPr>
            <a:r>
              <a:rPr lang="en-US" sz="2000" b="1" dirty="0"/>
              <a:t>Took</a:t>
            </a:r>
            <a:r>
              <a:rPr lang="zh-CN" altLang="en-US" sz="2000" dirty="0"/>
              <a:t> </a:t>
            </a:r>
            <a:r>
              <a:rPr lang="en-US" sz="2000" dirty="0"/>
              <a:t>(</a:t>
            </a:r>
            <a:r>
              <a:rPr lang="en-US" sz="2000" u="sng" dirty="0" err="1"/>
              <a:t>sID</a:t>
            </a:r>
            <a:r>
              <a:rPr lang="en-US" sz="2000" u="sng" dirty="0"/>
              <a:t>, </a:t>
            </a:r>
            <a:r>
              <a:rPr lang="en-US" sz="2000" u="sng" dirty="0" err="1"/>
              <a:t>oID</a:t>
            </a:r>
            <a:r>
              <a:rPr lang="en-US" sz="2000" dirty="0"/>
              <a:t>, grade)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3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/>
              <a:t>plan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5754" y="5763468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1967" y="5752670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302785" y="3300713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768387" y="4994039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00903" y="3980079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768388" y="3912236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92277" y="4294362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371020" y="2319778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634991" y="2974137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939" y="5696000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43152" y="5685202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567747" y="4417804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059572" y="4958336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15712" y="4958336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6177" y="391261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4632" y="3249282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662205" y="2252310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926176" y="2906669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 rot="16200000">
            <a:off x="4155265" y="3651648"/>
            <a:ext cx="314283" cy="971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/>
              <a:t>plan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86833" y="5726096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73046" y="5715298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623864" y="3263341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89466" y="4956667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1982" y="3942707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89467" y="3874864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3356" y="4256990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692099" y="2282406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56070" y="2936765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6833" y="6136316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8283" y="6094695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498" y="4038695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9665" y="3174513"/>
            <a:ext cx="188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(Nested loop)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89462" y="5784682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275675" y="5773884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7326493" y="3321927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92095" y="5015253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924611" y="4001293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792096" y="3933450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94728" y="2340992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658699" y="299535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89462" y="6194902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0912" y="6153281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89127" y="4097281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25234" y="331509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(Hash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Join)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6977" y="3781610"/>
            <a:ext cx="7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V.S.</a:t>
            </a:r>
            <a:endParaRPr lang="en-US" sz="2800" b="1" dirty="0"/>
          </a:p>
        </p:txBody>
      </p:sp>
      <p:sp>
        <p:nvSpPr>
          <p:cNvPr id="49" name="Rectangle 48"/>
          <p:cNvSpPr/>
          <p:nvPr/>
        </p:nvSpPr>
        <p:spPr>
          <a:xfrm>
            <a:off x="4923579" y="4213234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96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5" grpId="0"/>
      <p:bldP spid="36" grpId="0"/>
      <p:bldP spid="37" grpId="0"/>
      <p:bldP spid="38" grpId="0"/>
      <p:bldP spid="39" grpId="0"/>
      <p:bldP spid="43" grpId="0"/>
      <p:bldP spid="45" grpId="0"/>
      <p:bldP spid="46" grpId="0"/>
      <p:bldP spid="47" grpId="0"/>
      <p:bldP spid="48" grpId="0"/>
      <p:bldP spid="6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4805" y="5815609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Offering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71018" y="5804811"/>
            <a:ext cx="77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21836" y="3352854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87438" y="5046180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19954" y="4032220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187439" y="3964377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90071" y="2371919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i="1" baseline="-25000" dirty="0" err="1"/>
              <a:t>sID</a:t>
            </a:r>
            <a:r>
              <a:rPr lang="zh-CN" altLang="en-US" sz="2400" i="1" baseline="-25000" dirty="0"/>
              <a:t> 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54042" y="3026278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805" y="6225829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6255" y="6184208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70" y="4128208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0577" y="3346017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(Hash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Join)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8922" y="4244161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‘CMPT’</a:t>
            </a:r>
            <a:r>
              <a:rPr lang="en-US" sz="2400" i="1" baseline="-25000" dirty="0">
                <a:sym typeface="Symbol" pitchFamily="18" charset="2"/>
              </a:rPr>
              <a:t> 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ym typeface="Symbol" pitchFamily="18" charset="2"/>
              </a:rPr>
              <a:t>cNum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354</a:t>
            </a:r>
            <a:r>
              <a:rPr lang="zh-CN" altLang="en-US" sz="3200" i="1" baseline="-25000" dirty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5262029" y="2969302"/>
            <a:ext cx="275587" cy="242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3700" y="3751441"/>
            <a:ext cx="2106386" cy="98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Code</a:t>
            </a:r>
            <a:r>
              <a:rPr lang="zh-CN" altLang="en-US" sz="2400" dirty="0"/>
              <a:t> </a:t>
            </a:r>
            <a:r>
              <a:rPr lang="en-US" altLang="zh-CN" sz="2400" dirty="0"/>
              <a:t>(e.g.,</a:t>
            </a:r>
            <a:r>
              <a:rPr lang="zh-CN" altLang="en-US" sz="2400" dirty="0"/>
              <a:t> </a:t>
            </a:r>
            <a:r>
              <a:rPr lang="en-US" altLang="zh-CN" sz="2400" dirty="0"/>
              <a:t>C++)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957972" y="3632110"/>
            <a:ext cx="2818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/>
              <a:t>“</a:t>
            </a:r>
            <a:r>
              <a:rPr lang="en-US" sz="2000" dirty="0"/>
              <a:t>Volcano</a:t>
            </a:r>
            <a:r>
              <a:rPr lang="zh-CN" altLang="en-US" sz="2000" dirty="0"/>
              <a:t> </a:t>
            </a:r>
            <a:r>
              <a:rPr lang="en-US" altLang="zh-CN" sz="2000" dirty="0"/>
              <a:t>Iterator</a:t>
            </a:r>
            <a:r>
              <a:rPr lang="zh-CN" altLang="en-US" sz="2000" dirty="0"/>
              <a:t> </a:t>
            </a:r>
            <a:r>
              <a:rPr lang="en-US" altLang="zh-CN" sz="2000" dirty="0"/>
              <a:t>Model”</a:t>
            </a:r>
            <a:endParaRPr lang="en-US" sz="20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0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/>
              <a:t>plans:</a:t>
            </a:r>
          </a:p>
          <a:p>
            <a:pPr lvl="1"/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</a:p>
          <a:p>
            <a:pPr lvl="1"/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  <a:endParaRPr lang="en-US" dirty="0"/>
          </a:p>
          <a:p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/>
              <a:t>plans:</a:t>
            </a:r>
          </a:p>
          <a:p>
            <a:pPr lvl="1"/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</a:p>
          <a:p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Optimization: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17821</TotalTime>
  <Words>2107</Words>
  <Application>Microsoft Macintosh PowerPoint</Application>
  <PresentationFormat>On-screen Show (4:3)</PresentationFormat>
  <Paragraphs>587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等线</vt:lpstr>
      <vt:lpstr>等线 Light</vt:lpstr>
      <vt:lpstr>Arial</vt:lpstr>
      <vt:lpstr>Book Antiqua</vt:lpstr>
      <vt:lpstr>Calibri</vt:lpstr>
      <vt:lpstr>Calibri Light</vt:lpstr>
      <vt:lpstr>Cambria Math</vt:lpstr>
      <vt:lpstr>Mangal</vt:lpstr>
      <vt:lpstr>Menlo</vt:lpstr>
      <vt:lpstr>Symbol</vt:lpstr>
      <vt:lpstr>Times New Roman</vt:lpstr>
      <vt:lpstr>Wingdings</vt:lpstr>
      <vt:lpstr>Office Theme</vt:lpstr>
      <vt:lpstr>CMPT 354: Database System I</vt:lpstr>
      <vt:lpstr>Outline</vt:lpstr>
      <vt:lpstr>Query Processing Steps</vt:lpstr>
      <vt:lpstr>Example</vt:lpstr>
      <vt:lpstr>SQL Parser</vt:lpstr>
      <vt:lpstr>Logical Optimization</vt:lpstr>
      <vt:lpstr>Physical Optimization</vt:lpstr>
      <vt:lpstr>Query Execution</vt:lpstr>
      <vt:lpstr>Summary</vt:lpstr>
      <vt:lpstr>Outline</vt:lpstr>
      <vt:lpstr>Query Performance</vt:lpstr>
      <vt:lpstr>Data Storage</vt:lpstr>
      <vt:lpstr>Scanning a Data File</vt:lpstr>
      <vt:lpstr>Data File Types</vt:lpstr>
      <vt:lpstr>Index Motivation</vt:lpstr>
      <vt:lpstr>Index Motivation</vt:lpstr>
      <vt:lpstr>Index Motivation</vt:lpstr>
      <vt:lpstr>Index</vt:lpstr>
      <vt:lpstr>Different Keys</vt:lpstr>
      <vt:lpstr>Example 1: Index on sID</vt:lpstr>
      <vt:lpstr>Example 2: Index on cNum</vt:lpstr>
      <vt:lpstr>Index Organization</vt:lpstr>
      <vt:lpstr>B+ Tree Example</vt:lpstr>
      <vt:lpstr>Clustered vs. Unclustered Index</vt:lpstr>
      <vt:lpstr>Clustered vs. Unclustered Index</vt:lpstr>
      <vt:lpstr>PowerPoint Presentation</vt:lpstr>
      <vt:lpstr>Summary so far</vt:lpstr>
      <vt:lpstr>Creating Indexes in SQL</vt:lpstr>
      <vt:lpstr>Creating Indexes in SQL</vt:lpstr>
      <vt:lpstr>Which Indexes?</vt:lpstr>
      <vt:lpstr>Which Indexes?</vt:lpstr>
      <vt:lpstr>Index Selection: Which Search Key</vt:lpstr>
      <vt:lpstr>The Index Selection Problem 1</vt:lpstr>
      <vt:lpstr>The Index Selection Problem 2</vt:lpstr>
      <vt:lpstr>The Index Selection Problem 3</vt:lpstr>
      <vt:lpstr>The Index Selection Problem 4</vt:lpstr>
      <vt:lpstr>The Index Selection Problem 5</vt:lpstr>
      <vt:lpstr>Basic Index Selection Guidelines</vt:lpstr>
      <vt:lpstr>Summary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605</cp:revision>
  <cp:lastPrinted>2018-10-04T22:50:49Z</cp:lastPrinted>
  <dcterms:created xsi:type="dcterms:W3CDTF">2018-08-29T21:30:27Z</dcterms:created>
  <dcterms:modified xsi:type="dcterms:W3CDTF">2018-10-10T00:36:26Z</dcterms:modified>
</cp:coreProperties>
</file>