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sldIdLst>
    <p:sldId id="256" r:id="rId2"/>
    <p:sldId id="1018" r:id="rId3"/>
    <p:sldId id="1090" r:id="rId4"/>
    <p:sldId id="1092" r:id="rId5"/>
    <p:sldId id="1093" r:id="rId6"/>
    <p:sldId id="1095" r:id="rId7"/>
    <p:sldId id="1096" r:id="rId8"/>
    <p:sldId id="1097" r:id="rId9"/>
    <p:sldId id="1098" r:id="rId10"/>
    <p:sldId id="1099" r:id="rId11"/>
    <p:sldId id="1100" r:id="rId12"/>
    <p:sldId id="1101" r:id="rId13"/>
    <p:sldId id="1104" r:id="rId14"/>
    <p:sldId id="1105" r:id="rId15"/>
    <p:sldId id="1106" r:id="rId16"/>
    <p:sldId id="1107" r:id="rId17"/>
    <p:sldId id="1108" r:id="rId18"/>
    <p:sldId id="1110" r:id="rId19"/>
    <p:sldId id="1103" r:id="rId20"/>
    <p:sldId id="1128" r:id="rId21"/>
    <p:sldId id="1111" r:id="rId22"/>
    <p:sldId id="1113" r:id="rId23"/>
    <p:sldId id="1114" r:id="rId24"/>
    <p:sldId id="1115" r:id="rId25"/>
    <p:sldId id="1116" r:id="rId26"/>
    <p:sldId id="1117" r:id="rId27"/>
    <p:sldId id="1119" r:id="rId28"/>
    <p:sldId id="1154" r:id="rId29"/>
    <p:sldId id="1120" r:id="rId30"/>
    <p:sldId id="1121" r:id="rId31"/>
    <p:sldId id="1122" r:id="rId32"/>
    <p:sldId id="1123" r:id="rId33"/>
    <p:sldId id="1124" r:id="rId34"/>
    <p:sldId id="1125" r:id="rId35"/>
    <p:sldId id="1126" r:id="rId36"/>
    <p:sldId id="1127" r:id="rId37"/>
    <p:sldId id="1155" r:id="rId38"/>
    <p:sldId id="1129" r:id="rId39"/>
    <p:sldId id="1130" r:id="rId40"/>
    <p:sldId id="1131" r:id="rId41"/>
    <p:sldId id="1132" r:id="rId42"/>
    <p:sldId id="1133" r:id="rId43"/>
    <p:sldId id="1135" r:id="rId44"/>
    <p:sldId id="1153" r:id="rId45"/>
    <p:sldId id="1156" r:id="rId46"/>
    <p:sldId id="1158" r:id="rId47"/>
    <p:sldId id="1159" r:id="rId48"/>
    <p:sldId id="1160" r:id="rId49"/>
    <p:sldId id="1162" r:id="rId50"/>
    <p:sldId id="1163" r:id="rId51"/>
    <p:sldId id="1164" r:id="rId52"/>
    <p:sldId id="1165" r:id="rId53"/>
    <p:sldId id="1166" r:id="rId54"/>
    <p:sldId id="1167" r:id="rId55"/>
    <p:sldId id="1168" r:id="rId56"/>
    <p:sldId id="1172" r:id="rId57"/>
    <p:sldId id="1170" r:id="rId58"/>
    <p:sldId id="328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0F89E4"/>
    <a:srgbClr val="FBE5D6"/>
    <a:srgbClr val="E7E6E6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56"/>
    <p:restoredTop sz="64506"/>
  </p:normalViewPr>
  <p:slideViewPr>
    <p:cSldViewPr snapToGrid="0" snapToObjects="1">
      <p:cViewPr varScale="1">
        <p:scale>
          <a:sx n="70" d="100"/>
          <a:sy n="70" d="100"/>
        </p:scale>
        <p:origin x="2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2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7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4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3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47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46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2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7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09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08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91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6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4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1AC33-2668-6F42-B2CD-39487A8BC4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0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5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E428-BBF4-1143-A4EA-528F677E396D}" type="datetime1">
              <a:rPr lang="en-CA" smtClean="0"/>
              <a:t>2018-11-22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0F70-3CE0-E740-B1C9-DCF73F9043F3}" type="datetime1">
              <a:rPr lang="en-CA" smtClean="0"/>
              <a:t>2018-11-22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3B8F-5FFC-7C48-940E-DACC7C03B716}" type="datetime1">
              <a:rPr lang="en-CA" smtClean="0"/>
              <a:t>2018-11-22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8A82-6735-E04B-8622-95F867B710E2}" type="datetime1">
              <a:rPr lang="en-CA" smtClean="0"/>
              <a:t>2018-11-22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6DEB-886E-094A-A2DA-759A3C54369E}" type="datetime1">
              <a:rPr lang="en-CA" smtClean="0"/>
              <a:t>2018-11-22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45F9-7F80-474A-B173-990E06F99A2F}" type="datetime1">
              <a:rPr lang="en-CA" smtClean="0"/>
              <a:t>2018-11-22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5771-0483-6F43-8804-FA069B863910}" type="datetime1">
              <a:rPr lang="en-CA" smtClean="0"/>
              <a:t>2018-11-22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98B2-8C0B-B947-8441-C42D8CD342F4}" type="datetime1">
              <a:rPr lang="en-CA" smtClean="0"/>
              <a:t>2018-11-22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4837-9188-2749-BC24-68A8C4F19383}" type="datetime1">
              <a:rPr lang="en-CA" smtClean="0"/>
              <a:t>2018-11-22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8DF9-6355-C848-85B0-D451FD567573}" type="datetime1">
              <a:rPr lang="en-CA" smtClean="0"/>
              <a:t>2018-11-22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6EF4-3555-B74F-9D68-746998D17211}" type="datetime1">
              <a:rPr lang="en-CA" smtClean="0"/>
              <a:t>2018-11-22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Jiannan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A7C2-EA23-BD44-8D9B-221132F97325}" type="datetime1">
              <a:rPr lang="en-CA" smtClean="0"/>
              <a:t>2018-11-22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Jiannan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set-transaction-isolation-level-transact-sql?view=sql-server-2017" TargetMode="External"/><Relationship Id="rId2" Type="http://schemas.openxmlformats.org/officeDocument/2006/relationships/hyperlink" Target="https://www.sqlite.org/isol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11.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722046"/>
            <a:ext cx="7886700" cy="3855231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u="sng" dirty="0"/>
              <a:t>2. Concurrent</a:t>
            </a:r>
            <a:r>
              <a:rPr lang="en-US" sz="2700" u="sng" dirty="0"/>
              <a:t> </a:t>
            </a:r>
            <a:r>
              <a:rPr lang="en-US" sz="2700" dirty="0"/>
              <a:t>execution of user programs is essential for good DBMS performance.</a:t>
            </a:r>
          </a:p>
          <a:p>
            <a:pPr lvl="1">
              <a:buSzPct val="75000"/>
            </a:pPr>
            <a:endParaRPr lang="en-US" dirty="0"/>
          </a:p>
          <a:p>
            <a:pPr lvl="1">
              <a:buSzPct val="75000"/>
            </a:pPr>
            <a:r>
              <a:rPr lang="en-US" dirty="0"/>
              <a:t>Disk accesses may be frequent and </a:t>
            </a:r>
            <a:r>
              <a:rPr lang="en-US" b="1" dirty="0"/>
              <a:t>slow</a:t>
            </a:r>
            <a:r>
              <a:rPr lang="en-US" dirty="0"/>
              <a:t>- optimize for throughput (# of TXNs), trade for latency (time for any one TXN)</a:t>
            </a:r>
            <a:endParaRPr lang="en-US" b="1" dirty="0"/>
          </a:p>
          <a:p>
            <a:pPr lvl="1">
              <a:buSzPct val="75000"/>
            </a:pPr>
            <a:endParaRPr lang="en-US" b="1" dirty="0"/>
          </a:p>
          <a:p>
            <a:pPr lvl="1">
              <a:buSzPct val="75000"/>
            </a:pPr>
            <a:r>
              <a:rPr lang="en-US" dirty="0"/>
              <a:t>Users should still be able to execute TXNs as if in </a:t>
            </a:r>
            <a:r>
              <a:rPr lang="en-US" b="1" dirty="0"/>
              <a:t>isolation</a:t>
            </a:r>
            <a:r>
              <a:rPr lang="en-US" dirty="0"/>
              <a:t> and such that </a:t>
            </a:r>
            <a:r>
              <a:rPr lang="en-US" b="1" dirty="0"/>
              <a:t>consistency </a:t>
            </a:r>
            <a:r>
              <a:rPr lang="en-US" dirty="0"/>
              <a:t>is maintained</a:t>
            </a:r>
          </a:p>
          <a:p>
            <a:pPr lvl="2">
              <a:buSzPct val="75000"/>
            </a:pPr>
            <a:endParaRPr lang="en-US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1106072" y="5577277"/>
            <a:ext cx="7409278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 algn="ctr">
              <a:buSzPct val="75000"/>
            </a:pPr>
            <a:r>
              <a:rPr lang="en-US" sz="2400" b="1" dirty="0">
                <a:latin typeface="+mj-lt"/>
              </a:rPr>
              <a:t>Idea</a:t>
            </a:r>
            <a:r>
              <a:rPr lang="en-US" sz="2400" dirty="0">
                <a:latin typeface="+mj-lt"/>
              </a:rPr>
              <a:t>: Have the DBMS handle running several user TXNs concurrently, in order to keep CPUs humming…</a:t>
            </a:r>
          </a:p>
        </p:txBody>
      </p:sp>
    </p:spTree>
    <p:extLst>
      <p:ext uri="{BB962C8B-B14F-4D97-AF65-F5344CB8AC3E}">
        <p14:creationId xmlns:p14="http://schemas.microsoft.com/office/powerpoint/2010/main" val="44953613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11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135194" y="2434158"/>
            <a:ext cx="5657318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Client 1: 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Employee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1000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Client 2: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2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011265" y="5034312"/>
            <a:ext cx="737599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Two managers attempt to </a:t>
            </a:r>
            <a:r>
              <a:rPr lang="en-US" altLang="zh-CN" sz="2100" dirty="0">
                <a:latin typeface="+mj-lt"/>
              </a:rPr>
              <a:t>increase</a:t>
            </a:r>
            <a:r>
              <a:rPr lang="zh-CN" altLang="en-US" sz="2100" dirty="0">
                <a:latin typeface="+mj-lt"/>
              </a:rPr>
              <a:t> </a:t>
            </a:r>
            <a:r>
              <a:rPr lang="en-US" altLang="zh-CN" sz="2100" dirty="0">
                <a:latin typeface="+mj-lt"/>
              </a:rPr>
              <a:t>employee</a:t>
            </a:r>
            <a:r>
              <a:rPr lang="zh-CN" altLang="en-US" sz="2100" dirty="0">
                <a:latin typeface="+mj-lt"/>
              </a:rPr>
              <a:t> </a:t>
            </a:r>
            <a:r>
              <a:rPr lang="en-US" altLang="zh-CN" sz="2100" dirty="0">
                <a:latin typeface="+mj-lt"/>
              </a:rPr>
              <a:t>salary</a:t>
            </a:r>
            <a:r>
              <a:rPr lang="en-US" sz="2100" dirty="0">
                <a:latin typeface="+mj-lt"/>
              </a:rPr>
              <a:t> </a:t>
            </a:r>
            <a:r>
              <a:rPr lang="en-US" sz="2100" i="1" dirty="0">
                <a:latin typeface="+mj-lt"/>
              </a:rPr>
              <a:t>concurrently-</a:t>
            </a:r>
            <a:br>
              <a:rPr lang="en-US" sz="2100" dirty="0">
                <a:latin typeface="+mj-lt"/>
              </a:rPr>
            </a:br>
            <a:r>
              <a:rPr lang="en-US" sz="2100" dirty="0">
                <a:latin typeface="+mj-lt"/>
              </a:rPr>
              <a:t>What could go wrong?</a:t>
            </a:r>
          </a:p>
        </p:txBody>
      </p:sp>
    </p:spTree>
    <p:extLst>
      <p:ext uri="{BB962C8B-B14F-4D97-AF65-F5344CB8AC3E}">
        <p14:creationId xmlns:p14="http://schemas.microsoft.com/office/powerpoint/2010/main" val="10602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12</a:t>
            </a:fld>
            <a:endParaRPr lang="en-US"/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1923589" y="2027442"/>
            <a:ext cx="5657318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Client 1: 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Employee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+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1000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COMMIT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Client 2: 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Employee 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Salary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* </a:t>
            </a:r>
            <a:r>
              <a:rPr lang="en-US" altLang="zh-CN" dirty="0">
                <a:latin typeface="Menlo" charset="0"/>
                <a:ea typeface="Menlo" charset="0"/>
                <a:cs typeface="Menlo" charset="0"/>
              </a:rPr>
              <a:t>2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zh-CN" alt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COMMIT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2085300" y="5553808"/>
            <a:ext cx="5744073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Now works like a charm- we’ll see how / why </a:t>
            </a:r>
            <a:r>
              <a:rPr lang="en-US" altLang="zh-CN" sz="2100" dirty="0">
                <a:latin typeface="+mj-lt"/>
              </a:rPr>
              <a:t>later</a:t>
            </a:r>
            <a:r>
              <a:rPr lang="en-US" sz="2100" dirty="0">
                <a:latin typeface="+mj-lt"/>
              </a:rPr>
              <a:t>…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Multiple users: single statements</a:t>
            </a:r>
          </a:p>
        </p:txBody>
      </p:sp>
    </p:spTree>
    <p:extLst>
      <p:ext uri="{BB962C8B-B14F-4D97-AF65-F5344CB8AC3E}">
        <p14:creationId xmlns:p14="http://schemas.microsoft.com/office/powerpoint/2010/main" val="184290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13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Properties: ACID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tomic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onsistent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solated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urable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4218" y="6176963"/>
            <a:ext cx="633556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+mj-lt"/>
              </a:rPr>
              <a:t>ACID continues to be a </a:t>
            </a:r>
            <a:r>
              <a:rPr lang="en-US" sz="2400" dirty="0">
                <a:latin typeface="+mj-lt"/>
              </a:rPr>
              <a:t>source of great debate! </a:t>
            </a:r>
          </a:p>
        </p:txBody>
      </p:sp>
    </p:spTree>
    <p:extLst>
      <p:ext uri="{BB962C8B-B14F-4D97-AF65-F5344CB8AC3E}">
        <p14:creationId xmlns:p14="http://schemas.microsoft.com/office/powerpoint/2010/main" val="111577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/>
              <a:pPr/>
              <a:t>14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CID: </a:t>
            </a:r>
            <a:r>
              <a:rPr lang="en-US" b="1" u="sng" dirty="0"/>
              <a:t>A</a:t>
            </a:r>
            <a:r>
              <a:rPr lang="en-US" dirty="0"/>
              <a:t>tomic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TXN’s activities are atomic: </a:t>
            </a:r>
            <a:r>
              <a:rPr lang="en-US" sz="2400" b="1" dirty="0"/>
              <a:t>all or nothing</a:t>
            </a:r>
            <a:endParaRPr lang="en-US" sz="2400" dirty="0"/>
          </a:p>
          <a:p>
            <a:pPr lvl="1"/>
            <a:endParaRPr lang="en-US" dirty="0"/>
          </a:p>
          <a:p>
            <a:pPr lvl="1"/>
            <a:r>
              <a:rPr lang="en-US" dirty="0"/>
              <a:t>Intuitively: in the real world, a transaction is something that would either occur </a:t>
            </a:r>
            <a:r>
              <a:rPr lang="en-US" i="1" dirty="0"/>
              <a:t>completely</a:t>
            </a:r>
            <a:r>
              <a:rPr lang="en-US" dirty="0"/>
              <a:t> or </a:t>
            </a:r>
            <a:r>
              <a:rPr lang="en-US" i="1" dirty="0"/>
              <a:t>not at all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Two possible outcomes for a TXN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</a:t>
            </a:r>
            <a:r>
              <a:rPr lang="en-US" i="1" dirty="0"/>
              <a:t>commits</a:t>
            </a:r>
            <a:r>
              <a:rPr lang="en-US" dirty="0"/>
              <a:t>: all the changes are made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</a:t>
            </a:r>
            <a:r>
              <a:rPr lang="en-US" i="1" dirty="0"/>
              <a:t>aborts</a:t>
            </a:r>
            <a:r>
              <a:rPr lang="en-US" dirty="0"/>
              <a:t>: no changes are made</a:t>
            </a:r>
          </a:p>
        </p:txBody>
      </p:sp>
    </p:spTree>
    <p:extLst>
      <p:ext uri="{BB962C8B-B14F-4D97-AF65-F5344CB8AC3E}">
        <p14:creationId xmlns:p14="http://schemas.microsoft.com/office/powerpoint/2010/main" val="98834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/>
              <a:pPr/>
              <a:t>15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u="sng" dirty="0"/>
              <a:t>C</a:t>
            </a:r>
            <a:r>
              <a:rPr lang="en-US" dirty="0"/>
              <a:t>ID: </a:t>
            </a:r>
            <a:r>
              <a:rPr lang="en-US" b="1" u="sng" dirty="0"/>
              <a:t>C</a:t>
            </a:r>
            <a:r>
              <a:rPr lang="en-US" dirty="0"/>
              <a:t>onsisten</a:t>
            </a:r>
            <a:r>
              <a:rPr lang="en-US" altLang="zh-CN" dirty="0"/>
              <a:t>t</a:t>
            </a:r>
            <a:endParaRPr lang="en-US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497" y="1825625"/>
            <a:ext cx="8673005" cy="48958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tables must always satisfy user-specified </a:t>
            </a:r>
            <a:r>
              <a:rPr lang="en-US" b="1" i="1" dirty="0"/>
              <a:t>constraints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Examples:</a:t>
            </a:r>
          </a:p>
          <a:p>
            <a:pPr lvl="2"/>
            <a:r>
              <a:rPr lang="en-US" dirty="0"/>
              <a:t>Account number is unique</a:t>
            </a:r>
          </a:p>
          <a:p>
            <a:pPr lvl="2"/>
            <a:r>
              <a:rPr lang="en-US" dirty="0"/>
              <a:t>Stock amount can’t be negative</a:t>
            </a:r>
          </a:p>
          <a:p>
            <a:pPr lvl="2"/>
            <a:r>
              <a:rPr lang="en-US" dirty="0"/>
              <a:t>Sum of </a:t>
            </a:r>
            <a:r>
              <a:rPr lang="en-US" i="1" dirty="0"/>
              <a:t>debits </a:t>
            </a:r>
            <a:r>
              <a:rPr lang="en-US" dirty="0"/>
              <a:t>and of </a:t>
            </a:r>
            <a:r>
              <a:rPr lang="en-US" i="1" dirty="0"/>
              <a:t>credits</a:t>
            </a:r>
            <a:r>
              <a:rPr lang="en-US" dirty="0"/>
              <a:t> is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consistency is achieved: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Programmer makes sure a </a:t>
            </a:r>
            <a:r>
              <a:rPr lang="en-US" dirty="0" err="1"/>
              <a:t>txn</a:t>
            </a:r>
            <a:r>
              <a:rPr lang="en-US" dirty="0"/>
              <a:t> takes a consistent state to a consistent state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System</a:t>
            </a:r>
            <a:r>
              <a:rPr lang="en-US" dirty="0"/>
              <a:t> makes sure that the </a:t>
            </a:r>
            <a:r>
              <a:rPr lang="en-US" dirty="0" err="1"/>
              <a:t>txn</a:t>
            </a:r>
            <a:r>
              <a:rPr lang="en-US" dirty="0"/>
              <a:t> is </a:t>
            </a:r>
            <a:r>
              <a:rPr lang="en-US" b="1" dirty="0"/>
              <a:t>atomic</a:t>
            </a:r>
          </a:p>
        </p:txBody>
      </p:sp>
    </p:spTree>
    <p:extLst>
      <p:ext uri="{BB962C8B-B14F-4D97-AF65-F5344CB8AC3E}">
        <p14:creationId xmlns:p14="http://schemas.microsoft.com/office/powerpoint/2010/main" val="33178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/>
              <a:pPr/>
              <a:t>16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u="sng" dirty="0"/>
              <a:t>I</a:t>
            </a:r>
            <a:r>
              <a:rPr lang="en-US" dirty="0"/>
              <a:t>solat</a:t>
            </a:r>
            <a:r>
              <a:rPr lang="en-US" altLang="zh-CN" dirty="0"/>
              <a:t>ed</a:t>
            </a:r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transaction executes concurrently with other transactions</a:t>
            </a:r>
          </a:p>
          <a:p>
            <a:endParaRPr lang="en-US" sz="2400" dirty="0"/>
          </a:p>
          <a:p>
            <a:r>
              <a:rPr lang="en-US" sz="2400" b="1" dirty="0"/>
              <a:t>Isolation</a:t>
            </a:r>
            <a:r>
              <a:rPr lang="en-US" sz="2400" dirty="0"/>
              <a:t>: the effect is as if each transaction executes in </a:t>
            </a:r>
            <a:r>
              <a:rPr lang="en-US" sz="2400" i="1" dirty="0"/>
              <a:t>isolation</a:t>
            </a:r>
            <a:r>
              <a:rPr lang="en-US" sz="2400" dirty="0"/>
              <a:t> of the others.</a:t>
            </a:r>
          </a:p>
          <a:p>
            <a:pPr lvl="1"/>
            <a:endParaRPr lang="en-US" dirty="0"/>
          </a:p>
          <a:p>
            <a:pPr lvl="1"/>
            <a:r>
              <a:rPr lang="en-US" sz="2100" dirty="0"/>
              <a:t>E.g. Should not be able to observe changes from other transactions during the run</a:t>
            </a:r>
          </a:p>
        </p:txBody>
      </p:sp>
    </p:spTree>
    <p:extLst>
      <p:ext uri="{BB962C8B-B14F-4D97-AF65-F5344CB8AC3E}">
        <p14:creationId xmlns:p14="http://schemas.microsoft.com/office/powerpoint/2010/main" val="142045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b="1" u="sng" dirty="0"/>
              <a:t>D</a:t>
            </a:r>
            <a:r>
              <a:rPr lang="en-US" dirty="0"/>
              <a:t>: </a:t>
            </a:r>
            <a:r>
              <a:rPr lang="en-US" b="1" u="sng" dirty="0"/>
              <a:t>D</a:t>
            </a:r>
            <a:r>
              <a:rPr lang="en-US" dirty="0"/>
              <a:t>urab</a:t>
            </a:r>
            <a:r>
              <a:rPr lang="en-US" altLang="zh-CN" dirty="0"/>
              <a:t>le</a:t>
            </a:r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effect of a TXN must continue to exist (</a:t>
            </a:r>
            <a:r>
              <a:rPr lang="en-US" sz="2400" b="1" i="1" dirty="0"/>
              <a:t>“persist”</a:t>
            </a:r>
            <a:r>
              <a:rPr lang="en-US" sz="2400" dirty="0"/>
              <a:t>) after the TXN</a:t>
            </a:r>
          </a:p>
          <a:p>
            <a:pPr lvl="1"/>
            <a:r>
              <a:rPr lang="en-US" sz="2100" dirty="0"/>
              <a:t>And after the whole program has terminated</a:t>
            </a:r>
          </a:p>
          <a:p>
            <a:pPr lvl="1"/>
            <a:r>
              <a:rPr lang="en-US" sz="2100" dirty="0"/>
              <a:t>And even if there are power failures, crashes, etc.</a:t>
            </a:r>
          </a:p>
          <a:p>
            <a:pPr lvl="1"/>
            <a:r>
              <a:rPr lang="en-US" sz="2100" dirty="0"/>
              <a:t>And etc…</a:t>
            </a:r>
          </a:p>
          <a:p>
            <a:pPr lvl="1"/>
            <a:endParaRPr lang="en-US" dirty="0"/>
          </a:p>
          <a:p>
            <a:r>
              <a:rPr lang="en-US" sz="2400" dirty="0"/>
              <a:t>Means: Write data to </a:t>
            </a:r>
            <a:r>
              <a:rPr lang="en-US" sz="2400" b="1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40485" y="383040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91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Note: ACID is contentious!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26" y="1961310"/>
            <a:ext cx="4960620" cy="4158565"/>
          </a:xfrm>
        </p:spPr>
        <p:txBody>
          <a:bodyPr>
            <a:normAutofit/>
          </a:bodyPr>
          <a:lstStyle/>
          <a:p>
            <a:r>
              <a:rPr lang="en-US" sz="2400" dirty="0"/>
              <a:t>Many debates over ACID, both </a:t>
            </a:r>
            <a:r>
              <a:rPr lang="en-US" sz="2400" b="1" dirty="0"/>
              <a:t>historically</a:t>
            </a:r>
            <a:r>
              <a:rPr lang="en-US" sz="2400" dirty="0"/>
              <a:t> and</a:t>
            </a:r>
            <a:r>
              <a:rPr lang="en-US" sz="2400" b="1" dirty="0"/>
              <a:t> currently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Many newer “NoSQL” DBMSs relax ACID</a:t>
            </a:r>
          </a:p>
          <a:p>
            <a:endParaRPr lang="en-US" sz="2400" dirty="0"/>
          </a:p>
          <a:p>
            <a:r>
              <a:rPr lang="en-US" sz="2400" dirty="0"/>
              <a:t>In turn, now “</a:t>
            </a:r>
            <a:r>
              <a:rPr lang="en-US" sz="2400" dirty="0" err="1"/>
              <a:t>NewSQL</a:t>
            </a:r>
            <a:r>
              <a:rPr lang="en-US" sz="2400" dirty="0"/>
              <a:t>” reintroduces ACID compliance to NoSQL-style DBMSs…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828" y="1572488"/>
            <a:ext cx="1309334" cy="12067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270" y="2999606"/>
            <a:ext cx="3500131" cy="2081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6054" y="5866728"/>
            <a:ext cx="5831891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ACID is an extremely important &amp; successful paradigm, but still debated!</a:t>
            </a:r>
          </a:p>
        </p:txBody>
      </p:sp>
    </p:spTree>
    <p:extLst>
      <p:ext uri="{BB962C8B-B14F-4D97-AF65-F5344CB8AC3E}">
        <p14:creationId xmlns:p14="http://schemas.microsoft.com/office/powerpoint/2010/main" val="74377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42" y="329891"/>
            <a:ext cx="8187371" cy="9941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/>
              <a:t>(Big</a:t>
            </a:r>
            <a:r>
              <a:rPr lang="zh-CN" altLang="en-US" dirty="0"/>
              <a:t> </a:t>
            </a:r>
            <a:r>
              <a:rPr lang="en-US" altLang="zh-CN" dirty="0"/>
              <a:t>Picture)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873979" y="3658845"/>
            <a:ext cx="998882" cy="718301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Storage</a:t>
            </a:r>
            <a:endParaRPr lang="en-US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705140" y="228641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Definition</a:t>
            </a:r>
            <a:endParaRPr lang="en-US" b="1" u="sng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71088" y="3266958"/>
            <a:ext cx="8165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517803" y="3258207"/>
            <a:ext cx="16508" cy="38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0603" y="2995689"/>
            <a:ext cx="5770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/>
              <a:t>Write</a:t>
            </a:r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1327852" y="2989959"/>
            <a:ext cx="5375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/>
              <a:t>Read</a:t>
            </a:r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07824" y="5012146"/>
            <a:ext cx="2991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Transaction</a:t>
            </a:r>
            <a:r>
              <a:rPr lang="zh-CN" altLang="en-US" sz="1400" dirty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list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writes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reads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824" y="5385763"/>
            <a:ext cx="2588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example:</a:t>
            </a:r>
            <a:r>
              <a:rPr lang="zh-CN" altLang="en-US" sz="1400" dirty="0"/>
              <a:t> </a:t>
            </a:r>
            <a:r>
              <a:rPr lang="en-US" altLang="zh-CN" sz="1400" dirty="0"/>
              <a:t>{Read,</a:t>
            </a:r>
            <a:r>
              <a:rPr lang="zh-CN" altLang="en-US" sz="1400" dirty="0"/>
              <a:t> </a:t>
            </a:r>
            <a:r>
              <a:rPr lang="en-US" altLang="zh-CN" sz="1400" dirty="0"/>
              <a:t>Read,</a:t>
            </a:r>
            <a:r>
              <a:rPr lang="zh-CN" altLang="en-US" sz="1400" dirty="0"/>
              <a:t> </a:t>
            </a:r>
            <a:r>
              <a:rPr lang="en-US" altLang="zh-CN" sz="1400" dirty="0"/>
              <a:t>Write}</a:t>
            </a:r>
            <a:endParaRPr lang="en-US" sz="14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132076" y="2315481"/>
            <a:ext cx="8164" cy="3485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04491" y="2286413"/>
            <a:ext cx="188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Two</a:t>
            </a:r>
            <a:r>
              <a:rPr lang="zh-CN" altLang="en-US" b="1" u="sng" dirty="0"/>
              <a:t> </a:t>
            </a:r>
            <a:r>
              <a:rPr lang="en-US" altLang="zh-CN" b="1" u="sng" dirty="0"/>
              <a:t>Big</a:t>
            </a:r>
            <a:r>
              <a:rPr lang="zh-CN" altLang="en-US" b="1" u="sng" dirty="0"/>
              <a:t> </a:t>
            </a:r>
            <a:r>
              <a:rPr lang="en-US" altLang="zh-CN" b="1" u="sng" dirty="0"/>
              <a:t>Problems</a:t>
            </a:r>
            <a:endParaRPr lang="en-US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3248704" y="3258070"/>
            <a:ext cx="2251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1.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Support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multiple transaction at the same time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4305" y="4427371"/>
            <a:ext cx="2070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2.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Make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sure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the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data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stored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is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reliable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649112" y="2286413"/>
            <a:ext cx="8164" cy="3485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43156" y="2286413"/>
            <a:ext cx="124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Techniques</a:t>
            </a:r>
            <a:endParaRPr lang="en-US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6035792" y="3345038"/>
            <a:ext cx="155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1.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Concurrency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Control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41552" y="4514054"/>
            <a:ext cx="1279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2.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Database</a:t>
            </a:r>
            <a:r>
              <a:rPr lang="zh-CN" altLang="en-US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Recovery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80825" y="2286413"/>
            <a:ext cx="117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Properties</a:t>
            </a:r>
            <a:endParaRPr lang="en-US" b="1" u="sng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7743851" y="2300675"/>
            <a:ext cx="8164" cy="3485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33615" y="3147437"/>
            <a:ext cx="990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u="sng" dirty="0">
                <a:solidFill>
                  <a:srgbClr val="00B050"/>
                </a:solidFill>
              </a:rPr>
              <a:t>A</a:t>
            </a:r>
            <a:r>
              <a:rPr lang="en-US" altLang="zh-CN" sz="1600" dirty="0">
                <a:solidFill>
                  <a:srgbClr val="00B050"/>
                </a:solidFill>
              </a:rPr>
              <a:t>tomicity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00185" y="3848295"/>
            <a:ext cx="1171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u="sng" dirty="0">
                <a:solidFill>
                  <a:srgbClr val="FF0000"/>
                </a:solidFill>
              </a:rPr>
              <a:t>C</a:t>
            </a:r>
            <a:r>
              <a:rPr lang="en-US" altLang="zh-CN" sz="1600" dirty="0">
                <a:solidFill>
                  <a:srgbClr val="FF0000"/>
                </a:solidFill>
              </a:rPr>
              <a:t>onsistency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5235" y="4428585"/>
            <a:ext cx="902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u="sng" dirty="0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solation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95235" y="5069315"/>
            <a:ext cx="996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u="sng" dirty="0">
                <a:solidFill>
                  <a:srgbClr val="00B050"/>
                </a:solidFill>
              </a:rPr>
              <a:t>D</a:t>
            </a:r>
            <a:r>
              <a:rPr lang="en-US" altLang="zh-CN" sz="1600" dirty="0">
                <a:solidFill>
                  <a:srgbClr val="00B050"/>
                </a:solidFill>
              </a:rPr>
              <a:t>urability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361039" y="3571869"/>
            <a:ext cx="628006" cy="2409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6" idx="1"/>
          </p:cNvCxnSpPr>
          <p:nvPr/>
        </p:nvCxnSpPr>
        <p:spPr>
          <a:xfrm>
            <a:off x="7434536" y="3558320"/>
            <a:ext cx="565649" cy="45925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7" idx="1"/>
          </p:cNvCxnSpPr>
          <p:nvPr/>
        </p:nvCxnSpPr>
        <p:spPr>
          <a:xfrm>
            <a:off x="7350251" y="3805661"/>
            <a:ext cx="744984" cy="79220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2"/>
          <p:cNvCxnSpPr/>
          <p:nvPr/>
        </p:nvCxnSpPr>
        <p:spPr>
          <a:xfrm flipV="1">
            <a:off x="7413896" y="3442979"/>
            <a:ext cx="589117" cy="127257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32"/>
          <p:cNvCxnSpPr>
            <a:stCxn id="22" idx="3"/>
          </p:cNvCxnSpPr>
          <p:nvPr/>
        </p:nvCxnSpPr>
        <p:spPr>
          <a:xfrm>
            <a:off x="7421035" y="4806442"/>
            <a:ext cx="683832" cy="443808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32"/>
          <p:cNvCxnSpPr/>
          <p:nvPr/>
        </p:nvCxnSpPr>
        <p:spPr>
          <a:xfrm>
            <a:off x="5499771" y="4650111"/>
            <a:ext cx="641781" cy="2797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4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9A7C-A761-734A-9D54-0C398F93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24A1-7408-3043-A7B3-771D2340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43252"/>
            <a:ext cx="8515350" cy="4887410"/>
          </a:xfrm>
        </p:spPr>
        <p:txBody>
          <a:bodyPr>
            <a:normAutofit/>
          </a:bodyPr>
          <a:lstStyle/>
          <a:p>
            <a:r>
              <a:rPr lang="en-US" altLang="zh-CN" b="1" dirty="0"/>
              <a:t>DB</a:t>
            </a:r>
            <a:r>
              <a:rPr lang="zh-CN" altLang="en-US" b="1" dirty="0"/>
              <a:t> </a:t>
            </a:r>
            <a:r>
              <a:rPr lang="en-US" altLang="zh-CN" b="1" dirty="0"/>
              <a:t>application</a:t>
            </a:r>
            <a:r>
              <a:rPr lang="zh-CN" altLang="en-US" b="1" dirty="0"/>
              <a:t> </a:t>
            </a:r>
            <a:r>
              <a:rPr lang="en-US" altLang="zh-CN" b="1" dirty="0"/>
              <a:t>developer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crash</a:t>
            </a:r>
            <a:r>
              <a:rPr lang="zh-CN" altLang="en-US" dirty="0"/>
              <a:t> </a:t>
            </a:r>
            <a:r>
              <a:rPr lang="en-US" altLang="zh-CN" dirty="0"/>
              <a:t>occurs,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goes</a:t>
            </a:r>
            <a:r>
              <a:rPr lang="zh-CN" altLang="en-US" dirty="0"/>
              <a:t> </a:t>
            </a:r>
            <a:r>
              <a:rPr lang="en-US" altLang="zh-CN" dirty="0"/>
              <a:t>out,</a:t>
            </a:r>
            <a:r>
              <a:rPr lang="zh-CN" altLang="en-US" dirty="0"/>
              <a:t> </a:t>
            </a:r>
            <a:r>
              <a:rPr lang="en-US" altLang="zh-CN" dirty="0" err="1"/>
              <a:t>etc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zh-CN" altLang="en-US" dirty="0">
                <a:sym typeface="Wingdings"/>
              </a:rPr>
              <a:t> </a:t>
            </a:r>
            <a:r>
              <a:rPr lang="en-US" altLang="zh-CN" dirty="0">
                <a:sym typeface="Wingdings"/>
              </a:rPr>
              <a:t>Multiple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users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ACF13-DC38-C848-BC25-BE76E352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6" b="3733"/>
          <a:stretch/>
        </p:blipFill>
        <p:spPr>
          <a:xfrm>
            <a:off x="2221912" y="3309613"/>
            <a:ext cx="4107366" cy="32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5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</a:p>
          <a:p>
            <a:pPr lvl="1"/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Concurrency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</a:p>
          <a:p>
            <a:pPr lvl="1"/>
            <a:r>
              <a:rPr lang="en-US" altLang="zh-CN" b="1" dirty="0"/>
              <a:t>Scheduling</a:t>
            </a:r>
          </a:p>
          <a:p>
            <a:pPr lvl="1"/>
            <a:r>
              <a:rPr lang="en-US" altLang="zh-CN" b="1" dirty="0"/>
              <a:t>Anomaly</a:t>
            </a:r>
            <a:r>
              <a:rPr lang="zh-CN" altLang="en-US" b="1" dirty="0"/>
              <a:t> </a:t>
            </a:r>
            <a:r>
              <a:rPr lang="en-US" altLang="zh-CN" b="1" dirty="0"/>
              <a:t>types</a:t>
            </a:r>
          </a:p>
          <a:p>
            <a:pPr lvl="1"/>
            <a:r>
              <a:rPr lang="en-US" altLang="zh-CN" b="1" dirty="0"/>
              <a:t>Conflict </a:t>
            </a:r>
            <a:r>
              <a:rPr lang="en-US" altLang="zh-CN" b="1" dirty="0" err="1"/>
              <a:t>serializability</a:t>
            </a:r>
            <a:endParaRPr lang="en-US" altLang="zh-CN" b="1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1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365126"/>
            <a:ext cx="8799129" cy="1325563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/>
              <a:t>Concurrency: Isolation &amp; Consistency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926924"/>
            <a:ext cx="7553653" cy="4410814"/>
          </a:xfrm>
        </p:spPr>
        <p:txBody>
          <a:bodyPr>
            <a:normAutofit/>
          </a:bodyPr>
          <a:lstStyle/>
          <a:p>
            <a:r>
              <a:rPr lang="en-US" dirty="0"/>
              <a:t>The DBMS must handle concurrency such that…</a:t>
            </a:r>
          </a:p>
          <a:p>
            <a:pPr marL="728663" lvl="1" indent="-385763">
              <a:buFont typeface="+mj-lt"/>
              <a:buAutoNum type="arabicPeriod"/>
            </a:pPr>
            <a:endParaRPr lang="en-US" dirty="0"/>
          </a:p>
          <a:p>
            <a:pPr marL="728663" lvl="1" indent="-385763">
              <a:buFont typeface="+mj-lt"/>
              <a:buAutoNum type="arabicPeriod"/>
            </a:pPr>
            <a:r>
              <a:rPr lang="en-US" b="1" u="sng" dirty="0"/>
              <a:t>I</a:t>
            </a:r>
            <a:r>
              <a:rPr lang="en-US" b="1" dirty="0"/>
              <a:t>solation</a:t>
            </a:r>
            <a:r>
              <a:rPr lang="en-US" dirty="0"/>
              <a:t> is maintained: Users must be able to execute each TXN </a:t>
            </a:r>
            <a:r>
              <a:rPr lang="en-US" b="1" dirty="0"/>
              <a:t>as if they were the only user</a:t>
            </a:r>
          </a:p>
          <a:p>
            <a:pPr lvl="2"/>
            <a:r>
              <a:rPr lang="en-US" dirty="0"/>
              <a:t>DBMS handles the details of </a:t>
            </a:r>
            <a:r>
              <a:rPr lang="en-US" i="1" dirty="0"/>
              <a:t>interleaving</a:t>
            </a:r>
            <a:r>
              <a:rPr lang="en-US" dirty="0"/>
              <a:t> various TXNs</a:t>
            </a:r>
          </a:p>
          <a:p>
            <a:pPr lvl="2"/>
            <a:endParaRPr lang="en-US" sz="2400" dirty="0"/>
          </a:p>
          <a:p>
            <a:pPr lvl="1" indent="-342900">
              <a:buFont typeface="+mj-lt"/>
              <a:buAutoNum type="arabicPeriod"/>
            </a:pPr>
            <a:endParaRPr lang="en-US" b="1" u="sng" dirty="0"/>
          </a:p>
          <a:p>
            <a:pPr lvl="1" indent="-342900">
              <a:buFont typeface="+mj-lt"/>
              <a:buAutoNum type="arabicPeriod"/>
            </a:pPr>
            <a:r>
              <a:rPr lang="en-US" b="1" u="sng" dirty="0"/>
              <a:t>C</a:t>
            </a:r>
            <a:r>
              <a:rPr lang="en-US" b="1" dirty="0"/>
              <a:t>onsistency</a:t>
            </a:r>
            <a:r>
              <a:rPr lang="en-US" dirty="0"/>
              <a:t> is maintained: TXNs must leave the DB in a </a:t>
            </a:r>
            <a:r>
              <a:rPr lang="en-US" b="1" dirty="0"/>
              <a:t>consistent state</a:t>
            </a:r>
          </a:p>
          <a:p>
            <a:pPr lvl="2"/>
            <a:r>
              <a:rPr lang="en-US" dirty="0"/>
              <a:t>DBMS handles the details of enforcing integrity constraints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5920" y="3152369"/>
            <a:ext cx="78457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AC</a:t>
            </a:r>
            <a:r>
              <a:rPr lang="en-US" sz="2400" b="1" u="sng" dirty="0">
                <a:solidFill>
                  <a:srgbClr val="FF0000"/>
                </a:solidFill>
                <a:latin typeface="+mj-lt"/>
              </a:rPr>
              <a:t>I</a:t>
            </a:r>
            <a:r>
              <a:rPr lang="en-US" sz="2400" dirty="0">
                <a:latin typeface="+mj-lt"/>
              </a:rPr>
              <a:t>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5920" y="5013386"/>
            <a:ext cx="78579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</a:t>
            </a:r>
            <a:r>
              <a:rPr lang="en-US" sz="2400" b="1" u="sng" dirty="0">
                <a:solidFill>
                  <a:srgbClr val="FF0000"/>
                </a:solidFill>
                <a:latin typeface="+mj-lt"/>
              </a:rPr>
              <a:t>C</a:t>
            </a:r>
            <a:r>
              <a:rPr lang="en-US" sz="2400" dirty="0">
                <a:latin typeface="+mj-lt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95652473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07494" y="2125267"/>
            <a:ext cx="3757760" cy="25853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T1: 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+ 100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Name = ‘A’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- 100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Name = ‘B’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COMMIT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088952" y="2817764"/>
            <a:ext cx="389722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Menlo" charset="0"/>
                <a:ea typeface="Menlo" charset="0"/>
                <a:cs typeface="Menlo" charset="0"/>
              </a:rPr>
              <a:t>T2: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* 1.06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COMMIT</a:t>
            </a:r>
          </a:p>
        </p:txBody>
      </p:sp>
      <p:sp>
        <p:nvSpPr>
          <p:cNvPr id="2" name="Rectangle 1"/>
          <p:cNvSpPr/>
          <p:nvPr/>
        </p:nvSpPr>
        <p:spPr>
          <a:xfrm>
            <a:off x="407494" y="5158078"/>
            <a:ext cx="348076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88952" y="5158078"/>
            <a:ext cx="362022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both accounts with a 6% interest payment</a:t>
            </a:r>
          </a:p>
        </p:txBody>
      </p:sp>
    </p:spTree>
    <p:extLst>
      <p:ext uri="{BB962C8B-B14F-4D97-AF65-F5344CB8AC3E}">
        <p14:creationId xmlns:p14="http://schemas.microsoft.com/office/powerpoint/2010/main" val="71468062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6817" y="4557540"/>
            <a:ext cx="30250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79871" y="4557540"/>
            <a:ext cx="323659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4523" y="4157042"/>
            <a:ext cx="7814651" cy="99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494" y="2880342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494" y="3546264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6817" y="2857259"/>
            <a:ext cx="126989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82608" y="2857258"/>
            <a:ext cx="1202573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79871" y="3482724"/>
            <a:ext cx="1345240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21403" y="3485630"/>
            <a:ext cx="133722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6470" y="41891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+mj-lt"/>
              </a:rPr>
              <a:t>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8650" y="2117286"/>
            <a:ext cx="756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We can look at the TXNs in a timeline view- serial execution: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22795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sp>
        <p:nvSpPr>
          <p:cNvPr id="2" name="Rectangle 1"/>
          <p:cNvSpPr/>
          <p:nvPr/>
        </p:nvSpPr>
        <p:spPr>
          <a:xfrm>
            <a:off x="5170256" y="4558753"/>
            <a:ext cx="304621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53187" y="4558753"/>
            <a:ext cx="326155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4523" y="4157042"/>
            <a:ext cx="7814651" cy="99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494" y="2880342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494" y="3546264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70257" y="2880343"/>
            <a:ext cx="126989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7258" y="2857259"/>
            <a:ext cx="1202573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3187" y="3520275"/>
            <a:ext cx="1345240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5929" y="3523181"/>
            <a:ext cx="133722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6470" y="41891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+mj-lt"/>
              </a:rPr>
              <a:t>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1" y="2117286"/>
            <a:ext cx="665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The TXNs could occur in either order… DBMS allows!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01905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4523" y="4157042"/>
            <a:ext cx="7814651" cy="99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494" y="2880342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494" y="3546264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5930" y="2857258"/>
            <a:ext cx="126989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7258" y="2857258"/>
            <a:ext cx="1202573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3187" y="3520275"/>
            <a:ext cx="1345240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02930" y="3525489"/>
            <a:ext cx="133722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6470" y="41891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+mj-lt"/>
              </a:rPr>
              <a:t>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2117286"/>
            <a:ext cx="4991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The DBMS can also </a:t>
            </a:r>
            <a:r>
              <a:rPr lang="en-US" sz="2400" b="1" dirty="0">
                <a:latin typeface="+mj-lt"/>
              </a:rPr>
              <a:t>interleave</a:t>
            </a:r>
            <a:r>
              <a:rPr lang="en-US" sz="2400" dirty="0">
                <a:latin typeface="+mj-lt"/>
              </a:rPr>
              <a:t> the TXNs</a:t>
            </a:r>
            <a:endParaRPr lang="en-US" sz="24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53187" y="4590910"/>
            <a:ext cx="319048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A’s account with 6% interest payment, then T1 transfers $100 to A’s account…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02930" y="4590910"/>
            <a:ext cx="311354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T2 credits B’s account with a 6% interest payment, then T1 transfers $100 from B’s account…</a:t>
            </a:r>
          </a:p>
        </p:txBody>
      </p:sp>
    </p:spTree>
    <p:extLst>
      <p:ext uri="{BB962C8B-B14F-4D97-AF65-F5344CB8AC3E}">
        <p14:creationId xmlns:p14="http://schemas.microsoft.com/office/powerpoint/2010/main" val="5553700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1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Example- consider two TXNs: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00923" y="4897014"/>
            <a:ext cx="474215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Is it correct?</a:t>
            </a:r>
            <a:endParaRPr lang="en-US" sz="2400" b="1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4523" y="4157042"/>
            <a:ext cx="7814651" cy="99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494" y="2880342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494" y="3546264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5930" y="2857258"/>
            <a:ext cx="126989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A += 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7258" y="2857258"/>
            <a:ext cx="1202573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-= 100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3187" y="3520275"/>
            <a:ext cx="1345240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 *= 1.06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02930" y="3525489"/>
            <a:ext cx="133722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B *= 1.06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6470" y="418913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+mj-lt"/>
              </a:rPr>
              <a:t>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2117286"/>
            <a:ext cx="4991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The DBMS can also </a:t>
            </a:r>
            <a:r>
              <a:rPr lang="en-US" sz="2400" b="1" dirty="0">
                <a:latin typeface="+mj-lt"/>
              </a:rPr>
              <a:t>interleave</a:t>
            </a:r>
            <a:r>
              <a:rPr lang="en-US" sz="2400" dirty="0">
                <a:latin typeface="+mj-lt"/>
              </a:rPr>
              <a:t> the TXNs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577155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Interleave TXNs?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988709"/>
            <a:ext cx="7886701" cy="4300456"/>
          </a:xfrm>
        </p:spPr>
        <p:txBody>
          <a:bodyPr>
            <a:noAutofit/>
          </a:bodyPr>
          <a:lstStyle/>
          <a:p>
            <a:r>
              <a:rPr lang="en-US" dirty="0"/>
              <a:t>Interleaving TXNs might lead to anomalous outcomes… why do it?</a:t>
            </a:r>
          </a:p>
          <a:p>
            <a:endParaRPr lang="en-US" dirty="0"/>
          </a:p>
          <a:p>
            <a:r>
              <a:rPr lang="en-US" dirty="0"/>
              <a:t>Several important reasons:</a:t>
            </a:r>
            <a:endParaRPr lang="en-US" sz="2100" dirty="0"/>
          </a:p>
          <a:p>
            <a:pPr lvl="1"/>
            <a:r>
              <a:rPr lang="en-US" sz="2100" dirty="0"/>
              <a:t>Individual TXNs might be </a:t>
            </a:r>
            <a:r>
              <a:rPr lang="en-US" sz="2100" i="1" dirty="0"/>
              <a:t>slow</a:t>
            </a:r>
            <a:r>
              <a:rPr lang="en-US" sz="2100" dirty="0"/>
              <a:t>- don’t want to block other users during!</a:t>
            </a:r>
          </a:p>
          <a:p>
            <a:pPr lvl="1"/>
            <a:endParaRPr lang="en-US" sz="2100" dirty="0"/>
          </a:p>
          <a:p>
            <a:pPr lvl="1"/>
            <a:r>
              <a:rPr lang="en-US" sz="2100" dirty="0"/>
              <a:t>Disk access may be </a:t>
            </a:r>
            <a:r>
              <a:rPr lang="en-US" sz="2100" i="1" dirty="0"/>
              <a:t>slow-</a:t>
            </a:r>
            <a:r>
              <a:rPr lang="en-US" sz="2100" dirty="0"/>
              <a:t> let some TXNs use CPUs while others accessing disk!</a:t>
            </a:r>
          </a:p>
          <a:p>
            <a:pPr lvl="1"/>
            <a:endParaRPr lang="en-US" sz="2100" dirty="0"/>
          </a:p>
          <a:p>
            <a:pPr lvl="1"/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5878" y="6125518"/>
            <a:ext cx="561224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All concern large differences in </a:t>
            </a:r>
            <a:r>
              <a:rPr lang="en-US" sz="2400" b="1" i="1" dirty="0">
                <a:latin typeface="+mj-lt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92251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Ignore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issues?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t Facebook, only 0.0004% of results returned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inconsistent</a:t>
            </a:r>
          </a:p>
          <a:p>
            <a:r>
              <a:rPr lang="en-US" altLang="zh-CN" dirty="0"/>
              <a:t>But,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40" y="3299696"/>
            <a:ext cx="4424846" cy="28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8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Interleaving &amp;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2226468"/>
            <a:ext cx="6858001" cy="3263504"/>
          </a:xfrm>
        </p:spPr>
        <p:txBody>
          <a:bodyPr>
            <a:noAutofit/>
          </a:bodyPr>
          <a:lstStyle/>
          <a:p>
            <a:r>
              <a:rPr lang="en-US" dirty="0"/>
              <a:t>The DBMS has freedom to interleave TXNs</a:t>
            </a:r>
          </a:p>
          <a:p>
            <a:endParaRPr lang="en-US" dirty="0"/>
          </a:p>
          <a:p>
            <a:r>
              <a:rPr lang="en-US" dirty="0"/>
              <a:t>However, it must pick an interleaving or </a:t>
            </a:r>
            <a:r>
              <a:rPr lang="en-US" b="1" dirty="0"/>
              <a:t>schedule</a:t>
            </a:r>
            <a:r>
              <a:rPr lang="en-US" dirty="0"/>
              <a:t> such that </a:t>
            </a:r>
            <a:r>
              <a:rPr lang="en-US" u="sng" dirty="0"/>
              <a:t>isolation and consistency </a:t>
            </a:r>
            <a:r>
              <a:rPr lang="en-US" dirty="0"/>
              <a:t>are maintained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Must be </a:t>
            </a:r>
            <a:r>
              <a:rPr lang="en-US" i="1" dirty="0"/>
              <a:t>as if</a:t>
            </a:r>
            <a:r>
              <a:rPr lang="en-US" dirty="0"/>
              <a:t> the TXNs had executed </a:t>
            </a:r>
            <a:r>
              <a:rPr lang="en-US" b="1" dirty="0">
                <a:solidFill>
                  <a:srgbClr val="FF0000"/>
                </a:solidFill>
              </a:rPr>
              <a:t>serially</a:t>
            </a:r>
            <a:r>
              <a:rPr lang="en-US" dirty="0"/>
              <a:t>!</a:t>
            </a:r>
          </a:p>
          <a:p>
            <a:pPr lvl="1"/>
            <a:endParaRPr lang="en-US" sz="2100" dirty="0"/>
          </a:p>
          <a:p>
            <a:pPr lvl="1"/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9016" y="5617687"/>
            <a:ext cx="5951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DBMS must pick a schedule which maintains isolation &amp; consistency</a:t>
            </a:r>
            <a:endParaRPr lang="en-US" sz="2100" b="1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6523" y="2205521"/>
            <a:ext cx="193747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“With great power comes great responsibility”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74200" y="3643683"/>
            <a:ext cx="78579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</a:t>
            </a:r>
            <a:r>
              <a:rPr lang="en-US" sz="2400" b="1" u="sng" dirty="0">
                <a:latin typeface="+mj-lt"/>
              </a:rPr>
              <a:t>CI</a:t>
            </a:r>
            <a:r>
              <a:rPr lang="en-US" sz="2400" dirty="0">
                <a:latin typeface="+mj-lt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4537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</a:p>
          <a:p>
            <a:pPr lvl="1"/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Concurrency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/>
              <a:t>Scheduling</a:t>
            </a:r>
          </a:p>
          <a:p>
            <a:pPr lvl="1"/>
            <a:r>
              <a:rPr lang="en-US" altLang="zh-CN" dirty="0"/>
              <a:t>Anomaly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</a:p>
          <a:p>
            <a:pPr lvl="1"/>
            <a:r>
              <a:rPr lang="en-US" altLang="zh-CN" dirty="0"/>
              <a:t>Conflict </a:t>
            </a:r>
            <a:r>
              <a:rPr lang="en-US" altLang="zh-CN" dirty="0" err="1"/>
              <a:t>Serializability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01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284"/>
            <a:ext cx="7886700" cy="994172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8651" y="2344565"/>
            <a:ext cx="4808054" cy="106043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6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8651" y="4188575"/>
            <a:ext cx="4808054" cy="1070100"/>
            <a:chOff x="543325" y="2650776"/>
            <a:chExt cx="10367750" cy="176130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3325" y="2697458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325" y="3585351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5754" y="2666677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+= 100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858" y="2650776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94716" y="3533200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77444" y="3562010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6059360" y="1340290"/>
          <a:ext cx="1390066" cy="6149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59360" y="2845912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6046474" y="4703874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808483" y="1312885"/>
            <a:ext cx="119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+mj-l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84234" y="3748113"/>
            <a:ext cx="92869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Same result!</a:t>
            </a:r>
            <a:endParaRPr lang="en-US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8651" y="1844740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schedule T</a:t>
            </a:r>
            <a:r>
              <a:rPr lang="en-US" u="sng" baseline="-25000" dirty="0">
                <a:latin typeface="+mj-lt"/>
              </a:rPr>
              <a:t>1</a:t>
            </a:r>
            <a:r>
              <a:rPr lang="en-US" u="sng" dirty="0">
                <a:latin typeface="+mj-lt"/>
                <a:sym typeface="Wingdings"/>
              </a:rPr>
              <a:t>,T</a:t>
            </a:r>
            <a:r>
              <a:rPr lang="en-US" u="sng" baseline="-25000" dirty="0">
                <a:latin typeface="+mj-lt"/>
                <a:sym typeface="Wingdings"/>
              </a:rPr>
              <a:t>2</a:t>
            </a:r>
            <a:r>
              <a:rPr lang="en-US" u="sng" dirty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8650" y="3680615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+mj-lt"/>
              </a:rPr>
              <a:t>Interleaved </a:t>
            </a:r>
            <a:r>
              <a:rPr lang="en-US" u="sng" dirty="0">
                <a:latin typeface="+mj-lt"/>
              </a:rPr>
              <a:t>schedule 1:</a:t>
            </a:r>
          </a:p>
        </p:txBody>
      </p:sp>
    </p:spTree>
    <p:extLst>
      <p:ext uri="{BB962C8B-B14F-4D97-AF65-F5344CB8AC3E}">
        <p14:creationId xmlns:p14="http://schemas.microsoft.com/office/powerpoint/2010/main" val="126500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36" y="102077"/>
            <a:ext cx="7886700" cy="994172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8651" y="2344565"/>
            <a:ext cx="4808054" cy="106043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6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8651" y="4193405"/>
            <a:ext cx="4808054" cy="106043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3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3" y="3589229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6059360" y="1340290"/>
          <a:ext cx="1390066" cy="6149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59360" y="2845912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$106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6046474" y="4699043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$112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887311" y="1312885"/>
            <a:ext cx="111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+mj-l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74506" y="3498526"/>
            <a:ext cx="113926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Different result than serial 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  <a:sym typeface="Wingdings"/>
              </a:rPr>
              <a:t>,T</a:t>
            </a:r>
            <a:r>
              <a:rPr lang="en-US" baseline="-25000" dirty="0">
                <a:latin typeface="+mj-lt"/>
                <a:sym typeface="Wingdings"/>
              </a:rPr>
              <a:t>2</a:t>
            </a:r>
            <a:r>
              <a:rPr lang="en-US" dirty="0">
                <a:latin typeface="+mj-lt"/>
              </a:rPr>
              <a:t>!</a:t>
            </a:r>
          </a:p>
        </p:txBody>
      </p:sp>
      <p:sp>
        <p:nvSpPr>
          <p:cNvPr id="48" name="Oval 47"/>
          <p:cNvSpPr/>
          <p:nvPr/>
        </p:nvSpPr>
        <p:spPr>
          <a:xfrm>
            <a:off x="6691533" y="4918150"/>
            <a:ext cx="575083" cy="448277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/>
          <p:cNvSpPr txBox="1"/>
          <p:nvPr/>
        </p:nvSpPr>
        <p:spPr>
          <a:xfrm>
            <a:off x="628651" y="1844740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schedule T</a:t>
            </a:r>
            <a:r>
              <a:rPr lang="en-US" u="sng" baseline="-25000" dirty="0">
                <a:latin typeface="+mj-lt"/>
              </a:rPr>
              <a:t>1</a:t>
            </a:r>
            <a:r>
              <a:rPr lang="en-US" u="sng" dirty="0">
                <a:latin typeface="+mj-lt"/>
                <a:sym typeface="Wingdings"/>
              </a:rPr>
              <a:t>,T</a:t>
            </a:r>
            <a:r>
              <a:rPr lang="en-US" u="sng" baseline="-25000" dirty="0">
                <a:latin typeface="+mj-lt"/>
                <a:sym typeface="Wingdings"/>
              </a:rPr>
              <a:t>2</a:t>
            </a:r>
            <a:r>
              <a:rPr lang="en-US" u="sng" dirty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8650" y="3680615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+mj-lt"/>
              </a:rPr>
              <a:t>Interleaved </a:t>
            </a:r>
            <a:r>
              <a:rPr lang="en-US" u="sng" dirty="0">
                <a:latin typeface="+mj-lt"/>
              </a:rPr>
              <a:t>schedule 2:</a:t>
            </a:r>
          </a:p>
        </p:txBody>
      </p:sp>
    </p:spTree>
    <p:extLst>
      <p:ext uri="{BB962C8B-B14F-4D97-AF65-F5344CB8AC3E}">
        <p14:creationId xmlns:p14="http://schemas.microsoft.com/office/powerpoint/2010/main" val="90419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20" y="129462"/>
            <a:ext cx="7886700" cy="994172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8651" y="2344565"/>
            <a:ext cx="4808054" cy="106043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0673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4999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3908" y="3555519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54499" y="3559396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8651" y="4193405"/>
            <a:ext cx="4808054" cy="106043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3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3" y="3589229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6059360" y="1340290"/>
          <a:ext cx="1390066" cy="6149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$50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$200</a:t>
                      </a:r>
                      <a:endParaRPr lang="en-US" sz="14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059360" y="2845912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$153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6046474" y="4699043"/>
          <a:ext cx="1390066" cy="6149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5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5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5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$159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$112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015699" y="1312885"/>
            <a:ext cx="98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+mj-lt"/>
              </a:rPr>
              <a:t>Starting Balance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23064" y="3405004"/>
            <a:ext cx="145522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Different result than serial 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  <a:sym typeface="Wingdings"/>
              </a:rPr>
              <a:t>,T</a:t>
            </a:r>
            <a:r>
              <a:rPr lang="en-US" baseline="-25000" dirty="0">
                <a:latin typeface="+mj-lt"/>
                <a:sym typeface="Wingdings"/>
              </a:rPr>
              <a:t>1</a:t>
            </a:r>
            <a:r>
              <a:rPr lang="en-US" dirty="0">
                <a:latin typeface="+mj-lt"/>
                <a:sym typeface="Wingdings"/>
              </a:rPr>
              <a:t> ALSO</a:t>
            </a:r>
            <a:r>
              <a:rPr lang="en-US" dirty="0">
                <a:latin typeface="+mj-lt"/>
              </a:rPr>
              <a:t>!</a:t>
            </a:r>
          </a:p>
        </p:txBody>
      </p:sp>
      <p:sp>
        <p:nvSpPr>
          <p:cNvPr id="48" name="Oval 47"/>
          <p:cNvSpPr/>
          <p:nvPr/>
        </p:nvSpPr>
        <p:spPr>
          <a:xfrm>
            <a:off x="6014672" y="4910499"/>
            <a:ext cx="575083" cy="448277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/>
          <p:cNvSpPr txBox="1"/>
          <p:nvPr/>
        </p:nvSpPr>
        <p:spPr>
          <a:xfrm>
            <a:off x="628651" y="1844740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schedule </a:t>
            </a:r>
            <a:r>
              <a:rPr lang="en-US" b="1" i="1" u="sng" dirty="0">
                <a:latin typeface="+mj-lt"/>
              </a:rPr>
              <a:t>T</a:t>
            </a:r>
            <a:r>
              <a:rPr lang="en-US" b="1" i="1" u="sng" baseline="-25000" dirty="0">
                <a:latin typeface="+mj-lt"/>
              </a:rPr>
              <a:t>2</a:t>
            </a:r>
            <a:r>
              <a:rPr lang="en-US" b="1" i="1" u="sng" dirty="0">
                <a:latin typeface="+mj-lt"/>
                <a:sym typeface="Wingdings"/>
              </a:rPr>
              <a:t>,T</a:t>
            </a:r>
            <a:r>
              <a:rPr lang="en-US" b="1" i="1" u="sng" baseline="-25000" dirty="0">
                <a:latin typeface="+mj-lt"/>
                <a:sym typeface="Wingdings"/>
              </a:rPr>
              <a:t>1</a:t>
            </a:r>
            <a:r>
              <a:rPr lang="en-US" b="1" i="1" u="sng" dirty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8650" y="3680615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+mj-lt"/>
              </a:rPr>
              <a:t>Interleaved </a:t>
            </a:r>
            <a:r>
              <a:rPr lang="en-US" u="sng" dirty="0">
                <a:latin typeface="+mj-lt"/>
              </a:rPr>
              <a:t>schedule 2:</a:t>
            </a:r>
          </a:p>
        </p:txBody>
      </p:sp>
    </p:spTree>
    <p:extLst>
      <p:ext uri="{BB962C8B-B14F-4D97-AF65-F5344CB8AC3E}">
        <p14:creationId xmlns:p14="http://schemas.microsoft.com/office/powerpoint/2010/main" val="114524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435" y="371665"/>
            <a:ext cx="7886700" cy="994172"/>
          </a:xfrm>
        </p:spPr>
        <p:txBody>
          <a:bodyPr/>
          <a:lstStyle/>
          <a:p>
            <a:r>
              <a:rPr lang="en-US" dirty="0"/>
              <a:t>Scheduling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902279" y="2726517"/>
            <a:ext cx="4808054" cy="106043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4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3"/>
              <a:ext cx="875211" cy="683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9"/>
              <a:ext cx="2161067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50456" cy="60789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3"/>
              <a:ext cx="2282050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3" y="3589229"/>
              <a:ext cx="2268224" cy="60789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078983" y="4327246"/>
            <a:ext cx="498603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This schedule is different than </a:t>
            </a:r>
            <a:r>
              <a:rPr lang="en-US" sz="2400" b="1" i="1" dirty="0">
                <a:latin typeface="+mj-lt"/>
              </a:rPr>
              <a:t>any serial order!</a:t>
            </a:r>
            <a:r>
              <a:rPr lang="en-US" sz="2400" dirty="0">
                <a:latin typeface="+mj-lt"/>
              </a:rPr>
              <a:t>  We say that it is </a:t>
            </a:r>
            <a:r>
              <a:rPr lang="en-US" sz="2400" b="1" u="sng" dirty="0">
                <a:latin typeface="+mj-lt"/>
              </a:rPr>
              <a:t>not serializable</a:t>
            </a:r>
            <a:endParaRPr lang="en-US" sz="24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02278" y="2213727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+mj-lt"/>
              </a:rPr>
              <a:t>Interleaved </a:t>
            </a:r>
            <a:r>
              <a:rPr lang="en-US" u="sng" dirty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25038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Scheduling Definitions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114549"/>
            <a:ext cx="8058150" cy="4443905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serial schedule</a:t>
            </a:r>
            <a:r>
              <a:rPr lang="en-US" dirty="0"/>
              <a:t> is one that does not interleave the actions of different transactions</a:t>
            </a:r>
          </a:p>
          <a:p>
            <a:endParaRPr lang="en-US" i="1" u="sng" dirty="0">
              <a:solidFill>
                <a:schemeClr val="accent2"/>
              </a:solidFill>
            </a:endParaRPr>
          </a:p>
          <a:p>
            <a:r>
              <a:rPr lang="en-US" i="1" dirty="0"/>
              <a:t>A </a:t>
            </a:r>
            <a:r>
              <a:rPr lang="en-US" b="1" u="sng" dirty="0"/>
              <a:t>serializable schedule</a:t>
            </a:r>
            <a:r>
              <a:rPr lang="en-US" dirty="0"/>
              <a:t> is a schedule that is equivalent to </a:t>
            </a:r>
            <a:r>
              <a:rPr lang="en-US" b="1" i="1" dirty="0"/>
              <a:t>some</a:t>
            </a:r>
            <a:r>
              <a:rPr lang="en-US" dirty="0"/>
              <a:t> serial schedule.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Schedule 1 </a:t>
            </a:r>
            <a:r>
              <a:rPr lang="en-US" dirty="0"/>
              <a:t>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Schedule 2</a:t>
            </a:r>
            <a:r>
              <a:rPr lang="en-US" dirty="0"/>
              <a:t> are </a:t>
            </a:r>
            <a:r>
              <a:rPr lang="en-US" b="1" u="sng" dirty="0"/>
              <a:t>equivalent </a:t>
            </a:r>
            <a:r>
              <a:rPr lang="en-US" dirty="0"/>
              <a:t>if,</a:t>
            </a:r>
            <a:r>
              <a:rPr lang="en-US" i="1" dirty="0"/>
              <a:t> </a:t>
            </a:r>
            <a:r>
              <a:rPr lang="en-US" b="1" i="1" dirty="0"/>
              <a:t>for any database state</a:t>
            </a:r>
            <a:r>
              <a:rPr lang="en-US" dirty="0"/>
              <a:t>, the effect on DB of executing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Schedule 1</a:t>
            </a:r>
            <a:r>
              <a:rPr lang="en-US" dirty="0"/>
              <a:t> </a:t>
            </a:r>
            <a:r>
              <a:rPr lang="en-US" b="1" dirty="0"/>
              <a:t>is identical to </a:t>
            </a:r>
            <a:r>
              <a:rPr lang="en-US" dirty="0"/>
              <a:t>the effect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Schedule 2</a:t>
            </a:r>
            <a:r>
              <a:rPr lang="en-US" dirty="0"/>
              <a:t> </a:t>
            </a:r>
          </a:p>
          <a:p>
            <a:endParaRPr lang="en-US" dirty="0"/>
          </a:p>
          <a:p>
            <a:pPr>
              <a:buFont typeface="Wingdings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574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85" y="241469"/>
            <a:ext cx="7886700" cy="994172"/>
          </a:xfrm>
        </p:spPr>
        <p:txBody>
          <a:bodyPr/>
          <a:lstStyle/>
          <a:p>
            <a:r>
              <a:rPr lang="en-US" dirty="0"/>
              <a:t>Serializable?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25849" y="3098349"/>
            <a:ext cx="5369882" cy="1280803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783641" cy="57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783641" cy="57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5" y="2639978"/>
              <a:ext cx="2194941" cy="57487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6441" y="2650774"/>
              <a:ext cx="2077333" cy="57487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321834" cy="57487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1159" y="3557633"/>
              <a:ext cx="2306360" cy="57487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303171" y="4537258"/>
            <a:ext cx="252650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Same as a serial schedule </a:t>
            </a:r>
            <a:r>
              <a:rPr lang="en-US" b="1" i="1" dirty="0">
                <a:latin typeface="+mj-lt"/>
              </a:rPr>
              <a:t>for all possible values of A, B = </a:t>
            </a:r>
            <a:r>
              <a:rPr lang="en-US" b="1" u="sng" dirty="0">
                <a:latin typeface="+mj-lt"/>
              </a:rPr>
              <a:t>serializable</a:t>
            </a:r>
            <a:endParaRPr lang="en-US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7190" y="175463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</a:t>
            </a:r>
            <a:r>
              <a:rPr lang="en-US" u="sng">
                <a:latin typeface="+mj-lt"/>
              </a:rPr>
              <a:t>schedules:</a:t>
            </a:r>
            <a:endParaRPr lang="en-US" u="sng" dirty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857189" y="2180608"/>
          <a:ext cx="297248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>
                          <a:sym typeface="Wingdings"/>
                        </a:rPr>
                        <a:t>,</a:t>
                      </a:r>
                      <a:r>
                        <a:rPr lang="en-US" sz="1400" dirty="0">
                          <a:sym typeface="Wingdings"/>
                        </a:rPr>
                        <a:t>T</a:t>
                      </a:r>
                      <a:r>
                        <a:rPr lang="en-US" sz="1400" baseline="-25000" dirty="0">
                          <a:sym typeface="Wingdings"/>
                        </a:rPr>
                        <a:t>2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1.06*(A+100)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1.06*(B-100)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>
                          <a:sym typeface="Wingdings"/>
                        </a:rPr>
                        <a:t>,</a:t>
                      </a:r>
                      <a:r>
                        <a:rPr lang="en-US" sz="1400" dirty="0">
                          <a:sym typeface="Wingdings"/>
                        </a:rPr>
                        <a:t>T</a:t>
                      </a:r>
                      <a:r>
                        <a:rPr lang="en-US" sz="1400" baseline="-25000" dirty="0">
                          <a:sym typeface="Wingdings"/>
                        </a:rPr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1.06*A + 100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1.06*B - 100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511626" y="3532307"/>
          <a:ext cx="2318050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r>
                        <a:rPr lang="en-US" sz="1400" dirty="0"/>
                        <a:t>1.06*(A+100)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1.06*(B-100)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5775547" y="2438783"/>
            <a:ext cx="3130826" cy="318053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ounded Rectangle 44"/>
          <p:cNvSpPr/>
          <p:nvPr/>
        </p:nvSpPr>
        <p:spPr>
          <a:xfrm>
            <a:off x="6438072" y="3781626"/>
            <a:ext cx="2450895" cy="318053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2168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729" y="261164"/>
            <a:ext cx="7886700" cy="994172"/>
          </a:xfrm>
        </p:spPr>
        <p:txBody>
          <a:bodyPr/>
          <a:lstStyle/>
          <a:p>
            <a:r>
              <a:rPr lang="en-US" dirty="0"/>
              <a:t>Serializable?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25849" y="3098349"/>
            <a:ext cx="5369882" cy="1280803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783641" cy="57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783641" cy="57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5" y="2639978"/>
              <a:ext cx="2194941" cy="57487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A += 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4810" y="2639978"/>
              <a:ext cx="2077333" cy="57487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B -= 100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321834" cy="57487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A *= 1.06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3050" y="3550697"/>
              <a:ext cx="2306360" cy="57487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B *= 1.06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303171" y="4537258"/>
            <a:ext cx="252650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Not </a:t>
            </a:r>
            <a:r>
              <a:rPr lang="en-US" i="1" dirty="0">
                <a:latin typeface="+mj-lt"/>
              </a:rPr>
              <a:t>equivalent</a:t>
            </a:r>
            <a:r>
              <a:rPr lang="en-US" dirty="0">
                <a:latin typeface="+mj-lt"/>
              </a:rPr>
              <a:t> to any serializable schedule</a:t>
            </a:r>
            <a:r>
              <a:rPr lang="en-US" b="1" i="1" dirty="0">
                <a:latin typeface="+mj-lt"/>
              </a:rPr>
              <a:t> = not </a:t>
            </a:r>
            <a:r>
              <a:rPr lang="en-US" b="1" u="sng" dirty="0">
                <a:latin typeface="+mj-lt"/>
              </a:rPr>
              <a:t>serializable</a:t>
            </a:r>
            <a:endParaRPr lang="en-US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7190" y="1754632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Serial </a:t>
            </a:r>
            <a:r>
              <a:rPr lang="en-US" u="sng">
                <a:latin typeface="+mj-lt"/>
              </a:rPr>
              <a:t>schedules:</a:t>
            </a:r>
            <a:endParaRPr lang="en-US" u="sng" dirty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857189" y="2180608"/>
          <a:ext cx="2972486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>
                          <a:sym typeface="Wingdings"/>
                        </a:rPr>
                        <a:t>,</a:t>
                      </a:r>
                      <a:r>
                        <a:rPr lang="en-US" sz="1400" dirty="0">
                          <a:sym typeface="Wingdings"/>
                        </a:rPr>
                        <a:t>T</a:t>
                      </a:r>
                      <a:r>
                        <a:rPr lang="en-US" sz="1400" baseline="-25000" dirty="0">
                          <a:sym typeface="Wingdings"/>
                        </a:rPr>
                        <a:t>2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1.06*(A+100)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1.06*(B-100)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baseline="0" dirty="0">
                          <a:sym typeface="Wingdings"/>
                        </a:rPr>
                        <a:t>,</a:t>
                      </a:r>
                      <a:r>
                        <a:rPr lang="en-US" sz="1400" dirty="0">
                          <a:sym typeface="Wingdings"/>
                        </a:rPr>
                        <a:t>T</a:t>
                      </a:r>
                      <a:r>
                        <a:rPr lang="en-US" sz="1400" baseline="-25000" dirty="0">
                          <a:sym typeface="Wingdings"/>
                        </a:rPr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1.06*A + 100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1.06*B - 100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511626" y="3532307"/>
          <a:ext cx="2318050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r>
                        <a:rPr lang="en-US" sz="1400" dirty="0"/>
                        <a:t>1.06*(A+100)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1.06*B - 100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34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</a:p>
          <a:p>
            <a:pPr lvl="1"/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Concurrency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/>
              <a:t>Scheduling</a:t>
            </a:r>
          </a:p>
          <a:p>
            <a:pPr lvl="1"/>
            <a:r>
              <a:rPr lang="en-US" altLang="zh-CN" b="1" dirty="0"/>
              <a:t>Anomaly</a:t>
            </a:r>
            <a:r>
              <a:rPr lang="zh-CN" altLang="en-US" b="1" dirty="0"/>
              <a:t> </a:t>
            </a:r>
            <a:r>
              <a:rPr lang="en-US" altLang="zh-CN" b="1" dirty="0"/>
              <a:t>types</a:t>
            </a:r>
          </a:p>
          <a:p>
            <a:pPr lvl="1"/>
            <a:r>
              <a:rPr lang="en-US" altLang="zh-CN" dirty="0"/>
              <a:t>Conflict </a:t>
            </a:r>
            <a:r>
              <a:rPr lang="en-US" altLang="zh-CN" dirty="0" err="1"/>
              <a:t>Serializability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7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31571" cy="1325563"/>
          </a:xfrm>
        </p:spPr>
        <p:txBody>
          <a:bodyPr/>
          <a:lstStyle/>
          <a:p>
            <a:r>
              <a:rPr lang="en-US" dirty="0"/>
              <a:t>What else can go wrong with interleaving?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Various anomalies which break isolation / </a:t>
            </a:r>
            <a:r>
              <a:rPr lang="en-US" sz="2400" dirty="0" err="1"/>
              <a:t>serializability</a:t>
            </a:r>
            <a:endParaRPr lang="en-US" sz="2400" dirty="0"/>
          </a:p>
          <a:p>
            <a:pPr lvl="1"/>
            <a:endParaRPr lang="en-US" dirty="0"/>
          </a:p>
          <a:p>
            <a:pPr lvl="1"/>
            <a:r>
              <a:rPr lang="en-US" dirty="0"/>
              <a:t>Often referred to by name…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sz="2400" dirty="0"/>
              <a:t>Occur because of / with certain “conflicts” between interleaved TXNs</a:t>
            </a:r>
          </a:p>
          <a:p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60" y="274685"/>
            <a:ext cx="7886700" cy="994172"/>
          </a:xfrm>
        </p:spPr>
        <p:txBody>
          <a:bodyPr/>
          <a:lstStyle/>
          <a:p>
            <a:r>
              <a:rPr lang="en-US" dirty="0"/>
              <a:t>The DBMS’s view of the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28650" y="2004091"/>
            <a:ext cx="3545785" cy="103429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1186779" cy="701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1186779" cy="701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1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3" y="2666679"/>
              <a:ext cx="2330438" cy="50639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>
                  <a:latin typeface="+mj-lt"/>
                </a:rPr>
                <a:t>A += 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3" y="2666677"/>
              <a:ext cx="2217947" cy="50639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+mj-lt"/>
                </a:rPr>
                <a:t>B -= 100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3" y="3585352"/>
              <a:ext cx="2452303" cy="5063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+mj-lt"/>
                </a:rPr>
                <a:t>A *= 1.06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3" y="3589230"/>
              <a:ext cx="2438244" cy="5063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+mj-lt"/>
                </a:rPr>
                <a:t>B *= 1.06</a:t>
              </a: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100306" y="5202294"/>
            <a:ext cx="6100047" cy="110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5982" y="4009393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5982" y="4619416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00306" y="4046229"/>
            <a:ext cx="639919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>
                <a:latin typeface="+mj-lt"/>
              </a:rPr>
              <a:t>R(A)</a:t>
            </a:r>
            <a:endParaRPr lang="en-US" sz="21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24658" y="4622870"/>
            <a:ext cx="639919" cy="41549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>
                <a:latin typeface="+mj-lt"/>
              </a:rPr>
              <a:t>R(A)</a:t>
            </a:r>
            <a:endParaRPr lang="en-US" sz="21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36728" y="4047467"/>
            <a:ext cx="734496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W(A)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15679" y="4622870"/>
            <a:ext cx="784794" cy="41549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W(A)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47771" y="4619416"/>
            <a:ext cx="631904" cy="41549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R(B)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38792" y="4619416"/>
            <a:ext cx="772543" cy="41549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W(B)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42867" y="4044991"/>
            <a:ext cx="631904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R(B)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79290" y="4046229"/>
            <a:ext cx="726481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W(B)</a:t>
            </a:r>
          </a:p>
        </p:txBody>
      </p:sp>
      <p:sp>
        <p:nvSpPr>
          <p:cNvPr id="3" name="Rectangle 2"/>
          <p:cNvSpPr/>
          <p:nvPr/>
        </p:nvSpPr>
        <p:spPr>
          <a:xfrm>
            <a:off x="254423" y="1574732"/>
            <a:ext cx="4437071" cy="166977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6032624" y="1931304"/>
            <a:ext cx="285912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Each action in the TXNs </a:t>
            </a:r>
            <a:r>
              <a:rPr lang="en-US" i="1" dirty="0">
                <a:latin typeface="+mj-lt"/>
              </a:rPr>
              <a:t>reads a value from global memory</a:t>
            </a:r>
            <a:r>
              <a:rPr lang="en-US" dirty="0">
                <a:latin typeface="+mj-lt"/>
              </a:rPr>
              <a:t> and then </a:t>
            </a:r>
            <a:r>
              <a:rPr lang="en-US" i="1" dirty="0">
                <a:latin typeface="+mj-lt"/>
              </a:rPr>
              <a:t>writes one back to it</a:t>
            </a:r>
          </a:p>
          <a:p>
            <a:endParaRPr lang="en-US" i="1" dirty="0">
              <a:latin typeface="+mj-lt"/>
            </a:endParaRPr>
          </a:p>
          <a:p>
            <a:r>
              <a:rPr lang="en-US" dirty="0">
                <a:latin typeface="+mj-lt"/>
              </a:rPr>
              <a:t>Scheduling order matters!</a:t>
            </a:r>
          </a:p>
        </p:txBody>
      </p:sp>
    </p:spTree>
    <p:extLst>
      <p:ext uri="{BB962C8B-B14F-4D97-AF65-F5344CB8AC3E}">
        <p14:creationId xmlns:p14="http://schemas.microsoft.com/office/powerpoint/2010/main" val="6140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Basic 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86307" y="4114508"/>
            <a:ext cx="7459606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u="sng" dirty="0"/>
              <a:t>Examples:</a:t>
            </a:r>
          </a:p>
          <a:p>
            <a:pPr>
              <a:lnSpc>
                <a:spcPct val="80000"/>
              </a:lnSpc>
            </a:pPr>
            <a:endParaRPr lang="en-US" sz="2800" u="sng" dirty="0"/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Transfer money between accounts</a:t>
            </a:r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endParaRPr lang="en-US" sz="2400" dirty="0"/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Purchase a group of products</a:t>
            </a:r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endParaRPr lang="en-US" sz="2400" dirty="0"/>
          </a:p>
          <a:p>
            <a:pPr marL="214313" indent="-214313"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Register for a class (either waitlist or allocated)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6307" y="2025435"/>
            <a:ext cx="5265254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700" dirty="0">
                <a:latin typeface="+mj-lt"/>
              </a:rPr>
              <a:t>A </a:t>
            </a:r>
            <a:r>
              <a:rPr lang="en-US" sz="2700" b="1" u="sng" dirty="0">
                <a:latin typeface="+mj-lt"/>
              </a:rPr>
              <a:t>transaction (“TXN”) </a:t>
            </a:r>
            <a:r>
              <a:rPr lang="en-US" sz="2700" dirty="0">
                <a:latin typeface="+mj-lt"/>
              </a:rPr>
              <a:t>is a sequence of one or more </a:t>
            </a:r>
            <a:r>
              <a:rPr lang="en-US" sz="2700" b="1" i="1" dirty="0">
                <a:latin typeface="+mj-lt"/>
              </a:rPr>
              <a:t>operations</a:t>
            </a:r>
            <a:r>
              <a:rPr lang="en-US" sz="2700" dirty="0">
                <a:latin typeface="+mj-lt"/>
              </a:rPr>
              <a:t> (reads or writes) which reflects </a:t>
            </a:r>
            <a:r>
              <a:rPr lang="en-US" sz="2700" b="1" i="1" dirty="0">
                <a:latin typeface="+mj-lt"/>
              </a:rPr>
              <a:t>a single real-world transition</a:t>
            </a:r>
            <a:r>
              <a:rPr lang="en-US" sz="2700" dirty="0">
                <a:latin typeface="+mj-lt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1335" y="2025435"/>
            <a:ext cx="247694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In the real world, a TXN either happened completely or not at all</a:t>
            </a:r>
          </a:p>
        </p:txBody>
      </p:sp>
    </p:spTree>
    <p:extLst>
      <p:ext uri="{BB962C8B-B14F-4D97-AF65-F5344CB8AC3E}">
        <p14:creationId xmlns:p14="http://schemas.microsoft.com/office/powerpoint/2010/main" val="139446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2914650"/>
            <a:ext cx="5328887" cy="1848199"/>
          </a:xfrm>
        </p:spPr>
        <p:txBody>
          <a:bodyPr>
            <a:normAutofit fontScale="85000" lnSpcReduction="10000"/>
          </a:bodyPr>
          <a:lstStyle/>
          <a:p>
            <a:pPr lvl="1"/>
            <a:endParaRPr lang="en-US" dirty="0"/>
          </a:p>
          <a:p>
            <a:r>
              <a:rPr lang="en-US" dirty="0"/>
              <a:t>Thus, there are three types of conflicts:</a:t>
            </a:r>
          </a:p>
          <a:p>
            <a:pPr lvl="1"/>
            <a:r>
              <a:rPr lang="en-US" dirty="0"/>
              <a:t>Read-Write conflicts (RW)</a:t>
            </a:r>
          </a:p>
          <a:p>
            <a:pPr lvl="1"/>
            <a:r>
              <a:rPr lang="en-US" dirty="0"/>
              <a:t>Write-Read conflicts (WR) </a:t>
            </a:r>
          </a:p>
          <a:p>
            <a:pPr lvl="1"/>
            <a:r>
              <a:rPr lang="en-US" dirty="0"/>
              <a:t>Write-Write conflicts (WW)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6001" y="3319376"/>
            <a:ext cx="22459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Why no “RR Conflict”?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1563" y="2121776"/>
            <a:ext cx="779378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100" dirty="0">
                <a:latin typeface="+mj-lt"/>
              </a:rPr>
              <a:t>Two actions </a:t>
            </a:r>
            <a:r>
              <a:rPr lang="en-US" sz="2100" b="1" u="sng" dirty="0">
                <a:latin typeface="+mj-lt"/>
              </a:rPr>
              <a:t>conflict</a:t>
            </a:r>
            <a:r>
              <a:rPr lang="en-US" sz="21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1563" y="4757783"/>
            <a:ext cx="7793788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latin typeface="+mj-lt"/>
              </a:rPr>
              <a:t>Interleaving anomalies occur with / because of these conflicts between TXNs</a:t>
            </a:r>
            <a:r>
              <a:rPr lang="en-US" sz="2100" dirty="0">
                <a:latin typeface="+mj-lt"/>
              </a:rPr>
              <a:t> </a:t>
            </a:r>
            <a:r>
              <a:rPr lang="en-US" sz="2100" i="1" dirty="0">
                <a:latin typeface="+mj-lt"/>
              </a:rPr>
              <a:t>(but these conflicts can occur without causing anomalies!)</a:t>
            </a:r>
          </a:p>
        </p:txBody>
      </p:sp>
    </p:spTree>
    <p:extLst>
      <p:ext uri="{BB962C8B-B14F-4D97-AF65-F5344CB8AC3E}">
        <p14:creationId xmlns:p14="http://schemas.microsoft.com/office/powerpoint/2010/main" val="26116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3809" y="5307460"/>
            <a:ext cx="4616393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100" i="1">
                <a:latin typeface="+mj-lt"/>
              </a:rPr>
              <a:t>Occurring </a:t>
            </a:r>
            <a:r>
              <a:rPr lang="en-US" sz="2100" i="1" dirty="0">
                <a:latin typeface="+mj-lt"/>
              </a:rPr>
              <a:t>with </a:t>
            </a:r>
            <a:r>
              <a:rPr lang="en-US" sz="2100" i="1">
                <a:latin typeface="+mj-lt"/>
              </a:rPr>
              <a:t>/ because of a </a:t>
            </a:r>
            <a:r>
              <a:rPr lang="en-US" sz="2100" b="1" i="1" dirty="0">
                <a:latin typeface="+mj-lt"/>
              </a:rPr>
              <a:t>RW conflict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81652" y="312684"/>
            <a:ext cx="8394334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+mn-lt"/>
              </a:rPr>
              <a:t>Classic Anomalies with Interleaved Execution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2196554"/>
            <a:ext cx="2830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“Unrepeatable read”: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64986" y="4774254"/>
            <a:ext cx="390108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8650" y="3543927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650" y="4185661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51591" y="3543927"/>
            <a:ext cx="639919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R(A)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05043" y="3543927"/>
            <a:ext cx="639919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R(A)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91144" y="2861959"/>
            <a:ext cx="30242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</a:t>
            </a:r>
            <a:r>
              <a:rPr lang="en-US" u="sng" dirty="0">
                <a:latin typeface="+mj-lt"/>
              </a:rPr>
              <a:t>reads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some data from A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to A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Then, 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reads from A again </a:t>
            </a:r>
            <a:r>
              <a:rPr lang="en-US" i="1" dirty="0">
                <a:latin typeface="+mj-lt"/>
              </a:rPr>
              <a:t>and now gets a different / inconsistent value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019356" y="4185663"/>
            <a:ext cx="1958242" cy="419501"/>
            <a:chOff x="2692474" y="4437882"/>
            <a:chExt cx="2610989" cy="559335"/>
          </a:xfrm>
        </p:grpSpPr>
        <p:sp>
          <p:nvSpPr>
            <p:cNvPr id="19" name="TextBox 18"/>
            <p:cNvSpPr txBox="1"/>
            <p:nvPr/>
          </p:nvSpPr>
          <p:spPr>
            <a:xfrm>
              <a:off x="2692474" y="4443219"/>
              <a:ext cx="853225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R(A)</a:t>
              </a:r>
              <a:endParaRPr lang="en-US" sz="21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6161" y="4442139"/>
              <a:ext cx="979328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4882" y="4437882"/>
              <a:ext cx="438581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28651" y="2861960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0849128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2457" y="5713109"/>
            <a:ext cx="4620176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100" i="1">
                <a:latin typeface="+mj-lt"/>
              </a:rPr>
              <a:t>Occurring with / because of </a:t>
            </a:r>
            <a:r>
              <a:rPr lang="en-US" sz="2100" i="1" dirty="0">
                <a:latin typeface="+mj-lt"/>
              </a:rPr>
              <a:t>a </a:t>
            </a:r>
            <a:r>
              <a:rPr lang="en-US" sz="2100" b="1" i="1" dirty="0">
                <a:latin typeface="+mj-lt"/>
              </a:rPr>
              <a:t>WR conflict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653" y="374848"/>
            <a:ext cx="83419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+mn-lt"/>
              </a:rPr>
              <a:t>Classic Anomalies with Interleaved Execution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2196554"/>
            <a:ext cx="533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“Dirty read” / Reading uncommitted data: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64986" y="4774254"/>
            <a:ext cx="390108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8650" y="3543927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650" y="4185661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0608" y="3543927"/>
            <a:ext cx="734496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99234" y="3548321"/>
            <a:ext cx="336952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91143" y="2861960"/>
            <a:ext cx="33533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some data to A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</a:t>
            </a:r>
            <a:r>
              <a:rPr lang="en-US" u="sng" dirty="0">
                <a:latin typeface="+mj-lt"/>
              </a:rPr>
              <a:t>reads</a:t>
            </a:r>
            <a:r>
              <a:rPr lang="en-US" dirty="0">
                <a:latin typeface="+mj-lt"/>
              </a:rPr>
              <a:t> from A, then writes back to A &amp; commits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then aborts- </a:t>
            </a:r>
            <a:r>
              <a:rPr lang="en-US" i="1" dirty="0">
                <a:latin typeface="+mj-lt"/>
              </a:rPr>
              <a:t>now T</a:t>
            </a:r>
            <a:r>
              <a:rPr lang="en-US" i="1" baseline="-25000" dirty="0">
                <a:latin typeface="+mj-lt"/>
              </a:rPr>
              <a:t>2</a:t>
            </a:r>
            <a:r>
              <a:rPr lang="en-US" i="1" dirty="0">
                <a:latin typeface="+mj-lt"/>
              </a:rPr>
              <a:t>’s result is based on an obsolete / inconsistent value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2498" y="4185664"/>
            <a:ext cx="1918941" cy="415498"/>
            <a:chOff x="2763331" y="4437882"/>
            <a:chExt cx="2558587" cy="553996"/>
          </a:xfrm>
        </p:grpSpPr>
        <p:sp>
          <p:nvSpPr>
            <p:cNvPr id="19" name="TextBox 18"/>
            <p:cNvSpPr txBox="1"/>
            <p:nvPr/>
          </p:nvSpPr>
          <p:spPr>
            <a:xfrm>
              <a:off x="2763331" y="4437882"/>
              <a:ext cx="853225" cy="5539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R(A)</a:t>
              </a:r>
              <a:endParaRPr lang="en-US" sz="21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17" y="4437882"/>
              <a:ext cx="979328" cy="5539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83337" y="4437882"/>
              <a:ext cx="438581" cy="55399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28651" y="2861960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9009078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1" y="2196554"/>
            <a:ext cx="195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“Lost update”: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64986" y="4774254"/>
            <a:ext cx="390108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8650" y="3543927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650" y="4185661"/>
            <a:ext cx="405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1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3997" y="3543927"/>
            <a:ext cx="734496" cy="41549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</a:rPr>
              <a:t>W(A)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91145" y="2861960"/>
            <a:ext cx="3314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</a:t>
            </a:r>
            <a:r>
              <a:rPr lang="en-US" i="1" u="sng" dirty="0">
                <a:latin typeface="+mj-lt"/>
              </a:rPr>
              <a:t>blind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some data to A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</a:t>
            </a:r>
            <a:r>
              <a:rPr lang="en-US" i="1" u="sng" dirty="0">
                <a:latin typeface="+mj-lt"/>
              </a:rPr>
              <a:t>blind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to A </a:t>
            </a:r>
            <a:r>
              <a:rPr lang="en-US" i="1" dirty="0">
                <a:latin typeface="+mj-lt"/>
              </a:rPr>
              <a:t>and B</a:t>
            </a:r>
          </a:p>
          <a:p>
            <a:pPr marL="257175" indent="-257175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dirty="0">
                <a:latin typeface="+mj-lt"/>
              </a:rPr>
              <a:t>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then </a:t>
            </a:r>
            <a:r>
              <a:rPr lang="en-US" i="1" u="sng" dirty="0">
                <a:latin typeface="+mj-lt"/>
              </a:rPr>
              <a:t>blind </a:t>
            </a:r>
            <a:r>
              <a:rPr lang="en-US" u="sng" dirty="0">
                <a:latin typeface="+mj-lt"/>
              </a:rPr>
              <a:t>writes</a:t>
            </a:r>
            <a:r>
              <a:rPr lang="en-US" dirty="0">
                <a:latin typeface="+mj-lt"/>
              </a:rPr>
              <a:t> to B; now we have T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’s value for B and T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’s value for A-</a:t>
            </a:r>
            <a:r>
              <a:rPr lang="en-US" i="1" dirty="0">
                <a:latin typeface="+mj-lt"/>
              </a:rPr>
              <a:t> </a:t>
            </a:r>
            <a:r>
              <a:rPr lang="en-US" b="1" i="1" dirty="0">
                <a:latin typeface="+mj-lt"/>
              </a:rPr>
              <a:t>not equivalent to any serial schedule!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8651" y="2861960"/>
            <a:ext cx="10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Example: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45458" y="3543929"/>
            <a:ext cx="1100181" cy="415498"/>
            <a:chOff x="5260608" y="3582236"/>
            <a:chExt cx="1466908" cy="553996"/>
          </a:xfrm>
        </p:grpSpPr>
        <p:sp>
          <p:nvSpPr>
            <p:cNvPr id="18" name="TextBox 17"/>
            <p:cNvSpPr txBox="1"/>
            <p:nvPr/>
          </p:nvSpPr>
          <p:spPr>
            <a:xfrm>
              <a:off x="5260608" y="3582236"/>
              <a:ext cx="968642" cy="55399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W(B)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8935" y="3582236"/>
              <a:ext cx="438581" cy="55399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>
                  <a:latin typeface="+mj-lt"/>
                </a:rPr>
                <a:t>C</a:t>
              </a:r>
              <a:endParaRPr lang="en-US" sz="2100" dirty="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22455" y="4185663"/>
            <a:ext cx="1878639" cy="419090"/>
            <a:chOff x="2696607" y="4437882"/>
            <a:chExt cx="2504851" cy="558787"/>
          </a:xfrm>
        </p:grpSpPr>
        <p:sp>
          <p:nvSpPr>
            <p:cNvPr id="19" name="TextBox 18"/>
            <p:cNvSpPr txBox="1"/>
            <p:nvPr/>
          </p:nvSpPr>
          <p:spPr>
            <a:xfrm>
              <a:off x="2696607" y="4437882"/>
              <a:ext cx="979328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W(A)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2877" y="4437882"/>
              <a:ext cx="438581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4551" y="4442671"/>
              <a:ext cx="968641" cy="55399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+mj-lt"/>
                </a:rPr>
                <a:t>W(B)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60072" y="5369949"/>
            <a:ext cx="4023858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>
                <a:latin typeface="+mj-lt"/>
              </a:rPr>
              <a:t>Occurring because of a </a:t>
            </a:r>
            <a:r>
              <a:rPr lang="en-US" sz="2100" b="1" i="1" dirty="0">
                <a:latin typeface="+mj-lt"/>
              </a:rPr>
              <a:t>WW conflict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28653" y="374848"/>
            <a:ext cx="834192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+mn-lt"/>
              </a:rPr>
              <a:t>Classic Anomalies with Interleaved Execution</a:t>
            </a:r>
          </a:p>
        </p:txBody>
      </p:sp>
    </p:spTree>
    <p:extLst>
      <p:ext uri="{BB962C8B-B14F-4D97-AF65-F5344CB8AC3E}">
        <p14:creationId xmlns:p14="http://schemas.microsoft.com/office/powerpoint/2010/main" val="20944982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build="p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</a:p>
          <a:p>
            <a:pPr lvl="1"/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Concurrency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/>
              <a:t>Scheduling</a:t>
            </a:r>
          </a:p>
          <a:p>
            <a:pPr lvl="1"/>
            <a:r>
              <a:rPr lang="en-US" altLang="zh-CN" dirty="0"/>
              <a:t>Anomaly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</a:p>
          <a:p>
            <a:pPr lvl="1"/>
            <a:r>
              <a:rPr lang="en-US" altLang="zh-CN" b="1" dirty="0"/>
              <a:t>Conflict </a:t>
            </a:r>
            <a:r>
              <a:rPr lang="en-US" altLang="zh-CN" b="1" dirty="0" err="1"/>
              <a:t>Serializability</a:t>
            </a:r>
            <a:endParaRPr lang="en-US" altLang="zh-CN" b="1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00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010" y="0"/>
            <a:ext cx="7886700" cy="1325563"/>
          </a:xfrm>
        </p:spPr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95464" y="3454313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5725" y="2286922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725" y="2837070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5464" y="2375357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04289" y="2375357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4881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07278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+mj-lt"/>
              </a:rPr>
              <a:t>Serial Schedule</a:t>
            </a:r>
            <a:r>
              <a:rPr lang="en-US" sz="2400" u="sng" dirty="0">
                <a:latin typeface="+mj-lt"/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9081" y="2860811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17906" y="2860811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8498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W(A)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0895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W(B)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95464" y="6098955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5725" y="4931564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5725" y="5481712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5464" y="5019999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09081" y="5019999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04881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W(A)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12070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W(B)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5725" y="4335330"/>
            <a:ext cx="2804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latin typeface="+mj-lt"/>
              </a:rPr>
              <a:t>Serializable Schedule</a:t>
            </a:r>
            <a:r>
              <a:rPr lang="en-US" sz="2400" u="sng" dirty="0">
                <a:latin typeface="+mj-lt"/>
              </a:rPr>
              <a:t>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04289" y="5505453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17906" y="5505453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13706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W(A)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20895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W(B)</a:t>
            </a:r>
          </a:p>
        </p:txBody>
      </p:sp>
    </p:spTree>
    <p:extLst>
      <p:ext uri="{BB962C8B-B14F-4D97-AF65-F5344CB8AC3E}">
        <p14:creationId xmlns:p14="http://schemas.microsoft.com/office/powerpoint/2010/main" val="37779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Serializable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28651" y="1813034"/>
            <a:ext cx="8168508" cy="49084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1976" y="1991436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All Schedules</a:t>
            </a:r>
          </a:p>
        </p:txBody>
      </p:sp>
      <p:sp>
        <p:nvSpPr>
          <p:cNvPr id="7" name="Oval 6"/>
          <p:cNvSpPr/>
          <p:nvPr/>
        </p:nvSpPr>
        <p:spPr>
          <a:xfrm>
            <a:off x="1629208" y="2693058"/>
            <a:ext cx="3478820" cy="32032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Serializable Schedule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59876" y="3472301"/>
            <a:ext cx="1992013" cy="22915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Conflict Serializable Schedule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90247" y="4880959"/>
            <a:ext cx="1268004" cy="8040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Serial Schedule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79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actions </a:t>
            </a:r>
            <a:r>
              <a:rPr lang="en-US" b="1" u="sng" dirty="0"/>
              <a:t>conflict</a:t>
            </a:r>
            <a:r>
              <a:rPr lang="en-US" dirty="0"/>
              <a:t> if all the conditions hold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) they are part of different TXNs, </a:t>
            </a:r>
          </a:p>
          <a:p>
            <a:pPr lvl="1"/>
            <a:r>
              <a:rPr lang="en-US" dirty="0"/>
              <a:t>ii) they involve the same variable, </a:t>
            </a:r>
          </a:p>
          <a:p>
            <a:pPr lvl="1"/>
            <a:r>
              <a:rPr lang="en-US" dirty="0"/>
              <a:t>iii) at least one of them is a write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47</a:t>
            </a:fld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628650" y="4087052"/>
            <a:ext cx="7989502" cy="1646518"/>
            <a:chOff x="2201260" y="3886535"/>
            <a:chExt cx="6507961" cy="1026204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R(A)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W(A)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W(B)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W(A)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W(B)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2536987" y="4659078"/>
            <a:ext cx="545201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610832" y="4659078"/>
            <a:ext cx="2342272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536987" y="4659078"/>
            <a:ext cx="141611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actions </a:t>
            </a:r>
            <a:r>
              <a:rPr lang="en-US" b="1" u="sng" dirty="0"/>
              <a:t>conflict</a:t>
            </a:r>
            <a:r>
              <a:rPr lang="en-US" dirty="0"/>
              <a:t> if all the conditions hold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) they are part of different TXNs, </a:t>
            </a:r>
          </a:p>
          <a:p>
            <a:pPr lvl="1"/>
            <a:r>
              <a:rPr lang="en-US" dirty="0"/>
              <a:t>ii) they involve the same variable, </a:t>
            </a:r>
          </a:p>
          <a:p>
            <a:pPr lvl="1"/>
            <a:r>
              <a:rPr lang="en-US" dirty="0"/>
              <a:t>iii) at least one of them is a write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3349742" y="5977739"/>
            <a:ext cx="3005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Find </a:t>
            </a:r>
            <a:r>
              <a:rPr lang="en-US" sz="2000" b="1">
                <a:solidFill>
                  <a:srgbClr val="FF0000"/>
                </a:solidFill>
              </a:rPr>
              <a:t>all the other conflicts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70034" y="4130335"/>
            <a:ext cx="7989502" cy="1646518"/>
            <a:chOff x="2201260" y="3886535"/>
            <a:chExt cx="6507961" cy="1026204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R(A)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W(A)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W(B)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W(A)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W(B)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2578371" y="4702361"/>
            <a:ext cx="545201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652216" y="4702361"/>
            <a:ext cx="2342272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578371" y="4702361"/>
            <a:ext cx="141611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8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S is </a:t>
            </a:r>
            <a:r>
              <a:rPr lang="en-US" b="1" dirty="0"/>
              <a:t>conflict serializable </a:t>
            </a:r>
            <a:r>
              <a:rPr lang="en-US" dirty="0"/>
              <a:t>if S is </a:t>
            </a:r>
            <a:r>
              <a:rPr lang="en-US" i="1" dirty="0">
                <a:solidFill>
                  <a:srgbClr val="ED7D31"/>
                </a:solidFill>
              </a:rPr>
              <a:t>conflict equivalent</a:t>
            </a:r>
            <a:r>
              <a:rPr lang="en-US" dirty="0"/>
              <a:t> to some serial schedule</a:t>
            </a:r>
          </a:p>
          <a:p>
            <a:endParaRPr lang="en-US" dirty="0"/>
          </a:p>
          <a:p>
            <a:r>
              <a:rPr lang="en-US" dirty="0"/>
              <a:t>Two schedules are </a:t>
            </a:r>
            <a:r>
              <a:rPr lang="en-US" dirty="0">
                <a:solidFill>
                  <a:srgbClr val="ED7D31"/>
                </a:solidFill>
              </a:rPr>
              <a:t>conflict equivalent </a:t>
            </a:r>
            <a:r>
              <a:rPr lang="en-US" dirty="0"/>
              <a:t>if:</a:t>
            </a:r>
          </a:p>
          <a:p>
            <a:pPr lvl="1">
              <a:buSzPct val="75000"/>
            </a:pPr>
            <a:r>
              <a:rPr lang="en-US" dirty="0"/>
              <a:t>They involve </a:t>
            </a:r>
            <a:r>
              <a:rPr lang="en-US" i="1" dirty="0"/>
              <a:t>the same actions of the same TXNs</a:t>
            </a:r>
            <a:endParaRPr lang="en-US" dirty="0"/>
          </a:p>
          <a:p>
            <a:pPr lvl="1">
              <a:buSzPct val="75000"/>
            </a:pPr>
            <a:r>
              <a:rPr lang="en-US" dirty="0"/>
              <a:t>Every </a:t>
            </a:r>
            <a:r>
              <a:rPr lang="en-US" i="1" dirty="0"/>
              <a:t>pair of conflicting actions</a:t>
            </a:r>
            <a:r>
              <a:rPr lang="en-US" dirty="0"/>
              <a:t> of two TXNs are </a:t>
            </a:r>
            <a:r>
              <a:rPr lang="en-US" i="1" dirty="0"/>
              <a:t>ordered in the same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5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in SQL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“ad-hoc” SQL:</a:t>
            </a:r>
          </a:p>
          <a:p>
            <a:pPr lvl="1"/>
            <a:r>
              <a:rPr lang="en-US" dirty="0"/>
              <a:t>Default: each statement = one transaction</a:t>
            </a:r>
          </a:p>
          <a:p>
            <a:pPr lvl="1"/>
            <a:endParaRPr lang="en-US" dirty="0"/>
          </a:p>
          <a:p>
            <a:r>
              <a:rPr lang="en-US" dirty="0"/>
              <a:t>In a program, multiple statements can be grouped together as a transaction: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368238" y="4422637"/>
            <a:ext cx="6407523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Bank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amount = amount – 100 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name = ‘Bob’</a:t>
            </a:r>
            <a:endParaRPr lang="en-US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Bank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amount = amount + 100 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name = ‘Joe’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9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they conflict equivalent?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57695" cy="4351338"/>
          </a:xfrm>
        </p:spPr>
        <p:txBody>
          <a:bodyPr>
            <a:normAutofit fontScale="92500"/>
          </a:bodyPr>
          <a:lstStyle/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“They involve </a:t>
            </a:r>
            <a:r>
              <a:rPr lang="en-US" i="1" dirty="0"/>
              <a:t>the same actions of the same TXNs” </a:t>
            </a:r>
            <a:r>
              <a:rPr lang="en-US" dirty="0"/>
              <a:t>does not hold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50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95972" y="2015379"/>
            <a:ext cx="4861978" cy="976527"/>
            <a:chOff x="542809" y="2322356"/>
            <a:chExt cx="6561865" cy="965384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95972" y="3683565"/>
            <a:ext cx="4861978" cy="976527"/>
            <a:chOff x="542809" y="2322356"/>
            <a:chExt cx="6561865" cy="9653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187105" y="3177527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010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they conflict equivalent?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“Every </a:t>
            </a:r>
            <a:r>
              <a:rPr lang="en-US" i="1" dirty="0"/>
              <a:t>pair of conflicting actions</a:t>
            </a:r>
            <a:r>
              <a:rPr lang="en-US" dirty="0"/>
              <a:t> of two TXNs are </a:t>
            </a:r>
            <a:r>
              <a:rPr lang="en-US" i="1" dirty="0"/>
              <a:t>ordered in the same way” </a:t>
            </a:r>
            <a:r>
              <a:rPr lang="en-US" dirty="0"/>
              <a:t>does not hold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51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512166" y="1842870"/>
            <a:ext cx="4861978" cy="976527"/>
            <a:chOff x="542809" y="2322356"/>
            <a:chExt cx="6561865" cy="965384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>
            <a:off x="3859349" y="2173482"/>
            <a:ext cx="1638292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3522699" y="1730726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147981" y="2231261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1553118" y="3803678"/>
            <a:ext cx="4861978" cy="976527"/>
            <a:chOff x="542809" y="2322356"/>
            <a:chExt cx="6561865" cy="965384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V="1">
            <a:off x="4454465" y="4134290"/>
            <a:ext cx="1678760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788846" y="3703565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117721" y="4162085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357756" y="2995679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2607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98" grpId="0" animBg="1"/>
      <p:bldP spid="99" grpId="0" animBg="1"/>
      <p:bldP spid="10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they conflict equivalent?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32830"/>
          </a:xfrm>
        </p:spPr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>
              <a:buSzPct val="75000"/>
            </a:pPr>
            <a:r>
              <a:rPr lang="en-US" dirty="0"/>
              <a:t>They involve </a:t>
            </a:r>
            <a:r>
              <a:rPr lang="en-US" i="1" dirty="0"/>
              <a:t>the same actions of the same TXNs</a:t>
            </a:r>
            <a:endParaRPr lang="en-US" dirty="0"/>
          </a:p>
          <a:p>
            <a:pPr>
              <a:buSzPct val="75000"/>
            </a:pPr>
            <a:r>
              <a:rPr lang="en-US" dirty="0"/>
              <a:t>Every </a:t>
            </a:r>
            <a:r>
              <a:rPr lang="en-US" i="1" dirty="0"/>
              <a:t>pair of conflicting actions</a:t>
            </a:r>
            <a:r>
              <a:rPr lang="en-US" dirty="0"/>
              <a:t> of two TXNs are </a:t>
            </a:r>
            <a:r>
              <a:rPr lang="en-US" i="1" dirty="0"/>
              <a:t>ordered in the same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52</a:t>
            </a:fld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211295" y="2755446"/>
            <a:ext cx="938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YES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1374429" y="1933777"/>
            <a:ext cx="4861978" cy="976527"/>
            <a:chOff x="542809" y="2322356"/>
            <a:chExt cx="6561865" cy="965384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2012673" y="2264389"/>
            <a:ext cx="252980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572817" y="2264389"/>
            <a:ext cx="1444023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2572817" y="2264389"/>
            <a:ext cx="196966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139552" y="2264389"/>
            <a:ext cx="251611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721612" y="2264389"/>
            <a:ext cx="141318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3721612" y="2264389"/>
            <a:ext cx="193405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1553885" y="3680423"/>
            <a:ext cx="4861978" cy="976527"/>
            <a:chOff x="542809" y="2322356"/>
            <a:chExt cx="6561865" cy="965384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cxnSp>
        <p:nvCxnSpPr>
          <p:cNvPr id="130" name="Straight Arrow Connector 129"/>
          <p:cNvCxnSpPr/>
          <p:nvPr/>
        </p:nvCxnSpPr>
        <p:spPr>
          <a:xfrm>
            <a:off x="2192129" y="4011035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2752273" y="4011035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2752273" y="4011035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403136" y="4011035"/>
            <a:ext cx="143199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4985196" y="4011035"/>
            <a:ext cx="32905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4985196" y="4011035"/>
            <a:ext cx="84993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Conflict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graph where the </a:t>
            </a:r>
            <a:r>
              <a:rPr lang="en-US" b="1" dirty="0"/>
              <a:t>nodes are TXNs</a:t>
            </a:r>
            <a:r>
              <a:rPr lang="en-US" dirty="0"/>
              <a:t>, and there is an edge from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 err="1">
                <a:sym typeface="Wingdings"/>
              </a:rPr>
              <a:t>T</a:t>
            </a:r>
            <a:r>
              <a:rPr lang="en-US" baseline="-25000" dirty="0" err="1">
                <a:sym typeface="Wingdings"/>
              </a:rPr>
              <a:t>j</a:t>
            </a:r>
            <a:r>
              <a:rPr lang="en-US" dirty="0">
                <a:sym typeface="Wingdings"/>
              </a:rPr>
              <a:t> </a:t>
            </a:r>
            <a:r>
              <a:rPr lang="en-US" b="1" dirty="0">
                <a:sym typeface="Wingdings"/>
              </a:rPr>
              <a:t>if any actions in </a:t>
            </a:r>
            <a:r>
              <a:rPr lang="en-US" b="1" dirty="0" err="1">
                <a:sym typeface="Wingdings"/>
              </a:rPr>
              <a:t>T</a:t>
            </a:r>
            <a:r>
              <a:rPr lang="en-US" b="1" baseline="-25000" dirty="0" err="1">
                <a:sym typeface="Wingdings"/>
              </a:rPr>
              <a:t>i</a:t>
            </a:r>
            <a:r>
              <a:rPr lang="en-US" b="1" dirty="0">
                <a:sym typeface="Wingdings"/>
              </a:rPr>
              <a:t> </a:t>
            </a:r>
            <a:r>
              <a:rPr lang="en-US" b="1" u="sng" dirty="0">
                <a:sym typeface="Wingdings"/>
              </a:rPr>
              <a:t>precede and conflict with</a:t>
            </a:r>
            <a:r>
              <a:rPr lang="en-US" b="1" dirty="0">
                <a:sym typeface="Wingdings"/>
              </a:rPr>
              <a:t> any actions in </a:t>
            </a:r>
            <a:r>
              <a:rPr lang="en-US" b="1" dirty="0" err="1">
                <a:sym typeface="Wingdings"/>
              </a:rPr>
              <a:t>T</a:t>
            </a:r>
            <a:r>
              <a:rPr lang="en-US" b="1" baseline="-25000" dirty="0" err="1">
                <a:sym typeface="Wingdings"/>
              </a:rPr>
              <a:t>j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53953" y="3684945"/>
            <a:ext cx="632697" cy="632697"/>
            <a:chOff x="7435034" y="4492691"/>
            <a:chExt cx="632697" cy="632697"/>
          </a:xfrm>
        </p:grpSpPr>
        <p:sp>
          <p:nvSpPr>
            <p:cNvPr id="6" name="Oval 5"/>
            <p:cNvSpPr/>
            <p:nvPr/>
          </p:nvSpPr>
          <p:spPr>
            <a:xfrm>
              <a:off x="7435034" y="4492691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82333" y="461504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1800" y="3695675"/>
            <a:ext cx="632697" cy="632697"/>
            <a:chOff x="8962881" y="4512752"/>
            <a:chExt cx="632697" cy="632697"/>
          </a:xfrm>
        </p:grpSpPr>
        <p:sp>
          <p:nvSpPr>
            <p:cNvPr id="9" name="Oval 8"/>
            <p:cNvSpPr/>
            <p:nvPr/>
          </p:nvSpPr>
          <p:spPr>
            <a:xfrm>
              <a:off x="8962881" y="4512752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05830" y="462437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1605859" y="3807297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45715" y="3807297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05859" y="3807297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6957" y="4443083"/>
            <a:ext cx="4452492" cy="101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7471" y="347668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T</a:t>
            </a:r>
            <a:r>
              <a:rPr lang="en-US" b="1" baseline="-25000" dirty="0">
                <a:solidFill>
                  <a:srgbClr val="C00000"/>
                </a:solidFill>
                <a:latin typeface="+mj-lt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7471" y="392902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957" y="3530298"/>
            <a:ext cx="457515" cy="27699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R(A)</a:t>
            </a:r>
            <a:endParaRPr lang="en-US" sz="12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19040" y="3530298"/>
            <a:ext cx="475363" cy="27699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R(B)</a:t>
            </a:r>
            <a:endParaRPr lang="en-US" sz="1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2596" y="3530298"/>
            <a:ext cx="526525" cy="27699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W(A)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75519" y="3530298"/>
            <a:ext cx="526525" cy="27699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W(B)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65754" y="4021355"/>
            <a:ext cx="459846" cy="276999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R(A)</a:t>
            </a:r>
            <a:endParaRPr lang="en-US" sz="12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7836" y="4021355"/>
            <a:ext cx="450220" cy="276999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R(B)</a:t>
            </a:r>
            <a:endParaRPr lang="en-US" sz="12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91391" y="4021355"/>
            <a:ext cx="526525" cy="276999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W(A)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88712" y="4021355"/>
            <a:ext cx="526525" cy="276999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W(B)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256722" y="3807297"/>
            <a:ext cx="143199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38782" y="3807297"/>
            <a:ext cx="32905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38782" y="3807297"/>
            <a:ext cx="84993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5599826" y="3738047"/>
            <a:ext cx="678024" cy="49105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486650" y="4001294"/>
            <a:ext cx="895150" cy="1073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95541" y="5244315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conflict graph is </a:t>
            </a:r>
            <a:r>
              <a:rPr lang="en-US" sz="2800" b="1" u="sng" dirty="0">
                <a:latin typeface="+mj-lt"/>
              </a:rPr>
              <a:t>acyclic</a:t>
            </a:r>
          </a:p>
        </p:txBody>
      </p:sp>
    </p:spTree>
    <p:extLst>
      <p:ext uri="{BB962C8B-B14F-4D97-AF65-F5344CB8AC3E}">
        <p14:creationId xmlns:p14="http://schemas.microsoft.com/office/powerpoint/2010/main" val="108981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80" y="340221"/>
            <a:ext cx="8832850" cy="1325563"/>
          </a:xfrm>
        </p:spPr>
        <p:txBody>
          <a:bodyPr/>
          <a:lstStyle/>
          <a:p>
            <a:r>
              <a:rPr lang="en-US"/>
              <a:t>Is this schedule </a:t>
            </a:r>
            <a:r>
              <a:rPr lang="en-US" dirty="0"/>
              <a:t>conflict serializable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54</a:t>
            </a:fld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6690870" y="2287723"/>
            <a:ext cx="632697" cy="632697"/>
            <a:chOff x="7435034" y="4492691"/>
            <a:chExt cx="632697" cy="632697"/>
          </a:xfrm>
        </p:grpSpPr>
        <p:sp>
          <p:nvSpPr>
            <p:cNvPr id="114" name="Oval 113"/>
            <p:cNvSpPr/>
            <p:nvPr/>
          </p:nvSpPr>
          <p:spPr>
            <a:xfrm>
              <a:off x="7435034" y="4492691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582333" y="461504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8218717" y="2298453"/>
            <a:ext cx="632697" cy="632697"/>
            <a:chOff x="8962881" y="4512752"/>
            <a:chExt cx="632697" cy="632697"/>
          </a:xfrm>
        </p:grpSpPr>
        <p:sp>
          <p:nvSpPr>
            <p:cNvPr id="117" name="Oval 116"/>
            <p:cNvSpPr/>
            <p:nvPr/>
          </p:nvSpPr>
          <p:spPr>
            <a:xfrm>
              <a:off x="8962881" y="4512752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105830" y="462437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</p:grpSp>
      <p:cxnSp>
        <p:nvCxnSpPr>
          <p:cNvPr id="119" name="Straight Arrow Connector 118"/>
          <p:cNvCxnSpPr>
            <a:stCxn id="114" idx="5"/>
            <a:endCxn id="117" idx="3"/>
          </p:cNvCxnSpPr>
          <p:nvPr/>
        </p:nvCxnSpPr>
        <p:spPr>
          <a:xfrm>
            <a:off x="7230911" y="2827764"/>
            <a:ext cx="1080462" cy="1073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ight Arrow 119"/>
          <p:cNvSpPr/>
          <p:nvPr/>
        </p:nvSpPr>
        <p:spPr>
          <a:xfrm>
            <a:off x="5426178" y="2299230"/>
            <a:ext cx="678024" cy="49105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270866" y="2053764"/>
            <a:ext cx="4861978" cy="976527"/>
            <a:chOff x="542809" y="2322356"/>
            <a:chExt cx="6561865" cy="965384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C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W(A)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W(B)</a:t>
              </a:r>
            </a:p>
          </p:txBody>
        </p:sp>
      </p:grpSp>
      <p:cxnSp>
        <p:nvCxnSpPr>
          <p:cNvPr id="133" name="Straight Arrow Connector 132"/>
          <p:cNvCxnSpPr/>
          <p:nvPr/>
        </p:nvCxnSpPr>
        <p:spPr>
          <a:xfrm>
            <a:off x="909110" y="2384376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469254" y="2384376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1469254" y="2384376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3397323" y="2384376"/>
            <a:ext cx="145365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994504" y="2384376"/>
            <a:ext cx="27440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3994504" y="2384376"/>
            <a:ext cx="85646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114" idx="7"/>
          </p:cNvCxnSpPr>
          <p:nvPr/>
        </p:nvCxnSpPr>
        <p:spPr>
          <a:xfrm flipH="1" flipV="1">
            <a:off x="7230911" y="2380379"/>
            <a:ext cx="1130755" cy="2969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ontent Placeholder 2"/>
          <p:cNvSpPr>
            <a:spLocks noGrp="1"/>
          </p:cNvSpPr>
          <p:nvPr>
            <p:ph idx="1"/>
          </p:nvPr>
        </p:nvSpPr>
        <p:spPr>
          <a:xfrm>
            <a:off x="680352" y="3258025"/>
            <a:ext cx="78867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all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the schedule as a conflict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whether the graph has a cycle</a:t>
            </a:r>
          </a:p>
          <a:p>
            <a:pPr lvl="1"/>
            <a:r>
              <a:rPr lang="en-US" dirty="0"/>
              <a:t>Yes </a:t>
            </a:r>
            <a:r>
              <a:rPr lang="en-US" dirty="0">
                <a:sym typeface="Wingdings"/>
              </a:rPr>
              <a:t> not </a:t>
            </a:r>
            <a:r>
              <a:rPr lang="en-US" dirty="0"/>
              <a:t>conflict serializable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conflict serializable</a:t>
            </a:r>
          </a:p>
          <a:p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564233" y="4028555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382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4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in SQLite are serializable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err="1">
                <a:hlinkClick r:id="rId2"/>
              </a:rPr>
              <a:t>www.sqlite.org</a:t>
            </a:r>
            <a:r>
              <a:rPr lang="en-US" sz="1800" dirty="0">
                <a:hlinkClick r:id="rId2"/>
              </a:rPr>
              <a:t>/</a:t>
            </a:r>
            <a:r>
              <a:rPr lang="en-US" sz="1800" dirty="0" err="1">
                <a:hlinkClick r:id="rId2"/>
              </a:rPr>
              <a:t>isolation.html</a:t>
            </a:r>
            <a:r>
              <a:rPr lang="en-US" sz="1800" dirty="0"/>
              <a:t>)</a:t>
            </a:r>
          </a:p>
          <a:p>
            <a:r>
              <a:rPr lang="en-US" dirty="0"/>
              <a:t>Isolation Levels in SQL Server </a:t>
            </a:r>
            <a:r>
              <a:rPr lang="en-US" sz="1600" dirty="0"/>
              <a:t>(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err="1">
                <a:hlinkClick r:id="rId3"/>
              </a:rPr>
              <a:t>docs.microsoft.com</a:t>
            </a:r>
            <a:r>
              <a:rPr lang="en-US" sz="1600" dirty="0">
                <a:hlinkClick r:id="rId3"/>
              </a:rPr>
              <a:t>/</a:t>
            </a:r>
            <a:r>
              <a:rPr lang="en-US" sz="1600" dirty="0" err="1">
                <a:hlinkClick r:id="rId3"/>
              </a:rPr>
              <a:t>en</a:t>
            </a:r>
            <a:r>
              <a:rPr lang="en-US" sz="1600" dirty="0">
                <a:hlinkClick r:id="rId3"/>
              </a:rPr>
              <a:t>-us/</a:t>
            </a:r>
            <a:r>
              <a:rPr lang="en-US" sz="1600" dirty="0" err="1">
                <a:hlinkClick r:id="rId3"/>
              </a:rPr>
              <a:t>sql</a:t>
            </a:r>
            <a:r>
              <a:rPr lang="en-US" sz="1600" dirty="0">
                <a:hlinkClick r:id="rId3"/>
              </a:rPr>
              <a:t>/t-</a:t>
            </a:r>
            <a:r>
              <a:rPr lang="en-US" sz="1600" dirty="0" err="1">
                <a:hlinkClick r:id="rId3"/>
              </a:rPr>
              <a:t>sql</a:t>
            </a:r>
            <a:r>
              <a:rPr lang="en-US" sz="1600" dirty="0">
                <a:hlinkClick r:id="rId3"/>
              </a:rPr>
              <a:t>/statements/</a:t>
            </a:r>
            <a:r>
              <a:rPr lang="en-US" sz="1600" dirty="0" err="1">
                <a:hlinkClick r:id="rId3"/>
              </a:rPr>
              <a:t>set-transaction-isolation-level-transact-sql?view</a:t>
            </a:r>
            <a:r>
              <a:rPr lang="en-US" sz="1600" dirty="0">
                <a:hlinkClick r:id="rId3"/>
              </a:rPr>
              <a:t>=sql-server-2017</a:t>
            </a:r>
            <a:r>
              <a:rPr lang="en-US" sz="16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55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60" y="3371079"/>
            <a:ext cx="6244874" cy="3198594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4918840" y="5824122"/>
            <a:ext cx="1545021" cy="612648"/>
          </a:xfrm>
          <a:prstGeom prst="wedgeRoundRectCallout">
            <a:avLst>
              <a:gd name="adj1" fmla="val -117490"/>
              <a:gd name="adj2" fmla="val -55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ACID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10357" y="6481639"/>
            <a:ext cx="212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out CMPT 454</a:t>
            </a:r>
          </a:p>
        </p:txBody>
      </p:sp>
    </p:spTree>
    <p:extLst>
      <p:ext uri="{BB962C8B-B14F-4D97-AF65-F5344CB8AC3E}">
        <p14:creationId xmlns:p14="http://schemas.microsoft.com/office/powerpoint/2010/main" val="159505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2272483"/>
            <a:ext cx="338989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Locking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50" y="2948288"/>
            <a:ext cx="2265948" cy="16994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51" y="2965270"/>
            <a:ext cx="2900892" cy="16317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506451" y="2279627"/>
            <a:ext cx="292432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75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Timestamp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Ordering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9725" y="5151309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2-phase</a:t>
            </a:r>
            <a:r>
              <a:rPr lang="zh-CN" altLang="en-US" sz="1600" dirty="0"/>
              <a:t> </a:t>
            </a:r>
            <a:r>
              <a:rPr lang="en-US" altLang="zh-CN" sz="1600" dirty="0"/>
              <a:t>locking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21922" y="5246218"/>
            <a:ext cx="3686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Multi-version concurrency control</a:t>
            </a:r>
            <a:r>
              <a:rPr lang="zh-CN" altLang="en-US" sz="1600" dirty="0"/>
              <a:t> </a:t>
            </a:r>
            <a:r>
              <a:rPr lang="en-US" altLang="zh-CN" sz="1600" dirty="0"/>
              <a:t>(MVCC)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378239" y="6210915"/>
            <a:ext cx="212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out CMPT 454</a:t>
            </a:r>
          </a:p>
        </p:txBody>
      </p:sp>
    </p:spTree>
    <p:extLst>
      <p:ext uri="{BB962C8B-B14F-4D97-AF65-F5344CB8AC3E}">
        <p14:creationId xmlns:p14="http://schemas.microsoft.com/office/powerpoint/2010/main" val="198738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</a:p>
          <a:p>
            <a:pPr lvl="1"/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Concurrency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</a:p>
          <a:p>
            <a:pPr lvl="1"/>
            <a:r>
              <a:rPr lang="en-US" altLang="zh-CN" dirty="0"/>
              <a:t>Scheduling</a:t>
            </a:r>
          </a:p>
          <a:p>
            <a:pPr lvl="1"/>
            <a:r>
              <a:rPr lang="en-US" altLang="zh-CN" dirty="0"/>
              <a:t>Anomaly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</a:p>
          <a:p>
            <a:pPr lvl="1"/>
            <a:r>
              <a:rPr lang="en-US" altLang="zh-CN" dirty="0"/>
              <a:t>Conflict </a:t>
            </a:r>
            <a:r>
              <a:rPr lang="en-US" altLang="zh-CN" dirty="0" err="1"/>
              <a:t>Serializability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57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5795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AF9547-1ADA-7741-9454-C97103F281D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85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 for Transactions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67651"/>
            <a:ext cx="8089681" cy="4816928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Grouping user actions (reads &amp; writes) into </a:t>
            </a:r>
            <a:r>
              <a:rPr lang="en-US" i="1" dirty="0"/>
              <a:t>transactions </a:t>
            </a:r>
            <a:r>
              <a:rPr lang="en-US" dirty="0"/>
              <a:t>helps with two goals:</a:t>
            </a:r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b="1" u="sng" dirty="0"/>
              <a:t>Recovery &amp; Durability</a:t>
            </a:r>
            <a:r>
              <a:rPr lang="en-US" dirty="0"/>
              <a:t>:  Keeping the DBMS data consistent  and durable in the face of crashes, aborts, system shutdowns, etc.</a:t>
            </a:r>
          </a:p>
          <a:p>
            <a:pPr marL="385763" indent="-385763">
              <a:buFont typeface="+mj-lt"/>
              <a:buAutoNum type="arabicPeriod"/>
            </a:pPr>
            <a:endParaRPr lang="en-US" b="1" u="sng" dirty="0"/>
          </a:p>
          <a:p>
            <a:pPr marL="385763" indent="-385763">
              <a:buFont typeface="+mj-lt"/>
              <a:buAutoNum type="arabicPeriod"/>
            </a:pPr>
            <a:r>
              <a:rPr lang="en-US" b="1" u="sng" dirty="0"/>
              <a:t>Concurrency:</a:t>
            </a:r>
            <a:r>
              <a:rPr lang="en-US" dirty="0"/>
              <a:t>  Achieving better performance by parallelizing TXNs </a:t>
            </a:r>
            <a:r>
              <a:rPr lang="en-US" i="1" dirty="0"/>
              <a:t>without</a:t>
            </a:r>
            <a:r>
              <a:rPr lang="en-US" dirty="0"/>
              <a:t> creating anomalies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8354949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041072"/>
            <a:ext cx="7886700" cy="240344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u="sng" dirty="0"/>
              <a:t>1. Recovery &amp; Durability</a:t>
            </a:r>
            <a:r>
              <a:rPr lang="en-US" sz="2700" dirty="0"/>
              <a:t> of user data is essential for reliable DBMS usage</a:t>
            </a:r>
          </a:p>
          <a:p>
            <a:pPr lvl="1">
              <a:buSzPct val="75000"/>
            </a:pPr>
            <a:endParaRPr lang="en-US" sz="2100" dirty="0"/>
          </a:p>
          <a:p>
            <a:pPr lvl="1">
              <a:buSzPct val="75000"/>
            </a:pPr>
            <a:r>
              <a:rPr lang="en-US" sz="2100" dirty="0"/>
              <a:t>The DBMS may experience crashes (e.g. power outages, etc.)</a:t>
            </a:r>
          </a:p>
          <a:p>
            <a:pPr lvl="1">
              <a:buSzPct val="75000"/>
            </a:pPr>
            <a:endParaRPr lang="en-US" sz="2100" dirty="0"/>
          </a:p>
          <a:p>
            <a:pPr lvl="1">
              <a:buSzPct val="75000"/>
            </a:pPr>
            <a:r>
              <a:rPr lang="en-US" sz="2100" dirty="0"/>
              <a:t>Individual TXNs may be aborted (e.g. by the user)</a:t>
            </a:r>
          </a:p>
        </p:txBody>
      </p:sp>
      <p:sp>
        <p:nvSpPr>
          <p:cNvPr id="2" name="Rectangle 1"/>
          <p:cNvSpPr/>
          <p:nvPr/>
        </p:nvSpPr>
        <p:spPr>
          <a:xfrm>
            <a:off x="628650" y="4761034"/>
            <a:ext cx="78867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SzPct val="75000"/>
            </a:pPr>
            <a:r>
              <a:rPr lang="en-US" sz="2400" b="1" dirty="0">
                <a:latin typeface="+mj-lt"/>
              </a:rPr>
              <a:t>Idea</a:t>
            </a:r>
            <a:r>
              <a:rPr lang="en-US" sz="2400" dirty="0">
                <a:latin typeface="+mj-lt"/>
              </a:rPr>
              <a:t>: Make sure that TXNs are either </a:t>
            </a:r>
            <a:r>
              <a:rPr lang="en-US" sz="2400" b="1" dirty="0">
                <a:latin typeface="+mj-lt"/>
              </a:rPr>
              <a:t>durably stored in full</a:t>
            </a:r>
            <a:r>
              <a:rPr lang="en-US" sz="2400" dirty="0">
                <a:latin typeface="+mj-lt"/>
              </a:rPr>
              <a:t>, </a:t>
            </a:r>
            <a:r>
              <a:rPr lang="en-US" sz="2400" b="1" dirty="0">
                <a:latin typeface="+mj-lt"/>
              </a:rPr>
              <a:t>or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not at all</a:t>
            </a:r>
            <a:r>
              <a:rPr lang="en-US" sz="2400" dirty="0">
                <a:latin typeface="+mj-lt"/>
              </a:rPr>
              <a:t>; keep log to be able to “roll-back” TXNs</a:t>
            </a:r>
          </a:p>
        </p:txBody>
      </p:sp>
    </p:spTree>
    <p:extLst>
      <p:ext uri="{BB962C8B-B14F-4D97-AF65-F5344CB8AC3E}">
        <p14:creationId xmlns:p14="http://schemas.microsoft.com/office/powerpoint/2010/main" val="38444326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8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Protection against crashes / aborts</a:t>
            </a:r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576469" y="2524639"/>
            <a:ext cx="626806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INSERT INTO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(name, price)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3179600" y="5188890"/>
            <a:ext cx="2784801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>
                <a:latin typeface="+mj-lt"/>
              </a:rPr>
              <a:t>What goes wrong?</a:t>
            </a:r>
            <a:endParaRPr lang="en-US" sz="2700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064684"/>
            <a:ext cx="9144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2801786"/>
            <a:ext cx="9144000" cy="126289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7094987" y="3558191"/>
            <a:ext cx="1683153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100" b="1">
                <a:solidFill>
                  <a:srgbClr val="FF0000"/>
                </a:solidFill>
                <a:latin typeface="+mj-lt"/>
              </a:rPr>
              <a:t>Crash / abort!</a:t>
            </a:r>
          </a:p>
        </p:txBody>
      </p:sp>
    </p:spTree>
    <p:extLst>
      <p:ext uri="{BB962C8B-B14F-4D97-AF65-F5344CB8AC3E}">
        <p14:creationId xmlns:p14="http://schemas.microsoft.com/office/powerpoint/2010/main" val="15990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Protection against crashes / aborts</a:t>
            </a:r>
            <a:endParaRPr lang="en-US" dirty="0">
              <a:latin typeface="+mn-lt"/>
            </a:endParaRPr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230219" y="2125266"/>
            <a:ext cx="7191392" cy="2862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INSERT INTO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(name, price)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  <a:p>
            <a:pPr eaLnBrk="0" hangingPunct="0"/>
            <a:r>
              <a:rPr lang="en-US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COMMIT OR ROLLBACK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3139238" y="5265145"/>
            <a:ext cx="2865528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00" dirty="0">
                <a:latin typeface="+mj-lt"/>
              </a:rPr>
              <a:t>Now we’d be fine!  </a:t>
            </a:r>
          </a:p>
        </p:txBody>
      </p:sp>
    </p:spTree>
    <p:extLst>
      <p:ext uri="{BB962C8B-B14F-4D97-AF65-F5344CB8AC3E}">
        <p14:creationId xmlns:p14="http://schemas.microsoft.com/office/powerpoint/2010/main" val="24918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30250</TotalTime>
  <Words>3048</Words>
  <Application>Microsoft Macintosh PowerPoint</Application>
  <PresentationFormat>On-screen Show (4:3)</PresentationFormat>
  <Paragraphs>815</Paragraphs>
  <Slides>58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Menlo</vt:lpstr>
      <vt:lpstr>Wingdings</vt:lpstr>
      <vt:lpstr>Office Theme</vt:lpstr>
      <vt:lpstr>CMPT 354: Database System I</vt:lpstr>
      <vt:lpstr>Why this lecture</vt:lpstr>
      <vt:lpstr>Outline</vt:lpstr>
      <vt:lpstr>Transactions: Basic Definition</vt:lpstr>
      <vt:lpstr>Transactions in SQL</vt:lpstr>
      <vt:lpstr>Motivation for Transactions</vt:lpstr>
      <vt:lpstr>Motivation</vt:lpstr>
      <vt:lpstr>Protection against crashes / aborts</vt:lpstr>
      <vt:lpstr>Protection against crashes / aborts</vt:lpstr>
      <vt:lpstr>Motivation</vt:lpstr>
      <vt:lpstr>Multiple users: single statements</vt:lpstr>
      <vt:lpstr>Multiple users: single statements</vt:lpstr>
      <vt:lpstr>Transaction Properties: ACID</vt:lpstr>
      <vt:lpstr>ACID: Atomic</vt:lpstr>
      <vt:lpstr>ACID: Consistent</vt:lpstr>
      <vt:lpstr>ACID: Isolated</vt:lpstr>
      <vt:lpstr>ACID: Durable</vt:lpstr>
      <vt:lpstr>A Note: ACID is contentious!</vt:lpstr>
      <vt:lpstr>Transaction Management (Big Picture)</vt:lpstr>
      <vt:lpstr>Outline</vt:lpstr>
      <vt:lpstr>Concurrency: Isolation &amp; Consistency</vt:lpstr>
      <vt:lpstr>Example- consider two TXNs:</vt:lpstr>
      <vt:lpstr>Example- consider two TXNs:</vt:lpstr>
      <vt:lpstr>Example- consider two TXNs:</vt:lpstr>
      <vt:lpstr>Example- consider two TXNs:</vt:lpstr>
      <vt:lpstr>Example- consider two TXNs:</vt:lpstr>
      <vt:lpstr>Why Interleave TXNs?</vt:lpstr>
      <vt:lpstr>Ignore all issues?</vt:lpstr>
      <vt:lpstr>Interleaving &amp; Isolation</vt:lpstr>
      <vt:lpstr>Scheduling examples</vt:lpstr>
      <vt:lpstr>Scheduling examples</vt:lpstr>
      <vt:lpstr>Scheduling examples</vt:lpstr>
      <vt:lpstr>Scheduling examples</vt:lpstr>
      <vt:lpstr>Scheduling Definitions</vt:lpstr>
      <vt:lpstr>Serializable?</vt:lpstr>
      <vt:lpstr>Serializable?</vt:lpstr>
      <vt:lpstr>Outline</vt:lpstr>
      <vt:lpstr>What else can go wrong with interleaving?</vt:lpstr>
      <vt:lpstr>The DBMS’s view of the schedule</vt:lpstr>
      <vt:lpstr>Conflict Types</vt:lpstr>
      <vt:lpstr>PowerPoint Presentation</vt:lpstr>
      <vt:lpstr>PowerPoint Presentation</vt:lpstr>
      <vt:lpstr>PowerPoint Presentation</vt:lpstr>
      <vt:lpstr>Outline</vt:lpstr>
      <vt:lpstr>Schedules</vt:lpstr>
      <vt:lpstr>Conflict Serializable Schedule</vt:lpstr>
      <vt:lpstr>Conflicts</vt:lpstr>
      <vt:lpstr>Exercise</vt:lpstr>
      <vt:lpstr>Conflict serializable </vt:lpstr>
      <vt:lpstr>Are they conflict equivalent?</vt:lpstr>
      <vt:lpstr>Are they conflict equivalent?</vt:lpstr>
      <vt:lpstr>Are they conflict equivalent?</vt:lpstr>
      <vt:lpstr>The Conflict Graph</vt:lpstr>
      <vt:lpstr>Is this schedule conflict serializable ?</vt:lpstr>
      <vt:lpstr>Isolation Levels</vt:lpstr>
      <vt:lpstr>Concurrency Control Algorithms</vt:lpstr>
      <vt:lpstr>Summary</vt:lpstr>
      <vt:lpstr>Acknowledge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907</cp:revision>
  <cp:lastPrinted>2018-11-08T22:11:21Z</cp:lastPrinted>
  <dcterms:created xsi:type="dcterms:W3CDTF">2018-08-29T21:30:27Z</dcterms:created>
  <dcterms:modified xsi:type="dcterms:W3CDTF">2018-11-22T20:24:42Z</dcterms:modified>
</cp:coreProperties>
</file>