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1004" r:id="rId47"/>
    <p:sldId id="1005" r:id="rId48"/>
    <p:sldId id="1007" r:id="rId49"/>
    <p:sldId id="1008" r:id="rId50"/>
    <p:sldId id="1010" r:id="rId51"/>
    <p:sldId id="1009" r:id="rId52"/>
    <p:sldId id="976" r:id="rId53"/>
    <p:sldId id="978" r:id="rId54"/>
    <p:sldId id="979" r:id="rId55"/>
    <p:sldId id="980" r:id="rId56"/>
    <p:sldId id="981" r:id="rId57"/>
    <p:sldId id="982" r:id="rId58"/>
    <p:sldId id="983" r:id="rId59"/>
    <p:sldId id="1012" r:id="rId60"/>
    <p:sldId id="1011" r:id="rId61"/>
    <p:sldId id="987" r:id="rId62"/>
    <p:sldId id="1013" r:id="rId63"/>
    <p:sldId id="1016" r:id="rId64"/>
    <p:sldId id="988" r:id="rId65"/>
    <p:sldId id="989" r:id="rId66"/>
    <p:sldId id="1014" r:id="rId67"/>
    <p:sldId id="993" r:id="rId68"/>
    <p:sldId id="994" r:id="rId69"/>
    <p:sldId id="997" r:id="rId70"/>
    <p:sldId id="995" r:id="rId71"/>
    <p:sldId id="998" r:id="rId72"/>
    <p:sldId id="1000" r:id="rId73"/>
    <p:sldId id="1002" r:id="rId74"/>
    <p:sldId id="1003" r:id="rId75"/>
    <p:sldId id="1015" r:id="rId76"/>
    <p:sldId id="32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62"/>
    <p:restoredTop sz="83469"/>
  </p:normalViewPr>
  <p:slideViewPr>
    <p:cSldViewPr snapToGrid="0" snapToObjects="1">
      <p:cViewPr varScale="1">
        <p:scale>
          <a:sx n="106" d="100"/>
          <a:sy n="10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9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FD on R2 because A1-An is </a:t>
            </a:r>
            <a:r>
              <a:rPr lang="en-US" dirty="0" err="1"/>
              <a:t>effecitvely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, so when you join with R2, you append the single unique</a:t>
            </a:r>
            <a:r>
              <a:rPr lang="en-US" baseline="0" dirty="0"/>
              <a:t> value</a:t>
            </a:r>
          </a:p>
          <a:p>
            <a:r>
              <a:rPr lang="en-US" baseline="0" dirty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9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5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76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BBE-2993-8347-A890-349A0F023E21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593C-F110-BF42-B791-81E6320E7A40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7EC-C7C2-D14B-BB28-5FF4F657C0AD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3B5-B222-3544-B091-3C71323A4BB4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8830-FFD5-C344-B693-753E9C33F78A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3ED-3FCD-3E4C-9852-CAA0CFE10986}" type="datetime1">
              <a:rPr lang="en-CA" smtClean="0"/>
              <a:t>2022-03-14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967-C167-9647-A72A-992B8BF861A7}" type="datetime1">
              <a:rPr lang="en-CA" smtClean="0"/>
              <a:t>2022-03-14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CEA2-6B5D-6D4E-8522-29AC77C69F7A}" type="datetime1">
              <a:rPr lang="en-CA" smtClean="0"/>
              <a:t>2022-03-14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FB60-95B3-F042-AA7F-160E7A3D02B1}" type="datetime1">
              <a:rPr lang="en-CA" smtClean="0"/>
              <a:t>2022-03-14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5F53-3D95-C34D-AA00-C5930D084875}" type="datetime1">
              <a:rPr lang="en-CA" smtClean="0"/>
              <a:t>2022-03-14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6FA8-642F-2845-B2B2-9C2AE61676B8}" type="datetime1">
              <a:rPr lang="en-CA" smtClean="0"/>
              <a:t>2022-03-14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CF88-1D03-114D-A9CD-C3025CD910B6}" type="datetime1">
              <a:rPr lang="en-CA" smtClean="0"/>
              <a:t>2022-03-14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FDs</a:t>
            </a:r>
            <a:endParaRPr lang="en-US" b="1" dirty="0"/>
          </a:p>
          <a:p>
            <a:endParaRPr lang="en-US" b="1" u="sng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What’s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AB13-EF22-E74A-8C04-348155DC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15CAA-0104-CD48-B62A-3BF9DD9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3804-AAB9-1C4C-853A-FD071A2B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DEF43-320F-9448-95C4-D25BC05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5191A-2634-DA42-B11D-C06ECD10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2ADDA-2054-D744-952F-3474F535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/>
              <a:t>Phone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A0546-DE1B-EA46-8D8A-781C866E47EB}"/>
              </a:ext>
            </a:extLst>
          </p:cNvPr>
          <p:cNvSpPr txBox="1"/>
          <p:nvPr/>
        </p:nvSpPr>
        <p:spPr>
          <a:xfrm>
            <a:off x="2003934" y="5074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0B35B-EB31-B443-BD0E-8155513ED5B5}"/>
              </a:ext>
            </a:extLst>
          </p:cNvPr>
          <p:cNvSpPr txBox="1"/>
          <p:nvPr/>
        </p:nvSpPr>
        <p:spPr>
          <a:xfrm>
            <a:off x="1975888" y="56339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4009E-2934-D845-A20D-3CC0F85E0CF0}"/>
              </a:ext>
            </a:extLst>
          </p:cNvPr>
          <p:cNvSpPr txBox="1"/>
          <p:nvPr/>
        </p:nvSpPr>
        <p:spPr>
          <a:xfrm>
            <a:off x="1975888" y="6171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63150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Color,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zh-CN" altLang="en-US" sz="2400" dirty="0"/>
              <a:t>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4DD82-34D1-744A-85A4-C80DBCE8D61D}"/>
              </a:ext>
            </a:extLst>
          </p:cNvPr>
          <p:cNvSpPr txBox="1"/>
          <p:nvPr/>
        </p:nvSpPr>
        <p:spPr>
          <a:xfrm>
            <a:off x="2328788" y="5074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2F653-226D-4A42-867C-DEE74783D602}"/>
              </a:ext>
            </a:extLst>
          </p:cNvPr>
          <p:cNvSpPr txBox="1"/>
          <p:nvPr/>
        </p:nvSpPr>
        <p:spPr>
          <a:xfrm>
            <a:off x="2300742" y="5633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CB9E3-54D1-584D-B043-F0006D483D96}"/>
              </a:ext>
            </a:extLst>
          </p:cNvPr>
          <p:cNvSpPr txBox="1"/>
          <p:nvPr/>
        </p:nvSpPr>
        <p:spPr>
          <a:xfrm>
            <a:off x="2300742" y="6171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lt"/>
              </a:rPr>
              <a:t>Exercise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-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2</a:t>
            </a:r>
            <a:r>
              <a:rPr lang="zh-CN" altLang="en-US" sz="4400" b="1" dirty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/>
              <a:t>do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not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hold</a:t>
            </a:r>
            <a:r>
              <a:rPr lang="zh-CN" altLang="en-US" sz="2100" b="1" dirty="0"/>
              <a:t> </a:t>
            </a:r>
            <a:r>
              <a:rPr lang="en-US" sz="2100" dirty="0"/>
              <a:t>on this </a:t>
            </a:r>
            <a:r>
              <a:rPr lang="en-US" altLang="zh-CN" sz="2100" dirty="0"/>
              <a:t>table</a:t>
            </a:r>
            <a:r>
              <a:rPr lang="en-US" sz="2100" dirty="0"/>
              <a:t>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Color</a:t>
            </a:r>
          </a:p>
          <a:p>
            <a:r>
              <a:rPr lang="en-US" sz="2400" dirty="0">
                <a:latin typeface="+mj-lt"/>
              </a:rPr>
              <a:t>2. Category </a:t>
            </a:r>
            <a:r>
              <a:rPr lang="en-US" sz="2400" dirty="0">
                <a:latin typeface="+mj-lt"/>
                <a:sym typeface="Wingdings"/>
              </a:rPr>
              <a:t> Department</a:t>
            </a:r>
          </a:p>
          <a:p>
            <a:r>
              <a:rPr lang="en-US" sz="2400" dirty="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hold?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834A7-5A03-6649-8D0F-A04D2368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b="1" dirty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27C4-9027-DE44-A065-8D9F7BB4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0FC80-2F5B-1543-8066-B1F3651F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38D10A-708A-2946-94F1-C1FC053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2B95E-7E74-4A4A-A8E4-4640BCF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Reduction/Trivial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E8BF-7626-C64A-8DA3-309A1D5B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12FE6-D41B-494A-B243-9B99AC2F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2626E-33D0-114F-8D32-459E2B9A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100" y="5438529"/>
            <a:ext cx="269745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C4935-C580-244F-8ADB-469D84DF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</a:t>
                      </a:r>
                      <a:r>
                        <a:rPr lang="en-US" sz="1800" baseline="0" dirty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Split/combine</a:t>
                      </a:r>
                      <a:r>
                        <a:rPr lang="en-US" sz="1800" baseline="0" dirty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 (7 -&gt;</a:t>
                      </a:r>
                      <a:r>
                        <a:rPr lang="en-US" sz="1800" baseline="0" dirty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1ED68-B500-E345-8954-4FDF8D0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>
                <a:solidFill>
                  <a:prstClr val="black"/>
                </a:solidFill>
                <a:latin typeface="+mj-lt"/>
              </a:rPr>
              <a:t>Closures: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update the room number for one tuple, we get inconsistent data = an </a:t>
            </a:r>
            <a:r>
              <a:rPr lang="en-US" sz="2000" b="1" i="1" u="sng" dirty="0">
                <a:latin typeface="+mj-lt"/>
              </a:rPr>
              <a:t>update</a:t>
            </a:r>
            <a:r>
              <a:rPr lang="en-US" sz="2000" b="1" u="sng" dirty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FD’s</a:t>
            </a:r>
            <a:r>
              <a:rPr lang="zh-CN" altLang="en-US" dirty="0"/>
              <a:t> </a:t>
            </a:r>
            <a:r>
              <a:rPr lang="en-US" altLang="zh-CN" dirty="0"/>
              <a:t>implied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Non-trivial</a:t>
            </a:r>
            <a:r>
              <a:rPr lang="zh-CN" altLang="en-US" sz="2000" b="1" dirty="0"/>
              <a:t> </a:t>
            </a:r>
            <a:r>
              <a:rPr lang="en-US" altLang="zh-CN" sz="2000" dirty="0"/>
              <a:t>FD</a:t>
            </a:r>
            <a:r>
              <a:rPr lang="zh-CN" altLang="en-US" sz="2000" dirty="0"/>
              <a:t> </a:t>
            </a:r>
            <a:r>
              <a:rPr lang="en-US" altLang="zh-CN" sz="2000" dirty="0"/>
              <a:t>(i.e.,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727465"/>
            <a:ext cx="1994661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lvl="1"/>
            <a:r>
              <a:rPr lang="en-US" altLang="zh-CN" dirty="0">
                <a:sym typeface="Wingdings"/>
              </a:rPr>
              <a:t>What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FD?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 the closure of attributes?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9147"/>
            <a:ext cx="7886700" cy="1325563"/>
          </a:xfrm>
        </p:spPr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241" y="3208008"/>
            <a:ext cx="4764759" cy="1838567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/>
              <a:t>Two Steps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 for “bad” FDs in the table</a:t>
            </a:r>
          </a:p>
          <a:p>
            <a:pPr marL="728663" lvl="1" indent="-385763">
              <a:buFont typeface="+mj-lt"/>
              <a:buAutoNum type="arabicPeriod"/>
            </a:pPr>
            <a:endParaRPr lang="en-US" sz="800" dirty="0"/>
          </a:p>
          <a:p>
            <a:pPr marL="728663" lvl="1" indent="-385763">
              <a:buFont typeface="+mj-lt"/>
              <a:buAutoNum type="arabicPeriod"/>
            </a:pPr>
            <a:r>
              <a:rPr lang="en-US" i="1" dirty="0"/>
              <a:t>Keep decomposing the table into sub-tables</a:t>
            </a:r>
            <a:r>
              <a:rPr lang="en-US" dirty="0"/>
              <a:t> until no more bad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7122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31041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284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8459" y="5686133"/>
            <a:ext cx="2761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Like a debugging process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0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48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77" y="317512"/>
            <a:ext cx="7990973" cy="994172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91793"/>
              </p:ext>
            </p:extLst>
          </p:nvPr>
        </p:nvGraphicFramePr>
        <p:xfrm>
          <a:off x="2106286" y="1502043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3445" y="3762870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ED7D31"/>
                </a:solidFill>
              </a:rPr>
              <a:t>EmpID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45" y="4800684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Position </a:t>
            </a:r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F89E4"/>
                </a:solidFill>
              </a:rPr>
              <a:t>Phone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445" y="4239589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ED7D31"/>
                </a:solidFill>
              </a:rPr>
              <a:t>Good FD </a:t>
            </a:r>
            <a:r>
              <a:rPr lang="en-US" sz="2000" i="1" dirty="0">
                <a:solidFill>
                  <a:srgbClr val="ED7D31"/>
                </a:solidFill>
              </a:rPr>
              <a:t>since </a:t>
            </a:r>
            <a:r>
              <a:rPr lang="en-US" sz="2000" i="1" dirty="0" err="1">
                <a:solidFill>
                  <a:srgbClr val="ED7D31"/>
                </a:solidFill>
              </a:rPr>
              <a:t>EmpID</a:t>
            </a:r>
            <a:r>
              <a:rPr lang="en-US" sz="2000" i="1" dirty="0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6286" y="5210165"/>
            <a:ext cx="525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0F89E4"/>
                </a:solidFill>
              </a:rPr>
              <a:t>Bad FD </a:t>
            </a:r>
            <a:r>
              <a:rPr lang="en-US" sz="2000" i="1" dirty="0">
                <a:solidFill>
                  <a:srgbClr val="0F89E4"/>
                </a:solidFill>
              </a:rPr>
              <a:t>since Phone cannot determine everything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702658" y="4439643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EmpID</a:t>
            </a:r>
            <a:r>
              <a:rPr lang="en-US" dirty="0"/>
              <a:t> is a Key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17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56" y="231227"/>
            <a:ext cx="7990973" cy="994172"/>
          </a:xfrm>
        </p:spPr>
        <p:txBody>
          <a:bodyPr/>
          <a:lstStyle/>
          <a:p>
            <a:r>
              <a:rPr lang="en-US" dirty="0"/>
              <a:t>Exercise - 1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4341"/>
              </p:ext>
            </p:extLst>
          </p:nvPr>
        </p:nvGraphicFramePr>
        <p:xfrm>
          <a:off x="2567044" y="200579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042" y="4910390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Student, 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5523" y="5777115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44338" y="49411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 FD!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524" y="583867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Bad FD!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46AF1-0B02-D64D-AC35-49A72613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“Bad”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dirty="0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 dirty="0"/>
              <a:t> is a Bad FD, then X functionally determines </a:t>
            </a:r>
            <a:r>
              <a:rPr lang="en-US" i="1" dirty="0"/>
              <a:t>some</a:t>
            </a:r>
            <a:r>
              <a:rPr lang="en-US" dirty="0"/>
              <a:t> of the attributes; therefore, those other attributes can be duplicated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Recall: this means there is </a:t>
            </a:r>
            <a:r>
              <a:rPr lang="en-US" u="sng" dirty="0"/>
              <a:t>redundancy</a:t>
            </a:r>
            <a:endParaRPr lang="en-US" dirty="0"/>
          </a:p>
          <a:p>
            <a:pPr lvl="1"/>
            <a:r>
              <a:rPr lang="en-US" dirty="0"/>
              <a:t>And redundancy like this can lead to data anomalies!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6468" y="5003435"/>
            <a:ext cx="1921790" cy="12154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0663"/>
              </p:ext>
            </p:extLst>
          </p:nvPr>
        </p:nvGraphicFramePr>
        <p:xfrm>
          <a:off x="3754218" y="4654331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F902-7F5B-3C4C-830E-D732675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that we define “good” and “bad” FDs as follows: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X </a:t>
            </a:r>
            <a:r>
              <a:rPr lang="en-US" sz="2100" dirty="0">
                <a:sym typeface="Wingdings"/>
              </a:rPr>
              <a:t> A is a “</a:t>
            </a:r>
            <a:r>
              <a:rPr lang="en-US" sz="2100" i="1" dirty="0">
                <a:sym typeface="Wingdings"/>
              </a:rPr>
              <a:t>good FD”</a:t>
            </a:r>
            <a:r>
              <a:rPr lang="en-US" sz="2100" dirty="0">
                <a:sym typeface="Wingdings"/>
              </a:rPr>
              <a:t> </a:t>
            </a:r>
            <a:r>
              <a:rPr lang="en-US" sz="2100" i="1" dirty="0">
                <a:sym typeface="Wingdings"/>
              </a:rPr>
              <a:t>if X is a key</a:t>
            </a:r>
          </a:p>
          <a:p>
            <a:pPr lvl="2"/>
            <a:r>
              <a:rPr lang="en-US" dirty="0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 dirty="0">
              <a:sym typeface="Wingdings"/>
            </a:endParaRPr>
          </a:p>
          <a:p>
            <a:pPr lvl="1"/>
            <a:r>
              <a:rPr lang="en-US" sz="2100" dirty="0">
                <a:sym typeface="Wingdings"/>
              </a:rPr>
              <a:t>X  A is a </a:t>
            </a:r>
            <a:r>
              <a:rPr lang="en-US" sz="2100" i="1" dirty="0">
                <a:sym typeface="Wingdings"/>
              </a:rPr>
              <a:t>“bad FD”</a:t>
            </a:r>
            <a:r>
              <a:rPr lang="en-US" sz="2100" dirty="0">
                <a:sym typeface="Wingdings"/>
              </a:rPr>
              <a:t> otherwise</a:t>
            </a:r>
          </a:p>
          <a:p>
            <a:pPr lvl="1"/>
            <a:endParaRPr lang="en-US" sz="21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We will try to eliminate the “bad” FDs!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057F-F8B6-E14E-8EE9-EE6139C4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06" y="22788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Boyce-</a:t>
            </a:r>
            <a:r>
              <a:rPr lang="en-US" b="1" dirty="0" err="1">
                <a:latin typeface="+mn-lt"/>
              </a:rPr>
              <a:t>Codd</a:t>
            </a:r>
            <a:r>
              <a:rPr lang="en-US" b="1" dirty="0">
                <a:latin typeface="+mn-lt"/>
              </a:rPr>
              <a:t> Normal Form (BCNF)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871752" y="3448682"/>
            <a:ext cx="499207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A relation R is </a:t>
            </a:r>
            <a:r>
              <a:rPr lang="en-US" sz="2400" b="1" u="sng" dirty="0">
                <a:latin typeface="+mj-lt"/>
              </a:rPr>
              <a:t>in BCNF</a:t>
            </a:r>
            <a:r>
              <a:rPr lang="en-US" sz="24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</a:t>
            </a:r>
            <a:r>
              <a:rPr lang="en-US" sz="2400" b="1" dirty="0">
                <a:latin typeface="+mj-lt"/>
                <a:sym typeface="Wingdings" charset="2"/>
              </a:rPr>
              <a:t> B</a:t>
            </a:r>
            <a:r>
              <a:rPr lang="en-US" sz="2400" dirty="0">
                <a:latin typeface="+mj-lt"/>
                <a:sym typeface="Wingdings" charset="2"/>
              </a:rPr>
              <a:t> is a </a:t>
            </a:r>
            <a:r>
              <a:rPr lang="en-US" sz="2400" i="1" dirty="0">
                <a:latin typeface="+mj-lt"/>
                <a:sym typeface="Wingdings" charset="2"/>
              </a:rPr>
              <a:t>non-trivial</a:t>
            </a:r>
            <a:r>
              <a:rPr lang="en-US" sz="2400" dirty="0">
                <a:latin typeface="+mj-lt"/>
                <a:sym typeface="Wingdings" charset="2"/>
              </a:rPr>
              <a:t> FD in R</a:t>
            </a:r>
            <a:endParaRPr lang="en-US" sz="24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then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 is a key</a:t>
            </a:r>
            <a:r>
              <a:rPr lang="en-US" sz="24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sets of attributes X, either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X) or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27468" y="2085564"/>
            <a:ext cx="32313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A relation R is </a:t>
            </a:r>
            <a:r>
              <a:rPr lang="en-US" sz="2400" b="1" u="sng" dirty="0">
                <a:solidFill>
                  <a:prstClr val="black"/>
                </a:solidFill>
              </a:rPr>
              <a:t>in BCNF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if:</a:t>
            </a: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there are no “bad” FDs</a:t>
            </a:r>
          </a:p>
        </p:txBody>
      </p:sp>
    </p:spTree>
    <p:extLst>
      <p:ext uri="{BB962C8B-B14F-4D97-AF65-F5344CB8AC3E}">
        <p14:creationId xmlns:p14="http://schemas.microsoft.com/office/powerpoint/2010/main" val="4527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0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311956" y="4441304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 dirty="0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 dirty="0">
                <a:latin typeface="+mj-lt"/>
              </a:rPr>
              <a:t>{SIN, </a:t>
            </a:r>
            <a:r>
              <a:rPr lang="en-US" sz="2100" i="1" dirty="0" err="1">
                <a:latin typeface="+mj-lt"/>
              </a:rPr>
              <a:t>PhoneNumber</a:t>
            </a:r>
            <a:r>
              <a:rPr lang="en-US" sz="21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4010"/>
              </p:ext>
            </p:extLst>
          </p:nvPr>
        </p:nvGraphicFramePr>
        <p:xfrm>
          <a:off x="628650" y="2212020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131996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499" y="4579803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 dirty="0">
                    <a:latin typeface="+mj-lt"/>
                  </a:rPr>
                  <a:t>Not</a:t>
                </a:r>
                <a:r>
                  <a:rPr lang="en-US" sz="2400" b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in BCNF</a:t>
                </a:r>
                <a:endParaRPr lang="en-US" sz="24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57950" y="2911470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</a:t>
            </a:r>
            <a:r>
              <a:rPr lang="en-US" sz="2100" i="1" dirty="0">
                <a:latin typeface="+mj-lt"/>
              </a:rPr>
              <a:t>bad </a:t>
            </a:r>
            <a:r>
              <a:rPr lang="en-US" sz="2100" dirty="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  <a:endParaRPr lang="en-US" sz="2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12772"/>
            <a:ext cx="28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</a:t>
            </a:r>
            <a:r>
              <a:rPr lang="en-US" sz="2400" b="1"/>
              <a:t>this table in BCNF?</a:t>
            </a:r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0615"/>
              </p:ext>
            </p:extLst>
          </p:nvPr>
        </p:nvGraphicFramePr>
        <p:xfrm>
          <a:off x="628650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6651"/>
              </p:ext>
            </p:extLst>
          </p:nvPr>
        </p:nvGraphicFramePr>
        <p:xfrm>
          <a:off x="628650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640524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9776" y="5332899"/>
            <a:ext cx="1890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Now in BCNF!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6477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now </a:t>
            </a:r>
            <a:r>
              <a:rPr lang="en-US" sz="2100" i="1" dirty="0">
                <a:latin typeface="+mj-lt"/>
              </a:rPr>
              <a:t>good </a:t>
            </a:r>
            <a:r>
              <a:rPr lang="en-US" sz="2100" dirty="0">
                <a:latin typeface="+mj-lt"/>
              </a:rPr>
              <a:t>because it is the key</a:t>
            </a:r>
          </a:p>
        </p:txBody>
      </p:sp>
    </p:spTree>
    <p:extLst>
      <p:ext uri="{BB962C8B-B14F-4D97-AF65-F5344CB8AC3E}">
        <p14:creationId xmlns:p14="http://schemas.microsoft.com/office/powerpoint/2010/main" val="1518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387637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latin typeface="+mj-lt"/>
              </a:rPr>
              <a:t>   Find </a:t>
            </a:r>
            <a:r>
              <a:rPr lang="en-US" sz="2100" i="1" dirty="0">
                <a:latin typeface="+mj-lt"/>
              </a:rPr>
              <a:t>a non-trivial bad FD: X </a:t>
            </a:r>
            <a:r>
              <a:rPr lang="en-US" sz="2100" i="1" dirty="0">
                <a:latin typeface="+mj-lt"/>
                <a:sym typeface="Wingdings"/>
              </a:rPr>
              <a:t> Y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5F1C-7B1A-D248-BD67-44C0EF4CCCD8}"/>
              </a:ext>
            </a:extLst>
          </p:cNvPr>
          <p:cNvSpPr txBox="1"/>
          <p:nvPr/>
        </p:nvSpPr>
        <p:spPr>
          <a:xfrm>
            <a:off x="6160267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X is not a key, i.e., </a:t>
            </a:r>
          </a:p>
          <a:p>
            <a:r>
              <a:rPr lang="en-US" sz="2000" dirty="0">
                <a:latin typeface="+mj-lt"/>
              </a:rPr>
              <a:t>X</a:t>
            </a:r>
            <a:r>
              <a:rPr lang="en-US" sz="2000" baseline="30000" dirty="0">
                <a:latin typeface="+mj-lt"/>
              </a:rPr>
              <a:t>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≠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[all attributes]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b="1" u="sng" dirty="0">
                <a:latin typeface="+mj-lt"/>
              </a:rPr>
              <a:t>if</a:t>
            </a:r>
            <a:r>
              <a:rPr lang="en-US" sz="2100" dirty="0">
                <a:latin typeface="+mj-lt"/>
              </a:rPr>
              <a:t> (not found) </a:t>
            </a:r>
            <a:r>
              <a:rPr lang="en-US" sz="2100" b="1" u="sng" dirty="0">
                <a:latin typeface="+mj-lt"/>
              </a:rPr>
              <a:t>then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8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35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7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One table is X</a:t>
            </a:r>
            <a:r>
              <a:rPr lang="en-US" baseline="30000" dirty="0">
                <a:latin typeface="+mj-lt"/>
              </a:rPr>
              <a:t>+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decompose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bg1"/>
                </a:solidFill>
              </a:rPr>
              <a:t>R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b="1" dirty="0">
                <a:solidFill>
                  <a:schemeClr val="bg1"/>
                </a:solidFill>
              </a:rPr>
              <a:t>R1(X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</a:rPr>
              <a:t>) </a:t>
            </a:r>
            <a:r>
              <a:rPr lang="en-US" sz="2100" dirty="0">
                <a:solidFill>
                  <a:schemeClr val="bg1"/>
                </a:solidFill>
              </a:rPr>
              <a:t>and </a:t>
            </a:r>
            <a:r>
              <a:rPr lang="en-US" sz="2100" b="1" dirty="0">
                <a:solidFill>
                  <a:schemeClr val="bg1"/>
                </a:solidFill>
              </a:rPr>
              <a:t>R2(X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</a:rPr>
              <a:t>)</a:t>
            </a:r>
            <a:br>
              <a:rPr lang="en-US" sz="2100" b="1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(R1),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098" y="2340924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other table is </a:t>
            </a:r>
          </a:p>
          <a:p>
            <a:r>
              <a:rPr lang="en-US" dirty="0">
                <a:solidFill>
                  <a:prstClr val="black"/>
                </a:solidFill>
              </a:rPr>
              <a:t>      X + (R </a:t>
            </a:r>
            <a:r>
              <a:rPr lang="mr-IN" dirty="0">
                <a:solidFill>
                  <a:prstClr val="black"/>
                </a:solidFill>
              </a:rPr>
              <a:t>–</a:t>
            </a:r>
            <a:r>
              <a:rPr lang="en-US" dirty="0">
                <a:solidFill>
                  <a:prstClr val="black"/>
                </a:solidFill>
              </a:rPr>
              <a:t> 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) 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X+[rest attributes]</a:t>
            </a:r>
          </a:p>
          <a:p>
            <a:endParaRPr lang="en-US" sz="2100" dirty="0">
              <a:solidFill>
                <a:prstClr val="black"/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1</a:t>
            </a:r>
            <a:r>
              <a:rPr lang="en-US" sz="2100" dirty="0">
                <a:latin typeface="+mj-lt"/>
              </a:rPr>
              <a:t>),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2</a:t>
            </a:r>
            <a:r>
              <a:rPr lang="en-US" sz="2100" dirty="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431" y="469451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Proceed recursively until no more “bad” FDs!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8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/>
              <a:t>BCNFDecomp</a:t>
            </a:r>
            <a:r>
              <a:rPr lang="en-US" sz="2100" dirty="0"/>
              <a:t>(R):</a:t>
            </a:r>
            <a:br>
              <a:rPr lang="en-US" sz="2100" dirty="0"/>
            </a:br>
            <a:r>
              <a:rPr lang="en-US" sz="2100" dirty="0"/>
              <a:t>    Find </a:t>
            </a:r>
            <a:r>
              <a:rPr lang="en-US" sz="2100" i="1" dirty="0"/>
              <a:t>a non-trivial bad FD: X </a:t>
            </a:r>
            <a:r>
              <a:rPr lang="en-US" sz="2100" i="1" dirty="0">
                <a:sym typeface="Wingdings"/>
              </a:rPr>
              <a:t> Y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   </a:t>
            </a:r>
            <a:r>
              <a:rPr lang="en-US" sz="2100" b="1" u="sng" dirty="0"/>
              <a:t>if</a:t>
            </a:r>
            <a:r>
              <a:rPr lang="en-US" sz="2100" dirty="0"/>
              <a:t> (not found) </a:t>
            </a:r>
            <a:r>
              <a:rPr lang="en-US" sz="2100" b="1" u="sng" dirty="0"/>
              <a:t>then</a:t>
            </a:r>
            <a:r>
              <a:rPr lang="en-US" sz="2100" dirty="0"/>
              <a:t> </a:t>
            </a:r>
            <a:r>
              <a:rPr lang="en-US" sz="2100" b="1" dirty="0"/>
              <a:t>Return</a:t>
            </a:r>
            <a:r>
              <a:rPr lang="en-US" sz="2100" dirty="0"/>
              <a:t> R</a:t>
            </a:r>
          </a:p>
          <a:p>
            <a:r>
              <a:rPr lang="en-US" sz="2100" dirty="0"/>
              <a:t>   </a:t>
            </a:r>
          </a:p>
          <a:p>
            <a:r>
              <a:rPr lang="en-US" sz="2100" b="1" dirty="0"/>
              <a:t>   Split R into </a:t>
            </a:r>
            <a:r>
              <a:rPr lang="en-US" sz="2100" dirty="0"/>
              <a:t>X</a:t>
            </a:r>
            <a:r>
              <a:rPr lang="en-US" sz="2100" baseline="30000" dirty="0"/>
              <a:t>+</a:t>
            </a:r>
            <a:r>
              <a:rPr lang="en-US" sz="2100" dirty="0"/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/>
              <a:t>  Return</a:t>
            </a:r>
            <a:r>
              <a:rPr lang="en-US" sz="2100" dirty="0"/>
              <a:t>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1</a:t>
            </a:r>
            <a:r>
              <a:rPr lang="en-US" sz="2100" dirty="0"/>
              <a:t>),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2</a:t>
            </a:r>
            <a:r>
              <a:rPr lang="en-US" sz="2100" dirty="0"/>
              <a:t>)</a:t>
            </a:r>
          </a:p>
          <a:p>
            <a:endParaRPr lang="en-US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430" y="2386215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Only look at the FD in the given set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0503" y="447892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Need to imply all FDs for R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R</a:t>
            </a:r>
            <a:r>
              <a:rPr lang="en-US" baseline="-25000" dirty="0">
                <a:latin typeface="+mj-lt"/>
              </a:rPr>
              <a:t>2</a:t>
            </a:r>
            <a:endParaRPr lang="en-US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C1123-40F2-0443-9001-015533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786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6677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8211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7CEB5A5-1DA6-0A42-92AD-017A17E0D464}"/>
              </a:ext>
            </a:extLst>
          </p:cNvPr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41389C9-4116-954A-9143-14AF4828FC8E}"/>
              </a:ext>
            </a:extLst>
          </p:cNvPr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7442-E2F0-B141-9349-BB1465100B0B}"/>
              </a:ext>
            </a:extLst>
          </p:cNvPr>
          <p:cNvSpPr txBox="1"/>
          <p:nvPr/>
        </p:nvSpPr>
        <p:spPr>
          <a:xfrm>
            <a:off x="5112217" y="2142014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sym typeface="Wingdings" pitchFamily="2" charset="2"/>
              </a:rPr>
              <a:t>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50" y="2359840"/>
            <a:ext cx="4378428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BCNFDecomp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/>
              <a:t>    Find </a:t>
            </a:r>
            <a:r>
              <a:rPr lang="en-US" i="1" dirty="0"/>
              <a:t>a non-trivial bad FD: X </a:t>
            </a:r>
            <a:r>
              <a:rPr lang="en-US" i="1" dirty="0">
                <a:sym typeface="Wingdings"/>
              </a:rPr>
              <a:t> Y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if</a:t>
            </a:r>
            <a:r>
              <a:rPr lang="en-US" dirty="0"/>
              <a:t> (not found) </a:t>
            </a:r>
            <a:r>
              <a:rPr lang="en-US" b="1" u="sng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R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   Split R into </a:t>
            </a: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>
                <a:solidFill>
                  <a:prstClr val="black"/>
                </a:solidFill>
              </a:rPr>
              <a:t>X+[rest attributes]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Return</a:t>
            </a:r>
            <a:r>
              <a:rPr lang="en-US" dirty="0"/>
              <a:t>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6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1CBB1-FFB4-B442-831E-704349B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1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1759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{A}</a:t>
            </a:r>
            <a:r>
              <a:rPr lang="en-US" sz="2000" baseline="30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= {A,B,C,D} ≠ {A,B,C,D,E}</a:t>
            </a:r>
            <a:endParaRPr lang="en-US" sz="21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357619" y="3601604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100" dirty="0">
                <a:solidFill>
                  <a:prstClr val="black"/>
                </a:solidFill>
                <a:latin typeface="Calibri"/>
              </a:rPr>
            </a:br>
            <a:r>
              <a:rPr lang="en-US" sz="2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6310949" y="5062537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247478" y="2962633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3948174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374392" y="5062537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2815318" y="5046034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066995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247478" y="4640305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99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1111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10247" y="4670312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19208" y="2654755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4558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60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2696970" y="3095477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4916603" y="3073108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10246" y="5113267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2024" y="5609468"/>
            <a:ext cx="1600200" cy="273844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Decompositions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1874225" y="2327211"/>
          <a:ext cx="3643011" cy="1371600"/>
        </p:xfrm>
        <a:graphic>
          <a:graphicData uri="http://schemas.openxmlformats.org/drawingml/2006/table">
            <a:tbl>
              <a:tblPr/>
              <a:tblGrid>
                <a:gridCol w="144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/>
        </p:nvGraphicFramePr>
        <p:xfrm>
          <a:off x="1099202" y="4343877"/>
          <a:ext cx="2132365" cy="1371600"/>
        </p:xfrm>
        <a:graphic>
          <a:graphicData uri="http://schemas.openxmlformats.org/drawingml/2006/table">
            <a:tbl>
              <a:tblPr/>
              <a:tblGrid>
                <a:gridCol w="1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/>
        </p:nvGraphicFramePr>
        <p:xfrm>
          <a:off x="4031277" y="4343877"/>
          <a:ext cx="2514715" cy="1402513"/>
        </p:xfrm>
        <a:graphic>
          <a:graphicData uri="http://schemas.openxmlformats.org/drawingml/2006/table">
            <a:tbl>
              <a:tblPr/>
              <a:tblGrid>
                <a:gridCol w="127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2316834" y="394335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945734" y="394335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6541343" y="3082569"/>
            <a:ext cx="21808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0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5888" y="4491913"/>
            <a:ext cx="64618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100" b="1" u="sng" dirty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R1 Join R2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3941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987D5-E556-E342-A68A-243594A0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ow to find this </a:t>
            </a:r>
            <a:r>
              <a:rPr lang="en-US" sz="2400" i="1" dirty="0">
                <a:latin typeface="+mj-lt"/>
              </a:rPr>
              <a:t>decomposition</a:t>
            </a:r>
            <a:r>
              <a:rPr lang="en-US" altLang="zh-CN" sz="2400" i="1" dirty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/>
        </p:nvGraphicFramePr>
        <p:xfrm>
          <a:off x="1838121" y="2185160"/>
          <a:ext cx="3430529" cy="1371600"/>
        </p:xfrm>
        <a:graphic>
          <a:graphicData uri="http://schemas.openxmlformats.org/drawingml/2006/table">
            <a:tbl>
              <a:tblPr/>
              <a:tblGrid>
                <a:gridCol w="134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/>
        </p:nvGraphicFramePr>
        <p:xfrm>
          <a:off x="628651" y="4252913"/>
          <a:ext cx="2571026" cy="1371600"/>
        </p:xfrm>
        <a:graphic>
          <a:graphicData uri="http://schemas.openxmlformats.org/drawingml/2006/table">
            <a:tbl>
              <a:tblPr/>
              <a:tblGrid>
                <a:gridCol w="120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/>
        </p:nvGraphicFramePr>
        <p:xfrm>
          <a:off x="4439612" y="4245328"/>
          <a:ext cx="2071480" cy="1371600"/>
        </p:xfrm>
        <a:graphic>
          <a:graphicData uri="http://schemas.openxmlformats.org/drawingml/2006/table">
            <a:tbl>
              <a:tblPr/>
              <a:tblGrid>
                <a:gridCol w="76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2399324" y="3754027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4211012" y="3729593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545991" y="3054040"/>
            <a:ext cx="187122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What’s wrong here?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45991" y="2088362"/>
            <a:ext cx="217623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</p:spTree>
    <p:extLst>
      <p:ext uri="{BB962C8B-B14F-4D97-AF65-F5344CB8AC3E}">
        <p14:creationId xmlns:p14="http://schemas.microsoft.com/office/powerpoint/2010/main" val="806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325231" y="5304121"/>
            <a:ext cx="449353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69458" y="4067873"/>
            <a:ext cx="2844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Note: don’t need </a:t>
            </a:r>
          </a:p>
          <a:p>
            <a:pPr eaLnBrk="0" hangingPunct="0"/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067874"/>
            <a:ext cx="406318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m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100" baseline="-25000" dirty="0">
                <a:solidFill>
                  <a:prstClr val="black"/>
                </a:solidFill>
                <a:latin typeface="+mj-lt"/>
              </a:rPr>
              <a:t> </a:t>
            </a:r>
            <a:endParaRPr lang="en-US" sz="21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2966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5121378" y="2057401"/>
            <a:ext cx="389722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b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232121" y="3276542"/>
            <a:ext cx="36295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{Unit, Company}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321334" y="5209014"/>
            <a:ext cx="650133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We lose the FD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1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{Unit}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!!</a:t>
            </a: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/>
        </p:nvGraphicFramePr>
        <p:xfrm>
          <a:off x="1082163" y="2067184"/>
          <a:ext cx="2971801" cy="700704"/>
        </p:xfrm>
        <a:graphic>
          <a:graphicData uri="http://schemas.openxmlformats.org/drawingml/2006/table">
            <a:tbl>
              <a:tblPr/>
              <a:tblGrid>
                <a:gridCol w="75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/>
        </p:nvGraphicFramePr>
        <p:xfrm>
          <a:off x="346587" y="3504318"/>
          <a:ext cx="1985502" cy="686378"/>
        </p:xfrm>
        <a:graphic>
          <a:graphicData uri="http://schemas.openxmlformats.org/drawingml/2006/table">
            <a:tbl>
              <a:tblPr/>
              <a:tblGrid>
                <a:gridCol w="82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/>
        </p:nvGraphicFramePr>
        <p:xfrm>
          <a:off x="2905913" y="3475158"/>
          <a:ext cx="1953202" cy="715538"/>
        </p:xfrm>
        <a:graphic>
          <a:graphicData uri="http://schemas.openxmlformats.org/drawingml/2006/table">
            <a:tbl>
              <a:tblPr/>
              <a:tblGrid>
                <a:gridCol w="97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53613" y="2881052"/>
            <a:ext cx="2857500" cy="51435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346588" y="4432334"/>
            <a:ext cx="27815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FDs F</a:t>
            </a:r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FDs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003" y="5754083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225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</p:spTree>
    <p:extLst>
      <p:ext uri="{BB962C8B-B14F-4D97-AF65-F5344CB8AC3E}">
        <p14:creationId xmlns:p14="http://schemas.microsoft.com/office/powerpoint/2010/main" val="5249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b="1" dirty="0"/>
              <a:t>Different Normal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901" y="5784548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225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38556-37A0-834F-B6A3-BACEC1279BF2}"/>
              </a:ext>
            </a:extLst>
          </p:cNvPr>
          <p:cNvSpPr/>
          <p:nvPr/>
        </p:nvSpPr>
        <p:spPr>
          <a:xfrm>
            <a:off x="1873135" y="2756514"/>
            <a:ext cx="513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Prevent Decomposition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97BE1-4C5C-264B-97A0-49EADC0D4B11}"/>
              </a:ext>
            </a:extLst>
          </p:cNvPr>
          <p:cNvSpPr/>
          <p:nvPr/>
        </p:nvSpPr>
        <p:spPr>
          <a:xfrm>
            <a:off x="2849949" y="3933893"/>
            <a:ext cx="324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Remove Redundancy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32246-812C-554F-B44D-0C55363ADE18}"/>
              </a:ext>
            </a:extLst>
          </p:cNvPr>
          <p:cNvSpPr/>
          <p:nvPr/>
        </p:nvSpPr>
        <p:spPr>
          <a:xfrm>
            <a:off x="4116538" y="3289997"/>
            <a:ext cx="64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VS </a:t>
            </a:r>
          </a:p>
        </p:txBody>
      </p:sp>
    </p:spTree>
    <p:extLst>
      <p:ext uri="{BB962C8B-B14F-4D97-AF65-F5344CB8AC3E}">
        <p14:creationId xmlns:p14="http://schemas.microsoft.com/office/powerpoint/2010/main" val="74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1AE09-6003-F74E-AEE3-FB032965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7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Normal Form</a:t>
            </a:r>
            <a:r>
              <a:rPr lang="en-US" i="1" dirty="0"/>
              <a:t> = disused</a:t>
            </a:r>
          </a:p>
          <a:p>
            <a:endParaRPr lang="en-US" b="1" u="sng" dirty="0"/>
          </a:p>
          <a:p>
            <a:r>
              <a:rPr lang="en-US" u="sng" dirty="0"/>
              <a:t>Boyce-</a:t>
            </a:r>
            <a:r>
              <a:rPr lang="en-US" u="sng" dirty="0" err="1"/>
              <a:t>Codd</a:t>
            </a:r>
            <a:r>
              <a:rPr lang="en-US" u="sng" dirty="0"/>
              <a:t> Normal Form (BCNF)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dirty="0"/>
          </a:p>
          <a:p>
            <a:endParaRPr lang="en-US" b="1" u="sng" dirty="0"/>
          </a:p>
          <a:p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4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5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u="sng" dirty="0"/>
              <a:t>Normal Form</a:t>
            </a:r>
            <a:r>
              <a:rPr lang="en-US" altLang="zh-CN" u="sng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C6D5E-F17D-3046-9565-CC3F60E2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{CS145,CS229}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{CS145,CS106}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CS229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CS106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6A4DD-79BA-D042-93C7-14BC1A2D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27032</TotalTime>
  <Words>5003</Words>
  <Application>Microsoft Macintosh PowerPoint</Application>
  <PresentationFormat>On-screen Show (4:3)</PresentationFormat>
  <Paragraphs>1232</Paragraphs>
  <Slides>76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Review</vt:lpstr>
      <vt:lpstr>High-level Idea</vt:lpstr>
      <vt:lpstr>Outline</vt:lpstr>
      <vt:lpstr>“Good” vs. “Bad” FDs</vt:lpstr>
      <vt:lpstr>Exercise - 1</vt:lpstr>
      <vt:lpstr>What’s wrong with “Bad” FDs</vt:lpstr>
      <vt:lpstr>Outline</vt:lpstr>
      <vt:lpstr>Boyce-Codd Normal Form (BCNF)</vt:lpstr>
      <vt:lpstr>Boyce-Codd Normal Form (BCNF)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Outline</vt:lpstr>
      <vt:lpstr>Decompositions in General</vt:lpstr>
      <vt:lpstr>Lossless Decompositions</vt:lpstr>
      <vt:lpstr>Lossless Decompositions</vt:lpstr>
      <vt:lpstr>Lossy Decomposition</vt:lpstr>
      <vt:lpstr>Lossless Decompositions</vt:lpstr>
      <vt:lpstr>A Problem with BCNF</vt:lpstr>
      <vt:lpstr>The Problem</vt:lpstr>
      <vt:lpstr>Trade-offs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801</cp:revision>
  <cp:lastPrinted>2018-12-11T07:58:02Z</cp:lastPrinted>
  <dcterms:created xsi:type="dcterms:W3CDTF">2018-08-29T21:30:27Z</dcterms:created>
  <dcterms:modified xsi:type="dcterms:W3CDTF">2022-03-14T13:47:07Z</dcterms:modified>
</cp:coreProperties>
</file>