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370" r:id="rId3"/>
    <p:sldId id="402" r:id="rId4"/>
    <p:sldId id="404" r:id="rId5"/>
    <p:sldId id="405" r:id="rId6"/>
    <p:sldId id="320" r:id="rId7"/>
    <p:sldId id="371" r:id="rId8"/>
    <p:sldId id="372" r:id="rId9"/>
    <p:sldId id="373" r:id="rId10"/>
    <p:sldId id="374" r:id="rId11"/>
    <p:sldId id="386" r:id="rId12"/>
    <p:sldId id="387" r:id="rId13"/>
    <p:sldId id="388" r:id="rId14"/>
    <p:sldId id="391" r:id="rId15"/>
    <p:sldId id="396" r:id="rId16"/>
    <p:sldId id="392" r:id="rId17"/>
    <p:sldId id="406" r:id="rId18"/>
    <p:sldId id="380" r:id="rId19"/>
    <p:sldId id="382" r:id="rId20"/>
    <p:sldId id="407" r:id="rId21"/>
    <p:sldId id="393" r:id="rId22"/>
    <p:sldId id="394" r:id="rId23"/>
    <p:sldId id="390" r:id="rId24"/>
    <p:sldId id="397" r:id="rId25"/>
    <p:sldId id="398" r:id="rId26"/>
    <p:sldId id="399" r:id="rId27"/>
    <p:sldId id="408" r:id="rId28"/>
    <p:sldId id="400" r:id="rId29"/>
    <p:sldId id="411" r:id="rId30"/>
    <p:sldId id="409" r:id="rId31"/>
    <p:sldId id="401" r:id="rId32"/>
    <p:sldId id="410" r:id="rId33"/>
    <p:sldId id="412" r:id="rId34"/>
    <p:sldId id="416" r:id="rId35"/>
    <p:sldId id="413" r:id="rId36"/>
    <p:sldId id="414" r:id="rId37"/>
    <p:sldId id="415" r:id="rId38"/>
    <p:sldId id="417" r:id="rId39"/>
    <p:sldId id="418" r:id="rId40"/>
    <p:sldId id="419" r:id="rId41"/>
    <p:sldId id="420" r:id="rId42"/>
    <p:sldId id="422" r:id="rId43"/>
    <p:sldId id="421" r:id="rId44"/>
    <p:sldId id="424" r:id="rId45"/>
    <p:sldId id="425" r:id="rId46"/>
    <p:sldId id="444" r:id="rId47"/>
    <p:sldId id="426" r:id="rId48"/>
    <p:sldId id="438" r:id="rId49"/>
    <p:sldId id="439" r:id="rId50"/>
    <p:sldId id="440" r:id="rId51"/>
    <p:sldId id="441" r:id="rId52"/>
    <p:sldId id="442" r:id="rId53"/>
    <p:sldId id="443" r:id="rId54"/>
    <p:sldId id="435" r:id="rId55"/>
    <p:sldId id="32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FF0000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80247"/>
  </p:normalViewPr>
  <p:slideViewPr>
    <p:cSldViewPr snapToGrid="0" snapToObjects="1">
      <p:cViewPr varScale="1">
        <p:scale>
          <a:sx n="88" d="100"/>
          <a:sy n="8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1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9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50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63DF9-B2DE-4D4C-ADDF-394ED0FE17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55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22D48-655B-4307-A682-BF0339BE1DD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2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112EF-3329-4F57-9F4E-387E1D834E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7385-1679-48D7-9236-9AF931B40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89DC-584F-E344-86E6-CFE78D28A69B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0FBB-7FAA-4045-B7DA-788D86E4AD04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44E0-2D64-614F-A3E8-67AD70408438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98F4-6D50-C04A-BF26-4EC35F830216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F967-0827-F448-B816-4244F9E53763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9A65-3F41-EA44-B4AF-46E4990AFDBF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7660-25DC-8A4E-9387-3A15C6995586}" type="datetime1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6D6F-2590-6240-911A-0033202C9C41}" type="datetime1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8F29-B464-7846-8F6C-99F2E40DBCDD}" type="datetime1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D77D-B5F8-F341-A94C-9020448E1C59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16-3072-C74F-9E17-F17CAA433565}" type="datetime1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316-E289-ED49-98EB-8358E12949D9}" type="datetime1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54630" y="5210895"/>
            <a:ext cx="357020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08117" y="3949210"/>
            <a:ext cx="989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56437" y="2314339"/>
            <a:ext cx="249299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4768530" y="5224468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4765908" y="2327912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9437914" y="331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371"/>
              </p:ext>
            </p:extLst>
          </p:nvPr>
        </p:nvGraphicFramePr>
        <p:xfrm>
          <a:off x="5605076" y="4931345"/>
          <a:ext cx="13879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69858"/>
              </p:ext>
            </p:extLst>
          </p:nvPr>
        </p:nvGraphicFramePr>
        <p:xfrm>
          <a:off x="5605076" y="2082655"/>
          <a:ext cx="138792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60563" y="2222054"/>
            <a:ext cx="5822874" cy="1426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name,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Students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school =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SFU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ASC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73" y="4179450"/>
            <a:ext cx="7651556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output of an SQL query can be ordered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 any number of attributes, and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either ascending or descending order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default is to use ascending order, the keywords </a:t>
            </a:r>
            <a:r>
              <a:rPr lang="en-US" sz="2400" b="1" i="1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, following the column name, sets the order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LIKE: Simple String Pattern Matching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32579" y="2050375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name 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>
                <a:cs typeface="Courier New" pitchFamily="49" charset="0"/>
              </a:rPr>
              <a:t> 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222" y="3728068"/>
            <a:ext cx="8397778" cy="305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SQL provides pattern matching support with the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and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_</a:t>
            </a:r>
            <a:r>
              <a:rPr lang="en-US" sz="2400" dirty="0"/>
              <a:t> characters can be escaped with </a:t>
            </a:r>
            <a:r>
              <a:rPr lang="en-US" sz="2400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cs typeface="Courier New" pitchFamily="49" charset="0"/>
              </a:rPr>
              <a:t>E.g.,</a:t>
            </a:r>
            <a:r>
              <a:rPr lang="zh-CN" altLang="en-US" sz="2000" dirty="0">
                <a:cs typeface="Courier New" pitchFamily="49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’Michael</a:t>
            </a:r>
            <a:r>
              <a:rPr lang="en-US" altLang="zh-CN" sz="2000" dirty="0">
                <a:cs typeface="Courier New" pitchFamily="49" charset="0"/>
              </a:rPr>
              <a:t>\_Jordan</a:t>
            </a:r>
            <a:r>
              <a:rPr lang="en-US" sz="2000" dirty="0">
                <a:cs typeface="Courier New" pitchFamily="49" charset="0"/>
              </a:rPr>
              <a:t>'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02187" y="4811286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1,</a:t>
            </a:r>
            <a:r>
              <a:rPr lang="zh-CN" altLang="en-US" sz="2800" dirty="0"/>
              <a:t> </a:t>
            </a:r>
            <a:r>
              <a:rPr lang="en-US" altLang="zh-CN" sz="2800" dirty="0"/>
              <a:t>4,</a:t>
            </a:r>
            <a:r>
              <a:rPr lang="zh-CN" altLang="en-US" sz="2800" dirty="0"/>
              <a:t>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17008"/>
            <a:ext cx="8384721" cy="4539343"/>
          </a:xfrm>
        </p:spPr>
        <p:txBody>
          <a:bodyPr>
            <a:normAutofit/>
          </a:bodyPr>
          <a:lstStyle/>
          <a:p>
            <a:r>
              <a:rPr lang="en-US" dirty="0"/>
              <a:t>Whenever we don’t have a value, we can put a NULL</a:t>
            </a:r>
          </a:p>
          <a:p>
            <a:r>
              <a:rPr lang="en-US" dirty="0"/>
              <a:t>Can mean many things:</a:t>
            </a:r>
          </a:p>
          <a:p>
            <a:pPr lvl="1"/>
            <a:r>
              <a:rPr lang="en-US" sz="1950" dirty="0"/>
              <a:t>Value does not exists</a:t>
            </a:r>
          </a:p>
          <a:p>
            <a:pPr lvl="1"/>
            <a:r>
              <a:rPr lang="en-US" sz="1950" dirty="0"/>
              <a:t>Value exists but is unknown</a:t>
            </a:r>
          </a:p>
          <a:p>
            <a:pPr lvl="1"/>
            <a:r>
              <a:rPr lang="en-US" sz="1950" dirty="0"/>
              <a:t>Value not applicable</a:t>
            </a:r>
          </a:p>
          <a:p>
            <a:pPr lvl="1"/>
            <a:r>
              <a:rPr lang="en-US" sz="1950" dirty="0"/>
              <a:t>Etc.</a:t>
            </a:r>
            <a:endParaRPr lang="en-US" dirty="0"/>
          </a:p>
          <a:p>
            <a:r>
              <a:rPr lang="en-US" dirty="0"/>
              <a:t>NULL constraints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4422" y="4907697"/>
            <a:ext cx="588899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FLOAT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1385"/>
              </p:ext>
            </p:extLst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Arithmetic operations</a:t>
            </a:r>
            <a:r>
              <a:rPr lang="zh-CN" altLang="en-US" dirty="0"/>
              <a:t> </a:t>
            </a:r>
            <a:r>
              <a:rPr lang="en-US" altLang="zh-CN" dirty="0"/>
              <a:t>(+,</a:t>
            </a:r>
            <a:r>
              <a:rPr lang="zh-CN" altLang="en-US" dirty="0"/>
              <a:t> </a:t>
            </a:r>
            <a:r>
              <a:rPr lang="en-US" altLang="zh-CN" dirty="0"/>
              <a:t>-,</a:t>
            </a:r>
            <a:r>
              <a:rPr lang="zh-CN" altLang="en-US" dirty="0"/>
              <a:t> 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/)</a:t>
            </a:r>
            <a:r>
              <a:rPr lang="en-US" dirty="0"/>
              <a:t> on nulls return </a:t>
            </a:r>
            <a:r>
              <a:rPr lang="en-US" b="1" dirty="0"/>
              <a:t>NULL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NULL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endParaRPr lang="en-US" dirty="0"/>
          </a:p>
          <a:p>
            <a:pPr lvl="2"/>
            <a:r>
              <a:rPr lang="en-US" dirty="0">
                <a:solidFill>
                  <a:srgbClr val="A5A5A5"/>
                </a:solidFill>
              </a:rPr>
              <a:t>NULL</a:t>
            </a:r>
          </a:p>
          <a:p>
            <a:pPr lvl="1"/>
            <a:r>
              <a:rPr lang="en-US" dirty="0"/>
              <a:t>NULL * 0</a:t>
            </a:r>
          </a:p>
          <a:p>
            <a:pPr lvl="2"/>
            <a:r>
              <a:rPr lang="en-US" dirty="0">
                <a:solidFill>
                  <a:srgbClr val="A5A5A5"/>
                </a:solidFill>
              </a:rPr>
              <a:t>NULL </a:t>
            </a:r>
          </a:p>
          <a:p>
            <a:r>
              <a:rPr lang="en-US" altLang="zh-CN" dirty="0"/>
              <a:t>C</a:t>
            </a:r>
            <a:r>
              <a:rPr lang="en-US" dirty="0"/>
              <a:t>omparisons with nulls evaluate to </a:t>
            </a:r>
            <a:r>
              <a:rPr lang="en-US" b="1" dirty="0"/>
              <a:t>UNKNOWN</a:t>
            </a:r>
          </a:p>
          <a:p>
            <a:pPr lvl="1"/>
            <a:r>
              <a:rPr lang="en-US" altLang="zh-CN" dirty="0"/>
              <a:t>NULL</a:t>
            </a:r>
            <a:r>
              <a:rPr 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r>
              <a:rPr lang="en-US" dirty="0"/>
              <a:t>NULL = NULL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10040" y="2169127"/>
            <a:ext cx="36628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40" y="2817507"/>
            <a:ext cx="342882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40" y="4246863"/>
            <a:ext cx="504625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8335" y="4965651"/>
            <a:ext cx="524662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Combinations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true,</a:t>
            </a:r>
            <a:r>
              <a:rPr lang="zh-CN" altLang="en-US" sz="4000" dirty="0"/>
              <a:t> </a:t>
            </a:r>
            <a:r>
              <a:rPr lang="en-US" altLang="zh-CN" sz="4000" dirty="0"/>
              <a:t>false,</a:t>
            </a:r>
            <a:r>
              <a:rPr lang="zh-CN" altLang="en-US" sz="4000" dirty="0"/>
              <a:t> </a:t>
            </a:r>
            <a:r>
              <a:rPr lang="en-US" altLang="zh-CN" sz="4000" dirty="0"/>
              <a:t>unknown</a:t>
            </a:r>
            <a:endParaRPr 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22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Truth values for </a:t>
            </a:r>
            <a:r>
              <a:rPr lang="en-US" sz="2800" i="1" dirty="0"/>
              <a:t>unknown</a:t>
            </a:r>
            <a:r>
              <a:rPr lang="en-US" sz="2800" dirty="0"/>
              <a:t> results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 </a:t>
            </a:r>
            <a:r>
              <a:rPr lang="en-US" sz="2400" b="1" dirty="0"/>
              <a:t>OR</a:t>
            </a:r>
            <a:r>
              <a:rPr lang="en-US" sz="2400" i="1" dirty="0"/>
              <a:t> unknown </a:t>
            </a:r>
            <a:r>
              <a:rPr lang="en-US" sz="2400" dirty="0"/>
              <a:t>=</a:t>
            </a:r>
            <a:r>
              <a:rPr lang="en-US" sz="2400" i="1" dirty="0"/>
              <a:t> unknown,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 ,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</a:p>
          <a:p>
            <a:pPr eaLnBrk="1" hangingPunct="1"/>
            <a:r>
              <a:rPr lang="en-US" sz="2800" dirty="0"/>
              <a:t>The result of a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 is treated as </a:t>
            </a:r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it evaluates to </a:t>
            </a:r>
            <a:r>
              <a:rPr lang="en-US" sz="2800" i="1" dirty="0"/>
              <a:t>unknown</a:t>
            </a:r>
          </a:p>
          <a:p>
            <a:pPr lvl="1"/>
            <a:r>
              <a:rPr lang="en-US" altLang="zh-CN" sz="2400" i="1" dirty="0"/>
              <a:t>WHERE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unknown</a:t>
            </a:r>
            <a:r>
              <a:rPr lang="zh-CN" altLang="en-US" sz="2400" i="1" dirty="0"/>
              <a:t> </a:t>
            </a:r>
            <a:r>
              <a:rPr lang="zh-CN" altLang="en-US" sz="2400" i="1" dirty="0">
                <a:sym typeface="Wingdings"/>
              </a:rPr>
              <a:t> </a:t>
            </a:r>
            <a:r>
              <a:rPr lang="en-US" altLang="zh-CN" sz="2400" i="1" dirty="0">
                <a:sym typeface="Wingdings"/>
              </a:rPr>
              <a:t>false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B1673-897D-C14A-91A4-40974FEA04ED}"/>
              </a:ext>
            </a:extLst>
          </p:cNvPr>
          <p:cNvSpPr/>
          <p:nvPr/>
        </p:nvSpPr>
        <p:spPr>
          <a:xfrm>
            <a:off x="5545096" y="2194063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66F6E-8D1B-6446-8516-6997FCC67C1D}"/>
              </a:ext>
            </a:extLst>
          </p:cNvPr>
          <p:cNvSpPr/>
          <p:nvPr/>
        </p:nvSpPr>
        <p:spPr>
          <a:xfrm>
            <a:off x="5846855" y="3684440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/>
            <a:r>
              <a:rPr lang="en-US" altLang="zh-CN" dirty="0"/>
              <a:t>97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Posts are anonymous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classmates</a:t>
            </a:r>
          </a:p>
          <a:p>
            <a:pPr lvl="1"/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started doing A1</a:t>
            </a:r>
          </a:p>
          <a:p>
            <a:pPr lvl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2660"/>
              </p:ext>
            </p:extLst>
          </p:nvPr>
        </p:nvGraphicFramePr>
        <p:xfrm>
          <a:off x="1281794" y="5113616"/>
          <a:ext cx="106952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0247"/>
              </p:ext>
            </p:extLst>
          </p:nvPr>
        </p:nvGraphicFramePr>
        <p:xfrm>
          <a:off x="3780066" y="5113616"/>
          <a:ext cx="10695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2088"/>
              </p:ext>
            </p:extLst>
          </p:nvPr>
        </p:nvGraphicFramePr>
        <p:xfrm>
          <a:off x="6181725" y="5105250"/>
          <a:ext cx="136887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2041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72527" y="3449726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</p:txBody>
      </p:sp>
    </p:spTree>
    <p:extLst>
      <p:ext uri="{BB962C8B-B14F-4D97-AF65-F5344CB8AC3E}">
        <p14:creationId xmlns:p14="http://schemas.microsoft.com/office/powerpoint/2010/main" val="6358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/>
              <a:t>2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72066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752141" y="2991583"/>
            <a:ext cx="539121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  <a:p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279" y="5066767"/>
            <a:ext cx="7756071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There are special operators to test for null values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NULL </a:t>
            </a:r>
            <a:r>
              <a:rPr lang="en-US" sz="2400" dirty="0"/>
              <a:t>tests for the presence of nulls and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NOT NULL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tests for the absence of nulls</a:t>
            </a:r>
          </a:p>
        </p:txBody>
      </p:sp>
    </p:spTree>
    <p:extLst>
      <p:ext uri="{BB962C8B-B14F-4D97-AF65-F5344CB8AC3E}">
        <p14:creationId xmlns:p14="http://schemas.microsoft.com/office/powerpoint/2010/main" val="200254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b="1" dirty="0"/>
              <a:t>Foreign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81644"/>
              </p:ext>
            </p:extLst>
          </p:nvPr>
        </p:nvGraphicFramePr>
        <p:xfrm>
          <a:off x="1052590" y="347597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8623"/>
              </p:ext>
            </p:extLst>
          </p:nvPr>
        </p:nvGraphicFramePr>
        <p:xfrm>
          <a:off x="4480753" y="3475974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11907" y="30386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8995" y="30386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758" y="4441371"/>
            <a:ext cx="3837214" cy="40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3162027" y="5027189"/>
            <a:ext cx="1454875" cy="1491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9528"/>
              </p:ext>
            </p:extLst>
          </p:nvPr>
        </p:nvGraphicFramePr>
        <p:xfrm>
          <a:off x="1191306" y="3683848"/>
          <a:ext cx="2319339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306" y="3246489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7711" y="3246489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3255232" y="5064438"/>
            <a:ext cx="1468313" cy="17269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499"/>
              </p:ext>
            </p:extLst>
          </p:nvPr>
        </p:nvGraphicFramePr>
        <p:xfrm>
          <a:off x="4468131" y="3646599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298"/>
              </p:ext>
            </p:extLst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8F4FD-FE75-D34E-8FAE-B22FFF29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4392"/>
              </p:ext>
            </p:extLst>
          </p:nvPr>
        </p:nvGraphicFramePr>
        <p:xfrm>
          <a:off x="1191305" y="387253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EF989B-6E4B-AE49-AABE-639ECD4D8C57}"/>
              </a:ext>
            </a:extLst>
          </p:cNvPr>
          <p:cNvSpPr txBox="1"/>
          <p:nvPr/>
        </p:nvSpPr>
        <p:spPr>
          <a:xfrm>
            <a:off x="1191305" y="343517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FE41-1AE3-CC43-B3AF-61244CAA9EEB}"/>
              </a:ext>
            </a:extLst>
          </p:cNvPr>
          <p:cNvSpPr txBox="1"/>
          <p:nvPr/>
        </p:nvSpPr>
        <p:spPr>
          <a:xfrm>
            <a:off x="4627710" y="343517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78C9D1-F8AB-CA44-9090-0B74D53F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126"/>
              </p:ext>
            </p:extLst>
          </p:nvPr>
        </p:nvGraphicFramePr>
        <p:xfrm>
          <a:off x="4468130" y="383528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F33C49-F77D-AB43-8DD5-DC353EF8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1875"/>
              </p:ext>
            </p:extLst>
          </p:nvPr>
        </p:nvGraphicFramePr>
        <p:xfrm>
          <a:off x="4468129" y="5202294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406324823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3997865618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4379275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</a:t>
                      </a:r>
                      <a:endParaRPr lang="en-US" sz="1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3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Disallow the delete </a:t>
            </a:r>
            <a:r>
              <a:rPr lang="en-US" i="1" dirty="0"/>
              <a:t>(ON DELETE RESTRICT)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1568"/>
              </p:ext>
            </p:extLst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26329"/>
              </p:ext>
            </p:extLst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6078"/>
              </p:ext>
            </p:extLst>
          </p:nvPr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RESTRICT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RESTRICT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40" y="1519738"/>
            <a:ext cx="7886700" cy="4886503"/>
          </a:xfrm>
        </p:spPr>
        <p:txBody>
          <a:bodyPr>
            <a:normAutofit/>
          </a:bodyPr>
          <a:lstStyle/>
          <a:p>
            <a:r>
              <a:rPr lang="en-US" dirty="0"/>
              <a:t>Dark times in 2000s</a:t>
            </a:r>
          </a:p>
          <a:p>
            <a:pPr lvl="1"/>
            <a:r>
              <a:rPr lang="en-US" dirty="0"/>
              <a:t>Are relational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lvl="1"/>
            <a:r>
              <a:rPr lang="en-US" dirty="0" err="1"/>
              <a:t>Spark</a:t>
            </a:r>
            <a:r>
              <a:rPr lang="en-US" altLang="zh-CN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</a:t>
            </a:r>
          </a:p>
          <a:p>
            <a:pPr lvl="1"/>
            <a:r>
              <a:rPr lang="en-US" dirty="0"/>
              <a:t>“Non SQL”</a:t>
            </a:r>
          </a:p>
          <a:p>
            <a:pPr lvl="1"/>
            <a:r>
              <a:rPr lang="en-US" dirty="0"/>
              <a:t>“Not-Only-SQL”</a:t>
            </a:r>
          </a:p>
          <a:p>
            <a:pPr lvl="1"/>
            <a:r>
              <a:rPr lang="en-US" dirty="0"/>
              <a:t>“Not-Yet-SQL”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2" y="3928252"/>
            <a:ext cx="1085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98" y="3722346"/>
            <a:ext cx="823424" cy="154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17" y="2067866"/>
            <a:ext cx="2286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27" y="3820011"/>
            <a:ext cx="1141497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9C6FF-3C57-734F-BAC5-58D36EC6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98" y="4132442"/>
            <a:ext cx="1415070" cy="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Remove all of the courses for that student </a:t>
            </a:r>
            <a:r>
              <a:rPr lang="en-US" i="1" dirty="0"/>
              <a:t>(ON DELETE CASCADE)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9211"/>
              </p:ext>
            </p:extLst>
          </p:nvPr>
        </p:nvGraphicFramePr>
        <p:xfrm>
          <a:off x="4540702" y="456766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2814"/>
              </p:ext>
            </p:extLst>
          </p:nvPr>
        </p:nvGraphicFramePr>
        <p:xfrm>
          <a:off x="4539342" y="559636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CASCADE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altLang="zh-CN" i="1" dirty="0"/>
              <a:t>Set</a:t>
            </a:r>
            <a:r>
              <a:rPr lang="zh-CN" altLang="en-US" i="1" dirty="0"/>
              <a:t> </a:t>
            </a:r>
            <a:r>
              <a:rPr lang="en-US" altLang="zh-CN" i="1" dirty="0"/>
              <a:t>Foreign</a:t>
            </a:r>
            <a:r>
              <a:rPr lang="zh-CN" altLang="en-US" i="1" dirty="0"/>
              <a:t> </a:t>
            </a:r>
            <a:r>
              <a:rPr lang="en-US" altLang="zh-CN" i="1" dirty="0"/>
              <a:t>Key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NULL</a:t>
            </a:r>
            <a:r>
              <a:rPr lang="zh-CN" altLang="en-US" i="1" dirty="0"/>
              <a:t> </a:t>
            </a:r>
            <a:r>
              <a:rPr lang="en-US" i="1" dirty="0"/>
              <a:t>(ON DELETE SET NULL)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47232"/>
              </p:ext>
            </p:extLst>
          </p:nvPr>
        </p:nvGraphicFramePr>
        <p:xfrm>
          <a:off x="1443491" y="357867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43491" y="31413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79896" y="31413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46859"/>
              </p:ext>
            </p:extLst>
          </p:nvPr>
        </p:nvGraphicFramePr>
        <p:xfrm>
          <a:off x="4720316" y="354142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4728"/>
              </p:ext>
            </p:extLst>
          </p:nvPr>
        </p:nvGraphicFramePr>
        <p:xfrm>
          <a:off x="1443490" y="432543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CAB88-6B87-3D4E-8B00-CBA5D507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48773"/>
              </p:ext>
            </p:extLst>
          </p:nvPr>
        </p:nvGraphicFramePr>
        <p:xfrm>
          <a:off x="4715779" y="4560606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770111135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4073670310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41895541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778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1397" y="5556783"/>
            <a:ext cx="5731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Interestingly,</a:t>
            </a:r>
            <a:r>
              <a:rPr lang="zh-CN" altLang="en-US" dirty="0"/>
              <a:t> </a:t>
            </a:r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foreign-key</a:t>
            </a:r>
            <a:r>
              <a:rPr lang="zh-CN" altLang="en-US" dirty="0"/>
              <a:t> </a:t>
            </a:r>
            <a:r>
              <a:rPr lang="en-US" altLang="zh-CN" dirty="0"/>
              <a:t>constraint,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violates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primary-key</a:t>
            </a:r>
            <a:r>
              <a:rPr lang="zh-CN" altLang="en-US" dirty="0"/>
              <a:t> </a:t>
            </a:r>
            <a:r>
              <a:rPr lang="en-US" altLang="zh-CN" dirty="0"/>
              <a:t>constraint,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deletion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disallowed.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Set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3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 multiple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11315"/>
              </p:ext>
            </p:extLst>
          </p:nvPr>
        </p:nvGraphicFramePr>
        <p:xfrm>
          <a:off x="1636259" y="214916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636259" y="171180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072664" y="171180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4970"/>
              </p:ext>
            </p:extLst>
          </p:nvPr>
        </p:nvGraphicFramePr>
        <p:xfrm>
          <a:off x="4913084" y="211191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93515"/>
              </p:ext>
            </p:extLst>
          </p:nvPr>
        </p:nvGraphicFramePr>
        <p:xfrm>
          <a:off x="1636258" y="289592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32364"/>
              </p:ext>
            </p:extLst>
          </p:nvPr>
        </p:nvGraphicFramePr>
        <p:xfrm>
          <a:off x="4911724" y="314061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3290512" y="4406746"/>
            <a:ext cx="200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Enrolled</a:t>
            </a:r>
            <a:r>
              <a:rPr lang="en-US" altLang="zh-CN" sz="2000" b="1" dirty="0" err="1"/>
              <a:t>Students</a:t>
            </a:r>
            <a:endParaRPr lang="en-US" sz="20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53582"/>
              </p:ext>
            </p:extLst>
          </p:nvPr>
        </p:nvGraphicFramePr>
        <p:xfrm>
          <a:off x="2154482" y="4889232"/>
          <a:ext cx="4638204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40465" y="3603756"/>
            <a:ext cx="708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VS.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23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7575"/>
            <a:ext cx="7747907" cy="4351338"/>
          </a:xfrm>
        </p:spPr>
        <p:txBody>
          <a:bodyPr/>
          <a:lstStyle/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updating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Mary’s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3.9)</a:t>
            </a:r>
          </a:p>
          <a:p>
            <a:pPr lvl="1"/>
            <a:r>
              <a:rPr lang="en-US" altLang="zh-CN" dirty="0"/>
              <a:t>Querying </a:t>
            </a:r>
            <a:r>
              <a:rPr lang="en-US" altLang="zh-CN"/>
              <a:t>each individual table is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Mary’s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A single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exchange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others)</a:t>
            </a:r>
          </a:p>
          <a:p>
            <a:pPr lvl="1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joining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Mary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taken)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u="sng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data into </a:t>
            </a:r>
            <a:br>
              <a:rPr lang="en-US" altLang="zh-CN" dirty="0"/>
            </a:b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tables vs. single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176776" y="1828770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3176776" y="4542077"/>
            <a:ext cx="3903633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070" y="2081405"/>
            <a:ext cx="207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SFW query</a:t>
            </a:r>
          </a:p>
          <a:p>
            <a:pPr algn="ctr"/>
            <a:r>
              <a:rPr lang="en-US" sz="2000" dirty="0"/>
              <a:t>over a single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0" y="4811125"/>
            <a:ext cx="2262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SFW query</a:t>
            </a:r>
          </a:p>
          <a:p>
            <a:pPr algn="ctr"/>
            <a:r>
              <a:rPr lang="en-US" sz="2000" dirty="0"/>
              <a:t>over multiple tables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25042" y="3203091"/>
            <a:ext cx="2469418" cy="725042"/>
          </a:xfrm>
          <a:prstGeom prst="wedgeRoundRectCallout">
            <a:avLst>
              <a:gd name="adj1" fmla="val -5292"/>
              <a:gd name="adj2" fmla="val -808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69305" y="5880487"/>
            <a:ext cx="2469418" cy="737126"/>
          </a:xfrm>
          <a:prstGeom prst="wedgeRoundRectCallout">
            <a:avLst>
              <a:gd name="adj1" fmla="val -7937"/>
              <a:gd name="adj2" fmla="val -833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74582" y="5873685"/>
            <a:ext cx="2159995" cy="743928"/>
          </a:xfrm>
          <a:prstGeom prst="wedgeRoundRectCallout">
            <a:avLst>
              <a:gd name="adj1" fmla="val -53941"/>
              <a:gd name="adj2" fmla="val -9035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to join </a:t>
            </a:r>
            <a:r>
              <a:rPr lang="en-US" sz="2000">
                <a:solidFill>
                  <a:schemeClr val="bg1"/>
                </a:solidFill>
              </a:rPr>
              <a:t>the multiple tables?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9511" y="4330097"/>
            <a:ext cx="6326454" cy="2244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AND</a:t>
            </a:r>
          </a:p>
          <a:p>
            <a:pPr lvl="0" eaLnBrk="0" hangingPunct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7394" y="5987788"/>
            <a:ext cx="2469418" cy="737126"/>
          </a:xfrm>
          <a:prstGeom prst="wedgeRoundRectCallout">
            <a:avLst>
              <a:gd name="adj1" fmla="val 64798"/>
              <a:gd name="adj2" fmla="val -1022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Which rows are you interested in?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984006" y="4178278"/>
            <a:ext cx="2013038" cy="743928"/>
          </a:xfrm>
          <a:prstGeom prst="wedgeRoundRectCallout">
            <a:avLst>
              <a:gd name="adj1" fmla="val -59989"/>
              <a:gd name="adj2" fmla="val 1423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to join the two tables?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66014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119"/>
              </p:ext>
            </p:extLst>
          </p:nvPr>
        </p:nvGraphicFramePr>
        <p:xfrm>
          <a:off x="4710403" y="189997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1870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02705"/>
              </p:ext>
            </p:extLst>
          </p:nvPr>
        </p:nvGraphicFramePr>
        <p:xfrm>
          <a:off x="4709043" y="292867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4476" y="3423740"/>
            <a:ext cx="5555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all student who have got an A+ in 354;</a:t>
            </a:r>
          </a:p>
          <a:p>
            <a:r>
              <a:rPr lang="en-US" sz="2400" dirty="0"/>
              <a:t>return their names and </a:t>
            </a:r>
            <a:r>
              <a:rPr lang="en-US" sz="2400" dirty="0" err="1"/>
              <a:t>gpas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34220" y="6090091"/>
            <a:ext cx="4865915" cy="4338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4219" y="5546969"/>
            <a:ext cx="4865915" cy="48980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Other 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02613" y="1320630"/>
            <a:ext cx="693877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AND</a:t>
            </a:r>
          </a:p>
          <a:p>
            <a:pPr lvl="0" eaLnBrk="0" hangingPunct="0"/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102611" y="4969253"/>
            <a:ext cx="6938775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 AND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102612" y="3098555"/>
            <a:ext cx="693877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= 354 AND grad = ‘A+’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4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793" cy="4351338"/>
          </a:xfrm>
        </p:spPr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fo</a:t>
            </a:r>
            <a:r>
              <a:rPr lang="zh-CN" altLang="en-US" sz="4000" dirty="0"/>
              <a:t> </a:t>
            </a:r>
            <a:r>
              <a:rPr lang="en-US" sz="4000" dirty="0"/>
              <a:t>Tuple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30740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8323"/>
              </p:ext>
            </p:extLst>
          </p:nvPr>
        </p:nvGraphicFramePr>
        <p:xfrm>
          <a:off x="4710403" y="1899978"/>
          <a:ext cx="356818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15906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25125" y="3653135"/>
            <a:ext cx="6326454" cy="1690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Explosion 1 11"/>
          <p:cNvSpPr/>
          <p:nvPr/>
        </p:nvSpPr>
        <p:spPr>
          <a:xfrm>
            <a:off x="3330638" y="5529405"/>
            <a:ext cx="2759529" cy="122464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Which name?</a:t>
            </a:r>
          </a:p>
        </p:txBody>
      </p:sp>
    </p:spTree>
    <p:extLst>
      <p:ext uri="{BB962C8B-B14F-4D97-AF65-F5344CB8AC3E}">
        <p14:creationId xmlns:p14="http://schemas.microsoft.com/office/powerpoint/2010/main" val="11989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Tuple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10403" y="1899978"/>
          <a:ext cx="356818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2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25125" y="3653135"/>
            <a:ext cx="632645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Students.name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706756" y="5521147"/>
            <a:ext cx="632645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S.name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Enrolled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  <a:p>
            <a:pPr lvl="1"/>
            <a:r>
              <a:rPr lang="en-US" altLang="zh-CN" dirty="0"/>
              <a:t>Set Operators</a:t>
            </a:r>
          </a:p>
          <a:p>
            <a:pPr lvl="1"/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84721" cy="1325563"/>
          </a:xfrm>
        </p:spPr>
        <p:txBody>
          <a:bodyPr/>
          <a:lstStyle/>
          <a:p>
            <a:r>
              <a:rPr lang="en-US" dirty="0"/>
              <a:t>Meaning (Semantics) of Join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291035"/>
            <a:ext cx="2057400" cy="365125"/>
          </a:xfrm>
        </p:spPr>
        <p:txBody>
          <a:bodyPr/>
          <a:lstStyle/>
          <a:p>
            <a:fld id="{24AF9547-1ADA-7741-9454-C97103F281DA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62006" y="1581044"/>
            <a:ext cx="5724644" cy="1339597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1950" y="3106777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6718" y="3106777"/>
            <a:ext cx="268605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This is called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nested loop semantics</a:t>
            </a:r>
            <a:r>
              <a:rPr lang="en-US" sz="2000" dirty="0">
                <a:latin typeface="+mj-lt"/>
              </a:rPr>
              <a:t> since we are interpreting what a join means using a nested loop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100982" y="4947270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631564" y="5834578"/>
            <a:ext cx="2469418" cy="737126"/>
          </a:xfrm>
          <a:prstGeom prst="wedgeRoundRectCallout">
            <a:avLst>
              <a:gd name="adj1" fmla="val 54880"/>
              <a:gd name="adj2" fmla="val -7668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/>
              <a:t>Note: </a:t>
            </a:r>
            <a:r>
              <a:rPr lang="en-US" sz="2000"/>
              <a:t>this</a:t>
            </a:r>
            <a:r>
              <a:rPr lang="en-US" sz="2000" b="1"/>
              <a:t> </a:t>
            </a:r>
            <a:r>
              <a:rPr lang="en-US" sz="2000"/>
              <a:t>is a </a:t>
            </a:r>
            <a:r>
              <a:rPr lang="en-US" sz="2000" i="1"/>
              <a:t>multiset </a:t>
            </a:r>
            <a:r>
              <a:rPr lang="en-US" sz="2000"/>
              <a:t>union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67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476"/>
            <a:ext cx="7886700" cy="1325563"/>
          </a:xfrm>
        </p:spPr>
        <p:txBody>
          <a:bodyPr/>
          <a:lstStyle/>
          <a:p>
            <a:r>
              <a:rPr lang="en-US" dirty="0"/>
              <a:t>Three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978" y="3232651"/>
                <a:ext cx="7886700" cy="331510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Take cross product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mr-IN" dirty="0"/>
                  <a:t>…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n</a:t>
                </a:r>
                <a:endParaRPr lang="en-US" dirty="0"/>
              </a:p>
              <a:p>
                <a:pPr marL="514350" indent="-514350">
                  <a:spcBef>
                    <a:spcPts val="2200"/>
                  </a:spcBef>
                  <a:buFont typeface="+mj-lt"/>
                  <a:buAutoNum type="arabicPeriod"/>
                </a:pPr>
                <a:r>
                  <a:rPr lang="en-US" b="1" dirty="0"/>
                  <a:t>Apply conditions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Conditions(x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,…,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/>
              </a:p>
              <a:p>
                <a:pPr marL="514350" indent="-514350">
                  <a:spcBef>
                    <a:spcPts val="2200"/>
                  </a:spcBef>
                  <a:buFont typeface="+mj-lt"/>
                  <a:buAutoNum type="arabicPeriod"/>
                </a:pPr>
                <a:r>
                  <a:rPr lang="en-US" b="1" dirty="0"/>
                  <a:t>Apply projections</a:t>
                </a:r>
              </a:p>
              <a:p>
                <a:pPr lvl="1"/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 x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>
                    <a:latin typeface="Menlo" charset="0"/>
                    <a:ea typeface="Menlo" charset="0"/>
                    <a:cs typeface="Menlo" charset="0"/>
                  </a:rPr>
                  <a:t>2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x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n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.a</a:t>
                </a:r>
                <a:r>
                  <a:rPr lang="en-US" baseline="-25000" dirty="0" err="1">
                    <a:latin typeface="Menlo" charset="0"/>
                    <a:ea typeface="Menlo" charset="0"/>
                    <a:cs typeface="Menlo" charset="0"/>
                  </a:rPr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978" y="3232651"/>
                <a:ext cx="7886700" cy="3315106"/>
              </a:xfrm>
              <a:blipFill rotWithShape="0">
                <a:blip r:embed="rId2"/>
                <a:stretch>
                  <a:fillRect l="-1624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62006" y="1581044"/>
            <a:ext cx="5724644" cy="1339597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65038" y="3850763"/>
            <a:ext cx="3292110" cy="103944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Note: </a:t>
            </a:r>
            <a:r>
              <a:rPr lang="en-US" sz="2000" dirty="0"/>
              <a:t>This is NOT how the DBMS executes the query.</a:t>
            </a:r>
          </a:p>
        </p:txBody>
      </p:sp>
    </p:spTree>
    <p:extLst>
      <p:ext uri="{BB962C8B-B14F-4D97-AF65-F5344CB8AC3E}">
        <p14:creationId xmlns:p14="http://schemas.microsoft.com/office/powerpoint/2010/main" val="10758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415192" y="3449546"/>
            <a:ext cx="638358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grad</a:t>
            </a:r>
            <a:r>
              <a:rPr lang="en-US" altLang="zh-CN" sz="20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e</a:t>
            </a:r>
            <a:r>
              <a:rPr lang="en-US" sz="200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&gt;= ‘A’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46935"/>
              </p:ext>
            </p:extLst>
          </p:nvPr>
        </p:nvGraphicFramePr>
        <p:xfrm>
          <a:off x="1433578" y="193722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33578" y="149986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869983" y="149986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39146"/>
              </p:ext>
            </p:extLst>
          </p:nvPr>
        </p:nvGraphicFramePr>
        <p:xfrm>
          <a:off x="4710403" y="189997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70931"/>
              </p:ext>
            </p:extLst>
          </p:nvPr>
        </p:nvGraphicFramePr>
        <p:xfrm>
          <a:off x="1433577" y="268398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45830"/>
              </p:ext>
            </p:extLst>
          </p:nvPr>
        </p:nvGraphicFramePr>
        <p:xfrm>
          <a:off x="4709043" y="292867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61568"/>
              </p:ext>
            </p:extLst>
          </p:nvPr>
        </p:nvGraphicFramePr>
        <p:xfrm>
          <a:off x="1340361" y="5218838"/>
          <a:ext cx="91367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92038"/>
              </p:ext>
            </p:extLst>
          </p:nvPr>
        </p:nvGraphicFramePr>
        <p:xfrm>
          <a:off x="3482414" y="5208690"/>
          <a:ext cx="91367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8065"/>
              </p:ext>
            </p:extLst>
          </p:nvPr>
        </p:nvGraphicFramePr>
        <p:xfrm>
          <a:off x="5479589" y="5207098"/>
          <a:ext cx="913679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n</a:t>
                      </a:r>
                      <a:r>
                        <a:rPr lang="en-US" sz="1800" dirty="0"/>
                        <a:t>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78480"/>
              </p:ext>
            </p:extLst>
          </p:nvPr>
        </p:nvGraphicFramePr>
        <p:xfrm>
          <a:off x="7341934" y="5207098"/>
          <a:ext cx="913679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n</a:t>
                      </a:r>
                      <a:r>
                        <a:rPr lang="en-US" sz="1800" dirty="0"/>
                        <a:t>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Mike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4775" y="4694988"/>
            <a:ext cx="26085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Which one(s) are correct?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67810" y="653148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9863" y="65396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2526" y="653681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69383" y="653681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11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dirty="0"/>
              <a:t>Multiple-table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lvl="1"/>
            <a:r>
              <a:rPr lang="en-US" altLang="zh-CN" b="1" dirty="0"/>
              <a:t>Set Operators</a:t>
            </a:r>
          </a:p>
          <a:p>
            <a:pPr lvl="1"/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1481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SQL supports union, intersection and set difference operations</a:t>
            </a:r>
          </a:p>
          <a:p>
            <a:pPr lvl="1" eaLnBrk="1" hangingPunct="1"/>
            <a:r>
              <a:rPr lang="en-US" sz="2400" dirty="0"/>
              <a:t>Called </a:t>
            </a:r>
            <a:r>
              <a:rPr lang="en-US" sz="2400" b="1" dirty="0">
                <a:solidFill>
                  <a:schemeClr val="accent1"/>
                </a:solidFill>
              </a:rPr>
              <a:t>UNION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INTERSECT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1"/>
                </a:solidFill>
              </a:rPr>
              <a:t>EXCEPT</a:t>
            </a:r>
          </a:p>
          <a:p>
            <a:pPr lvl="1" eaLnBrk="1" hangingPunct="1"/>
            <a:r>
              <a:rPr lang="en-US" sz="2400" dirty="0"/>
              <a:t>These operations must be performed on </a:t>
            </a:r>
            <a:r>
              <a:rPr lang="en-US" sz="2400" i="1" dirty="0"/>
              <a:t>union compatible </a:t>
            </a:r>
            <a:r>
              <a:rPr lang="en-US" sz="2400" dirty="0"/>
              <a:t>tables</a:t>
            </a:r>
            <a:endParaRPr lang="en-US" sz="2000" dirty="0"/>
          </a:p>
          <a:p>
            <a:pPr eaLnBrk="1" hangingPunct="1"/>
            <a:r>
              <a:rPr lang="en-US" sz="2800" dirty="0"/>
              <a:t>Although these operations are supported in the SQL standard, implementations may vary</a:t>
            </a:r>
          </a:p>
          <a:p>
            <a:pPr lvl="1" eaLnBrk="1" hangingPunct="1"/>
            <a:r>
              <a:rPr lang="en-US" sz="2400" b="1" dirty="0">
                <a:solidFill>
                  <a:schemeClr val="accent1"/>
                </a:solidFill>
              </a:rPr>
              <a:t>EXCEPT</a:t>
            </a:r>
            <a:r>
              <a:rPr lang="en-US" sz="2400" dirty="0"/>
              <a:t> may not be implemented</a:t>
            </a:r>
          </a:p>
          <a:p>
            <a:pPr lvl="2" eaLnBrk="1" hangingPunct="1"/>
            <a:r>
              <a:rPr lang="en-US" sz="2000" dirty="0"/>
              <a:t>When it is, it is sometimes called </a:t>
            </a:r>
            <a:r>
              <a:rPr lang="en-US" sz="2000" b="1" dirty="0">
                <a:solidFill>
                  <a:schemeClr val="accent2"/>
                </a:solidFill>
              </a:rPr>
              <a:t>MINUS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83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Two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either 354 or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9566"/>
              </p:ext>
            </p:extLst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18976"/>
              </p:ext>
            </p:extLst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50445"/>
              </p:ext>
            </p:extLst>
          </p:nvPr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41688"/>
              </p:ext>
            </p:extLst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628650" y="4884740"/>
            <a:ext cx="844087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 OR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Two Courses -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either 354 or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151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7367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630319" y="4731095"/>
            <a:ext cx="58833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 S, Enrolled 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E.cid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E.cid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7271972" y="5128647"/>
            <a:ext cx="1454875" cy="14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84637" y="4447369"/>
            <a:ext cx="877472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 S, Enrolled E1, Enrolled E2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S.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E1.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student_id 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S.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E2.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student_id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(E1.cid = 354 AND E2.cid = 454)</a:t>
            </a:r>
            <a:endParaRPr lang="en-US" sz="1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7863876" y="5403206"/>
            <a:ext cx="1468313" cy="1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Courses - </a:t>
            </a:r>
            <a:r>
              <a:rPr lang="en-US" dirty="0">
                <a:latin typeface="Alexa" pitchFamily="34" charset="0"/>
              </a:rPr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both 354 and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7310175" y="4907357"/>
            <a:ext cx="1468313" cy="17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Course But Not The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students who have taken 354 but not 454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6235" y="2884284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466235" y="244692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902640" y="244692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3060" y="2847035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466234" y="3631044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41700" y="3875735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378511" y="4444544"/>
            <a:ext cx="7136839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10283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 and Duplicates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/>
          <a:lstStyle/>
          <a:p>
            <a:pPr eaLnBrk="1" hangingPunct="1"/>
            <a:r>
              <a:rPr lang="en-US" sz="2600" dirty="0"/>
              <a:t>Unlike other SQL operations, </a:t>
            </a:r>
            <a:r>
              <a:rPr lang="en-US" sz="2600" b="1" dirty="0">
                <a:solidFill>
                  <a:schemeClr val="accent2"/>
                </a:solidFill>
              </a:rPr>
              <a:t>UNION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accent2"/>
                </a:solidFill>
              </a:rPr>
              <a:t>INTERSECT</a:t>
            </a:r>
            <a:r>
              <a:rPr lang="en-US" sz="2600" dirty="0"/>
              <a:t>, and </a:t>
            </a:r>
            <a:r>
              <a:rPr lang="en-US" sz="2600" b="1" dirty="0">
                <a:solidFill>
                  <a:schemeClr val="accent2"/>
                </a:solidFill>
              </a:rPr>
              <a:t>EXCEPT</a:t>
            </a:r>
            <a:r>
              <a:rPr lang="en-US" sz="2600" dirty="0"/>
              <a:t> queries eliminate duplicates by default </a:t>
            </a:r>
          </a:p>
          <a:p>
            <a:pPr eaLnBrk="1" hangingPunct="1"/>
            <a:r>
              <a:rPr lang="en-US" sz="2600" dirty="0"/>
              <a:t>SQL allows duplicates to be </a:t>
            </a:r>
            <a:r>
              <a:rPr lang="en-US" sz="2600" i="1" dirty="0"/>
              <a:t>retained </a:t>
            </a:r>
            <a:r>
              <a:rPr lang="en-US" sz="2600" dirty="0"/>
              <a:t>in these three operations using the </a:t>
            </a:r>
            <a:r>
              <a:rPr lang="en-US" sz="2600" b="1" dirty="0">
                <a:solidFill>
                  <a:schemeClr val="accent2"/>
                </a:solidFill>
              </a:rPr>
              <a:t>ALL</a:t>
            </a:r>
            <a:r>
              <a:rPr lang="en-US" sz="2600" dirty="0"/>
              <a:t> keyword (i.e., multi-set operations)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003580" y="4021931"/>
            <a:ext cx="6344277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 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354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 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ALL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Students, Enrolled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454</a:t>
            </a:r>
          </a:p>
        </p:txBody>
      </p:sp>
    </p:spTree>
    <p:extLst>
      <p:ext uri="{BB962C8B-B14F-4D97-AF65-F5344CB8AC3E}">
        <p14:creationId xmlns:p14="http://schemas.microsoft.com/office/powerpoint/2010/main" val="27972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Useful operators: DISTINCT, ORDER</a:t>
            </a:r>
            <a:r>
              <a:rPr lang="zh-CN" altLang="en-US" dirty="0"/>
              <a:t> </a:t>
            </a:r>
            <a:r>
              <a:rPr lang="en-US" altLang="zh-CN" dirty="0"/>
              <a:t>BY, LIKE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Handle missing values: NULLs</a:t>
            </a:r>
            <a:endParaRPr lang="en-CA" dirty="0"/>
          </a:p>
          <a:p>
            <a:endParaRPr lang="en-CA" altLang="zh-CN" b="1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559"/>
            <a:ext cx="78867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query,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2762" y="2223026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7500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80734" y="1825625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3057" y="2540405"/>
            <a:ext cx="3069771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7" y="3157638"/>
            <a:ext cx="449558" cy="3426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94115" y="1825625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0835" y="1690689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8362" y="2306640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10639</TotalTime>
  <Words>2606</Words>
  <Application>Microsoft Macintosh PowerPoint</Application>
  <PresentationFormat>On-screen Show (4:3)</PresentationFormat>
  <Paragraphs>1034</Paragraphs>
  <Slides>55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Alexa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Announcements!</vt:lpstr>
      <vt:lpstr>SQL Motivation</vt:lpstr>
      <vt:lpstr>SQL: Introduction</vt:lpstr>
      <vt:lpstr>SQL is a…</vt:lpstr>
      <vt:lpstr>Outline</vt:lpstr>
      <vt:lpstr>The SFW Query</vt:lpstr>
      <vt:lpstr>Conditions</vt:lpstr>
      <vt:lpstr>Columns</vt:lpstr>
      <vt:lpstr>A Few Details</vt:lpstr>
      <vt:lpstr>DISTINCT: Eliminating Duplicates</vt:lpstr>
      <vt:lpstr>ORDER BY: Sorting the Results</vt:lpstr>
      <vt:lpstr>LIKE: Simple String Pattern Matching</vt:lpstr>
      <vt:lpstr>Exercise - 1 </vt:lpstr>
      <vt:lpstr>Exercise - 1 </vt:lpstr>
      <vt:lpstr>NULLS in SQL</vt:lpstr>
      <vt:lpstr>What will happen?</vt:lpstr>
      <vt:lpstr>Two Important Rules</vt:lpstr>
      <vt:lpstr>Combinations of true, false, unknown</vt:lpstr>
      <vt:lpstr>What will happen?</vt:lpstr>
      <vt:lpstr>Exercise - 2</vt:lpstr>
      <vt:lpstr>Exercise - 2</vt:lpstr>
      <vt:lpstr>Outline</vt:lpstr>
      <vt:lpstr>Foreign Key constraints</vt:lpstr>
      <vt:lpstr>Foreign Key constraints</vt:lpstr>
      <vt:lpstr>Declaring Foreign Keys</vt:lpstr>
      <vt:lpstr>Insert operations</vt:lpstr>
      <vt:lpstr>Delete operations</vt:lpstr>
      <vt:lpstr>ON DELETE RESTRICT</vt:lpstr>
      <vt:lpstr>Delete operations</vt:lpstr>
      <vt:lpstr>ON DELETE CASCADE</vt:lpstr>
      <vt:lpstr>Delete operations</vt:lpstr>
      <vt:lpstr>ON DELETE SET NULL</vt:lpstr>
      <vt:lpstr>Outline</vt:lpstr>
      <vt:lpstr>Why do we have multiple tables?</vt:lpstr>
      <vt:lpstr>Store data into  multiple tables vs. single table </vt:lpstr>
      <vt:lpstr>Joins</vt:lpstr>
      <vt:lpstr>Joins: Example</vt:lpstr>
      <vt:lpstr>Other ways to write joins</vt:lpstr>
      <vt:lpstr>The Need fo Tuple Variable</vt:lpstr>
      <vt:lpstr>Tuple Variable</vt:lpstr>
      <vt:lpstr>Outline</vt:lpstr>
      <vt:lpstr>Meaning (Semantics) of Join Queries </vt:lpstr>
      <vt:lpstr>Three steps</vt:lpstr>
      <vt:lpstr>Exercise</vt:lpstr>
      <vt:lpstr>Outline</vt:lpstr>
      <vt:lpstr>Set Operations</vt:lpstr>
      <vt:lpstr>One of Two Courses</vt:lpstr>
      <vt:lpstr>One of Two Courses - UNION</vt:lpstr>
      <vt:lpstr>Both Courses</vt:lpstr>
      <vt:lpstr>Both Courses Again</vt:lpstr>
      <vt:lpstr>Both Courses - INTERSECT</vt:lpstr>
      <vt:lpstr>One Course But Not The Other</vt:lpstr>
      <vt:lpstr>Set Operations and Duplicates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299</cp:revision>
  <cp:lastPrinted>2018-09-20T20:57:31Z</cp:lastPrinted>
  <dcterms:created xsi:type="dcterms:W3CDTF">2018-08-29T21:30:27Z</dcterms:created>
  <dcterms:modified xsi:type="dcterms:W3CDTF">2018-09-20T22:42:54Z</dcterms:modified>
</cp:coreProperties>
</file>