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8"/>
  </p:notesMasterIdLst>
  <p:sldIdLst>
    <p:sldId id="256" r:id="rId2"/>
    <p:sldId id="932" r:id="rId3"/>
    <p:sldId id="925" r:id="rId4"/>
    <p:sldId id="926" r:id="rId5"/>
    <p:sldId id="927" r:id="rId6"/>
    <p:sldId id="929" r:id="rId7"/>
    <p:sldId id="930" r:id="rId8"/>
    <p:sldId id="964" r:id="rId9"/>
    <p:sldId id="966" r:id="rId10"/>
    <p:sldId id="965" r:id="rId11"/>
    <p:sldId id="857" r:id="rId12"/>
    <p:sldId id="870" r:id="rId13"/>
    <p:sldId id="871" r:id="rId14"/>
    <p:sldId id="872" r:id="rId15"/>
    <p:sldId id="873" r:id="rId16"/>
    <p:sldId id="874" r:id="rId17"/>
    <p:sldId id="937" r:id="rId18"/>
    <p:sldId id="940" r:id="rId19"/>
    <p:sldId id="881" r:id="rId20"/>
    <p:sldId id="967" r:id="rId21"/>
    <p:sldId id="890" r:id="rId22"/>
    <p:sldId id="950" r:id="rId23"/>
    <p:sldId id="951" r:id="rId24"/>
    <p:sldId id="952" r:id="rId25"/>
    <p:sldId id="953" r:id="rId26"/>
    <p:sldId id="954" r:id="rId27"/>
    <p:sldId id="955" r:id="rId28"/>
    <p:sldId id="956" r:id="rId29"/>
    <p:sldId id="958" r:id="rId30"/>
    <p:sldId id="959" r:id="rId31"/>
    <p:sldId id="968" r:id="rId32"/>
    <p:sldId id="902" r:id="rId33"/>
    <p:sldId id="903" r:id="rId34"/>
    <p:sldId id="904" r:id="rId35"/>
    <p:sldId id="905" r:id="rId36"/>
    <p:sldId id="906" r:id="rId37"/>
    <p:sldId id="907" r:id="rId38"/>
    <p:sldId id="908" r:id="rId39"/>
    <p:sldId id="909" r:id="rId40"/>
    <p:sldId id="910" r:id="rId41"/>
    <p:sldId id="949" r:id="rId42"/>
    <p:sldId id="969" r:id="rId43"/>
    <p:sldId id="914" r:id="rId44"/>
    <p:sldId id="915" r:id="rId45"/>
    <p:sldId id="948" r:id="rId46"/>
    <p:sldId id="328" r:id="rId4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F89E4"/>
    <a:srgbClr val="ED7D31"/>
    <a:srgbClr val="FBE5D6"/>
    <a:srgbClr val="E7E6E6"/>
    <a:srgbClr val="929292"/>
    <a:srgbClr val="000000"/>
    <a:srgbClr val="FFFFFF"/>
    <a:srgbClr val="0420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552"/>
    <p:restoredTop sz="83448"/>
  </p:normalViewPr>
  <p:slideViewPr>
    <p:cSldViewPr snapToGrid="0" snapToObjects="1">
      <p:cViewPr varScale="1">
        <p:scale>
          <a:sx n="82" d="100"/>
          <a:sy n="82" d="100"/>
        </p:scale>
        <p:origin x="11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notesMaster" Target="notesMasters/notesMaster1.xml"/><Relationship Id="rId49" Type="http://schemas.openxmlformats.org/officeDocument/2006/relationships/presProps" Target="pres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viewProps" Target="viewProps.xml"/><Relationship Id="rId51" Type="http://schemas.openxmlformats.org/officeDocument/2006/relationships/theme" Target="theme/theme1.xml"/><Relationship Id="rId5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36D85D-8AD2-3E48-9003-FE0FC165286A}" type="datetimeFigureOut">
              <a:rPr lang="en-US" smtClean="0"/>
              <a:t>11/6/18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217A12-A6ED-4C4A-8400-036634305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6212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217A12-A6ED-4C4A-8400-03663430578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467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E09CC32-ECFA-DE4E-8C1E-3CFC32AC2635}" type="slidenum">
              <a:rPr lang="en-US">
                <a:solidFill>
                  <a:prstClr val="black"/>
                </a:solidFill>
                <a:latin typeface="Calibri"/>
              </a:rPr>
              <a:pPr/>
              <a:t>36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52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2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7609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E09CC32-ECFA-DE4E-8C1E-3CFC32AC2635}" type="slidenum">
              <a:rPr lang="en-US">
                <a:solidFill>
                  <a:prstClr val="black"/>
                </a:solidFill>
                <a:latin typeface="Calibri"/>
              </a:rPr>
              <a:pPr/>
              <a:t>37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52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2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5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FB9FA-6C0A-B04C-8A7E-9DB303EFE20B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7606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FB9FA-6C0A-B04C-8A7E-9DB303EFE20B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5479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40D38B7-8773-BF43-AD69-D9D1143F450D}" type="slidenum">
              <a:rPr lang="en-US">
                <a:solidFill>
                  <a:prstClr val="black"/>
                </a:solidFill>
                <a:latin typeface="Calibri"/>
              </a:rPr>
              <a:pPr/>
              <a:t>42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55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5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0580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40D38B7-8773-BF43-AD69-D9D1143F450D}" type="slidenum">
              <a:rPr lang="en-US">
                <a:solidFill>
                  <a:prstClr val="black"/>
                </a:solidFill>
                <a:latin typeface="Calibri"/>
              </a:rPr>
              <a:pPr/>
              <a:t>43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55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5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5413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40D38B7-8773-BF43-AD69-D9D1143F450D}" type="slidenum">
              <a:rPr lang="en-US">
                <a:solidFill>
                  <a:prstClr val="black"/>
                </a:solidFill>
                <a:latin typeface="Calibri"/>
              </a:rPr>
              <a:pPr/>
              <a:t>44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55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5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4709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2330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217A12-A6ED-4C4A-8400-036634305785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3130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7527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</a:t>
            </a:r>
            <a:r>
              <a:rPr lang="en-US" baseline="0" dirty="0" smtClean="0"/>
              <a:t> -&gt; D, B</a:t>
            </a:r>
            <a:r>
              <a:rPr lang="en-US" baseline="0" dirty="0" smtClean="0">
                <a:sym typeface="Wingdings"/>
              </a:rPr>
              <a:t> C, C-&gt;D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FB9FA-6C0A-B04C-8A7E-9DB303EFE20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5441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5623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0893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7C4EF24-3929-824E-9849-DDE04188B633}" type="slidenum">
              <a:rPr lang="en-US">
                <a:solidFill>
                  <a:prstClr val="black"/>
                </a:solidFill>
                <a:latin typeface="Calibri"/>
              </a:rPr>
              <a:pPr/>
              <a:t>32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51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1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229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E09CC32-ECFA-DE4E-8C1E-3CFC32AC2635}" type="slidenum">
              <a:rPr lang="en-US">
                <a:solidFill>
                  <a:prstClr val="black"/>
                </a:solidFill>
                <a:latin typeface="Calibri"/>
              </a:rPr>
              <a:pPr/>
              <a:t>33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52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2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6057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E09CC32-ECFA-DE4E-8C1E-3CFC32AC2635}" type="slidenum">
              <a:rPr lang="en-US">
                <a:solidFill>
                  <a:prstClr val="black"/>
                </a:solidFill>
                <a:latin typeface="Calibri"/>
              </a:rPr>
              <a:pPr/>
              <a:t>34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52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2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2819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E09CC32-ECFA-DE4E-8C1E-3CFC32AC2635}" type="slidenum">
              <a:rPr lang="en-US">
                <a:solidFill>
                  <a:prstClr val="black"/>
                </a:solidFill>
                <a:latin typeface="Calibri"/>
              </a:rPr>
              <a:pPr/>
              <a:t>35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52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2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8780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DEE30-C0F4-E242-8206-207B473469C4}" type="datetime1">
              <a:rPr lang="en-US" smtClean="0"/>
              <a:t>11/6/18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Jiannan Wang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394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5F0BC-D876-1E4F-B657-C3A0100B43AD}" type="datetime1">
              <a:rPr lang="en-US" smtClean="0"/>
              <a:t>11/6/18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Jiannan Wang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015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79C4F-E441-644E-A026-EE15EADD608E}" type="datetime1">
              <a:rPr lang="en-US" smtClean="0"/>
              <a:t>11/6/18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Jiannan Wang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034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9291F-207F-4940-9F56-32234BF8F083}" type="datetime1">
              <a:rPr lang="en-US" smtClean="0"/>
              <a:t>11/6/18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Jiannan Wang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863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88C79-394A-3242-AA5F-17543E57340E}" type="datetime1">
              <a:rPr lang="en-US" smtClean="0"/>
              <a:t>11/6/18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Jiannan Wang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619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11DC3-078A-E941-9D45-E3EEA33943EB}" type="datetime1">
              <a:rPr lang="en-US" smtClean="0"/>
              <a:t>11/6/18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Jiannan Wang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160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720B7-949E-6843-929A-FABA2D51C901}" type="datetime1">
              <a:rPr lang="en-US" smtClean="0"/>
              <a:t>11/6/18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Jiannan Wang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874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C727B-F8F4-8F48-99B2-4E89860704C2}" type="datetime1">
              <a:rPr lang="en-US" smtClean="0"/>
              <a:t>11/6/18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Jiannan Wang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807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1BB3E-1A49-7D43-8A32-0AF5A469F254}" type="datetime1">
              <a:rPr lang="en-US" smtClean="0"/>
              <a:t>11/6/18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Jiannan Wang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460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31273-03B2-3B43-95EF-701130308B1D}" type="datetime1">
              <a:rPr lang="en-US" smtClean="0"/>
              <a:t>11/6/18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Jiannan Wang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385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BF00B-19B0-6648-9BE9-D98454B3D6A0}" type="datetime1">
              <a:rPr lang="en-US" smtClean="0"/>
              <a:t>11/6/18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Jiannan Wang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585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F81538-0839-EE4D-89F2-D400C885D684}" type="datetime1">
              <a:rPr lang="en-US" smtClean="0"/>
              <a:t>11/6/18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Jiannan Wang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AF9547-1ADA-7741-9454-C97103F28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62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E956A24-C190-3747-B8CD-1F8673245E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CMPT</a:t>
            </a:r>
            <a:r>
              <a:rPr lang="zh-CN" altLang="en-US" dirty="0"/>
              <a:t> </a:t>
            </a:r>
            <a:r>
              <a:rPr lang="en-US" altLang="zh-CN" dirty="0"/>
              <a:t>354:</a:t>
            </a:r>
            <a:br>
              <a:rPr lang="en-US" altLang="zh-CN" dirty="0"/>
            </a:br>
            <a:r>
              <a:rPr lang="en-US" altLang="zh-CN" dirty="0"/>
              <a:t>Database</a:t>
            </a:r>
            <a:r>
              <a:rPr lang="zh-CN" altLang="en-US" dirty="0"/>
              <a:t> </a:t>
            </a:r>
            <a:r>
              <a:rPr lang="en-US" altLang="zh-CN" dirty="0"/>
              <a:t>System</a:t>
            </a:r>
            <a:r>
              <a:rPr lang="zh-CN" altLang="en-US" dirty="0"/>
              <a:t> </a:t>
            </a:r>
            <a:r>
              <a:rPr lang="en-US" altLang="zh-CN" dirty="0"/>
              <a:t>I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09A3EF78-0BCF-F24C-835B-DDDA774EA0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Lecture</a:t>
            </a:r>
            <a:r>
              <a:rPr lang="zh-CN" altLang="en-US" dirty="0"/>
              <a:t> </a:t>
            </a:r>
            <a:r>
              <a:rPr lang="en-US" altLang="zh-CN" dirty="0" smtClean="0"/>
              <a:t>9.</a:t>
            </a:r>
            <a:r>
              <a:rPr lang="zh-CN" altLang="en-US" dirty="0" smtClean="0"/>
              <a:t> </a:t>
            </a:r>
            <a:r>
              <a:rPr lang="en-US" altLang="zh-CN" dirty="0" smtClean="0"/>
              <a:t>Design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Theory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8CF9297D-5A48-924F-A10F-D761D37F7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521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190" y="124761"/>
            <a:ext cx="7886700" cy="1325563"/>
          </a:xfrm>
        </p:spPr>
        <p:txBody>
          <a:bodyPr/>
          <a:lstStyle/>
          <a:p>
            <a:r>
              <a:rPr lang="en-US" dirty="0" smtClean="0"/>
              <a:t>Normal Forms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023111"/>
            <a:ext cx="7886700" cy="3466862"/>
          </a:xfrm>
        </p:spPr>
        <p:txBody>
          <a:bodyPr>
            <a:normAutofit lnSpcReduction="10000"/>
          </a:bodyPr>
          <a:lstStyle/>
          <a:p>
            <a:r>
              <a:rPr lang="en-US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en-US" u="sng" baseline="30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st</a:t>
            </a:r>
            <a:r>
              <a:rPr lang="en-US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Normal Form (1NF)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= All tables are flat</a:t>
            </a:r>
          </a:p>
          <a:p>
            <a:endParaRPr lang="en-US" i="1" u="sng" dirty="0" smtClean="0"/>
          </a:p>
          <a:p>
            <a:r>
              <a:rPr lang="en-US" i="1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en-US" i="1" u="sng" baseline="30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nd</a:t>
            </a:r>
            <a:r>
              <a:rPr lang="en-US" i="1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Normal Form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= disused</a:t>
            </a:r>
          </a:p>
          <a:p>
            <a:endParaRPr lang="en-US" b="1" u="sng" dirty="0" smtClean="0"/>
          </a:p>
          <a:p>
            <a:r>
              <a:rPr lang="en-US" b="1" u="sng" dirty="0" smtClean="0"/>
              <a:t>Boyce-</a:t>
            </a:r>
            <a:r>
              <a:rPr lang="en-US" b="1" u="sng" dirty="0" err="1" smtClean="0"/>
              <a:t>Codd</a:t>
            </a:r>
            <a:r>
              <a:rPr lang="en-US" b="1" u="sng" dirty="0" smtClean="0"/>
              <a:t> Normal Form (BCNF)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=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no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bad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FDs</a:t>
            </a:r>
            <a:endParaRPr lang="en-US" b="1" dirty="0" smtClean="0"/>
          </a:p>
          <a:p>
            <a:endParaRPr lang="en-US" b="1" u="sng" dirty="0" smtClean="0"/>
          </a:p>
          <a:p>
            <a:r>
              <a:rPr lang="en-US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r>
              <a:rPr lang="en-US" u="sng" baseline="30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rd</a:t>
            </a:r>
            <a:r>
              <a:rPr lang="en-US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</a:t>
            </a:r>
            <a:r>
              <a:rPr lang="zh-CN" altLang="en-US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r>
              <a:rPr lang="en-US" altLang="zh-CN" u="sng" baseline="30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</a:t>
            </a:r>
            <a:r>
              <a:rPr lang="zh-CN" altLang="en-US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</a:t>
            </a:r>
            <a:r>
              <a:rPr lang="zh-CN" altLang="en-US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and</a:t>
            </a:r>
            <a:r>
              <a:rPr lang="zh-CN" altLang="en-US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  <a:r>
              <a:rPr lang="en-US" altLang="zh-CN" u="sng" baseline="30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</a:t>
            </a:r>
            <a:r>
              <a:rPr lang="zh-CN" altLang="en-US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Normal Form</a:t>
            </a:r>
            <a:r>
              <a:rPr lang="en-US" altLang="zh-CN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=</a:t>
            </a: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see</a:t>
            </a: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text</a:t>
            </a: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books</a:t>
            </a:r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i="1" dirty="0" smtClean="0"/>
          </a:p>
        </p:txBody>
      </p:sp>
      <p:sp>
        <p:nvSpPr>
          <p:cNvPr id="4" name="Oval 3"/>
          <p:cNvSpPr/>
          <p:nvPr/>
        </p:nvSpPr>
        <p:spPr>
          <a:xfrm>
            <a:off x="7152961" y="3746838"/>
            <a:ext cx="898902" cy="71292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>
            <a:endCxn id="4" idx="7"/>
          </p:cNvCxnSpPr>
          <p:nvPr/>
        </p:nvCxnSpPr>
        <p:spPr>
          <a:xfrm flipH="1">
            <a:off x="7920222" y="3291435"/>
            <a:ext cx="618869" cy="55980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803890" y="2916151"/>
            <a:ext cx="1340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What’s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this?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8379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895851"/>
          </a:xfrm>
        </p:spPr>
        <p:txBody>
          <a:bodyPr>
            <a:normAutofit/>
          </a:bodyPr>
          <a:lstStyle/>
          <a:p>
            <a:pPr marL="385763" indent="-385763">
              <a:buFont typeface="+mj-lt"/>
              <a:buAutoNum type="arabicPeriod"/>
            </a:pPr>
            <a:r>
              <a:rPr lang="en-US" altLang="zh-CN" dirty="0" smtClean="0"/>
              <a:t>F</a:t>
            </a:r>
            <a:r>
              <a:rPr lang="en-US" dirty="0" smtClean="0"/>
              <a:t>unctional </a:t>
            </a:r>
            <a:r>
              <a:rPr lang="en-US" altLang="zh-CN" dirty="0" smtClean="0"/>
              <a:t>D</a:t>
            </a:r>
            <a:r>
              <a:rPr lang="en-US" dirty="0" smtClean="0"/>
              <a:t>ependenc</a:t>
            </a:r>
            <a:r>
              <a:rPr lang="en-US" altLang="zh-CN" dirty="0" smtClean="0"/>
              <a:t>y</a:t>
            </a:r>
            <a:r>
              <a:rPr lang="zh-CN" altLang="en-US" dirty="0" smtClean="0"/>
              <a:t> </a:t>
            </a:r>
            <a:r>
              <a:rPr lang="en-US" altLang="zh-CN" dirty="0" smtClean="0"/>
              <a:t>(FD)</a:t>
            </a:r>
          </a:p>
          <a:p>
            <a:pPr marL="342900" lvl="1" indent="0">
              <a:buNone/>
            </a:pPr>
            <a:endParaRPr lang="en-US" dirty="0" smtClean="0"/>
          </a:p>
          <a:p>
            <a:pPr marL="342900" lvl="1" indent="0">
              <a:buNone/>
            </a:pPr>
            <a:endParaRPr lang="en-US" dirty="0" smtClean="0"/>
          </a:p>
          <a:p>
            <a:pPr marL="342900" lvl="1" indent="0">
              <a:buNone/>
            </a:pPr>
            <a:endParaRPr lang="en-US" dirty="0" smtClean="0"/>
          </a:p>
          <a:p>
            <a:pPr marL="385763" indent="-385763">
              <a:buFont typeface="+mj-lt"/>
              <a:buAutoNum type="arabicPeriod"/>
            </a:pPr>
            <a:r>
              <a:rPr lang="en-US" altLang="zh-CN" dirty="0" smtClean="0"/>
              <a:t>Inference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Problem</a:t>
            </a:r>
          </a:p>
          <a:p>
            <a:pPr marL="385763" indent="-385763">
              <a:buFont typeface="+mj-lt"/>
              <a:buAutoNum type="arabicPeriod"/>
            </a:pPr>
            <a:endParaRPr lang="en-US" dirty="0" smtClean="0"/>
          </a:p>
          <a:p>
            <a:pPr marL="385763" indent="-385763">
              <a:buFont typeface="+mj-lt"/>
              <a:buAutoNum type="arabicPeriod"/>
            </a:pPr>
            <a:endParaRPr lang="en-US" dirty="0"/>
          </a:p>
          <a:p>
            <a:pPr marL="385763" indent="-385763">
              <a:buFont typeface="+mj-lt"/>
              <a:buAutoNum type="arabicPeriod"/>
            </a:pPr>
            <a:r>
              <a:rPr lang="en-US" altLang="zh-CN" dirty="0" smtClean="0"/>
              <a:t>Closure</a:t>
            </a:r>
            <a:r>
              <a:rPr lang="zh-CN" altLang="en-US" dirty="0" smtClean="0"/>
              <a:t> </a:t>
            </a:r>
            <a:r>
              <a:rPr lang="en-US" altLang="zh-CN" dirty="0" smtClean="0"/>
              <a:t>Algorithm</a:t>
            </a:r>
            <a:endParaRPr lang="en-US" dirty="0"/>
          </a:p>
          <a:p>
            <a:pPr marL="842963" lvl="1" indent="-385763">
              <a:buFont typeface="+mj-lt"/>
              <a:buAutoNum type="arabicPeriod"/>
            </a:pPr>
            <a:endParaRPr lang="en-US" altLang="zh-C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900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Dependency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65738" y="5320675"/>
            <a:ext cx="7549612" cy="8309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>
                <a:latin typeface="+mj-lt"/>
              </a:rPr>
              <a:t>A-&gt;B means that </a:t>
            </a:r>
          </a:p>
          <a:p>
            <a:pPr algn="ctr"/>
            <a:r>
              <a:rPr lang="en-US" sz="2400" i="1" dirty="0">
                <a:latin typeface="+mj-lt"/>
              </a:rPr>
              <a:t>“whenever two tuples agree on A then they agree on B.”</a:t>
            </a:r>
            <a:endParaRPr lang="en-US" sz="1600" i="1" dirty="0">
              <a:latin typeface="+mj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75987" y="2188295"/>
            <a:ext cx="6992023" cy="21698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2400" b="1" dirty="0" err="1">
                <a:latin typeface="+mj-lt"/>
              </a:rPr>
              <a:t>Def</a:t>
            </a:r>
            <a:r>
              <a:rPr lang="en-US" sz="2400" b="1" dirty="0">
                <a:latin typeface="+mj-lt"/>
              </a:rPr>
              <a:t>: </a:t>
            </a:r>
            <a:r>
              <a:rPr lang="en-US" sz="2400" dirty="0">
                <a:latin typeface="+mj-lt"/>
              </a:rPr>
              <a:t>Let A,B be </a:t>
            </a:r>
            <a:r>
              <a:rPr lang="en-US" sz="2400" i="1" dirty="0">
                <a:latin typeface="+mj-lt"/>
              </a:rPr>
              <a:t>sets</a:t>
            </a:r>
            <a:r>
              <a:rPr lang="en-US" sz="2400" dirty="0">
                <a:latin typeface="+mj-lt"/>
              </a:rPr>
              <a:t> of attributes</a:t>
            </a:r>
          </a:p>
          <a:p>
            <a:r>
              <a:rPr lang="en-US" sz="2400" dirty="0">
                <a:latin typeface="+mj-lt"/>
              </a:rPr>
              <a:t>We write A </a:t>
            </a:r>
            <a:r>
              <a:rPr lang="en-US" sz="2400" dirty="0">
                <a:latin typeface="+mj-lt"/>
                <a:sym typeface="Wingdings"/>
              </a:rPr>
              <a:t></a:t>
            </a:r>
            <a:r>
              <a:rPr lang="en-US" sz="2400" dirty="0">
                <a:latin typeface="+mj-lt"/>
              </a:rPr>
              <a:t> B or say A </a:t>
            </a:r>
            <a:r>
              <a:rPr lang="en-US" sz="2400" b="1" i="1" dirty="0">
                <a:latin typeface="+mj-lt"/>
              </a:rPr>
              <a:t>functionally determines </a:t>
            </a:r>
            <a:r>
              <a:rPr lang="en-US" sz="2400" dirty="0">
                <a:latin typeface="+mj-lt"/>
              </a:rPr>
              <a:t>B if, for any tuples t</a:t>
            </a:r>
            <a:r>
              <a:rPr lang="en-US" sz="2400" baseline="-25000" dirty="0">
                <a:latin typeface="+mj-lt"/>
              </a:rPr>
              <a:t>1</a:t>
            </a:r>
            <a:r>
              <a:rPr lang="en-US" sz="2400" dirty="0">
                <a:latin typeface="+mj-lt"/>
              </a:rPr>
              <a:t> and t</a:t>
            </a:r>
            <a:r>
              <a:rPr lang="en-US" sz="2400" baseline="-25000" dirty="0">
                <a:latin typeface="+mj-lt"/>
              </a:rPr>
              <a:t>2</a:t>
            </a:r>
            <a:r>
              <a:rPr lang="en-US" sz="2400" dirty="0">
                <a:latin typeface="+mj-lt"/>
              </a:rPr>
              <a:t>: </a:t>
            </a:r>
          </a:p>
          <a:p>
            <a:pPr algn="ctr">
              <a:spcBef>
                <a:spcPts val="900"/>
              </a:spcBef>
              <a:spcAft>
                <a:spcPts val="900"/>
              </a:spcAft>
            </a:pPr>
            <a:r>
              <a:rPr lang="en-US" sz="2400" dirty="0">
                <a:latin typeface="+mj-lt"/>
              </a:rPr>
              <a:t>t</a:t>
            </a:r>
            <a:r>
              <a:rPr lang="en-US" sz="2400" baseline="-25000" dirty="0">
                <a:latin typeface="+mj-lt"/>
              </a:rPr>
              <a:t>1</a:t>
            </a:r>
            <a:r>
              <a:rPr lang="en-US" sz="2400" dirty="0">
                <a:latin typeface="+mj-lt"/>
              </a:rPr>
              <a:t>[A] = t</a:t>
            </a:r>
            <a:r>
              <a:rPr lang="en-US" sz="2400" baseline="-25000" dirty="0">
                <a:latin typeface="+mj-lt"/>
              </a:rPr>
              <a:t>2</a:t>
            </a:r>
            <a:r>
              <a:rPr lang="en-US" sz="2400" dirty="0">
                <a:latin typeface="+mj-lt"/>
              </a:rPr>
              <a:t>[A] implies t</a:t>
            </a:r>
            <a:r>
              <a:rPr lang="en-US" sz="2400" baseline="-25000" dirty="0">
                <a:latin typeface="+mj-lt"/>
              </a:rPr>
              <a:t>1</a:t>
            </a:r>
            <a:r>
              <a:rPr lang="en-US" sz="2400" dirty="0">
                <a:latin typeface="+mj-lt"/>
              </a:rPr>
              <a:t>[B] = t</a:t>
            </a:r>
            <a:r>
              <a:rPr lang="en-US" sz="2400" baseline="-25000" dirty="0">
                <a:latin typeface="+mj-lt"/>
              </a:rPr>
              <a:t>2</a:t>
            </a:r>
            <a:r>
              <a:rPr lang="en-US" sz="2400" dirty="0">
                <a:latin typeface="+mj-lt"/>
              </a:rPr>
              <a:t>[B]</a:t>
            </a:r>
          </a:p>
          <a:p>
            <a:r>
              <a:rPr lang="en-US" sz="2400" dirty="0">
                <a:latin typeface="+mj-lt"/>
              </a:rPr>
              <a:t>and we call A </a:t>
            </a:r>
            <a:r>
              <a:rPr lang="en-US" sz="2400" dirty="0">
                <a:latin typeface="+mj-lt"/>
                <a:sym typeface="Wingdings"/>
              </a:rPr>
              <a:t></a:t>
            </a:r>
            <a:r>
              <a:rPr lang="en-US" sz="2400" dirty="0">
                <a:latin typeface="+mj-lt"/>
              </a:rPr>
              <a:t> B a </a:t>
            </a:r>
            <a:r>
              <a:rPr lang="en-US" sz="2400" b="1" u="sng" dirty="0">
                <a:latin typeface="+mj-lt"/>
              </a:rPr>
              <a:t>functional dependency</a:t>
            </a:r>
            <a:endParaRPr lang="en-US" sz="24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43529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49" y="85220"/>
            <a:ext cx="7886700" cy="994172"/>
          </a:xfrm>
        </p:spPr>
        <p:txBody>
          <a:bodyPr/>
          <a:lstStyle/>
          <a:p>
            <a:r>
              <a:rPr lang="en-US" dirty="0" smtClean="0"/>
              <a:t>A Picture Of FDs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7100235"/>
              </p:ext>
            </p:extLst>
          </p:nvPr>
        </p:nvGraphicFramePr>
        <p:xfrm>
          <a:off x="628649" y="2516013"/>
          <a:ext cx="4114800" cy="1691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   </a:t>
                      </a:r>
                      <a:endParaRPr lang="en-US" sz="1400" b="1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A</a:t>
                      </a:r>
                      <a:r>
                        <a:rPr lang="en-US" sz="1400" b="1" baseline="-25000" dirty="0" smtClean="0"/>
                        <a:t>1</a:t>
                      </a:r>
                      <a:endParaRPr lang="en-US" sz="1400" b="1" baseline="-25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…</a:t>
                      </a:r>
                      <a:endParaRPr lang="en-US" sz="1400" b="1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A</a:t>
                      </a:r>
                      <a:r>
                        <a:rPr lang="en-US" sz="1400" b="1" baseline="-25000" dirty="0" smtClean="0"/>
                        <a:t>m</a:t>
                      </a:r>
                      <a:endParaRPr lang="en-US" sz="1400" b="1" baseline="-25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B</a:t>
                      </a:r>
                      <a:r>
                        <a:rPr lang="en-US" sz="1400" b="1" baseline="-25000" dirty="0" smtClean="0"/>
                        <a:t>1</a:t>
                      </a:r>
                      <a:endParaRPr lang="en-US" sz="1400" b="1" baseline="-25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…</a:t>
                      </a:r>
                      <a:endParaRPr lang="en-US" sz="1400" b="1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 smtClean="0"/>
                        <a:t>B</a:t>
                      </a:r>
                      <a:r>
                        <a:rPr lang="en-US" sz="1400" b="1" baseline="-25000" dirty="0" err="1" smtClean="0"/>
                        <a:t>n</a:t>
                      </a:r>
                      <a:endParaRPr lang="en-US" sz="1400" b="1" baseline="-25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13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27813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27813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27813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27813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5007527" y="1603001"/>
            <a:ext cx="3877057" cy="99257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950" u="sng" dirty="0" err="1">
                <a:latin typeface="+mj-lt"/>
              </a:rPr>
              <a:t>Defn</a:t>
            </a:r>
            <a:r>
              <a:rPr lang="en-US" sz="1950" u="sng" dirty="0">
                <a:latin typeface="+mj-lt"/>
              </a:rPr>
              <a:t> (again):</a:t>
            </a:r>
          </a:p>
          <a:p>
            <a:r>
              <a:rPr lang="en-US" sz="1950" dirty="0">
                <a:latin typeface="+mj-lt"/>
              </a:rPr>
              <a:t>Given attribute sets </a:t>
            </a:r>
            <a:r>
              <a:rPr lang="en-US" sz="1950" b="1" dirty="0">
                <a:latin typeface="+mj-lt"/>
                <a:sym typeface="Wingdings"/>
              </a:rPr>
              <a:t>A={A</a:t>
            </a:r>
            <a:r>
              <a:rPr lang="en-US" sz="1950" b="1" baseline="-25000" dirty="0">
                <a:latin typeface="+mj-lt"/>
                <a:sym typeface="Wingdings"/>
              </a:rPr>
              <a:t>1</a:t>
            </a:r>
            <a:r>
              <a:rPr lang="en-US" sz="1950" b="1" dirty="0">
                <a:latin typeface="+mj-lt"/>
                <a:sym typeface="Wingdings"/>
              </a:rPr>
              <a:t>,…,A</a:t>
            </a:r>
            <a:r>
              <a:rPr lang="en-US" sz="1950" b="1" baseline="-25000" dirty="0">
                <a:latin typeface="+mj-lt"/>
                <a:sym typeface="Wingdings"/>
              </a:rPr>
              <a:t>m</a:t>
            </a:r>
            <a:r>
              <a:rPr lang="en-US" sz="1950" b="1" dirty="0">
                <a:latin typeface="+mj-lt"/>
                <a:sym typeface="Wingdings"/>
              </a:rPr>
              <a:t>}</a:t>
            </a:r>
            <a:r>
              <a:rPr lang="en-US" sz="1950" dirty="0">
                <a:latin typeface="+mj-lt"/>
                <a:sym typeface="Wingdings"/>
              </a:rPr>
              <a:t> and </a:t>
            </a:r>
            <a:r>
              <a:rPr lang="en-US" sz="1950" b="1" dirty="0">
                <a:latin typeface="+mj-lt"/>
                <a:sym typeface="Wingdings"/>
              </a:rPr>
              <a:t>B = {B</a:t>
            </a:r>
            <a:r>
              <a:rPr lang="en-US" sz="1950" b="1" baseline="-25000" dirty="0">
                <a:latin typeface="+mj-lt"/>
                <a:sym typeface="Wingdings"/>
              </a:rPr>
              <a:t>1</a:t>
            </a:r>
            <a:r>
              <a:rPr lang="en-US" sz="1950" b="1" dirty="0">
                <a:latin typeface="+mj-lt"/>
                <a:sym typeface="Wingdings"/>
              </a:rPr>
              <a:t>,…</a:t>
            </a:r>
            <a:r>
              <a:rPr lang="en-US" sz="1950" b="1" dirty="0" err="1">
                <a:latin typeface="+mj-lt"/>
                <a:sym typeface="Wingdings"/>
              </a:rPr>
              <a:t>B</a:t>
            </a:r>
            <a:r>
              <a:rPr lang="en-US" sz="1950" b="1" baseline="-25000" dirty="0" err="1">
                <a:latin typeface="+mj-lt"/>
                <a:sym typeface="Wingdings"/>
              </a:rPr>
              <a:t>n</a:t>
            </a:r>
            <a:r>
              <a:rPr lang="en-US" sz="1950" b="1" dirty="0">
                <a:latin typeface="+mj-lt"/>
                <a:sym typeface="Wingdings"/>
              </a:rPr>
              <a:t>} </a:t>
            </a:r>
            <a:r>
              <a:rPr lang="en-US" sz="1950" dirty="0">
                <a:latin typeface="+mj-lt"/>
                <a:sym typeface="Wingdings"/>
              </a:rPr>
              <a:t>in </a:t>
            </a:r>
            <a:r>
              <a:rPr lang="en-US" sz="1950" b="1" dirty="0">
                <a:latin typeface="+mj-lt"/>
                <a:sym typeface="Wingdings"/>
              </a:rPr>
              <a:t>R,</a:t>
            </a:r>
            <a:endParaRPr lang="en-US" sz="1950" b="1" u="sng" dirty="0">
              <a:latin typeface="+mj-lt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049274" y="2462966"/>
            <a:ext cx="1386687" cy="378063"/>
          </a:xfrm>
          <a:prstGeom prst="round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8" name="Rounded Rectangle 17"/>
          <p:cNvSpPr/>
          <p:nvPr/>
        </p:nvSpPr>
        <p:spPr>
          <a:xfrm>
            <a:off x="2896361" y="2462966"/>
            <a:ext cx="1386687" cy="378063"/>
          </a:xfrm>
          <a:prstGeom prst="round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1081741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Table 18"/>
          <p:cNvGraphicFramePr>
            <a:graphicFrameLocks noGrp="1"/>
          </p:cNvGraphicFramePr>
          <p:nvPr>
            <p:extLst/>
          </p:nvPr>
        </p:nvGraphicFramePr>
        <p:xfrm>
          <a:off x="628649" y="2516013"/>
          <a:ext cx="4114800" cy="1691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   </a:t>
                      </a:r>
                      <a:endParaRPr lang="en-US" sz="1400" b="1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A</a:t>
                      </a:r>
                      <a:r>
                        <a:rPr lang="en-US" sz="1400" b="1" baseline="-25000" dirty="0" smtClean="0"/>
                        <a:t>1</a:t>
                      </a:r>
                      <a:endParaRPr lang="en-US" sz="1400" b="1" baseline="-25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…</a:t>
                      </a:r>
                      <a:endParaRPr lang="en-US" sz="1400" b="1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A</a:t>
                      </a:r>
                      <a:r>
                        <a:rPr lang="en-US" sz="1400" b="1" baseline="-25000" dirty="0" smtClean="0"/>
                        <a:t>m</a:t>
                      </a:r>
                      <a:endParaRPr lang="en-US" sz="1400" b="1" baseline="-25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B</a:t>
                      </a:r>
                      <a:r>
                        <a:rPr lang="en-US" sz="1400" b="1" baseline="-25000" dirty="0" smtClean="0"/>
                        <a:t>1</a:t>
                      </a:r>
                      <a:endParaRPr lang="en-US" sz="1400" b="1" baseline="-25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…</a:t>
                      </a:r>
                      <a:endParaRPr lang="en-US" sz="1400" b="1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 smtClean="0"/>
                        <a:t>B</a:t>
                      </a:r>
                      <a:r>
                        <a:rPr lang="en-US" sz="1400" b="1" baseline="-25000" dirty="0" err="1" smtClean="0"/>
                        <a:t>n</a:t>
                      </a:r>
                      <a:endParaRPr lang="en-US" sz="1400" b="1" baseline="-25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13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27813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27813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27813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27813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79264" y="3060872"/>
            <a:ext cx="44938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 err="1"/>
              <a:t>t</a:t>
            </a:r>
            <a:r>
              <a:rPr lang="en-US" sz="1350" baseline="-25000" dirty="0" err="1"/>
              <a:t>i</a:t>
            </a:r>
            <a:endParaRPr lang="en-US" sz="1350" baseline="-25000" dirty="0"/>
          </a:p>
        </p:txBody>
      </p:sp>
      <p:sp>
        <p:nvSpPr>
          <p:cNvPr id="8" name="TextBox 7"/>
          <p:cNvSpPr txBox="1"/>
          <p:nvPr/>
        </p:nvSpPr>
        <p:spPr>
          <a:xfrm>
            <a:off x="179264" y="3634326"/>
            <a:ext cx="44938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 err="1"/>
              <a:t>t</a:t>
            </a:r>
            <a:r>
              <a:rPr lang="en-US" sz="1350" baseline="-25000" dirty="0" err="1"/>
              <a:t>j</a:t>
            </a:r>
            <a:endParaRPr lang="en-US" sz="1350" baseline="-25000" dirty="0"/>
          </a:p>
        </p:txBody>
      </p:sp>
      <p:sp>
        <p:nvSpPr>
          <p:cNvPr id="14" name="TextBox 13"/>
          <p:cNvSpPr txBox="1"/>
          <p:nvPr/>
        </p:nvSpPr>
        <p:spPr>
          <a:xfrm>
            <a:off x="5007527" y="1603001"/>
            <a:ext cx="3877057" cy="21929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950" u="sng" dirty="0" err="1">
                <a:latin typeface="+mj-lt"/>
              </a:rPr>
              <a:t>Defn</a:t>
            </a:r>
            <a:r>
              <a:rPr lang="en-US" sz="1950" u="sng" dirty="0">
                <a:latin typeface="+mj-lt"/>
              </a:rPr>
              <a:t> (again):</a:t>
            </a:r>
          </a:p>
          <a:p>
            <a:r>
              <a:rPr lang="en-US" sz="1950" dirty="0">
                <a:latin typeface="+mj-lt"/>
              </a:rPr>
              <a:t>Given attribute sets </a:t>
            </a:r>
            <a:r>
              <a:rPr lang="en-US" sz="1950" b="1" dirty="0">
                <a:latin typeface="+mj-lt"/>
                <a:sym typeface="Wingdings"/>
              </a:rPr>
              <a:t>A={A</a:t>
            </a:r>
            <a:r>
              <a:rPr lang="en-US" sz="1950" b="1" baseline="-25000" dirty="0">
                <a:latin typeface="+mj-lt"/>
                <a:sym typeface="Wingdings"/>
              </a:rPr>
              <a:t>1</a:t>
            </a:r>
            <a:r>
              <a:rPr lang="en-US" sz="1950" b="1" dirty="0">
                <a:latin typeface="+mj-lt"/>
                <a:sym typeface="Wingdings"/>
              </a:rPr>
              <a:t>,…,A</a:t>
            </a:r>
            <a:r>
              <a:rPr lang="en-US" sz="1950" b="1" baseline="-25000" dirty="0">
                <a:latin typeface="+mj-lt"/>
                <a:sym typeface="Wingdings"/>
              </a:rPr>
              <a:t>m</a:t>
            </a:r>
            <a:r>
              <a:rPr lang="en-US" sz="1950" b="1" dirty="0">
                <a:latin typeface="+mj-lt"/>
                <a:sym typeface="Wingdings"/>
              </a:rPr>
              <a:t>}</a:t>
            </a:r>
            <a:r>
              <a:rPr lang="en-US" sz="1950" dirty="0">
                <a:latin typeface="+mj-lt"/>
                <a:sym typeface="Wingdings"/>
              </a:rPr>
              <a:t> and </a:t>
            </a:r>
            <a:r>
              <a:rPr lang="en-US" sz="1950" b="1" dirty="0">
                <a:latin typeface="+mj-lt"/>
                <a:sym typeface="Wingdings"/>
              </a:rPr>
              <a:t>B = {B</a:t>
            </a:r>
            <a:r>
              <a:rPr lang="en-US" sz="1950" b="1" baseline="-25000" dirty="0">
                <a:latin typeface="+mj-lt"/>
                <a:sym typeface="Wingdings"/>
              </a:rPr>
              <a:t>1</a:t>
            </a:r>
            <a:r>
              <a:rPr lang="en-US" sz="1950" b="1" dirty="0">
                <a:latin typeface="+mj-lt"/>
                <a:sym typeface="Wingdings"/>
              </a:rPr>
              <a:t>,…</a:t>
            </a:r>
            <a:r>
              <a:rPr lang="en-US" sz="1950" b="1" dirty="0" err="1">
                <a:latin typeface="+mj-lt"/>
                <a:sym typeface="Wingdings"/>
              </a:rPr>
              <a:t>B</a:t>
            </a:r>
            <a:r>
              <a:rPr lang="en-US" sz="1950" b="1" baseline="-25000" dirty="0" err="1">
                <a:latin typeface="+mj-lt"/>
                <a:sym typeface="Wingdings"/>
              </a:rPr>
              <a:t>n</a:t>
            </a:r>
            <a:r>
              <a:rPr lang="en-US" sz="1950" b="1" dirty="0">
                <a:latin typeface="+mj-lt"/>
                <a:sym typeface="Wingdings"/>
              </a:rPr>
              <a:t>} </a:t>
            </a:r>
            <a:r>
              <a:rPr lang="en-US" sz="1950" dirty="0">
                <a:latin typeface="+mj-lt"/>
                <a:sym typeface="Wingdings"/>
              </a:rPr>
              <a:t>in </a:t>
            </a:r>
            <a:r>
              <a:rPr lang="en-US" sz="1950" b="1" dirty="0">
                <a:latin typeface="+mj-lt"/>
                <a:sym typeface="Wingdings"/>
              </a:rPr>
              <a:t>R,</a:t>
            </a:r>
          </a:p>
          <a:p>
            <a:endParaRPr lang="en-US" sz="1950" b="1" u="sng" dirty="0">
              <a:latin typeface="+mj-lt"/>
              <a:sym typeface="Wingdings"/>
            </a:endParaRPr>
          </a:p>
          <a:p>
            <a:r>
              <a:rPr lang="en-US" sz="1950" dirty="0">
                <a:latin typeface="+mj-lt"/>
              </a:rPr>
              <a:t>The </a:t>
            </a:r>
            <a:r>
              <a:rPr lang="en-US" sz="1950" b="1" i="1" dirty="0">
                <a:latin typeface="+mj-lt"/>
              </a:rPr>
              <a:t>functional dependency</a:t>
            </a:r>
            <a:r>
              <a:rPr lang="en-US" sz="1950" dirty="0">
                <a:latin typeface="+mj-lt"/>
              </a:rPr>
              <a:t> </a:t>
            </a:r>
            <a:r>
              <a:rPr lang="en-US" sz="1950" b="1" dirty="0">
                <a:latin typeface="+mj-lt"/>
              </a:rPr>
              <a:t>A</a:t>
            </a:r>
            <a:r>
              <a:rPr lang="en-US" sz="1950" b="1" dirty="0">
                <a:latin typeface="+mj-lt"/>
                <a:sym typeface="Wingdings"/>
              </a:rPr>
              <a:t> B on R </a:t>
            </a:r>
            <a:r>
              <a:rPr lang="en-US" sz="1950" dirty="0">
                <a:latin typeface="+mj-lt"/>
                <a:sym typeface="Wingdings"/>
              </a:rPr>
              <a:t>holds if for </a:t>
            </a:r>
            <a:r>
              <a:rPr lang="en-US" sz="1950" b="1" i="1" dirty="0">
                <a:latin typeface="+mj-lt"/>
                <a:sym typeface="Wingdings"/>
              </a:rPr>
              <a:t>any </a:t>
            </a:r>
            <a:r>
              <a:rPr lang="en-US" sz="1950" dirty="0" err="1">
                <a:latin typeface="+mj-lt"/>
              </a:rPr>
              <a:t>t</a:t>
            </a:r>
            <a:r>
              <a:rPr lang="en-US" sz="1950" baseline="-25000" dirty="0" err="1">
                <a:latin typeface="+mj-lt"/>
              </a:rPr>
              <a:t>i</a:t>
            </a:r>
            <a:r>
              <a:rPr lang="en-US" sz="1950" dirty="0" err="1">
                <a:latin typeface="+mj-lt"/>
              </a:rPr>
              <a:t>,t</a:t>
            </a:r>
            <a:r>
              <a:rPr lang="en-US" sz="1950" baseline="-25000" dirty="0" err="1">
                <a:latin typeface="+mj-lt"/>
              </a:rPr>
              <a:t>j</a:t>
            </a:r>
            <a:r>
              <a:rPr lang="en-US" sz="1950" dirty="0">
                <a:latin typeface="+mj-lt"/>
              </a:rPr>
              <a:t> in R:</a:t>
            </a:r>
          </a:p>
          <a:p>
            <a:endParaRPr lang="en-US" sz="1950" b="1" u="sng" dirty="0">
              <a:latin typeface="+mj-lt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1049274" y="2462966"/>
            <a:ext cx="1386687" cy="378063"/>
          </a:xfrm>
          <a:prstGeom prst="round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1" name="Rounded Rectangle 20"/>
          <p:cNvSpPr/>
          <p:nvPr/>
        </p:nvSpPr>
        <p:spPr>
          <a:xfrm>
            <a:off x="2896361" y="2462966"/>
            <a:ext cx="1386687" cy="378063"/>
          </a:xfrm>
          <a:prstGeom prst="round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" name="Right Arrow 3"/>
          <p:cNvSpPr/>
          <p:nvPr/>
        </p:nvSpPr>
        <p:spPr>
          <a:xfrm>
            <a:off x="2406496" y="2559414"/>
            <a:ext cx="561305" cy="1851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28649" y="85220"/>
            <a:ext cx="7886700" cy="994172"/>
          </a:xfrm>
        </p:spPr>
        <p:txBody>
          <a:bodyPr/>
          <a:lstStyle/>
          <a:p>
            <a:r>
              <a:rPr lang="en-US" dirty="0" smtClean="0"/>
              <a:t>A Picture Of FDs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742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5007527" y="1603001"/>
            <a:ext cx="3877057" cy="2793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950" u="sng" dirty="0" err="1">
                <a:latin typeface="+mj-lt"/>
              </a:rPr>
              <a:t>Defn</a:t>
            </a:r>
            <a:r>
              <a:rPr lang="en-US" sz="1950" u="sng" dirty="0">
                <a:latin typeface="+mj-lt"/>
              </a:rPr>
              <a:t> (again):</a:t>
            </a:r>
          </a:p>
          <a:p>
            <a:r>
              <a:rPr lang="en-US" sz="1950" dirty="0">
                <a:latin typeface="+mj-lt"/>
              </a:rPr>
              <a:t>Given attribute sets </a:t>
            </a:r>
            <a:r>
              <a:rPr lang="en-US" sz="1950" b="1" dirty="0">
                <a:latin typeface="+mj-lt"/>
                <a:sym typeface="Wingdings"/>
              </a:rPr>
              <a:t>A={A</a:t>
            </a:r>
            <a:r>
              <a:rPr lang="en-US" sz="1950" b="1" baseline="-25000" dirty="0">
                <a:latin typeface="+mj-lt"/>
                <a:sym typeface="Wingdings"/>
              </a:rPr>
              <a:t>1</a:t>
            </a:r>
            <a:r>
              <a:rPr lang="en-US" sz="1950" b="1" dirty="0">
                <a:latin typeface="+mj-lt"/>
                <a:sym typeface="Wingdings"/>
              </a:rPr>
              <a:t>,…,A</a:t>
            </a:r>
            <a:r>
              <a:rPr lang="en-US" sz="1950" b="1" baseline="-25000" dirty="0">
                <a:latin typeface="+mj-lt"/>
                <a:sym typeface="Wingdings"/>
              </a:rPr>
              <a:t>m</a:t>
            </a:r>
            <a:r>
              <a:rPr lang="en-US" sz="1950" b="1" dirty="0">
                <a:latin typeface="+mj-lt"/>
                <a:sym typeface="Wingdings"/>
              </a:rPr>
              <a:t>}</a:t>
            </a:r>
            <a:r>
              <a:rPr lang="en-US" sz="1950" dirty="0">
                <a:latin typeface="+mj-lt"/>
                <a:sym typeface="Wingdings"/>
              </a:rPr>
              <a:t> and </a:t>
            </a:r>
            <a:r>
              <a:rPr lang="en-US" sz="1950" b="1" dirty="0">
                <a:latin typeface="+mj-lt"/>
                <a:sym typeface="Wingdings"/>
              </a:rPr>
              <a:t>B = {B</a:t>
            </a:r>
            <a:r>
              <a:rPr lang="en-US" sz="1950" b="1" baseline="-25000" dirty="0">
                <a:latin typeface="+mj-lt"/>
                <a:sym typeface="Wingdings"/>
              </a:rPr>
              <a:t>1</a:t>
            </a:r>
            <a:r>
              <a:rPr lang="en-US" sz="1950" b="1" dirty="0">
                <a:latin typeface="+mj-lt"/>
                <a:sym typeface="Wingdings"/>
              </a:rPr>
              <a:t>,…</a:t>
            </a:r>
            <a:r>
              <a:rPr lang="en-US" sz="1950" b="1" dirty="0" err="1">
                <a:latin typeface="+mj-lt"/>
                <a:sym typeface="Wingdings"/>
              </a:rPr>
              <a:t>B</a:t>
            </a:r>
            <a:r>
              <a:rPr lang="en-US" sz="1950" b="1" baseline="-25000" dirty="0" err="1">
                <a:latin typeface="+mj-lt"/>
                <a:sym typeface="Wingdings"/>
              </a:rPr>
              <a:t>n</a:t>
            </a:r>
            <a:r>
              <a:rPr lang="en-US" sz="1950" b="1" dirty="0">
                <a:latin typeface="+mj-lt"/>
                <a:sym typeface="Wingdings"/>
              </a:rPr>
              <a:t>} </a:t>
            </a:r>
            <a:r>
              <a:rPr lang="en-US" sz="1950" dirty="0">
                <a:latin typeface="+mj-lt"/>
                <a:sym typeface="Wingdings"/>
              </a:rPr>
              <a:t>in </a:t>
            </a:r>
            <a:r>
              <a:rPr lang="en-US" sz="1950" b="1" dirty="0">
                <a:latin typeface="+mj-lt"/>
                <a:sym typeface="Wingdings"/>
              </a:rPr>
              <a:t>R,</a:t>
            </a:r>
          </a:p>
          <a:p>
            <a:endParaRPr lang="en-US" sz="1950" b="1" u="sng" dirty="0">
              <a:latin typeface="+mj-lt"/>
              <a:sym typeface="Wingdings"/>
            </a:endParaRPr>
          </a:p>
          <a:p>
            <a:r>
              <a:rPr lang="en-US" sz="1950" dirty="0">
                <a:latin typeface="+mj-lt"/>
              </a:rPr>
              <a:t>The </a:t>
            </a:r>
            <a:r>
              <a:rPr lang="en-US" sz="1950" b="1" i="1" dirty="0">
                <a:latin typeface="+mj-lt"/>
              </a:rPr>
              <a:t>functional dependency</a:t>
            </a:r>
            <a:r>
              <a:rPr lang="en-US" sz="1950" dirty="0">
                <a:latin typeface="+mj-lt"/>
              </a:rPr>
              <a:t> </a:t>
            </a:r>
            <a:r>
              <a:rPr lang="en-US" sz="1950" b="1" dirty="0">
                <a:latin typeface="+mj-lt"/>
              </a:rPr>
              <a:t>A</a:t>
            </a:r>
            <a:r>
              <a:rPr lang="en-US" sz="1950" b="1" dirty="0">
                <a:latin typeface="+mj-lt"/>
                <a:sym typeface="Wingdings"/>
              </a:rPr>
              <a:t> B on R </a:t>
            </a:r>
            <a:r>
              <a:rPr lang="en-US" sz="1950" dirty="0">
                <a:latin typeface="+mj-lt"/>
                <a:sym typeface="Wingdings"/>
              </a:rPr>
              <a:t>holds if for </a:t>
            </a:r>
            <a:r>
              <a:rPr lang="en-US" sz="1950" b="1" i="1" dirty="0">
                <a:latin typeface="+mj-lt"/>
                <a:sym typeface="Wingdings"/>
              </a:rPr>
              <a:t>any </a:t>
            </a:r>
            <a:r>
              <a:rPr lang="en-US" sz="1950" dirty="0" err="1">
                <a:latin typeface="+mj-lt"/>
              </a:rPr>
              <a:t>t</a:t>
            </a:r>
            <a:r>
              <a:rPr lang="en-US" sz="1950" baseline="-25000" dirty="0" err="1">
                <a:latin typeface="+mj-lt"/>
              </a:rPr>
              <a:t>i</a:t>
            </a:r>
            <a:r>
              <a:rPr lang="en-US" sz="1950" dirty="0" err="1">
                <a:latin typeface="+mj-lt"/>
              </a:rPr>
              <a:t>,t</a:t>
            </a:r>
            <a:r>
              <a:rPr lang="en-US" sz="1950" baseline="-25000" dirty="0" err="1">
                <a:latin typeface="+mj-lt"/>
              </a:rPr>
              <a:t>j</a:t>
            </a:r>
            <a:r>
              <a:rPr lang="en-US" sz="1950" dirty="0">
                <a:latin typeface="+mj-lt"/>
              </a:rPr>
              <a:t> in R:</a:t>
            </a:r>
          </a:p>
          <a:p>
            <a:endParaRPr lang="en-US" sz="1950" dirty="0">
              <a:latin typeface="+mj-lt"/>
            </a:endParaRPr>
          </a:p>
          <a:p>
            <a:r>
              <a:rPr lang="en-US" sz="1950" dirty="0" err="1"/>
              <a:t>t</a:t>
            </a:r>
            <a:r>
              <a:rPr lang="en-US" sz="1950" baseline="-25000" dirty="0" err="1"/>
              <a:t>i</a:t>
            </a:r>
            <a:r>
              <a:rPr lang="en-US" sz="1950" dirty="0"/>
              <a:t>[A</a:t>
            </a:r>
            <a:r>
              <a:rPr lang="en-US" sz="1950" baseline="-25000" dirty="0"/>
              <a:t>1</a:t>
            </a:r>
            <a:r>
              <a:rPr lang="en-US" sz="1950" dirty="0"/>
              <a:t>] = </a:t>
            </a:r>
            <a:r>
              <a:rPr lang="en-US" sz="1950" dirty="0" err="1"/>
              <a:t>t</a:t>
            </a:r>
            <a:r>
              <a:rPr lang="en-US" sz="1950" baseline="-25000" dirty="0" err="1"/>
              <a:t>j</a:t>
            </a:r>
            <a:r>
              <a:rPr lang="en-US" sz="1950" dirty="0"/>
              <a:t>[A</a:t>
            </a:r>
            <a:r>
              <a:rPr lang="en-US" sz="1950" baseline="-25000" dirty="0"/>
              <a:t>1</a:t>
            </a:r>
            <a:r>
              <a:rPr lang="en-US" sz="1950" dirty="0"/>
              <a:t>] AND </a:t>
            </a:r>
            <a:r>
              <a:rPr lang="en-US" sz="1950" dirty="0" err="1"/>
              <a:t>t</a:t>
            </a:r>
            <a:r>
              <a:rPr lang="en-US" sz="1950" baseline="-25000" dirty="0" err="1"/>
              <a:t>i</a:t>
            </a:r>
            <a:r>
              <a:rPr lang="en-US" sz="1950" dirty="0"/>
              <a:t>[A</a:t>
            </a:r>
            <a:r>
              <a:rPr lang="en-US" sz="1950" baseline="-25000" dirty="0"/>
              <a:t>2</a:t>
            </a:r>
            <a:r>
              <a:rPr lang="en-US" sz="1950" dirty="0"/>
              <a:t>]=</a:t>
            </a:r>
            <a:r>
              <a:rPr lang="en-US" sz="1950" dirty="0" err="1"/>
              <a:t>t</a:t>
            </a:r>
            <a:r>
              <a:rPr lang="en-US" sz="1950" baseline="-25000" dirty="0" err="1"/>
              <a:t>j</a:t>
            </a:r>
            <a:r>
              <a:rPr lang="en-US" sz="1950" dirty="0"/>
              <a:t>[A</a:t>
            </a:r>
            <a:r>
              <a:rPr lang="en-US" sz="1950" baseline="-25000" dirty="0"/>
              <a:t>2</a:t>
            </a:r>
            <a:r>
              <a:rPr lang="en-US" sz="1950" dirty="0"/>
              <a:t>] AND … AND </a:t>
            </a:r>
            <a:r>
              <a:rPr lang="en-US" sz="1950" dirty="0" err="1"/>
              <a:t>t</a:t>
            </a:r>
            <a:r>
              <a:rPr lang="en-US" sz="1950" baseline="-25000" dirty="0" err="1"/>
              <a:t>i</a:t>
            </a:r>
            <a:r>
              <a:rPr lang="en-US" sz="1950" dirty="0"/>
              <a:t>[A</a:t>
            </a:r>
            <a:r>
              <a:rPr lang="en-US" sz="1950" baseline="-25000" dirty="0"/>
              <a:t>m</a:t>
            </a:r>
            <a:r>
              <a:rPr lang="en-US" sz="1950" dirty="0"/>
              <a:t>] = </a:t>
            </a:r>
            <a:r>
              <a:rPr lang="en-US" sz="1950" dirty="0" err="1"/>
              <a:t>t</a:t>
            </a:r>
            <a:r>
              <a:rPr lang="en-US" sz="1950" baseline="-25000" dirty="0" err="1"/>
              <a:t>j</a:t>
            </a:r>
            <a:r>
              <a:rPr lang="en-US" sz="1950" dirty="0"/>
              <a:t>[A</a:t>
            </a:r>
            <a:r>
              <a:rPr lang="en-US" sz="1950" baseline="-25000" dirty="0"/>
              <a:t>m</a:t>
            </a:r>
            <a:r>
              <a:rPr lang="en-US" sz="1950" dirty="0"/>
              <a:t>]</a:t>
            </a: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/>
          </p:nvPr>
        </p:nvGraphicFramePr>
        <p:xfrm>
          <a:off x="628649" y="2516013"/>
          <a:ext cx="4114800" cy="1691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   </a:t>
                      </a:r>
                      <a:endParaRPr lang="en-US" sz="1400" b="1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A</a:t>
                      </a:r>
                      <a:r>
                        <a:rPr lang="en-US" sz="1400" b="1" baseline="-25000" dirty="0" smtClean="0"/>
                        <a:t>1</a:t>
                      </a:r>
                      <a:endParaRPr lang="en-US" sz="1400" b="1" baseline="-25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…</a:t>
                      </a:r>
                      <a:endParaRPr lang="en-US" sz="1400" b="1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A</a:t>
                      </a:r>
                      <a:r>
                        <a:rPr lang="en-US" sz="1400" b="1" baseline="-25000" dirty="0" smtClean="0"/>
                        <a:t>m</a:t>
                      </a:r>
                      <a:endParaRPr lang="en-US" sz="1400" b="1" baseline="-25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B</a:t>
                      </a:r>
                      <a:r>
                        <a:rPr lang="en-US" sz="1400" b="1" baseline="-25000" dirty="0" smtClean="0"/>
                        <a:t>1</a:t>
                      </a:r>
                      <a:endParaRPr lang="en-US" sz="1400" b="1" baseline="-25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…</a:t>
                      </a:r>
                      <a:endParaRPr lang="en-US" sz="1400" b="1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 smtClean="0"/>
                        <a:t>B</a:t>
                      </a:r>
                      <a:r>
                        <a:rPr lang="en-US" sz="1400" b="1" baseline="-25000" dirty="0" err="1" smtClean="0"/>
                        <a:t>n</a:t>
                      </a:r>
                      <a:endParaRPr lang="en-US" sz="1400" b="1" baseline="-25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13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27813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27813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27813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27813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179264" y="3060872"/>
            <a:ext cx="44938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 err="1"/>
              <a:t>t</a:t>
            </a:r>
            <a:r>
              <a:rPr lang="en-US" sz="1350" baseline="-25000" dirty="0" err="1"/>
              <a:t>i</a:t>
            </a:r>
            <a:endParaRPr lang="en-US" sz="1350" baseline="-25000" dirty="0"/>
          </a:p>
        </p:txBody>
      </p:sp>
      <p:sp>
        <p:nvSpPr>
          <p:cNvPr id="21" name="TextBox 20"/>
          <p:cNvSpPr txBox="1"/>
          <p:nvPr/>
        </p:nvSpPr>
        <p:spPr>
          <a:xfrm>
            <a:off x="179264" y="3634326"/>
            <a:ext cx="44938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 err="1"/>
              <a:t>t</a:t>
            </a:r>
            <a:r>
              <a:rPr lang="en-US" sz="1350" baseline="-25000" dirty="0" err="1"/>
              <a:t>j</a:t>
            </a:r>
            <a:endParaRPr lang="en-US" sz="1350" baseline="-25000" dirty="0"/>
          </a:p>
        </p:txBody>
      </p:sp>
      <p:sp>
        <p:nvSpPr>
          <p:cNvPr id="10" name="Left Bracket 9"/>
          <p:cNvSpPr/>
          <p:nvPr/>
        </p:nvSpPr>
        <p:spPr>
          <a:xfrm rot="16200000">
            <a:off x="1623141" y="3713507"/>
            <a:ext cx="293078" cy="1318846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endParaRPr lang="en-US" sz="1350" dirty="0"/>
          </a:p>
        </p:txBody>
      </p:sp>
      <p:sp>
        <p:nvSpPr>
          <p:cNvPr id="11" name="TextBox 10"/>
          <p:cNvSpPr txBox="1"/>
          <p:nvPr/>
        </p:nvSpPr>
        <p:spPr>
          <a:xfrm>
            <a:off x="968599" y="4631812"/>
            <a:ext cx="152888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/>
              <a:t>If t1,t2 agree here..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1042416" y="3002568"/>
            <a:ext cx="1455071" cy="956764"/>
          </a:xfrm>
          <a:prstGeom prst="round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28649" y="85220"/>
            <a:ext cx="7886700" cy="994172"/>
          </a:xfrm>
        </p:spPr>
        <p:txBody>
          <a:bodyPr/>
          <a:lstStyle/>
          <a:p>
            <a:r>
              <a:rPr lang="en-US" dirty="0" smtClean="0"/>
              <a:t>A Picture Of FDs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9068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5007527" y="1603001"/>
            <a:ext cx="3877057" cy="36933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950" u="sng" dirty="0" err="1">
                <a:latin typeface="+mj-lt"/>
              </a:rPr>
              <a:t>Defn</a:t>
            </a:r>
            <a:r>
              <a:rPr lang="en-US" sz="1950" u="sng" dirty="0">
                <a:latin typeface="+mj-lt"/>
              </a:rPr>
              <a:t> (again):</a:t>
            </a:r>
          </a:p>
          <a:p>
            <a:r>
              <a:rPr lang="en-US" sz="1950" dirty="0">
                <a:latin typeface="+mj-lt"/>
              </a:rPr>
              <a:t>Given attribute sets </a:t>
            </a:r>
            <a:r>
              <a:rPr lang="en-US" sz="1950" b="1" dirty="0">
                <a:latin typeface="+mj-lt"/>
                <a:sym typeface="Wingdings"/>
              </a:rPr>
              <a:t>A={A</a:t>
            </a:r>
            <a:r>
              <a:rPr lang="en-US" sz="1950" b="1" baseline="-25000" dirty="0">
                <a:latin typeface="+mj-lt"/>
                <a:sym typeface="Wingdings"/>
              </a:rPr>
              <a:t>1</a:t>
            </a:r>
            <a:r>
              <a:rPr lang="en-US" sz="1950" b="1" dirty="0">
                <a:latin typeface="+mj-lt"/>
                <a:sym typeface="Wingdings"/>
              </a:rPr>
              <a:t>,…,A</a:t>
            </a:r>
            <a:r>
              <a:rPr lang="en-US" sz="1950" b="1" baseline="-25000" dirty="0">
                <a:latin typeface="+mj-lt"/>
                <a:sym typeface="Wingdings"/>
              </a:rPr>
              <a:t>m</a:t>
            </a:r>
            <a:r>
              <a:rPr lang="en-US" sz="1950" b="1" dirty="0">
                <a:latin typeface="+mj-lt"/>
                <a:sym typeface="Wingdings"/>
              </a:rPr>
              <a:t>}</a:t>
            </a:r>
            <a:r>
              <a:rPr lang="en-US" sz="1950" dirty="0">
                <a:latin typeface="+mj-lt"/>
                <a:sym typeface="Wingdings"/>
              </a:rPr>
              <a:t> and </a:t>
            </a:r>
            <a:r>
              <a:rPr lang="en-US" sz="1950" b="1" dirty="0">
                <a:latin typeface="+mj-lt"/>
                <a:sym typeface="Wingdings"/>
              </a:rPr>
              <a:t>B = {B</a:t>
            </a:r>
            <a:r>
              <a:rPr lang="en-US" sz="1950" b="1" baseline="-25000" dirty="0">
                <a:latin typeface="+mj-lt"/>
                <a:sym typeface="Wingdings"/>
              </a:rPr>
              <a:t>1</a:t>
            </a:r>
            <a:r>
              <a:rPr lang="en-US" sz="1950" b="1" dirty="0">
                <a:latin typeface="+mj-lt"/>
                <a:sym typeface="Wingdings"/>
              </a:rPr>
              <a:t>,…</a:t>
            </a:r>
            <a:r>
              <a:rPr lang="en-US" sz="1950" b="1" dirty="0" err="1">
                <a:latin typeface="+mj-lt"/>
                <a:sym typeface="Wingdings"/>
              </a:rPr>
              <a:t>B</a:t>
            </a:r>
            <a:r>
              <a:rPr lang="en-US" sz="1950" b="1" baseline="-25000" dirty="0" err="1">
                <a:latin typeface="+mj-lt"/>
                <a:sym typeface="Wingdings"/>
              </a:rPr>
              <a:t>n</a:t>
            </a:r>
            <a:r>
              <a:rPr lang="en-US" sz="1950" b="1" dirty="0">
                <a:latin typeface="+mj-lt"/>
                <a:sym typeface="Wingdings"/>
              </a:rPr>
              <a:t>} </a:t>
            </a:r>
            <a:r>
              <a:rPr lang="en-US" sz="1950" dirty="0">
                <a:latin typeface="+mj-lt"/>
                <a:sym typeface="Wingdings"/>
              </a:rPr>
              <a:t>in </a:t>
            </a:r>
            <a:r>
              <a:rPr lang="en-US" sz="1950" b="1" dirty="0">
                <a:latin typeface="+mj-lt"/>
                <a:sym typeface="Wingdings"/>
              </a:rPr>
              <a:t>R,</a:t>
            </a:r>
          </a:p>
          <a:p>
            <a:endParaRPr lang="en-US" sz="1950" b="1" u="sng" dirty="0">
              <a:latin typeface="+mj-lt"/>
              <a:sym typeface="Wingdings"/>
            </a:endParaRPr>
          </a:p>
          <a:p>
            <a:r>
              <a:rPr lang="en-US" sz="1950" dirty="0">
                <a:latin typeface="+mj-lt"/>
              </a:rPr>
              <a:t>The </a:t>
            </a:r>
            <a:r>
              <a:rPr lang="en-US" sz="1950" b="1" i="1" dirty="0">
                <a:latin typeface="+mj-lt"/>
              </a:rPr>
              <a:t>functional dependency</a:t>
            </a:r>
            <a:r>
              <a:rPr lang="en-US" sz="1950" dirty="0">
                <a:latin typeface="+mj-lt"/>
              </a:rPr>
              <a:t> </a:t>
            </a:r>
            <a:r>
              <a:rPr lang="en-US" sz="1950" b="1" dirty="0">
                <a:latin typeface="+mj-lt"/>
              </a:rPr>
              <a:t>A</a:t>
            </a:r>
            <a:r>
              <a:rPr lang="en-US" sz="1950" b="1" dirty="0">
                <a:latin typeface="+mj-lt"/>
                <a:sym typeface="Wingdings"/>
              </a:rPr>
              <a:t> B on R </a:t>
            </a:r>
            <a:r>
              <a:rPr lang="en-US" sz="1950" dirty="0">
                <a:latin typeface="+mj-lt"/>
                <a:sym typeface="Wingdings"/>
              </a:rPr>
              <a:t>holds if for </a:t>
            </a:r>
            <a:r>
              <a:rPr lang="en-US" sz="1950" b="1" i="1" dirty="0">
                <a:latin typeface="+mj-lt"/>
                <a:sym typeface="Wingdings"/>
              </a:rPr>
              <a:t>any </a:t>
            </a:r>
            <a:r>
              <a:rPr lang="en-US" sz="1950" dirty="0" err="1">
                <a:latin typeface="+mj-lt"/>
              </a:rPr>
              <a:t>t</a:t>
            </a:r>
            <a:r>
              <a:rPr lang="en-US" sz="1950" baseline="-25000" dirty="0" err="1">
                <a:latin typeface="+mj-lt"/>
              </a:rPr>
              <a:t>i</a:t>
            </a:r>
            <a:r>
              <a:rPr lang="en-US" sz="1950" dirty="0" err="1">
                <a:latin typeface="+mj-lt"/>
              </a:rPr>
              <a:t>,t</a:t>
            </a:r>
            <a:r>
              <a:rPr lang="en-US" sz="1950" baseline="-25000" dirty="0" err="1">
                <a:latin typeface="+mj-lt"/>
              </a:rPr>
              <a:t>j</a:t>
            </a:r>
            <a:r>
              <a:rPr lang="en-US" sz="1950" dirty="0">
                <a:latin typeface="+mj-lt"/>
              </a:rPr>
              <a:t> in R:</a:t>
            </a:r>
          </a:p>
          <a:p>
            <a:endParaRPr lang="en-US" sz="1950" dirty="0">
              <a:latin typeface="+mj-lt"/>
            </a:endParaRPr>
          </a:p>
          <a:p>
            <a:r>
              <a:rPr lang="en-US" sz="1950" b="1" u="sng" dirty="0">
                <a:latin typeface="+mj-lt"/>
              </a:rPr>
              <a:t>if</a:t>
            </a:r>
            <a:r>
              <a:rPr lang="en-US" sz="1950" dirty="0">
                <a:latin typeface="+mj-lt"/>
              </a:rPr>
              <a:t> </a:t>
            </a:r>
            <a:r>
              <a:rPr lang="en-US" sz="1950" dirty="0" err="1">
                <a:latin typeface="+mj-lt"/>
              </a:rPr>
              <a:t>t</a:t>
            </a:r>
            <a:r>
              <a:rPr lang="en-US" sz="1950" baseline="-25000" dirty="0" err="1">
                <a:latin typeface="+mj-lt"/>
              </a:rPr>
              <a:t>i</a:t>
            </a:r>
            <a:r>
              <a:rPr lang="en-US" sz="1950" dirty="0">
                <a:latin typeface="+mj-lt"/>
              </a:rPr>
              <a:t>[A</a:t>
            </a:r>
            <a:r>
              <a:rPr lang="en-US" sz="1950" baseline="-25000" dirty="0">
                <a:latin typeface="+mj-lt"/>
              </a:rPr>
              <a:t>1</a:t>
            </a:r>
            <a:r>
              <a:rPr lang="en-US" sz="1950" dirty="0">
                <a:latin typeface="+mj-lt"/>
              </a:rPr>
              <a:t>] = </a:t>
            </a:r>
            <a:r>
              <a:rPr lang="en-US" sz="1950" dirty="0" err="1">
                <a:latin typeface="+mj-lt"/>
              </a:rPr>
              <a:t>t</a:t>
            </a:r>
            <a:r>
              <a:rPr lang="en-US" sz="1950" baseline="-25000" dirty="0" err="1">
                <a:latin typeface="+mj-lt"/>
              </a:rPr>
              <a:t>j</a:t>
            </a:r>
            <a:r>
              <a:rPr lang="en-US" sz="1950" dirty="0">
                <a:latin typeface="+mj-lt"/>
              </a:rPr>
              <a:t>[A</a:t>
            </a:r>
            <a:r>
              <a:rPr lang="en-US" sz="1950" baseline="-25000" dirty="0">
                <a:latin typeface="+mj-lt"/>
              </a:rPr>
              <a:t>1</a:t>
            </a:r>
            <a:r>
              <a:rPr lang="en-US" sz="1950" dirty="0">
                <a:latin typeface="+mj-lt"/>
              </a:rPr>
              <a:t>] AND </a:t>
            </a:r>
            <a:r>
              <a:rPr lang="en-US" sz="1950" dirty="0" err="1">
                <a:latin typeface="+mj-lt"/>
              </a:rPr>
              <a:t>t</a:t>
            </a:r>
            <a:r>
              <a:rPr lang="en-US" sz="1950" baseline="-25000" dirty="0" err="1">
                <a:latin typeface="+mj-lt"/>
              </a:rPr>
              <a:t>i</a:t>
            </a:r>
            <a:r>
              <a:rPr lang="en-US" sz="1950" dirty="0">
                <a:latin typeface="+mj-lt"/>
              </a:rPr>
              <a:t>[A</a:t>
            </a:r>
            <a:r>
              <a:rPr lang="en-US" sz="1950" baseline="-25000" dirty="0">
                <a:latin typeface="+mj-lt"/>
              </a:rPr>
              <a:t>2</a:t>
            </a:r>
            <a:r>
              <a:rPr lang="en-US" sz="1950" dirty="0">
                <a:latin typeface="+mj-lt"/>
              </a:rPr>
              <a:t>]=</a:t>
            </a:r>
            <a:r>
              <a:rPr lang="en-US" sz="1950" dirty="0" err="1">
                <a:latin typeface="+mj-lt"/>
              </a:rPr>
              <a:t>t</a:t>
            </a:r>
            <a:r>
              <a:rPr lang="en-US" sz="1950" baseline="-25000" dirty="0" err="1">
                <a:latin typeface="+mj-lt"/>
              </a:rPr>
              <a:t>j</a:t>
            </a:r>
            <a:r>
              <a:rPr lang="en-US" sz="1950" dirty="0">
                <a:latin typeface="+mj-lt"/>
              </a:rPr>
              <a:t>[A</a:t>
            </a:r>
            <a:r>
              <a:rPr lang="en-US" sz="1950" baseline="-25000" dirty="0">
                <a:latin typeface="+mj-lt"/>
              </a:rPr>
              <a:t>2</a:t>
            </a:r>
            <a:r>
              <a:rPr lang="en-US" sz="1950" dirty="0">
                <a:latin typeface="+mj-lt"/>
              </a:rPr>
              <a:t>] AND … AND </a:t>
            </a:r>
            <a:r>
              <a:rPr lang="en-US" sz="1950" dirty="0" err="1">
                <a:latin typeface="+mj-lt"/>
              </a:rPr>
              <a:t>t</a:t>
            </a:r>
            <a:r>
              <a:rPr lang="en-US" sz="1950" baseline="-25000" dirty="0" err="1">
                <a:latin typeface="+mj-lt"/>
              </a:rPr>
              <a:t>i</a:t>
            </a:r>
            <a:r>
              <a:rPr lang="en-US" sz="1950" dirty="0">
                <a:latin typeface="+mj-lt"/>
              </a:rPr>
              <a:t>[A</a:t>
            </a:r>
            <a:r>
              <a:rPr lang="en-US" sz="1950" baseline="-25000" dirty="0">
                <a:latin typeface="+mj-lt"/>
              </a:rPr>
              <a:t>m</a:t>
            </a:r>
            <a:r>
              <a:rPr lang="en-US" sz="1950" dirty="0">
                <a:latin typeface="+mj-lt"/>
              </a:rPr>
              <a:t>] = </a:t>
            </a:r>
            <a:r>
              <a:rPr lang="en-US" sz="1950" dirty="0" err="1">
                <a:latin typeface="+mj-lt"/>
              </a:rPr>
              <a:t>t</a:t>
            </a:r>
            <a:r>
              <a:rPr lang="en-US" sz="1950" baseline="-25000" dirty="0" err="1">
                <a:latin typeface="+mj-lt"/>
              </a:rPr>
              <a:t>j</a:t>
            </a:r>
            <a:r>
              <a:rPr lang="en-US" sz="1950" dirty="0">
                <a:latin typeface="+mj-lt"/>
              </a:rPr>
              <a:t>[A</a:t>
            </a:r>
            <a:r>
              <a:rPr lang="en-US" sz="1950" baseline="-25000" dirty="0">
                <a:latin typeface="+mj-lt"/>
              </a:rPr>
              <a:t>m</a:t>
            </a:r>
            <a:r>
              <a:rPr lang="en-US" sz="1950" dirty="0">
                <a:latin typeface="+mj-lt"/>
              </a:rPr>
              <a:t>]</a:t>
            </a:r>
          </a:p>
          <a:p>
            <a:endParaRPr lang="en-US" sz="1950" dirty="0">
              <a:latin typeface="+mj-lt"/>
            </a:endParaRPr>
          </a:p>
          <a:p>
            <a:r>
              <a:rPr lang="en-US" sz="1950" b="1" u="sng" dirty="0">
                <a:latin typeface="+mj-lt"/>
              </a:rPr>
              <a:t>then</a:t>
            </a:r>
            <a:r>
              <a:rPr lang="en-US" sz="1950" b="1" dirty="0">
                <a:latin typeface="+mj-lt"/>
              </a:rPr>
              <a:t> </a:t>
            </a:r>
            <a:r>
              <a:rPr lang="en-US" sz="1950" dirty="0" err="1">
                <a:latin typeface="+mj-lt"/>
              </a:rPr>
              <a:t>t</a:t>
            </a:r>
            <a:r>
              <a:rPr lang="en-US" sz="1950" baseline="-25000" dirty="0" err="1">
                <a:latin typeface="+mj-lt"/>
              </a:rPr>
              <a:t>i</a:t>
            </a:r>
            <a:r>
              <a:rPr lang="en-US" sz="1950" dirty="0">
                <a:latin typeface="+mj-lt"/>
              </a:rPr>
              <a:t>[B</a:t>
            </a:r>
            <a:r>
              <a:rPr lang="en-US" sz="1950" baseline="-25000" dirty="0">
                <a:latin typeface="+mj-lt"/>
              </a:rPr>
              <a:t>1</a:t>
            </a:r>
            <a:r>
              <a:rPr lang="en-US" sz="1950" dirty="0">
                <a:latin typeface="+mj-lt"/>
              </a:rPr>
              <a:t>] = </a:t>
            </a:r>
            <a:r>
              <a:rPr lang="en-US" sz="1950" dirty="0" err="1">
                <a:latin typeface="+mj-lt"/>
              </a:rPr>
              <a:t>t</a:t>
            </a:r>
            <a:r>
              <a:rPr lang="en-US" sz="1950" baseline="-25000" dirty="0" err="1">
                <a:latin typeface="+mj-lt"/>
              </a:rPr>
              <a:t>j</a:t>
            </a:r>
            <a:r>
              <a:rPr lang="en-US" sz="1950" dirty="0">
                <a:latin typeface="+mj-lt"/>
              </a:rPr>
              <a:t>[B</a:t>
            </a:r>
            <a:r>
              <a:rPr lang="en-US" sz="1950" baseline="-25000" dirty="0">
                <a:latin typeface="+mj-lt"/>
              </a:rPr>
              <a:t>1</a:t>
            </a:r>
            <a:r>
              <a:rPr lang="en-US" sz="1950" dirty="0">
                <a:latin typeface="+mj-lt"/>
              </a:rPr>
              <a:t>] AND </a:t>
            </a:r>
            <a:r>
              <a:rPr lang="en-US" sz="1950" dirty="0" err="1">
                <a:latin typeface="+mj-lt"/>
              </a:rPr>
              <a:t>t</a:t>
            </a:r>
            <a:r>
              <a:rPr lang="en-US" sz="1950" baseline="-25000" dirty="0" err="1">
                <a:latin typeface="+mj-lt"/>
              </a:rPr>
              <a:t>i</a:t>
            </a:r>
            <a:r>
              <a:rPr lang="en-US" sz="1950" dirty="0">
                <a:latin typeface="+mj-lt"/>
              </a:rPr>
              <a:t>[B</a:t>
            </a:r>
            <a:r>
              <a:rPr lang="en-US" sz="1950" baseline="-25000" dirty="0">
                <a:latin typeface="+mj-lt"/>
              </a:rPr>
              <a:t>2</a:t>
            </a:r>
            <a:r>
              <a:rPr lang="en-US" sz="1950" dirty="0">
                <a:latin typeface="+mj-lt"/>
              </a:rPr>
              <a:t>]=</a:t>
            </a:r>
            <a:r>
              <a:rPr lang="en-US" sz="1950" dirty="0" err="1">
                <a:latin typeface="+mj-lt"/>
              </a:rPr>
              <a:t>t</a:t>
            </a:r>
            <a:r>
              <a:rPr lang="en-US" sz="1950" baseline="-25000" dirty="0" err="1">
                <a:latin typeface="+mj-lt"/>
              </a:rPr>
              <a:t>j</a:t>
            </a:r>
            <a:r>
              <a:rPr lang="en-US" sz="1950" dirty="0">
                <a:latin typeface="+mj-lt"/>
              </a:rPr>
              <a:t>[B</a:t>
            </a:r>
            <a:r>
              <a:rPr lang="en-US" sz="1950" baseline="-25000" dirty="0">
                <a:latin typeface="+mj-lt"/>
              </a:rPr>
              <a:t>2</a:t>
            </a:r>
            <a:r>
              <a:rPr lang="en-US" sz="1950" dirty="0">
                <a:latin typeface="+mj-lt"/>
              </a:rPr>
              <a:t>] AND … AND </a:t>
            </a:r>
            <a:r>
              <a:rPr lang="en-US" sz="1950" dirty="0" err="1">
                <a:latin typeface="+mj-lt"/>
              </a:rPr>
              <a:t>t</a:t>
            </a:r>
            <a:r>
              <a:rPr lang="en-US" sz="1950" baseline="-25000" dirty="0" err="1">
                <a:latin typeface="+mj-lt"/>
              </a:rPr>
              <a:t>i</a:t>
            </a:r>
            <a:r>
              <a:rPr lang="en-US" sz="1950" dirty="0">
                <a:latin typeface="+mj-lt"/>
              </a:rPr>
              <a:t>[</a:t>
            </a:r>
            <a:r>
              <a:rPr lang="en-US" sz="1950" dirty="0" err="1">
                <a:latin typeface="+mj-lt"/>
              </a:rPr>
              <a:t>B</a:t>
            </a:r>
            <a:r>
              <a:rPr lang="en-US" sz="1950" baseline="-25000" dirty="0" err="1">
                <a:latin typeface="+mj-lt"/>
              </a:rPr>
              <a:t>n</a:t>
            </a:r>
            <a:r>
              <a:rPr lang="en-US" sz="1950" dirty="0">
                <a:latin typeface="+mj-lt"/>
              </a:rPr>
              <a:t>] = </a:t>
            </a:r>
            <a:r>
              <a:rPr lang="en-US" sz="1950" dirty="0" err="1">
                <a:latin typeface="+mj-lt"/>
              </a:rPr>
              <a:t>t</a:t>
            </a:r>
            <a:r>
              <a:rPr lang="en-US" sz="1950" baseline="-25000" dirty="0" err="1">
                <a:latin typeface="+mj-lt"/>
              </a:rPr>
              <a:t>j</a:t>
            </a:r>
            <a:r>
              <a:rPr lang="en-US" sz="1950" dirty="0">
                <a:latin typeface="+mj-lt"/>
              </a:rPr>
              <a:t>[</a:t>
            </a:r>
            <a:r>
              <a:rPr lang="en-US" sz="1950" dirty="0" err="1">
                <a:latin typeface="+mj-lt"/>
              </a:rPr>
              <a:t>B</a:t>
            </a:r>
            <a:r>
              <a:rPr lang="en-US" sz="1950" baseline="-25000" dirty="0" err="1">
                <a:latin typeface="+mj-lt"/>
              </a:rPr>
              <a:t>n</a:t>
            </a:r>
            <a:r>
              <a:rPr lang="en-US" sz="1950" dirty="0">
                <a:latin typeface="+mj-lt"/>
              </a:rPr>
              <a:t>]</a:t>
            </a: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/>
          </p:nvPr>
        </p:nvGraphicFramePr>
        <p:xfrm>
          <a:off x="628649" y="2516013"/>
          <a:ext cx="4114800" cy="1691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   </a:t>
                      </a:r>
                      <a:endParaRPr lang="en-US" sz="1400" b="1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A</a:t>
                      </a:r>
                      <a:r>
                        <a:rPr lang="en-US" sz="1400" b="1" baseline="-25000" dirty="0" smtClean="0"/>
                        <a:t>1</a:t>
                      </a:r>
                      <a:endParaRPr lang="en-US" sz="1400" b="1" baseline="-25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…</a:t>
                      </a:r>
                      <a:endParaRPr lang="en-US" sz="1400" b="1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A</a:t>
                      </a:r>
                      <a:r>
                        <a:rPr lang="en-US" sz="1400" b="1" baseline="-25000" dirty="0" smtClean="0"/>
                        <a:t>m</a:t>
                      </a:r>
                      <a:endParaRPr lang="en-US" sz="1400" b="1" baseline="-25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B</a:t>
                      </a:r>
                      <a:r>
                        <a:rPr lang="en-US" sz="1400" b="1" baseline="-25000" dirty="0" smtClean="0"/>
                        <a:t>1</a:t>
                      </a:r>
                      <a:endParaRPr lang="en-US" sz="1400" b="1" baseline="-25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…</a:t>
                      </a:r>
                      <a:endParaRPr lang="en-US" sz="1400" b="1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 smtClean="0"/>
                        <a:t>B</a:t>
                      </a:r>
                      <a:r>
                        <a:rPr lang="en-US" sz="1400" b="1" baseline="-25000" dirty="0" err="1" smtClean="0"/>
                        <a:t>n</a:t>
                      </a:r>
                      <a:endParaRPr lang="en-US" sz="1400" b="1" baseline="-25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13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27813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27813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27813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27813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179264" y="3060872"/>
            <a:ext cx="44938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 err="1"/>
              <a:t>t</a:t>
            </a:r>
            <a:r>
              <a:rPr lang="en-US" sz="1350" baseline="-25000" dirty="0" err="1"/>
              <a:t>i</a:t>
            </a:r>
            <a:endParaRPr lang="en-US" sz="1350" baseline="-25000" dirty="0"/>
          </a:p>
        </p:txBody>
      </p:sp>
      <p:sp>
        <p:nvSpPr>
          <p:cNvPr id="21" name="TextBox 20"/>
          <p:cNvSpPr txBox="1"/>
          <p:nvPr/>
        </p:nvSpPr>
        <p:spPr>
          <a:xfrm>
            <a:off x="179264" y="3634326"/>
            <a:ext cx="44938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 err="1"/>
              <a:t>t</a:t>
            </a:r>
            <a:r>
              <a:rPr lang="en-US" sz="1350" baseline="-25000" dirty="0" err="1"/>
              <a:t>j</a:t>
            </a:r>
            <a:endParaRPr lang="en-US" sz="1350" baseline="-25000" dirty="0"/>
          </a:p>
        </p:txBody>
      </p:sp>
      <p:sp>
        <p:nvSpPr>
          <p:cNvPr id="10" name="Left Bracket 9"/>
          <p:cNvSpPr/>
          <p:nvPr/>
        </p:nvSpPr>
        <p:spPr>
          <a:xfrm rot="16200000">
            <a:off x="1623141" y="3713507"/>
            <a:ext cx="293078" cy="1318846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endParaRPr lang="en-US" sz="1350" dirty="0"/>
          </a:p>
        </p:txBody>
      </p:sp>
      <p:sp>
        <p:nvSpPr>
          <p:cNvPr id="11" name="TextBox 10"/>
          <p:cNvSpPr txBox="1"/>
          <p:nvPr/>
        </p:nvSpPr>
        <p:spPr>
          <a:xfrm>
            <a:off x="968599" y="4631812"/>
            <a:ext cx="152888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/>
              <a:t>If t1,t2 agree here..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1042416" y="3002568"/>
            <a:ext cx="1455071" cy="956764"/>
          </a:xfrm>
          <a:prstGeom prst="round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3" name="TextBox 12"/>
          <p:cNvSpPr txBox="1"/>
          <p:nvPr/>
        </p:nvSpPr>
        <p:spPr>
          <a:xfrm>
            <a:off x="2655017" y="4641562"/>
            <a:ext cx="190114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/>
              <a:t>…they also </a:t>
            </a:r>
            <a:r>
              <a:rPr lang="en-US" sz="1350" dirty="0"/>
              <a:t>agree here!</a:t>
            </a:r>
          </a:p>
        </p:txBody>
      </p:sp>
      <p:sp>
        <p:nvSpPr>
          <p:cNvPr id="18" name="Left Bracket 17"/>
          <p:cNvSpPr/>
          <p:nvPr/>
        </p:nvSpPr>
        <p:spPr>
          <a:xfrm rot="16200000">
            <a:off x="3459214" y="3761371"/>
            <a:ext cx="293078" cy="1318846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endParaRPr lang="en-US" sz="1350" dirty="0"/>
          </a:p>
        </p:txBody>
      </p:sp>
      <p:sp>
        <p:nvSpPr>
          <p:cNvPr id="22" name="Rounded Rectangle 21"/>
          <p:cNvSpPr/>
          <p:nvPr/>
        </p:nvSpPr>
        <p:spPr>
          <a:xfrm>
            <a:off x="2878489" y="3002568"/>
            <a:ext cx="1454207" cy="965551"/>
          </a:xfrm>
          <a:prstGeom prst="round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3" name="Right Arrow 22"/>
          <p:cNvSpPr/>
          <p:nvPr/>
        </p:nvSpPr>
        <p:spPr>
          <a:xfrm>
            <a:off x="2418014" y="3310819"/>
            <a:ext cx="616263" cy="3490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628649" y="85220"/>
            <a:ext cx="7886700" cy="994172"/>
          </a:xfrm>
        </p:spPr>
        <p:txBody>
          <a:bodyPr/>
          <a:lstStyle/>
          <a:p>
            <a:r>
              <a:rPr lang="en-US" dirty="0" smtClean="0"/>
              <a:t>A Picture Of FDs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198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F60CA-56B3-FF4A-997F-6A421DC88797}" type="slidenum">
              <a:rPr lang="en-US"/>
              <a:pPr/>
              <a:t>17</a:t>
            </a:fld>
            <a:endParaRPr lang="en-US"/>
          </a:p>
        </p:txBody>
      </p:sp>
      <p:sp>
        <p:nvSpPr>
          <p:cNvPr id="323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23588" name="Rectangle 4"/>
          <p:cNvSpPr>
            <a:spLocks noChangeArrowheads="1"/>
          </p:cNvSpPr>
          <p:nvPr/>
        </p:nvSpPr>
        <p:spPr bwMode="auto">
          <a:xfrm>
            <a:off x="628650" y="1482940"/>
            <a:ext cx="768905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400" dirty="0"/>
              <a:t>An FD </a:t>
            </a:r>
            <a:r>
              <a:rPr lang="en-US" sz="2400" u="sng" dirty="0" smtClean="0"/>
              <a:t>holds</a:t>
            </a:r>
            <a:r>
              <a:rPr lang="en-US" sz="2400" dirty="0"/>
              <a:t>, or </a:t>
            </a:r>
            <a:r>
              <a:rPr lang="en-US" sz="2400" u="sng" dirty="0"/>
              <a:t>does not hold</a:t>
            </a:r>
            <a:r>
              <a:rPr lang="en-US" sz="2400" dirty="0"/>
              <a:t> on </a:t>
            </a:r>
            <a:r>
              <a:rPr lang="en-US" altLang="zh-CN" sz="2400" dirty="0" smtClean="0"/>
              <a:t>a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table</a:t>
            </a:r>
            <a:r>
              <a:rPr lang="en-US" sz="2400" dirty="0" smtClean="0"/>
              <a:t>:</a:t>
            </a:r>
            <a:endParaRPr lang="en-US" sz="2400" dirty="0"/>
          </a:p>
        </p:txBody>
      </p:sp>
      <p:graphicFrame>
        <p:nvGraphicFramePr>
          <p:cNvPr id="323589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370455"/>
              </p:ext>
            </p:extLst>
          </p:nvPr>
        </p:nvGraphicFramePr>
        <p:xfrm>
          <a:off x="2003934" y="2792124"/>
          <a:ext cx="4972052" cy="1943100"/>
        </p:xfrm>
        <a:graphic>
          <a:graphicData uri="http://schemas.openxmlformats.org/drawingml/2006/table">
            <a:tbl>
              <a:tblPr/>
              <a:tblGrid>
                <a:gridCol w="1243013"/>
                <a:gridCol w="1243013"/>
                <a:gridCol w="1243013"/>
                <a:gridCol w="1243013"/>
              </a:tblGrid>
              <a:tr h="3886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EmpID</a:t>
                      </a:r>
                      <a:endParaRPr kumimoji="0" lang="en-US" sz="2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Name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Phone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Position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86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E0045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Smith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1234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Clerk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86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E3542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Mike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9876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Salesrep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86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E1111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Smith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9876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Salesrep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86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E9999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Mary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1234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Lawyer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3" name="Rectangle 31"/>
          <p:cNvSpPr>
            <a:spLocks noChangeArrowheads="1"/>
          </p:cNvSpPr>
          <p:nvPr/>
        </p:nvSpPr>
        <p:spPr bwMode="auto">
          <a:xfrm>
            <a:off x="2366239" y="4982578"/>
            <a:ext cx="249324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400" dirty="0" smtClean="0"/>
              <a:t>Position  </a:t>
            </a:r>
            <a:r>
              <a:rPr lang="en-US" sz="2400" dirty="0">
                <a:sym typeface="Wingdings" charset="2"/>
              </a:rPr>
              <a:t> </a:t>
            </a:r>
            <a:r>
              <a:rPr lang="en-US" sz="2400" dirty="0" smtClean="0"/>
              <a:t>Phone</a:t>
            </a:r>
            <a:endParaRPr lang="en-US" sz="2400" dirty="0"/>
          </a:p>
        </p:txBody>
      </p:sp>
      <p:sp>
        <p:nvSpPr>
          <p:cNvPr id="14" name="Rectangle 31"/>
          <p:cNvSpPr>
            <a:spLocks noChangeArrowheads="1"/>
          </p:cNvSpPr>
          <p:nvPr/>
        </p:nvSpPr>
        <p:spPr bwMode="auto">
          <a:xfrm>
            <a:off x="2366238" y="5541571"/>
            <a:ext cx="249324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2400" dirty="0" smtClean="0"/>
              <a:t>Phone</a:t>
            </a:r>
            <a:r>
              <a:rPr lang="en-US" sz="2400" dirty="0" smtClean="0"/>
              <a:t>  </a:t>
            </a:r>
            <a:r>
              <a:rPr lang="en-US" sz="2400" dirty="0">
                <a:sym typeface="Wingdings" charset="2"/>
              </a:rPr>
              <a:t> </a:t>
            </a:r>
            <a:r>
              <a:rPr lang="en-US" altLang="zh-CN" sz="2400" dirty="0" smtClean="0"/>
              <a:t>Position</a:t>
            </a:r>
            <a:endParaRPr lang="en-US" sz="2400" dirty="0"/>
          </a:p>
        </p:txBody>
      </p:sp>
      <p:sp>
        <p:nvSpPr>
          <p:cNvPr id="15" name="Rectangle 31"/>
          <p:cNvSpPr>
            <a:spLocks noChangeArrowheads="1"/>
          </p:cNvSpPr>
          <p:nvPr/>
        </p:nvSpPr>
        <p:spPr bwMode="auto">
          <a:xfrm>
            <a:off x="2366238" y="6125518"/>
            <a:ext cx="338451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2400" dirty="0" smtClean="0"/>
              <a:t>Phone,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Name</a:t>
            </a:r>
            <a:r>
              <a:rPr lang="en-US" sz="2400" dirty="0" smtClean="0"/>
              <a:t>  </a:t>
            </a:r>
            <a:r>
              <a:rPr lang="en-US" sz="2400" dirty="0">
                <a:sym typeface="Wingdings" charset="2"/>
              </a:rPr>
              <a:t> </a:t>
            </a:r>
            <a:r>
              <a:rPr lang="en-US" altLang="zh-CN" sz="2400" dirty="0" smtClean="0"/>
              <a:t>Position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35115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F60CA-56B3-FF4A-997F-6A421DC88797}" type="slidenum">
              <a:rPr lang="en-US"/>
              <a:pPr/>
              <a:t>18</a:t>
            </a:fld>
            <a:endParaRPr lang="en-US"/>
          </a:p>
        </p:txBody>
      </p:sp>
      <p:sp>
        <p:nvSpPr>
          <p:cNvPr id="323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Exercise</a:t>
            </a:r>
            <a:r>
              <a:rPr lang="zh-CN" altLang="en-US" dirty="0"/>
              <a:t> </a:t>
            </a:r>
            <a:r>
              <a:rPr lang="en-US" altLang="zh-CN" dirty="0"/>
              <a:t>-</a:t>
            </a:r>
            <a:r>
              <a:rPr lang="zh-CN" altLang="en-US" dirty="0"/>
              <a:t> </a:t>
            </a:r>
            <a:r>
              <a:rPr lang="en-US" altLang="zh-CN" dirty="0"/>
              <a:t>1</a:t>
            </a:r>
            <a:r>
              <a:rPr lang="zh-CN" altLang="en-US" dirty="0"/>
              <a:t> </a:t>
            </a:r>
            <a:endParaRPr lang="en-US" dirty="0"/>
          </a:p>
        </p:txBody>
      </p:sp>
      <p:sp>
        <p:nvSpPr>
          <p:cNvPr id="323588" name="Rectangle 4"/>
          <p:cNvSpPr>
            <a:spLocks noChangeArrowheads="1"/>
          </p:cNvSpPr>
          <p:nvPr/>
        </p:nvSpPr>
        <p:spPr bwMode="auto">
          <a:xfrm>
            <a:off x="628650" y="1482940"/>
            <a:ext cx="768905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400" dirty="0"/>
              <a:t>An FD </a:t>
            </a:r>
            <a:r>
              <a:rPr lang="en-US" sz="2400" dirty="0" smtClean="0"/>
              <a:t> </a:t>
            </a:r>
            <a:r>
              <a:rPr lang="en-US" sz="2400" u="sng" dirty="0"/>
              <a:t>holds</a:t>
            </a:r>
            <a:r>
              <a:rPr lang="en-US" sz="2400" dirty="0"/>
              <a:t>, or </a:t>
            </a:r>
            <a:r>
              <a:rPr lang="en-US" sz="2400" u="sng" dirty="0"/>
              <a:t>does not hold</a:t>
            </a:r>
            <a:r>
              <a:rPr lang="en-US" sz="2400" dirty="0"/>
              <a:t> on </a:t>
            </a:r>
            <a:r>
              <a:rPr lang="en-US" altLang="zh-CN" sz="2400" dirty="0" smtClean="0"/>
              <a:t>a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table</a:t>
            </a:r>
            <a:r>
              <a:rPr lang="en-US" sz="2400" dirty="0" smtClean="0"/>
              <a:t>:</a:t>
            </a:r>
            <a:endParaRPr lang="en-US" sz="2400" dirty="0"/>
          </a:p>
        </p:txBody>
      </p:sp>
      <p:graphicFrame>
        <p:nvGraphicFramePr>
          <p:cNvPr id="323589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893257"/>
              </p:ext>
            </p:extLst>
          </p:nvPr>
        </p:nvGraphicFramePr>
        <p:xfrm>
          <a:off x="1208867" y="2792124"/>
          <a:ext cx="7306485" cy="1554480"/>
        </p:xfrm>
        <a:graphic>
          <a:graphicData uri="http://schemas.openxmlformats.org/drawingml/2006/table">
            <a:tbl>
              <a:tblPr/>
              <a:tblGrid>
                <a:gridCol w="1461297"/>
                <a:gridCol w="1461297"/>
                <a:gridCol w="1461297"/>
                <a:gridCol w="1985913"/>
                <a:gridCol w="936681"/>
              </a:tblGrid>
              <a:tr h="3886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Name</a:t>
                      </a:r>
                      <a:endParaRPr kumimoji="0" lang="en-US" sz="2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Category</a:t>
                      </a:r>
                      <a:endParaRPr kumimoji="0" lang="en-US" sz="2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Color</a:t>
                      </a:r>
                      <a:endParaRPr kumimoji="0" lang="en-US" sz="2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Department</a:t>
                      </a:r>
                      <a:endParaRPr kumimoji="0" lang="en-US" sz="2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Price</a:t>
                      </a:r>
                      <a:endParaRPr kumimoji="0" lang="en-US" sz="2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86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</a:t>
                      </a:r>
                      <a:endParaRPr kumimoji="0" lang="en-US" sz="2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Gadget</a:t>
                      </a:r>
                      <a:endParaRPr kumimoji="0" lang="en-US" sz="2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Green</a:t>
                      </a:r>
                      <a:endParaRPr kumimoji="0" lang="en-US" sz="2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Toys</a:t>
                      </a:r>
                      <a:endParaRPr kumimoji="0" lang="en-US" sz="2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49</a:t>
                      </a:r>
                      <a:endParaRPr kumimoji="0" lang="en-US" sz="2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86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Tweaker</a:t>
                      </a:r>
                      <a:endParaRPr kumimoji="0" lang="en-US" sz="2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Gadget</a:t>
                      </a:r>
                      <a:endParaRPr kumimoji="0" lang="en-US" sz="2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Green</a:t>
                      </a:r>
                      <a:endParaRPr kumimoji="0" lang="en-US" sz="2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Toys</a:t>
                      </a:r>
                      <a:endParaRPr kumimoji="0" lang="en-US" sz="2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49</a:t>
                      </a:r>
                      <a:endParaRPr kumimoji="0" lang="en-US" sz="2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86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</a:t>
                      </a:r>
                      <a:endParaRPr kumimoji="0" lang="en-US" sz="2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Stationary</a:t>
                      </a:r>
                      <a:endParaRPr kumimoji="0" lang="en-US" sz="2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Green</a:t>
                      </a:r>
                      <a:endParaRPr kumimoji="0" lang="en-US" sz="2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Office-supply</a:t>
                      </a:r>
                      <a:endParaRPr kumimoji="0" lang="en-US" sz="2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59</a:t>
                      </a:r>
                      <a:endParaRPr kumimoji="0" lang="en-US" sz="2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Rectangle 31"/>
          <p:cNvSpPr>
            <a:spLocks noChangeArrowheads="1"/>
          </p:cNvSpPr>
          <p:nvPr/>
        </p:nvSpPr>
        <p:spPr bwMode="auto">
          <a:xfrm>
            <a:off x="3127808" y="4819417"/>
            <a:ext cx="3330142" cy="19020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en-US" altLang="zh-CN" sz="2400" dirty="0" smtClean="0"/>
              <a:t>Name</a:t>
            </a:r>
            <a:r>
              <a:rPr lang="en-US" sz="2400" dirty="0" smtClean="0"/>
              <a:t>  </a:t>
            </a:r>
            <a:r>
              <a:rPr lang="en-US" sz="2400" dirty="0">
                <a:sym typeface="Wingdings" charset="2"/>
              </a:rPr>
              <a:t> </a:t>
            </a:r>
            <a:r>
              <a:rPr lang="en-US" altLang="zh-CN" sz="2400" dirty="0" smtClean="0"/>
              <a:t>Color</a:t>
            </a:r>
            <a:endParaRPr lang="en-US" sz="2400" dirty="0" smtClean="0"/>
          </a:p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en-US" altLang="zh-CN" sz="2400" dirty="0" smtClean="0"/>
              <a:t>Category</a:t>
            </a:r>
            <a:r>
              <a:rPr lang="en-US" sz="2400" dirty="0" smtClean="0"/>
              <a:t>  </a:t>
            </a:r>
            <a:r>
              <a:rPr lang="en-US" sz="2400" dirty="0">
                <a:sym typeface="Wingdings" charset="2"/>
              </a:rPr>
              <a:t> </a:t>
            </a:r>
            <a:r>
              <a:rPr lang="en-US" altLang="zh-CN" sz="2400" dirty="0" smtClean="0">
                <a:sym typeface="Wingdings" charset="2"/>
              </a:rPr>
              <a:t>Department</a:t>
            </a:r>
            <a:endParaRPr lang="en-US" sz="2400" dirty="0"/>
          </a:p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en-US" altLang="zh-CN" sz="2400" dirty="0" smtClean="0"/>
              <a:t>Color,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Category</a:t>
            </a:r>
            <a:r>
              <a:rPr lang="zh-CN" altLang="en-US" sz="2400" dirty="0" smtClean="0"/>
              <a:t> </a:t>
            </a:r>
            <a:r>
              <a:rPr lang="en-US" sz="2400" dirty="0" smtClean="0">
                <a:sym typeface="Wingdings" charset="2"/>
              </a:rPr>
              <a:t> </a:t>
            </a:r>
            <a:r>
              <a:rPr lang="en-US" altLang="zh-CN" sz="2400" dirty="0" smtClean="0"/>
              <a:t>Color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80643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7432" y="397436"/>
            <a:ext cx="7886700" cy="774521"/>
          </a:xfrm>
        </p:spPr>
        <p:txBody>
          <a:bodyPr>
            <a:normAutofit/>
          </a:bodyPr>
          <a:lstStyle/>
          <a:p>
            <a:r>
              <a:rPr lang="en-US" altLang="zh-CN" sz="4400" b="1" dirty="0" smtClean="0">
                <a:latin typeface="+mn-lt"/>
              </a:rPr>
              <a:t>Exercise</a:t>
            </a:r>
            <a:r>
              <a:rPr lang="zh-CN" altLang="en-US" sz="4400" b="1" dirty="0" smtClean="0">
                <a:latin typeface="+mn-lt"/>
              </a:rPr>
              <a:t> </a:t>
            </a:r>
            <a:r>
              <a:rPr lang="en-US" altLang="zh-CN" sz="4400" b="1" dirty="0" smtClean="0">
                <a:latin typeface="+mn-lt"/>
              </a:rPr>
              <a:t>-</a:t>
            </a:r>
            <a:r>
              <a:rPr lang="zh-CN" altLang="en-US" sz="4400" b="1" dirty="0" smtClean="0">
                <a:latin typeface="+mn-lt"/>
              </a:rPr>
              <a:t> </a:t>
            </a:r>
            <a:r>
              <a:rPr lang="en-US" altLang="zh-CN" sz="4400" b="1" dirty="0" smtClean="0">
                <a:latin typeface="+mn-lt"/>
              </a:rPr>
              <a:t>2</a:t>
            </a:r>
            <a:r>
              <a:rPr lang="zh-CN" altLang="en-US" sz="4400" b="1" dirty="0" smtClean="0">
                <a:latin typeface="+mn-lt"/>
              </a:rPr>
              <a:t> </a:t>
            </a:r>
            <a:endParaRPr lang="en-US" sz="4400" b="1" dirty="0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19</a:t>
            </a:fld>
            <a:endParaRPr lang="en-US"/>
          </a:p>
        </p:txBody>
      </p:sp>
      <p:graphicFrame>
        <p:nvGraphicFramePr>
          <p:cNvPr id="8" name="Group 5"/>
          <p:cNvGraphicFramePr>
            <a:graphicFrameLocks noGrp="1"/>
          </p:cNvGraphicFramePr>
          <p:nvPr>
            <p:extLst/>
          </p:nvPr>
        </p:nvGraphicFramePr>
        <p:xfrm>
          <a:off x="337432" y="2364675"/>
          <a:ext cx="4234569" cy="2294548"/>
        </p:xfrm>
        <a:graphic>
          <a:graphicData uri="http://schemas.openxmlformats.org/drawingml/2006/table">
            <a:tbl>
              <a:tblPr/>
              <a:tblGrid>
                <a:gridCol w="813543"/>
                <a:gridCol w="741621"/>
                <a:gridCol w="956930"/>
                <a:gridCol w="893135"/>
                <a:gridCol w="829340"/>
              </a:tblGrid>
              <a:tr h="43958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A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B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D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5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4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6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35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5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8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35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4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4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5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7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35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4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6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35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5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8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188255" y="2162713"/>
            <a:ext cx="347196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Find at least </a:t>
            </a:r>
            <a:r>
              <a:rPr lang="en-US" sz="2100" i="1" dirty="0"/>
              <a:t>three</a:t>
            </a:r>
            <a:r>
              <a:rPr lang="en-US" sz="2100" dirty="0"/>
              <a:t> FDs which </a:t>
            </a:r>
            <a:r>
              <a:rPr lang="en-US" altLang="zh-CN" sz="2100" b="1" dirty="0" smtClean="0"/>
              <a:t>do</a:t>
            </a:r>
            <a:r>
              <a:rPr lang="zh-CN" altLang="en-US" sz="2100" b="1" dirty="0" smtClean="0"/>
              <a:t> </a:t>
            </a:r>
            <a:r>
              <a:rPr lang="en-US" altLang="zh-CN" sz="2100" b="1" dirty="0" smtClean="0"/>
              <a:t>not</a:t>
            </a:r>
            <a:r>
              <a:rPr lang="zh-CN" altLang="en-US" sz="2100" b="1" dirty="0" smtClean="0"/>
              <a:t> </a:t>
            </a:r>
            <a:r>
              <a:rPr lang="en-US" altLang="zh-CN" sz="2100" b="1" dirty="0" smtClean="0"/>
              <a:t>hold</a:t>
            </a:r>
            <a:r>
              <a:rPr lang="zh-CN" altLang="en-US" sz="2100" b="1" dirty="0" smtClean="0"/>
              <a:t> </a:t>
            </a:r>
            <a:r>
              <a:rPr lang="en-US" sz="2100" dirty="0" smtClean="0"/>
              <a:t>on </a:t>
            </a:r>
            <a:r>
              <a:rPr lang="en-US" sz="2100" dirty="0"/>
              <a:t>this </a:t>
            </a:r>
            <a:r>
              <a:rPr lang="en-US" altLang="zh-CN" sz="2100" dirty="0" smtClean="0"/>
              <a:t>table</a:t>
            </a:r>
            <a:r>
              <a:rPr lang="en-US" sz="2100" dirty="0" smtClean="0"/>
              <a:t>:</a:t>
            </a:r>
            <a:endParaRPr lang="en-US" sz="2100" dirty="0"/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5188254" y="3050284"/>
            <a:ext cx="2839867" cy="92333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    }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    }</a:t>
            </a:r>
          </a:p>
          <a:p>
            <a:r>
              <a:rPr lang="en-US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    }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    }</a:t>
            </a:r>
            <a:endParaRPr lang="en-US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    }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 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    }</a:t>
            </a:r>
          </a:p>
        </p:txBody>
      </p:sp>
    </p:spTree>
    <p:extLst>
      <p:ext uri="{BB962C8B-B14F-4D97-AF65-F5344CB8AC3E}">
        <p14:creationId xmlns:p14="http://schemas.microsoft.com/office/powerpoint/2010/main" val="1158216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26982" y="3347633"/>
            <a:ext cx="4284313" cy="26812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44115" y="3421165"/>
            <a:ext cx="3625371" cy="26812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Design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u="sng" dirty="0"/>
              <a:t>Design theory </a:t>
            </a:r>
            <a:r>
              <a:rPr lang="en-US" dirty="0"/>
              <a:t>is about how to represent your data to avoid anomalies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2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2218498"/>
              </p:ext>
            </p:extLst>
          </p:nvPr>
        </p:nvGraphicFramePr>
        <p:xfrm>
          <a:off x="490978" y="3882830"/>
          <a:ext cx="3034040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4017"/>
                <a:gridCol w="870640"/>
                <a:gridCol w="1069383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 smtClean="0"/>
                        <a:t>Student</a:t>
                      </a:r>
                      <a:endParaRPr lang="en-US" sz="1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 smtClean="0"/>
                        <a:t>Course</a:t>
                      </a:r>
                      <a:endParaRPr lang="en-US" sz="1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 smtClean="0"/>
                        <a:t>Room</a:t>
                      </a:r>
                      <a:endParaRPr lang="en-US" sz="1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 smtClean="0"/>
                        <a:t>Mike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 smtClean="0"/>
                        <a:t>354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cs-CZ" sz="1800" dirty="0" smtClean="0"/>
                        <a:t>AQ3149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 smtClean="0"/>
                        <a:t>Mary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smtClean="0"/>
                        <a:t>354</a:t>
                      </a:r>
                      <a:endParaRPr lang="en-US" sz="1800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cs-CZ" sz="1800" dirty="0" smtClean="0"/>
                        <a:t>AQ3149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/>
                        <a:t>Sam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smtClean="0"/>
                        <a:t>354</a:t>
                      </a:r>
                      <a:endParaRPr lang="en-US" sz="1800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cs-CZ" sz="1800" dirty="0" smtClean="0"/>
                        <a:t>AQ3149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/>
                        <a:t>..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/>
                        <a:t>..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/>
                        <a:t>..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0530425"/>
              </p:ext>
            </p:extLst>
          </p:nvPr>
        </p:nvGraphicFramePr>
        <p:xfrm>
          <a:off x="4850969" y="3777242"/>
          <a:ext cx="1783997" cy="19431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29899"/>
                <a:gridCol w="854098"/>
              </a:tblGrid>
              <a:tr h="388620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 smtClean="0"/>
                        <a:t>Student</a:t>
                      </a:r>
                      <a:endParaRPr lang="en-US" sz="1800" b="1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 smtClean="0"/>
                        <a:t>Course</a:t>
                      </a:r>
                      <a:endParaRPr lang="en-US" sz="1800" b="1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862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 smtClean="0"/>
                        <a:t>Mike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 smtClean="0"/>
                        <a:t>354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862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 smtClean="0"/>
                        <a:t>Mary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smtClean="0"/>
                        <a:t>354</a:t>
                      </a:r>
                      <a:endParaRPr lang="en-US" sz="1800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8620"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/>
                        <a:t>Sam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smtClean="0"/>
                        <a:t>354</a:t>
                      </a:r>
                      <a:endParaRPr lang="en-US" sz="1800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8620"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/>
                        <a:t>..</a:t>
                      </a:r>
                      <a:endParaRPr lang="en-US" sz="18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/>
                        <a:t>..</a:t>
                      </a:r>
                      <a:endParaRPr lang="en-US" sz="18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04413"/>
              </p:ext>
            </p:extLst>
          </p:nvPr>
        </p:nvGraphicFramePr>
        <p:xfrm>
          <a:off x="7130911" y="4121412"/>
          <a:ext cx="1707271" cy="11658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8723"/>
                <a:gridCol w="918548"/>
              </a:tblGrid>
              <a:tr h="38862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Course</a:t>
                      </a:r>
                      <a:endParaRPr lang="en-US" sz="1800" b="1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 smtClean="0"/>
                        <a:t>Room</a:t>
                      </a:r>
                      <a:endParaRPr lang="en-US" sz="1800" b="1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8620"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354</a:t>
                      </a:r>
                      <a:endParaRPr lang="en-US" sz="18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cs-CZ" sz="1800" dirty="0" smtClean="0"/>
                        <a:t>AQ3149</a:t>
                      </a:r>
                      <a:endParaRPr lang="en-US" sz="18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8620"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454</a:t>
                      </a:r>
                      <a:endParaRPr lang="en-US" sz="18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 smtClean="0"/>
                        <a:t>T9204</a:t>
                      </a:r>
                      <a:endParaRPr lang="en-US" sz="18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255470" y="2959500"/>
            <a:ext cx="12682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/>
              <a:t>Design</a:t>
            </a:r>
            <a:r>
              <a:rPr lang="zh-CN" altLang="en-US" sz="2400" b="1" dirty="0" smtClean="0"/>
              <a:t> </a:t>
            </a:r>
            <a:r>
              <a:rPr lang="en-US" altLang="zh-CN" sz="2400" b="1" dirty="0" smtClean="0"/>
              <a:t>1</a:t>
            </a:r>
            <a:endParaRPr lang="en-US" sz="2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6376054" y="2928503"/>
            <a:ext cx="12682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/>
              <a:t>Design</a:t>
            </a:r>
            <a:r>
              <a:rPr lang="zh-CN" altLang="en-US" sz="2400" b="1" dirty="0" smtClean="0"/>
              <a:t> </a:t>
            </a:r>
            <a:r>
              <a:rPr lang="en-US" altLang="zh-CN" sz="2400" b="1" dirty="0" smtClean="0"/>
              <a:t>2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798929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895851"/>
          </a:xfrm>
        </p:spPr>
        <p:txBody>
          <a:bodyPr>
            <a:normAutofit/>
          </a:bodyPr>
          <a:lstStyle/>
          <a:p>
            <a:pPr marL="385763" indent="-385763">
              <a:buFont typeface="+mj-lt"/>
              <a:buAutoNum type="arabicPeriod"/>
            </a:pPr>
            <a:r>
              <a:rPr lang="en-US" altLang="zh-CN" dirty="0" smtClean="0"/>
              <a:t>F</a:t>
            </a:r>
            <a:r>
              <a:rPr lang="en-US" dirty="0" smtClean="0"/>
              <a:t>unctional </a:t>
            </a:r>
            <a:r>
              <a:rPr lang="en-US" altLang="zh-CN" dirty="0" smtClean="0"/>
              <a:t>D</a:t>
            </a:r>
            <a:r>
              <a:rPr lang="en-US" dirty="0" smtClean="0"/>
              <a:t>ependenc</a:t>
            </a:r>
            <a:r>
              <a:rPr lang="en-US" altLang="zh-CN" dirty="0" smtClean="0"/>
              <a:t>y</a:t>
            </a:r>
            <a:r>
              <a:rPr lang="zh-CN" altLang="en-US" dirty="0" smtClean="0"/>
              <a:t> </a:t>
            </a:r>
            <a:r>
              <a:rPr lang="en-US" altLang="zh-CN" dirty="0" smtClean="0"/>
              <a:t>(FD)</a:t>
            </a:r>
          </a:p>
          <a:p>
            <a:pPr marL="342900" lvl="1" indent="0">
              <a:buNone/>
            </a:pPr>
            <a:endParaRPr lang="en-US" dirty="0" smtClean="0"/>
          </a:p>
          <a:p>
            <a:pPr marL="342900" lvl="1" indent="0">
              <a:buNone/>
            </a:pPr>
            <a:endParaRPr lang="en-US" dirty="0" smtClean="0"/>
          </a:p>
          <a:p>
            <a:pPr marL="342900" lvl="1" indent="0">
              <a:buNone/>
            </a:pPr>
            <a:endParaRPr lang="en-US" dirty="0" smtClean="0"/>
          </a:p>
          <a:p>
            <a:pPr marL="385763" indent="-385763">
              <a:buFont typeface="+mj-lt"/>
              <a:buAutoNum type="arabicPeriod"/>
            </a:pPr>
            <a:r>
              <a:rPr lang="en-US" altLang="zh-CN" b="1" dirty="0" smtClean="0"/>
              <a:t>Inference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Problem</a:t>
            </a:r>
          </a:p>
          <a:p>
            <a:pPr marL="385763" indent="-385763">
              <a:buFont typeface="+mj-lt"/>
              <a:buAutoNum type="arabicPeriod"/>
            </a:pPr>
            <a:endParaRPr lang="en-US" dirty="0" smtClean="0"/>
          </a:p>
          <a:p>
            <a:pPr marL="385763" indent="-385763">
              <a:buFont typeface="+mj-lt"/>
              <a:buAutoNum type="arabicPeriod"/>
            </a:pPr>
            <a:endParaRPr lang="en-US" dirty="0"/>
          </a:p>
          <a:p>
            <a:pPr marL="385763" indent="-385763">
              <a:buFont typeface="+mj-lt"/>
              <a:buAutoNum type="arabicPeriod"/>
            </a:pPr>
            <a:r>
              <a:rPr lang="en-US" altLang="zh-CN" dirty="0" smtClean="0"/>
              <a:t>Closure</a:t>
            </a:r>
            <a:r>
              <a:rPr lang="zh-CN" altLang="en-US" dirty="0" smtClean="0"/>
              <a:t> </a:t>
            </a:r>
            <a:r>
              <a:rPr lang="en-US" altLang="zh-CN" dirty="0" smtClean="0"/>
              <a:t>Algorithm</a:t>
            </a:r>
            <a:endParaRPr lang="en-US" dirty="0"/>
          </a:p>
          <a:p>
            <a:pPr marL="842963" lvl="1" indent="-385763">
              <a:buFont typeface="+mj-lt"/>
              <a:buAutoNum type="arabicPeriod"/>
            </a:pPr>
            <a:endParaRPr lang="en-US" altLang="zh-C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545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An</a:t>
            </a:r>
            <a:r>
              <a:rPr lang="zh-CN" altLang="en-US" dirty="0" smtClean="0"/>
              <a:t> </a:t>
            </a:r>
            <a:r>
              <a:rPr lang="en-US" altLang="zh-CN" dirty="0" smtClean="0"/>
              <a:t>Interesting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Observation</a:t>
            </a:r>
            <a:endParaRPr lang="en-US" sz="1650" i="1" dirty="0"/>
          </a:p>
        </p:txBody>
      </p:sp>
      <p:sp>
        <p:nvSpPr>
          <p:cNvPr id="5" name="TextBox 4"/>
          <p:cNvSpPr txBox="1"/>
          <p:nvPr/>
        </p:nvSpPr>
        <p:spPr>
          <a:xfrm>
            <a:off x="2475853" y="2683884"/>
            <a:ext cx="3868900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1. </a:t>
            </a:r>
            <a:r>
              <a:rPr lang="en-US" sz="2400" dirty="0" smtClean="0">
                <a:latin typeface="+mj-lt"/>
              </a:rPr>
              <a:t>Name </a:t>
            </a:r>
            <a:r>
              <a:rPr lang="en-US" sz="2400" dirty="0">
                <a:latin typeface="+mj-lt"/>
                <a:sym typeface="Wingdings"/>
              </a:rPr>
              <a:t>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smtClean="0">
                <a:latin typeface="+mj-lt"/>
              </a:rPr>
              <a:t>Color</a:t>
            </a:r>
            <a:endParaRPr lang="en-US" sz="2400" dirty="0">
              <a:latin typeface="+mj-lt"/>
            </a:endParaRPr>
          </a:p>
          <a:p>
            <a:r>
              <a:rPr lang="en-US" sz="2400" dirty="0">
                <a:latin typeface="+mj-lt"/>
              </a:rPr>
              <a:t>2. </a:t>
            </a:r>
            <a:r>
              <a:rPr lang="en-US" sz="2400" dirty="0" smtClean="0">
                <a:latin typeface="+mj-lt"/>
              </a:rPr>
              <a:t>Category </a:t>
            </a:r>
            <a:r>
              <a:rPr lang="en-US" sz="2400" dirty="0">
                <a:latin typeface="+mj-lt"/>
                <a:sym typeface="Wingdings"/>
              </a:rPr>
              <a:t> </a:t>
            </a:r>
            <a:r>
              <a:rPr lang="en-US" sz="2400" dirty="0" smtClean="0">
                <a:latin typeface="+mj-lt"/>
                <a:sym typeface="Wingdings"/>
              </a:rPr>
              <a:t>Department</a:t>
            </a:r>
            <a:endParaRPr lang="en-US" sz="2400" dirty="0">
              <a:latin typeface="+mj-lt"/>
              <a:sym typeface="Wingdings"/>
            </a:endParaRPr>
          </a:p>
          <a:p>
            <a:r>
              <a:rPr lang="en-US" sz="2400" dirty="0">
                <a:latin typeface="+mj-lt"/>
                <a:sym typeface="Wingdings"/>
              </a:rPr>
              <a:t>3. </a:t>
            </a:r>
            <a:r>
              <a:rPr lang="en-US" sz="2400" dirty="0" smtClean="0">
                <a:latin typeface="+mj-lt"/>
                <a:sym typeface="Wingdings"/>
              </a:rPr>
              <a:t>Color</a:t>
            </a:r>
            <a:r>
              <a:rPr lang="en-US" sz="2400" dirty="0">
                <a:latin typeface="+mj-lt"/>
                <a:sym typeface="Wingdings"/>
              </a:rPr>
              <a:t>, </a:t>
            </a:r>
            <a:r>
              <a:rPr lang="en-US" sz="2400" dirty="0" smtClean="0">
                <a:latin typeface="+mj-lt"/>
                <a:sym typeface="Wingdings"/>
              </a:rPr>
              <a:t>Category </a:t>
            </a:r>
            <a:r>
              <a:rPr lang="en-US" sz="2400" dirty="0">
                <a:latin typeface="+mj-lt"/>
                <a:sym typeface="Wingdings"/>
              </a:rPr>
              <a:t> </a:t>
            </a:r>
            <a:r>
              <a:rPr lang="en-US" sz="2400" dirty="0" smtClean="0">
                <a:latin typeface="+mj-lt"/>
                <a:sym typeface="Wingdings"/>
              </a:rPr>
              <a:t>Price</a:t>
            </a:r>
            <a:endParaRPr lang="en-US" sz="2400" dirty="0">
              <a:latin typeface="+mj-lt"/>
              <a:sym typeface="Wingding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038689" y="1953927"/>
            <a:ext cx="24982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Provided FDs:</a:t>
            </a:r>
          </a:p>
        </p:txBody>
      </p:sp>
      <p:sp>
        <p:nvSpPr>
          <p:cNvPr id="3" name="Rectangle 2"/>
          <p:cNvSpPr/>
          <p:nvPr/>
        </p:nvSpPr>
        <p:spPr>
          <a:xfrm>
            <a:off x="907932" y="4415743"/>
            <a:ext cx="700474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/>
              <a:t>Does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it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always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hold?</a:t>
            </a:r>
            <a:r>
              <a:rPr lang="zh-CN" altLang="en-US" sz="2400" dirty="0" smtClean="0"/>
              <a:t> 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Name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, 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Category 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sym typeface="Wingdings"/>
              </a:rPr>
              <a:t> 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  <a:sym typeface="Wingdings"/>
              </a:rPr>
              <a:t>Price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1070061" y="5593604"/>
            <a:ext cx="7003878" cy="1015663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If we find out from application domain that a relation satisfies some FDs, it doesn’t mean that we found all the FDs that it satisfies! There could be more FDs implied by the ones we have</a:t>
            </a:r>
          </a:p>
        </p:txBody>
      </p:sp>
    </p:spTree>
    <p:extLst>
      <p:ext uri="{BB962C8B-B14F-4D97-AF65-F5344CB8AC3E}">
        <p14:creationId xmlns:p14="http://schemas.microsoft.com/office/powerpoint/2010/main" val="219819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Whether</a:t>
            </a:r>
            <a:r>
              <a:rPr lang="zh-CN" altLang="en-US" dirty="0" smtClean="0"/>
              <a:t> </a:t>
            </a:r>
            <a:r>
              <a:rPr lang="en-US" altLang="zh-CN" dirty="0" smtClean="0"/>
              <a:t>or</a:t>
            </a:r>
            <a:r>
              <a:rPr lang="zh-CN" altLang="en-US" dirty="0" smtClean="0"/>
              <a:t> </a:t>
            </a:r>
            <a:r>
              <a:rPr lang="en-US" altLang="zh-CN" dirty="0" smtClean="0"/>
              <a:t>not</a:t>
            </a:r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set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FDs</a:t>
            </a:r>
            <a:r>
              <a:rPr lang="zh-CN" altLang="en-US" dirty="0" smtClean="0"/>
              <a:t> </a:t>
            </a:r>
            <a:r>
              <a:rPr lang="en-US" altLang="zh-CN" dirty="0" smtClean="0"/>
              <a:t>imply</a:t>
            </a:r>
            <a:r>
              <a:rPr lang="zh-CN" altLang="en-US" dirty="0" smtClean="0"/>
              <a:t> </a:t>
            </a:r>
            <a:r>
              <a:rPr lang="en-US" altLang="zh-CN" dirty="0" smtClean="0"/>
              <a:t>another</a:t>
            </a:r>
            <a:r>
              <a:rPr lang="zh-CN" altLang="en-US" dirty="0" smtClean="0"/>
              <a:t> </a:t>
            </a:r>
            <a:r>
              <a:rPr lang="en-US" altLang="zh-CN" dirty="0" smtClean="0"/>
              <a:t>FD?</a:t>
            </a:r>
            <a:endParaRPr lang="en-US" dirty="0" smtClean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altLang="zh-CN" dirty="0" smtClean="0"/>
              <a:t>This</a:t>
            </a:r>
            <a:r>
              <a:rPr lang="zh-CN" altLang="en-US" dirty="0" smtClean="0"/>
              <a:t> </a:t>
            </a:r>
            <a:r>
              <a:rPr lang="en-US" altLang="zh-CN" dirty="0" smtClean="0"/>
              <a:t>is</a:t>
            </a:r>
            <a:r>
              <a:rPr lang="zh-CN" altLang="en-US" dirty="0" smtClean="0"/>
              <a:t> </a:t>
            </a:r>
            <a:r>
              <a:rPr lang="en-US" altLang="zh-CN" dirty="0" smtClean="0"/>
              <a:t>called</a:t>
            </a:r>
            <a:r>
              <a:rPr lang="zh-CN" altLang="en-US" dirty="0" smtClean="0"/>
              <a:t> </a:t>
            </a:r>
            <a:r>
              <a:rPr lang="en-US" b="1" dirty="0" smtClean="0"/>
              <a:t>Inference problem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02310" y="3576333"/>
            <a:ext cx="5440484" cy="19389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12700" dir="2700000" algn="tl" rotWithShape="0">
              <a:srgbClr val="000000">
                <a:alpha val="43000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Answer: Three simple rules called </a:t>
            </a:r>
            <a:r>
              <a:rPr lang="en-US" sz="2400" b="1" dirty="0">
                <a:latin typeface="+mj-lt"/>
              </a:rPr>
              <a:t>Armstrong’s Rules.</a:t>
            </a:r>
          </a:p>
          <a:p>
            <a:pPr marL="385763" indent="-385763">
              <a:buAutoNum type="arabicPeriod"/>
            </a:pPr>
            <a:r>
              <a:rPr lang="en-US" sz="2400" b="1" dirty="0">
                <a:latin typeface="+mj-lt"/>
              </a:rPr>
              <a:t>Split/Combine,</a:t>
            </a:r>
          </a:p>
          <a:p>
            <a:pPr marL="385763" indent="-385763">
              <a:buFontTx/>
              <a:buAutoNum type="arabicPeriod"/>
            </a:pPr>
            <a:r>
              <a:rPr lang="en-US" sz="2400" b="1" dirty="0">
                <a:latin typeface="+mj-lt"/>
              </a:rPr>
              <a:t>Reduction, and</a:t>
            </a:r>
          </a:p>
          <a:p>
            <a:pPr marL="385763" indent="-385763">
              <a:buAutoNum type="arabicPeriod"/>
            </a:pPr>
            <a:r>
              <a:rPr lang="en-US" sz="2400" b="1" dirty="0" smtClean="0">
                <a:latin typeface="+mj-lt"/>
              </a:rPr>
              <a:t>Transitivity</a:t>
            </a:r>
            <a:endParaRPr lang="en-US" sz="2400" i="1" dirty="0">
              <a:latin typeface="+mj-lt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20162" y="364438"/>
            <a:ext cx="7886700" cy="994172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Inference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Problem</a:t>
            </a:r>
            <a:endParaRPr lang="en-US" sz="1650" i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/>
          <a:stretch/>
        </p:blipFill>
        <p:spPr>
          <a:xfrm>
            <a:off x="1244223" y="5796839"/>
            <a:ext cx="6438577" cy="87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203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5900" y="538023"/>
            <a:ext cx="6172200" cy="857250"/>
          </a:xfrm>
        </p:spPr>
        <p:txBody>
          <a:bodyPr/>
          <a:lstStyle/>
          <a:p>
            <a:r>
              <a:rPr lang="en-US" dirty="0" smtClean="0"/>
              <a:t>1. Split/Combine</a:t>
            </a:r>
            <a:endParaRPr lang="en-US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2033279"/>
              </p:ext>
            </p:extLst>
          </p:nvPr>
        </p:nvGraphicFramePr>
        <p:xfrm>
          <a:off x="1562100" y="2111666"/>
          <a:ext cx="6096000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   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r>
                        <a:rPr lang="en-US" b="1" baseline="-25000" dirty="0" smtClean="0"/>
                        <a:t>1</a:t>
                      </a:r>
                      <a:endParaRPr lang="en-US" b="1" baseline="-25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…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r>
                        <a:rPr lang="en-US" b="1" baseline="-25000" dirty="0" smtClean="0"/>
                        <a:t>m</a:t>
                      </a:r>
                      <a:endParaRPr lang="en-US" b="1" baseline="-25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</a:t>
                      </a:r>
                      <a:r>
                        <a:rPr lang="en-US" b="1" baseline="-25000" dirty="0" smtClean="0"/>
                        <a:t>1</a:t>
                      </a:r>
                      <a:endParaRPr lang="en-US" b="1" baseline="-25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…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B</a:t>
                      </a:r>
                      <a:r>
                        <a:rPr lang="en-US" b="1" baseline="-25000" dirty="0" err="1" smtClean="0"/>
                        <a:t>n</a:t>
                      </a:r>
                      <a:endParaRPr lang="en-US" b="1" baseline="-25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2705100" y="4661435"/>
            <a:ext cx="381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</a:t>
            </a:r>
            <a:r>
              <a:rPr lang="en-US" sz="2800" baseline="-25000" dirty="0"/>
              <a:t>1</a:t>
            </a:r>
            <a:r>
              <a:rPr lang="en-US" sz="2800" dirty="0"/>
              <a:t>, …, A</a:t>
            </a:r>
            <a:r>
              <a:rPr lang="en-US" sz="2800" baseline="-25000" dirty="0"/>
              <a:t>m</a:t>
            </a:r>
            <a:r>
              <a:rPr lang="en-US" sz="2800" dirty="0"/>
              <a:t> </a:t>
            </a:r>
            <a:r>
              <a:rPr lang="en-US" sz="2800" dirty="0">
                <a:sym typeface="Wingdings"/>
              </a:rPr>
              <a:t> B</a:t>
            </a:r>
            <a:r>
              <a:rPr lang="en-US" sz="2800" baseline="-25000" dirty="0">
                <a:sym typeface="Wingdings"/>
              </a:rPr>
              <a:t>1</a:t>
            </a:r>
            <a:r>
              <a:rPr lang="en-US" sz="2800" dirty="0">
                <a:sym typeface="Wingdings"/>
              </a:rPr>
              <a:t>,…,</a:t>
            </a:r>
            <a:r>
              <a:rPr lang="en-US" sz="2800" dirty="0" err="1">
                <a:sym typeface="Wingdings"/>
              </a:rPr>
              <a:t>B</a:t>
            </a:r>
            <a:r>
              <a:rPr lang="en-US" sz="2800" baseline="-25000" dirty="0" err="1">
                <a:sym typeface="Wingdings"/>
              </a:rPr>
              <a:t>n</a:t>
            </a:r>
            <a:endParaRPr lang="en-US" sz="2800" baseline="-25000" dirty="0"/>
          </a:p>
        </p:txBody>
      </p:sp>
      <p:sp>
        <p:nvSpPr>
          <p:cNvPr id="13" name="Rounded Rectangle 12"/>
          <p:cNvSpPr/>
          <p:nvPr/>
        </p:nvSpPr>
        <p:spPr>
          <a:xfrm>
            <a:off x="2082054" y="2740448"/>
            <a:ext cx="1968650" cy="1280160"/>
          </a:xfrm>
          <a:prstGeom prst="roundRect">
            <a:avLst/>
          </a:prstGeom>
          <a:gradFill>
            <a:gsLst>
              <a:gs pos="0">
                <a:schemeClr val="accent2">
                  <a:tint val="50000"/>
                  <a:satMod val="300000"/>
                  <a:alpha val="50000"/>
                </a:schemeClr>
              </a:gs>
              <a:gs pos="35000">
                <a:schemeClr val="accent2">
                  <a:tint val="37000"/>
                  <a:satMod val="300000"/>
                  <a:alpha val="50000"/>
                </a:schemeClr>
              </a:gs>
              <a:gs pos="100000">
                <a:schemeClr val="accent2">
                  <a:tint val="15000"/>
                  <a:satMod val="350000"/>
                  <a:alpha val="50000"/>
                </a:schemeClr>
              </a:gs>
            </a:gsLst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4546450" y="2740448"/>
            <a:ext cx="1968650" cy="1280160"/>
          </a:xfrm>
          <a:prstGeom prst="roundRect">
            <a:avLst/>
          </a:prstGeom>
          <a:gradFill>
            <a:gsLst>
              <a:gs pos="0">
                <a:schemeClr val="accent2">
                  <a:tint val="50000"/>
                  <a:satMod val="300000"/>
                  <a:alpha val="50000"/>
                </a:schemeClr>
              </a:gs>
              <a:gs pos="35000">
                <a:schemeClr val="accent2">
                  <a:tint val="37000"/>
                  <a:satMod val="300000"/>
                  <a:alpha val="50000"/>
                </a:schemeClr>
              </a:gs>
              <a:gs pos="100000">
                <a:schemeClr val="accent2">
                  <a:tint val="15000"/>
                  <a:satMod val="350000"/>
                  <a:alpha val="50000"/>
                </a:schemeClr>
              </a:gs>
            </a:gsLst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>
            <a:off x="3720526" y="3044351"/>
            <a:ext cx="1156102" cy="672354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70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5900" y="663357"/>
            <a:ext cx="6172200" cy="857250"/>
          </a:xfrm>
        </p:spPr>
        <p:txBody>
          <a:bodyPr/>
          <a:lstStyle/>
          <a:p>
            <a:r>
              <a:rPr lang="en-US" dirty="0" smtClean="0"/>
              <a:t>1. Split/Combine</a:t>
            </a:r>
            <a:endParaRPr lang="en-US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0961058"/>
              </p:ext>
            </p:extLst>
          </p:nvPr>
        </p:nvGraphicFramePr>
        <p:xfrm>
          <a:off x="1562100" y="1863693"/>
          <a:ext cx="6096000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   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r>
                        <a:rPr lang="en-US" b="1" baseline="-25000" dirty="0" smtClean="0"/>
                        <a:t>1</a:t>
                      </a:r>
                      <a:endParaRPr lang="en-US" b="1" baseline="-25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…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r>
                        <a:rPr lang="en-US" b="1" baseline="-25000" dirty="0" smtClean="0"/>
                        <a:t>m</a:t>
                      </a:r>
                      <a:endParaRPr lang="en-US" b="1" baseline="-25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</a:t>
                      </a:r>
                      <a:r>
                        <a:rPr lang="en-US" b="1" baseline="-25000" dirty="0" smtClean="0"/>
                        <a:t>1</a:t>
                      </a:r>
                      <a:endParaRPr lang="en-US" b="1" baseline="-25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…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B</a:t>
                      </a:r>
                      <a:r>
                        <a:rPr lang="en-US" b="1" baseline="-25000" dirty="0" err="1" smtClean="0"/>
                        <a:t>n</a:t>
                      </a:r>
                      <a:endParaRPr lang="en-US" b="1" baseline="-25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2705100" y="4413462"/>
            <a:ext cx="381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</a:t>
            </a:r>
            <a:r>
              <a:rPr lang="en-US" sz="2800" baseline="-25000" dirty="0"/>
              <a:t>1</a:t>
            </a:r>
            <a:r>
              <a:rPr lang="en-US" sz="2800" dirty="0"/>
              <a:t>, …, A</a:t>
            </a:r>
            <a:r>
              <a:rPr lang="en-US" sz="2800" baseline="-25000" dirty="0"/>
              <a:t>m</a:t>
            </a:r>
            <a:r>
              <a:rPr lang="en-US" sz="2800" dirty="0"/>
              <a:t> </a:t>
            </a:r>
            <a:r>
              <a:rPr lang="en-US" sz="2800" dirty="0">
                <a:sym typeface="Wingdings"/>
              </a:rPr>
              <a:t> B</a:t>
            </a:r>
            <a:r>
              <a:rPr lang="en-US" sz="2800" baseline="-25000" dirty="0">
                <a:sym typeface="Wingdings"/>
              </a:rPr>
              <a:t>1</a:t>
            </a:r>
            <a:r>
              <a:rPr lang="en-US" sz="2800" dirty="0">
                <a:sym typeface="Wingdings"/>
              </a:rPr>
              <a:t>,…,</a:t>
            </a:r>
            <a:r>
              <a:rPr lang="en-US" sz="2800" dirty="0" err="1">
                <a:sym typeface="Wingdings"/>
              </a:rPr>
              <a:t>B</a:t>
            </a:r>
            <a:r>
              <a:rPr lang="en-US" sz="2800" baseline="-25000" dirty="0" err="1">
                <a:sym typeface="Wingdings"/>
              </a:rPr>
              <a:t>n</a:t>
            </a:r>
            <a:endParaRPr lang="en-US" sz="2800" baseline="-25000" dirty="0"/>
          </a:p>
        </p:txBody>
      </p:sp>
      <p:sp>
        <p:nvSpPr>
          <p:cNvPr id="18" name="TextBox 17"/>
          <p:cNvSpPr txBox="1"/>
          <p:nvPr/>
        </p:nvSpPr>
        <p:spPr>
          <a:xfrm>
            <a:off x="1562102" y="5191092"/>
            <a:ext cx="6095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… is equivalent to the following </a:t>
            </a:r>
            <a:r>
              <a:rPr lang="en-US" sz="2800" i="1" dirty="0"/>
              <a:t>n</a:t>
            </a:r>
            <a:r>
              <a:rPr lang="en-US" sz="2800" dirty="0"/>
              <a:t> FDs…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655886" y="5975235"/>
            <a:ext cx="6095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A</a:t>
            </a:r>
            <a:r>
              <a:rPr lang="en-US" sz="2800" baseline="-25000" dirty="0"/>
              <a:t>1</a:t>
            </a:r>
            <a:r>
              <a:rPr lang="en-US" sz="2800" dirty="0"/>
              <a:t>,…,A</a:t>
            </a:r>
            <a:r>
              <a:rPr lang="en-US" sz="2800" baseline="-25000" dirty="0"/>
              <a:t>m</a:t>
            </a:r>
            <a:r>
              <a:rPr lang="en-US" sz="2800" dirty="0"/>
              <a:t> </a:t>
            </a:r>
            <a:r>
              <a:rPr lang="en-US" sz="2800" dirty="0">
                <a:sym typeface="Wingdings"/>
              </a:rPr>
              <a:t> B</a:t>
            </a:r>
            <a:r>
              <a:rPr lang="en-US" sz="2800" baseline="-25000" dirty="0">
                <a:sym typeface="Wingdings"/>
              </a:rPr>
              <a:t>i</a:t>
            </a:r>
            <a:r>
              <a:rPr lang="en-US" sz="2800" dirty="0">
                <a:sym typeface="Wingdings"/>
              </a:rPr>
              <a:t> for </a:t>
            </a:r>
            <a:r>
              <a:rPr lang="en-US" sz="2800" dirty="0" err="1">
                <a:sym typeface="Wingdings"/>
              </a:rPr>
              <a:t>i</a:t>
            </a:r>
            <a:r>
              <a:rPr lang="en-US" sz="2800" dirty="0">
                <a:sym typeface="Wingdings"/>
              </a:rPr>
              <a:t>=1,…,n</a:t>
            </a:r>
            <a:endParaRPr lang="en-US" sz="2800" dirty="0"/>
          </a:p>
        </p:txBody>
      </p:sp>
      <p:sp>
        <p:nvSpPr>
          <p:cNvPr id="20" name="Rounded Rectangle 19"/>
          <p:cNvSpPr/>
          <p:nvPr/>
        </p:nvSpPr>
        <p:spPr>
          <a:xfrm>
            <a:off x="2082054" y="2492475"/>
            <a:ext cx="1968650" cy="1280160"/>
          </a:xfrm>
          <a:prstGeom prst="roundRect">
            <a:avLst/>
          </a:prstGeom>
          <a:gradFill>
            <a:gsLst>
              <a:gs pos="0">
                <a:schemeClr val="accent2">
                  <a:tint val="50000"/>
                  <a:satMod val="300000"/>
                  <a:alpha val="50000"/>
                </a:schemeClr>
              </a:gs>
              <a:gs pos="35000">
                <a:schemeClr val="accent2">
                  <a:tint val="37000"/>
                  <a:satMod val="300000"/>
                  <a:alpha val="50000"/>
                </a:schemeClr>
              </a:gs>
              <a:gs pos="100000">
                <a:schemeClr val="accent2">
                  <a:tint val="15000"/>
                  <a:satMod val="350000"/>
                  <a:alpha val="50000"/>
                </a:schemeClr>
              </a:gs>
            </a:gsLst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5180255" y="2492475"/>
            <a:ext cx="720764" cy="1280160"/>
          </a:xfrm>
          <a:prstGeom prst="roundRect">
            <a:avLst/>
          </a:prstGeom>
          <a:gradFill>
            <a:gsLst>
              <a:gs pos="0">
                <a:schemeClr val="accent2">
                  <a:tint val="50000"/>
                  <a:satMod val="300000"/>
                  <a:alpha val="50000"/>
                </a:schemeClr>
              </a:gs>
              <a:gs pos="35000">
                <a:schemeClr val="accent2">
                  <a:tint val="37000"/>
                  <a:satMod val="300000"/>
                  <a:alpha val="50000"/>
                </a:schemeClr>
              </a:gs>
              <a:gs pos="100000">
                <a:schemeClr val="accent2">
                  <a:tint val="15000"/>
                  <a:satMod val="350000"/>
                  <a:alpha val="50000"/>
                </a:schemeClr>
              </a:gs>
            </a:gsLst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/>
          <p:cNvSpPr/>
          <p:nvPr/>
        </p:nvSpPr>
        <p:spPr>
          <a:xfrm>
            <a:off x="3720526" y="2796378"/>
            <a:ext cx="1642609" cy="672354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038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5900" y="485825"/>
            <a:ext cx="6172200" cy="857250"/>
          </a:xfrm>
        </p:spPr>
        <p:txBody>
          <a:bodyPr/>
          <a:lstStyle/>
          <a:p>
            <a:r>
              <a:rPr lang="en-US" dirty="0" smtClean="0"/>
              <a:t>1. Split/Combine</a:t>
            </a:r>
            <a:endParaRPr lang="en-US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999046"/>
              </p:ext>
            </p:extLst>
          </p:nvPr>
        </p:nvGraphicFramePr>
        <p:xfrm>
          <a:off x="1562100" y="1863694"/>
          <a:ext cx="6096000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   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r>
                        <a:rPr lang="en-US" b="1" baseline="-25000" dirty="0" smtClean="0"/>
                        <a:t>1</a:t>
                      </a:r>
                      <a:endParaRPr lang="en-US" b="1" baseline="-25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…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r>
                        <a:rPr lang="en-US" b="1" baseline="-25000" dirty="0" smtClean="0"/>
                        <a:t>m</a:t>
                      </a:r>
                      <a:endParaRPr lang="en-US" b="1" baseline="-25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</a:t>
                      </a:r>
                      <a:r>
                        <a:rPr lang="en-US" b="1" baseline="-25000" dirty="0" smtClean="0"/>
                        <a:t>1</a:t>
                      </a:r>
                      <a:endParaRPr lang="en-US" b="1" baseline="-25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…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B</a:t>
                      </a:r>
                      <a:r>
                        <a:rPr lang="en-US" b="1" baseline="-25000" dirty="0" err="1" smtClean="0"/>
                        <a:t>n</a:t>
                      </a:r>
                      <a:endParaRPr lang="en-US" b="1" baseline="-25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2963283" y="6069290"/>
            <a:ext cx="381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</a:t>
            </a:r>
            <a:r>
              <a:rPr lang="en-US" sz="2800" baseline="-25000" dirty="0"/>
              <a:t>1</a:t>
            </a:r>
            <a:r>
              <a:rPr lang="en-US" sz="2800" dirty="0"/>
              <a:t>, …, A</a:t>
            </a:r>
            <a:r>
              <a:rPr lang="en-US" sz="2800" baseline="-25000" dirty="0"/>
              <a:t>m</a:t>
            </a:r>
            <a:r>
              <a:rPr lang="en-US" sz="2800" dirty="0"/>
              <a:t> </a:t>
            </a:r>
            <a:r>
              <a:rPr lang="en-US" sz="2800" dirty="0">
                <a:sym typeface="Wingdings"/>
              </a:rPr>
              <a:t> B</a:t>
            </a:r>
            <a:r>
              <a:rPr lang="en-US" sz="2800" baseline="-25000" dirty="0">
                <a:sym typeface="Wingdings"/>
              </a:rPr>
              <a:t>1</a:t>
            </a:r>
            <a:r>
              <a:rPr lang="en-US" sz="2800" dirty="0">
                <a:sym typeface="Wingdings"/>
              </a:rPr>
              <a:t>,…,</a:t>
            </a:r>
            <a:r>
              <a:rPr lang="en-US" sz="2800" dirty="0" err="1">
                <a:sym typeface="Wingdings"/>
              </a:rPr>
              <a:t>B</a:t>
            </a:r>
            <a:r>
              <a:rPr lang="en-US" sz="2800" baseline="-25000" dirty="0" err="1">
                <a:sym typeface="Wingdings"/>
              </a:rPr>
              <a:t>n</a:t>
            </a:r>
            <a:endParaRPr lang="en-US" sz="2800" baseline="-25000" dirty="0"/>
          </a:p>
        </p:txBody>
      </p:sp>
      <p:sp>
        <p:nvSpPr>
          <p:cNvPr id="18" name="TextBox 17"/>
          <p:cNvSpPr txBox="1"/>
          <p:nvPr/>
        </p:nvSpPr>
        <p:spPr>
          <a:xfrm>
            <a:off x="1562102" y="5191093"/>
            <a:ext cx="6095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… is equivalent to …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562101" y="4443711"/>
            <a:ext cx="6095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1" dirty="0"/>
              <a:t>And vice-versa, </a:t>
            </a:r>
            <a:r>
              <a:rPr lang="en-US" sz="2800" dirty="0"/>
              <a:t>A</a:t>
            </a:r>
            <a:r>
              <a:rPr lang="en-US" sz="2800" baseline="-25000" dirty="0"/>
              <a:t>1</a:t>
            </a:r>
            <a:r>
              <a:rPr lang="en-US" sz="2800" dirty="0"/>
              <a:t>,…,A</a:t>
            </a:r>
            <a:r>
              <a:rPr lang="en-US" sz="2800" baseline="-25000" dirty="0"/>
              <a:t>m</a:t>
            </a:r>
            <a:r>
              <a:rPr lang="en-US" sz="2800" dirty="0"/>
              <a:t> </a:t>
            </a:r>
            <a:r>
              <a:rPr lang="en-US" sz="2800" dirty="0">
                <a:sym typeface="Wingdings"/>
              </a:rPr>
              <a:t> B</a:t>
            </a:r>
            <a:r>
              <a:rPr lang="en-US" sz="2800" baseline="-25000" dirty="0">
                <a:sym typeface="Wingdings"/>
              </a:rPr>
              <a:t>i</a:t>
            </a:r>
            <a:r>
              <a:rPr lang="en-US" sz="2800" dirty="0">
                <a:sym typeface="Wingdings"/>
              </a:rPr>
              <a:t> for </a:t>
            </a:r>
            <a:r>
              <a:rPr lang="en-US" sz="2800" dirty="0" err="1">
                <a:sym typeface="Wingdings"/>
              </a:rPr>
              <a:t>i</a:t>
            </a:r>
            <a:r>
              <a:rPr lang="en-US" sz="2800" dirty="0">
                <a:sym typeface="Wingdings"/>
              </a:rPr>
              <a:t>=1,…,n</a:t>
            </a:r>
            <a:endParaRPr lang="en-US" sz="2800" dirty="0"/>
          </a:p>
        </p:txBody>
      </p:sp>
      <p:sp>
        <p:nvSpPr>
          <p:cNvPr id="20" name="Rounded Rectangle 19"/>
          <p:cNvSpPr/>
          <p:nvPr/>
        </p:nvSpPr>
        <p:spPr>
          <a:xfrm>
            <a:off x="2082054" y="2492476"/>
            <a:ext cx="1968650" cy="1280160"/>
          </a:xfrm>
          <a:prstGeom prst="roundRect">
            <a:avLst/>
          </a:prstGeom>
          <a:gradFill>
            <a:gsLst>
              <a:gs pos="0">
                <a:schemeClr val="accent2">
                  <a:tint val="50000"/>
                  <a:satMod val="300000"/>
                  <a:alpha val="50000"/>
                </a:schemeClr>
              </a:gs>
              <a:gs pos="35000">
                <a:schemeClr val="accent2">
                  <a:tint val="37000"/>
                  <a:satMod val="300000"/>
                  <a:alpha val="50000"/>
                </a:schemeClr>
              </a:gs>
              <a:gs pos="100000">
                <a:schemeClr val="accent2">
                  <a:tint val="15000"/>
                  <a:satMod val="350000"/>
                  <a:alpha val="50000"/>
                </a:schemeClr>
              </a:gs>
            </a:gsLst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5180255" y="2492476"/>
            <a:ext cx="720764" cy="1280160"/>
          </a:xfrm>
          <a:prstGeom prst="roundRect">
            <a:avLst/>
          </a:prstGeom>
          <a:gradFill>
            <a:gsLst>
              <a:gs pos="0">
                <a:schemeClr val="accent2">
                  <a:tint val="50000"/>
                  <a:satMod val="300000"/>
                  <a:alpha val="50000"/>
                </a:schemeClr>
              </a:gs>
              <a:gs pos="35000">
                <a:schemeClr val="accent2">
                  <a:tint val="37000"/>
                  <a:satMod val="300000"/>
                  <a:alpha val="50000"/>
                </a:schemeClr>
              </a:gs>
              <a:gs pos="100000">
                <a:schemeClr val="accent2">
                  <a:tint val="15000"/>
                  <a:satMod val="350000"/>
                  <a:alpha val="50000"/>
                </a:schemeClr>
              </a:gs>
            </a:gsLst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/>
          <p:cNvSpPr/>
          <p:nvPr/>
        </p:nvSpPr>
        <p:spPr>
          <a:xfrm>
            <a:off x="3720526" y="2796379"/>
            <a:ext cx="1642609" cy="672354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563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8870" y="397826"/>
            <a:ext cx="5105723" cy="1325563"/>
          </a:xfrm>
        </p:spPr>
        <p:txBody>
          <a:bodyPr/>
          <a:lstStyle/>
          <a:p>
            <a:r>
              <a:rPr lang="en-US" altLang="zh-CN" dirty="0" smtClean="0"/>
              <a:t>2.</a:t>
            </a:r>
            <a:r>
              <a:rPr lang="zh-CN" altLang="en-US" dirty="0" smtClean="0"/>
              <a:t> </a:t>
            </a:r>
            <a:r>
              <a:rPr lang="en-US" dirty="0" smtClean="0"/>
              <a:t>Reduction/Trivial</a:t>
            </a:r>
            <a:endParaRPr lang="en-US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638501"/>
              </p:ext>
            </p:extLst>
          </p:nvPr>
        </p:nvGraphicFramePr>
        <p:xfrm>
          <a:off x="2738034" y="2096168"/>
          <a:ext cx="3048000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   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r>
                        <a:rPr lang="en-US" b="1" baseline="-25000" dirty="0" smtClean="0"/>
                        <a:t>1</a:t>
                      </a:r>
                      <a:endParaRPr lang="en-US" b="1" baseline="-25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…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r>
                        <a:rPr lang="en-US" b="1" baseline="-25000" dirty="0" smtClean="0"/>
                        <a:t>m</a:t>
                      </a:r>
                      <a:endParaRPr lang="en-US" b="1" baseline="-25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2894343" y="4952041"/>
            <a:ext cx="524933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/>
              <a:t>A</a:t>
            </a:r>
            <a:r>
              <a:rPr lang="en-US" sz="2600" baseline="-25000" dirty="0"/>
              <a:t>1</a:t>
            </a:r>
            <a:r>
              <a:rPr lang="en-US" sz="2600" dirty="0"/>
              <a:t>,…,A</a:t>
            </a:r>
            <a:r>
              <a:rPr lang="en-US" sz="2600" baseline="-25000" dirty="0"/>
              <a:t>m</a:t>
            </a:r>
            <a:r>
              <a:rPr lang="en-US" sz="2600" dirty="0"/>
              <a:t> </a:t>
            </a:r>
            <a:r>
              <a:rPr lang="en-US" sz="2600" dirty="0">
                <a:sym typeface="Wingdings"/>
              </a:rPr>
              <a:t> </a:t>
            </a:r>
            <a:r>
              <a:rPr lang="en-US" sz="2600" dirty="0" err="1">
                <a:sym typeface="Wingdings"/>
              </a:rPr>
              <a:t>A</a:t>
            </a:r>
            <a:r>
              <a:rPr lang="en-US" sz="2600" baseline="-25000" dirty="0" err="1">
                <a:sym typeface="Wingdings"/>
              </a:rPr>
              <a:t>j</a:t>
            </a:r>
            <a:r>
              <a:rPr lang="en-US" sz="2600" dirty="0">
                <a:sym typeface="Wingdings"/>
              </a:rPr>
              <a:t> for any j=1,…,m</a:t>
            </a:r>
            <a:endParaRPr lang="en-US" sz="2600" dirty="0"/>
          </a:p>
        </p:txBody>
      </p:sp>
      <p:sp>
        <p:nvSpPr>
          <p:cNvPr id="16" name="Rounded Rectangle 15"/>
          <p:cNvSpPr/>
          <p:nvPr/>
        </p:nvSpPr>
        <p:spPr>
          <a:xfrm>
            <a:off x="3257988" y="2724950"/>
            <a:ext cx="1968650" cy="1280160"/>
          </a:xfrm>
          <a:prstGeom prst="roundRect">
            <a:avLst/>
          </a:prstGeom>
          <a:gradFill>
            <a:gsLst>
              <a:gs pos="0">
                <a:schemeClr val="accent2">
                  <a:tint val="50000"/>
                  <a:satMod val="300000"/>
                  <a:alpha val="50000"/>
                </a:schemeClr>
              </a:gs>
              <a:gs pos="35000">
                <a:schemeClr val="accent2">
                  <a:tint val="37000"/>
                  <a:satMod val="300000"/>
                  <a:alpha val="50000"/>
                </a:schemeClr>
              </a:gs>
              <a:gs pos="100000">
                <a:schemeClr val="accent2">
                  <a:tint val="15000"/>
                  <a:satMod val="350000"/>
                  <a:alpha val="50000"/>
                </a:schemeClr>
              </a:gs>
            </a:gsLst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3849659" y="2715240"/>
            <a:ext cx="785309" cy="1280160"/>
          </a:xfrm>
          <a:prstGeom prst="roundRect">
            <a:avLst/>
          </a:prstGeom>
          <a:gradFill>
            <a:gsLst>
              <a:gs pos="0">
                <a:schemeClr val="accent2">
                  <a:tint val="50000"/>
                  <a:satMod val="300000"/>
                  <a:alpha val="50000"/>
                </a:schemeClr>
              </a:gs>
              <a:gs pos="35000">
                <a:schemeClr val="accent2">
                  <a:tint val="37000"/>
                  <a:satMod val="300000"/>
                  <a:alpha val="50000"/>
                </a:schemeClr>
              </a:gs>
              <a:gs pos="100000">
                <a:schemeClr val="accent2">
                  <a:tint val="15000"/>
                  <a:satMod val="350000"/>
                  <a:alpha val="50000"/>
                </a:schemeClr>
              </a:gs>
            </a:gsLst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>
            <a:off x="3295362" y="3028853"/>
            <a:ext cx="545330" cy="672354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148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7991" y="607422"/>
            <a:ext cx="6172200" cy="857250"/>
          </a:xfrm>
        </p:spPr>
        <p:txBody>
          <a:bodyPr/>
          <a:lstStyle/>
          <a:p>
            <a:r>
              <a:rPr lang="en-US" dirty="0"/>
              <a:t>3</a:t>
            </a:r>
            <a:r>
              <a:rPr lang="en-US" dirty="0" smtClean="0"/>
              <a:t>. Transitive</a:t>
            </a:r>
            <a:endParaRPr lang="en-US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795530"/>
              </p:ext>
            </p:extLst>
          </p:nvPr>
        </p:nvGraphicFramePr>
        <p:xfrm>
          <a:off x="1854630" y="2359639"/>
          <a:ext cx="6096000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   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r>
                        <a:rPr lang="en-US" b="1" baseline="-25000" dirty="0" smtClean="0"/>
                        <a:t>1</a:t>
                      </a:r>
                      <a:endParaRPr lang="en-US" b="1" baseline="-25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…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r>
                        <a:rPr lang="en-US" b="1" baseline="-25000" dirty="0" smtClean="0"/>
                        <a:t>m</a:t>
                      </a:r>
                      <a:endParaRPr lang="en-US" b="1" baseline="-25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</a:t>
                      </a:r>
                      <a:r>
                        <a:rPr lang="en-US" b="1" baseline="-25000" dirty="0" smtClean="0"/>
                        <a:t>1</a:t>
                      </a:r>
                      <a:endParaRPr lang="en-US" b="1" baseline="-25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…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B</a:t>
                      </a:r>
                      <a:r>
                        <a:rPr lang="en-US" b="1" baseline="-25000" dirty="0" err="1" smtClean="0"/>
                        <a:t>n</a:t>
                      </a:r>
                      <a:endParaRPr lang="en-US" b="1" baseline="-25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 smtClean="0"/>
                        <a:t>C</a:t>
                      </a:r>
                      <a:r>
                        <a:rPr lang="en-US" b="1" baseline="-25000" dirty="0" smtClean="0"/>
                        <a:t>1</a:t>
                      </a:r>
                      <a:endParaRPr lang="en-US" b="1" baseline="-25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…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 err="1" smtClean="0"/>
                        <a:t>C</a:t>
                      </a:r>
                      <a:r>
                        <a:rPr lang="en-US" b="1" baseline="-25000" dirty="0" err="1" smtClean="0"/>
                        <a:t>k</a:t>
                      </a:r>
                      <a:endParaRPr lang="en-US" b="1" baseline="-25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1854630" y="4909409"/>
            <a:ext cx="6096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</a:t>
            </a:r>
            <a:r>
              <a:rPr lang="en-US" sz="2800" baseline="-25000" dirty="0"/>
              <a:t>1</a:t>
            </a:r>
            <a:r>
              <a:rPr lang="en-US" sz="2800" dirty="0"/>
              <a:t>, …, A</a:t>
            </a:r>
            <a:r>
              <a:rPr lang="en-US" sz="2800" baseline="-25000" dirty="0"/>
              <a:t>m</a:t>
            </a:r>
            <a:r>
              <a:rPr lang="en-US" sz="2800" dirty="0"/>
              <a:t> </a:t>
            </a:r>
            <a:r>
              <a:rPr lang="en-US" sz="2800" dirty="0">
                <a:sym typeface="Wingdings"/>
              </a:rPr>
              <a:t> B</a:t>
            </a:r>
            <a:r>
              <a:rPr lang="en-US" sz="2800" baseline="-25000" dirty="0">
                <a:sym typeface="Wingdings"/>
              </a:rPr>
              <a:t>1</a:t>
            </a:r>
            <a:r>
              <a:rPr lang="en-US" sz="2800" dirty="0">
                <a:sym typeface="Wingdings"/>
              </a:rPr>
              <a:t>,…,</a:t>
            </a:r>
            <a:r>
              <a:rPr lang="en-US" sz="2800" dirty="0" err="1">
                <a:sym typeface="Wingdings"/>
              </a:rPr>
              <a:t>B</a:t>
            </a:r>
            <a:r>
              <a:rPr lang="en-US" sz="2800" baseline="-25000" dirty="0" err="1">
                <a:sym typeface="Wingdings"/>
              </a:rPr>
              <a:t>n</a:t>
            </a:r>
            <a:r>
              <a:rPr lang="en-US" sz="2800" baseline="-25000" dirty="0">
                <a:sym typeface="Wingdings"/>
              </a:rPr>
              <a:t> </a:t>
            </a:r>
            <a:r>
              <a:rPr lang="en-US" sz="2800" dirty="0">
                <a:sym typeface="Wingdings"/>
              </a:rPr>
              <a:t>and</a:t>
            </a:r>
          </a:p>
          <a:p>
            <a:r>
              <a:rPr lang="en-US" sz="2800" dirty="0">
                <a:sym typeface="Wingdings"/>
              </a:rPr>
              <a:t>B</a:t>
            </a:r>
            <a:r>
              <a:rPr lang="en-US" sz="2800" baseline="-25000" dirty="0">
                <a:sym typeface="Wingdings"/>
              </a:rPr>
              <a:t>1</a:t>
            </a:r>
            <a:r>
              <a:rPr lang="en-US" sz="2800" dirty="0">
                <a:sym typeface="Wingdings"/>
              </a:rPr>
              <a:t>,…,</a:t>
            </a:r>
            <a:r>
              <a:rPr lang="en-US" sz="2800" dirty="0" err="1">
                <a:sym typeface="Wingdings"/>
              </a:rPr>
              <a:t>B</a:t>
            </a:r>
            <a:r>
              <a:rPr lang="en-US" sz="2800" baseline="-25000" dirty="0" err="1">
                <a:sym typeface="Wingdings"/>
              </a:rPr>
              <a:t>n</a:t>
            </a:r>
            <a:r>
              <a:rPr lang="en-US" sz="2800" dirty="0">
                <a:sym typeface="Wingdings"/>
              </a:rPr>
              <a:t>  C</a:t>
            </a:r>
            <a:r>
              <a:rPr lang="en-US" sz="2800" baseline="-25000" dirty="0">
                <a:sym typeface="Wingdings"/>
              </a:rPr>
              <a:t>1</a:t>
            </a:r>
            <a:r>
              <a:rPr lang="en-US" sz="2800" dirty="0">
                <a:sym typeface="Wingdings"/>
              </a:rPr>
              <a:t>,…,</a:t>
            </a:r>
            <a:r>
              <a:rPr lang="en-US" sz="2800" dirty="0" err="1">
                <a:sym typeface="Wingdings"/>
              </a:rPr>
              <a:t>C</a:t>
            </a:r>
            <a:r>
              <a:rPr lang="en-US" sz="2800" baseline="-25000" dirty="0" err="1">
                <a:sym typeface="Wingdings"/>
              </a:rPr>
              <a:t>k</a:t>
            </a:r>
            <a:endParaRPr lang="en-US" sz="2800" baseline="-25000" dirty="0"/>
          </a:p>
        </p:txBody>
      </p:sp>
      <p:sp>
        <p:nvSpPr>
          <p:cNvPr id="16" name="Rounded Rectangle 15"/>
          <p:cNvSpPr/>
          <p:nvPr/>
        </p:nvSpPr>
        <p:spPr>
          <a:xfrm>
            <a:off x="2331552" y="2988421"/>
            <a:ext cx="1553582" cy="1280160"/>
          </a:xfrm>
          <a:prstGeom prst="roundRect">
            <a:avLst/>
          </a:prstGeom>
          <a:gradFill>
            <a:gsLst>
              <a:gs pos="0">
                <a:schemeClr val="accent2">
                  <a:tint val="50000"/>
                  <a:satMod val="300000"/>
                  <a:alpha val="50000"/>
                </a:schemeClr>
              </a:gs>
              <a:gs pos="35000">
                <a:schemeClr val="accent2">
                  <a:tint val="37000"/>
                  <a:satMod val="300000"/>
                  <a:alpha val="50000"/>
                </a:schemeClr>
              </a:gs>
              <a:gs pos="100000">
                <a:schemeClr val="accent2">
                  <a:tint val="15000"/>
                  <a:satMod val="350000"/>
                  <a:alpha val="50000"/>
                </a:schemeClr>
              </a:gs>
            </a:gsLst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4322613" y="2988421"/>
            <a:ext cx="1645024" cy="1280160"/>
          </a:xfrm>
          <a:prstGeom prst="roundRect">
            <a:avLst/>
          </a:prstGeom>
          <a:gradFill>
            <a:gsLst>
              <a:gs pos="0">
                <a:schemeClr val="accent2">
                  <a:tint val="50000"/>
                  <a:satMod val="300000"/>
                  <a:alpha val="50000"/>
                </a:schemeClr>
              </a:gs>
              <a:gs pos="35000">
                <a:schemeClr val="accent2">
                  <a:tint val="37000"/>
                  <a:satMod val="300000"/>
                  <a:alpha val="50000"/>
                </a:schemeClr>
              </a:gs>
              <a:gs pos="100000">
                <a:schemeClr val="accent2">
                  <a:tint val="15000"/>
                  <a:satMod val="350000"/>
                  <a:alpha val="50000"/>
                </a:schemeClr>
              </a:gs>
            </a:gsLst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/>
          <p:cNvSpPr/>
          <p:nvPr/>
        </p:nvSpPr>
        <p:spPr>
          <a:xfrm>
            <a:off x="3530134" y="3292324"/>
            <a:ext cx="1156102" cy="672354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6369567" y="2988421"/>
            <a:ext cx="1645024" cy="1280160"/>
          </a:xfrm>
          <a:prstGeom prst="roundRect">
            <a:avLst/>
          </a:prstGeom>
          <a:gradFill>
            <a:gsLst>
              <a:gs pos="0">
                <a:schemeClr val="accent2">
                  <a:tint val="50000"/>
                  <a:satMod val="300000"/>
                  <a:alpha val="50000"/>
                </a:schemeClr>
              </a:gs>
              <a:gs pos="35000">
                <a:schemeClr val="accent2">
                  <a:tint val="37000"/>
                  <a:satMod val="300000"/>
                  <a:alpha val="50000"/>
                </a:schemeClr>
              </a:gs>
              <a:gs pos="100000">
                <a:schemeClr val="accent2">
                  <a:tint val="15000"/>
                  <a:satMod val="350000"/>
                  <a:alpha val="50000"/>
                </a:schemeClr>
              </a:gs>
            </a:gsLst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/>
          <p:cNvSpPr/>
          <p:nvPr/>
        </p:nvSpPr>
        <p:spPr>
          <a:xfrm>
            <a:off x="5587550" y="3292324"/>
            <a:ext cx="1156102" cy="672354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033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5900" y="620396"/>
            <a:ext cx="6172200" cy="857250"/>
          </a:xfrm>
        </p:spPr>
        <p:txBody>
          <a:bodyPr/>
          <a:lstStyle/>
          <a:p>
            <a:r>
              <a:rPr lang="en-US" dirty="0"/>
              <a:t>3</a:t>
            </a:r>
            <a:r>
              <a:rPr lang="en-US" dirty="0" smtClean="0"/>
              <a:t>. Transitive</a:t>
            </a:r>
            <a:endParaRPr lang="en-US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692129"/>
              </p:ext>
            </p:extLst>
          </p:nvPr>
        </p:nvGraphicFramePr>
        <p:xfrm>
          <a:off x="1823634" y="1786202"/>
          <a:ext cx="6096000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   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r>
                        <a:rPr lang="en-US" b="1" baseline="-25000" dirty="0" smtClean="0"/>
                        <a:t>1</a:t>
                      </a:r>
                      <a:endParaRPr lang="en-US" b="1" baseline="-25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…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r>
                        <a:rPr lang="en-US" b="1" baseline="-25000" dirty="0" smtClean="0"/>
                        <a:t>m</a:t>
                      </a:r>
                      <a:endParaRPr lang="en-US" b="1" baseline="-25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</a:t>
                      </a:r>
                      <a:r>
                        <a:rPr lang="en-US" b="1" baseline="-25000" dirty="0" smtClean="0"/>
                        <a:t>1</a:t>
                      </a:r>
                      <a:endParaRPr lang="en-US" b="1" baseline="-25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…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B</a:t>
                      </a:r>
                      <a:r>
                        <a:rPr lang="en-US" b="1" baseline="-25000" dirty="0" err="1" smtClean="0"/>
                        <a:t>n</a:t>
                      </a:r>
                      <a:endParaRPr lang="en-US" b="1" baseline="-25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 smtClean="0"/>
                        <a:t>C</a:t>
                      </a:r>
                      <a:r>
                        <a:rPr lang="en-US" b="1" baseline="-25000" dirty="0" smtClean="0"/>
                        <a:t>1</a:t>
                      </a:r>
                      <a:endParaRPr lang="en-US" b="1" baseline="-25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…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 err="1" smtClean="0"/>
                        <a:t>C</a:t>
                      </a:r>
                      <a:r>
                        <a:rPr lang="en-US" b="1" baseline="-25000" dirty="0" err="1" smtClean="0"/>
                        <a:t>k</a:t>
                      </a:r>
                      <a:endParaRPr lang="en-US" b="1" baseline="-25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1823634" y="4335972"/>
            <a:ext cx="6096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</a:t>
            </a:r>
            <a:r>
              <a:rPr lang="en-US" sz="2800" baseline="-25000" dirty="0"/>
              <a:t>1</a:t>
            </a:r>
            <a:r>
              <a:rPr lang="en-US" sz="2800" dirty="0"/>
              <a:t>, …, A</a:t>
            </a:r>
            <a:r>
              <a:rPr lang="en-US" sz="2800" baseline="-25000" dirty="0"/>
              <a:t>m</a:t>
            </a:r>
            <a:r>
              <a:rPr lang="en-US" sz="2800" dirty="0"/>
              <a:t> </a:t>
            </a:r>
            <a:r>
              <a:rPr lang="en-US" sz="2800" dirty="0">
                <a:sym typeface="Wingdings"/>
              </a:rPr>
              <a:t> B</a:t>
            </a:r>
            <a:r>
              <a:rPr lang="en-US" sz="2800" baseline="-25000" dirty="0">
                <a:sym typeface="Wingdings"/>
              </a:rPr>
              <a:t>1</a:t>
            </a:r>
            <a:r>
              <a:rPr lang="en-US" sz="2800" dirty="0">
                <a:sym typeface="Wingdings"/>
              </a:rPr>
              <a:t>,…,</a:t>
            </a:r>
            <a:r>
              <a:rPr lang="en-US" sz="2800" dirty="0" err="1">
                <a:sym typeface="Wingdings"/>
              </a:rPr>
              <a:t>B</a:t>
            </a:r>
            <a:r>
              <a:rPr lang="en-US" sz="2800" baseline="-25000" dirty="0" err="1">
                <a:sym typeface="Wingdings"/>
              </a:rPr>
              <a:t>n</a:t>
            </a:r>
            <a:r>
              <a:rPr lang="en-US" sz="2800" baseline="-25000" dirty="0">
                <a:sym typeface="Wingdings"/>
              </a:rPr>
              <a:t> </a:t>
            </a:r>
            <a:r>
              <a:rPr lang="en-US" sz="2800" dirty="0">
                <a:sym typeface="Wingdings"/>
              </a:rPr>
              <a:t>and</a:t>
            </a:r>
          </a:p>
          <a:p>
            <a:r>
              <a:rPr lang="en-US" sz="2800" dirty="0">
                <a:sym typeface="Wingdings"/>
              </a:rPr>
              <a:t>B</a:t>
            </a:r>
            <a:r>
              <a:rPr lang="en-US" sz="2800" baseline="-25000" dirty="0">
                <a:sym typeface="Wingdings"/>
              </a:rPr>
              <a:t>1</a:t>
            </a:r>
            <a:r>
              <a:rPr lang="en-US" sz="2800" dirty="0">
                <a:sym typeface="Wingdings"/>
              </a:rPr>
              <a:t>,…,</a:t>
            </a:r>
            <a:r>
              <a:rPr lang="en-US" sz="2800" dirty="0" err="1">
                <a:sym typeface="Wingdings"/>
              </a:rPr>
              <a:t>B</a:t>
            </a:r>
            <a:r>
              <a:rPr lang="en-US" sz="2800" baseline="-25000" dirty="0" err="1">
                <a:sym typeface="Wingdings"/>
              </a:rPr>
              <a:t>n</a:t>
            </a:r>
            <a:r>
              <a:rPr lang="en-US" sz="2800" dirty="0">
                <a:sym typeface="Wingdings"/>
              </a:rPr>
              <a:t>  C</a:t>
            </a:r>
            <a:r>
              <a:rPr lang="en-US" sz="2800" baseline="-25000" dirty="0">
                <a:sym typeface="Wingdings"/>
              </a:rPr>
              <a:t>1</a:t>
            </a:r>
            <a:r>
              <a:rPr lang="en-US" sz="2800" dirty="0">
                <a:sym typeface="Wingdings"/>
              </a:rPr>
              <a:t>,…,</a:t>
            </a:r>
            <a:r>
              <a:rPr lang="en-US" sz="2800" dirty="0" err="1">
                <a:sym typeface="Wingdings"/>
              </a:rPr>
              <a:t>C</a:t>
            </a:r>
            <a:r>
              <a:rPr lang="en-US" sz="2800" baseline="-25000" dirty="0" err="1">
                <a:sym typeface="Wingdings"/>
              </a:rPr>
              <a:t>k</a:t>
            </a:r>
            <a:endParaRPr lang="en-US" sz="2800" baseline="-25000" dirty="0"/>
          </a:p>
        </p:txBody>
      </p:sp>
      <p:sp>
        <p:nvSpPr>
          <p:cNvPr id="18" name="TextBox 17"/>
          <p:cNvSpPr txBox="1"/>
          <p:nvPr/>
        </p:nvSpPr>
        <p:spPr>
          <a:xfrm>
            <a:off x="1823635" y="5375211"/>
            <a:ext cx="6095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implies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917420" y="5897744"/>
            <a:ext cx="6095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A</a:t>
            </a:r>
            <a:r>
              <a:rPr lang="en-US" sz="2800" baseline="-25000" dirty="0"/>
              <a:t>1</a:t>
            </a:r>
            <a:r>
              <a:rPr lang="en-US" sz="2800" dirty="0"/>
              <a:t>,…,A</a:t>
            </a:r>
            <a:r>
              <a:rPr lang="en-US" sz="2800" baseline="-25000" dirty="0"/>
              <a:t>m</a:t>
            </a:r>
            <a:r>
              <a:rPr lang="en-US" sz="2800" dirty="0"/>
              <a:t> </a:t>
            </a:r>
            <a:r>
              <a:rPr lang="en-US" sz="2800" dirty="0">
                <a:sym typeface="Wingdings"/>
              </a:rPr>
              <a:t> C</a:t>
            </a:r>
            <a:r>
              <a:rPr lang="en-US" sz="2800" baseline="-25000" dirty="0">
                <a:sym typeface="Wingdings"/>
              </a:rPr>
              <a:t>1</a:t>
            </a:r>
            <a:r>
              <a:rPr lang="en-US" sz="2800" dirty="0">
                <a:sym typeface="Wingdings"/>
              </a:rPr>
              <a:t>,…,</a:t>
            </a:r>
            <a:r>
              <a:rPr lang="en-US" sz="2800" dirty="0" err="1">
                <a:sym typeface="Wingdings"/>
              </a:rPr>
              <a:t>C</a:t>
            </a:r>
            <a:r>
              <a:rPr lang="en-US" sz="2800" baseline="-25000" dirty="0" err="1">
                <a:sym typeface="Wingdings"/>
              </a:rPr>
              <a:t>k</a:t>
            </a:r>
            <a:endParaRPr lang="en-US" sz="2800" baseline="-25000" dirty="0"/>
          </a:p>
        </p:txBody>
      </p:sp>
      <p:sp>
        <p:nvSpPr>
          <p:cNvPr id="20" name="Rounded Rectangle 19"/>
          <p:cNvSpPr/>
          <p:nvPr/>
        </p:nvSpPr>
        <p:spPr>
          <a:xfrm>
            <a:off x="2300556" y="2414984"/>
            <a:ext cx="1553582" cy="1280160"/>
          </a:xfrm>
          <a:prstGeom prst="roundRect">
            <a:avLst/>
          </a:prstGeom>
          <a:gradFill>
            <a:gsLst>
              <a:gs pos="0">
                <a:schemeClr val="accent2">
                  <a:tint val="50000"/>
                  <a:satMod val="300000"/>
                  <a:alpha val="50000"/>
                </a:schemeClr>
              </a:gs>
              <a:gs pos="35000">
                <a:schemeClr val="accent2">
                  <a:tint val="37000"/>
                  <a:satMod val="300000"/>
                  <a:alpha val="50000"/>
                </a:schemeClr>
              </a:gs>
              <a:gs pos="100000">
                <a:schemeClr val="accent2">
                  <a:tint val="15000"/>
                  <a:satMod val="350000"/>
                  <a:alpha val="50000"/>
                </a:schemeClr>
              </a:gs>
            </a:gsLst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6338571" y="2414984"/>
            <a:ext cx="1645024" cy="1280160"/>
          </a:xfrm>
          <a:prstGeom prst="roundRect">
            <a:avLst/>
          </a:prstGeom>
          <a:gradFill>
            <a:gsLst>
              <a:gs pos="0">
                <a:schemeClr val="accent2">
                  <a:tint val="50000"/>
                  <a:satMod val="300000"/>
                  <a:alpha val="50000"/>
                </a:schemeClr>
              </a:gs>
              <a:gs pos="35000">
                <a:schemeClr val="accent2">
                  <a:tint val="37000"/>
                  <a:satMod val="300000"/>
                  <a:alpha val="50000"/>
                </a:schemeClr>
              </a:gs>
              <a:gs pos="100000">
                <a:schemeClr val="accent2">
                  <a:tint val="15000"/>
                  <a:satMod val="350000"/>
                  <a:alpha val="50000"/>
                </a:schemeClr>
              </a:gs>
            </a:gsLst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/>
          <p:cNvSpPr/>
          <p:nvPr/>
        </p:nvSpPr>
        <p:spPr>
          <a:xfrm>
            <a:off x="3499138" y="2718887"/>
            <a:ext cx="3147509" cy="672354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262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Inferred</a:t>
            </a:r>
            <a:r>
              <a:rPr lang="zh-CN" altLang="en-US" dirty="0" smtClean="0"/>
              <a:t> </a:t>
            </a:r>
            <a:r>
              <a:rPr lang="en-US" altLang="zh-CN" dirty="0" smtClean="0"/>
              <a:t>FDs</a:t>
            </a:r>
            <a:endParaRPr lang="en-US" sz="1650" i="1" dirty="0"/>
          </a:p>
        </p:txBody>
      </p:sp>
      <p:sp>
        <p:nvSpPr>
          <p:cNvPr id="5" name="TextBox 4"/>
          <p:cNvSpPr txBox="1"/>
          <p:nvPr/>
        </p:nvSpPr>
        <p:spPr>
          <a:xfrm>
            <a:off x="6547558" y="2884060"/>
            <a:ext cx="2354126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1. {Name} </a:t>
            </a:r>
            <a:r>
              <a:rPr lang="en-US" dirty="0">
                <a:latin typeface="+mj-lt"/>
                <a:sym typeface="Wingdings"/>
              </a:rPr>
              <a:t></a:t>
            </a:r>
            <a:r>
              <a:rPr lang="en-US" dirty="0">
                <a:latin typeface="+mj-lt"/>
              </a:rPr>
              <a:t> {Color}</a:t>
            </a:r>
          </a:p>
          <a:p>
            <a:r>
              <a:rPr lang="en-US" dirty="0">
                <a:latin typeface="+mj-lt"/>
              </a:rPr>
              <a:t>2. {Category} </a:t>
            </a:r>
            <a:r>
              <a:rPr lang="en-US" dirty="0">
                <a:latin typeface="+mj-lt"/>
                <a:sym typeface="Wingdings"/>
              </a:rPr>
              <a:t> {Dept.}</a:t>
            </a:r>
          </a:p>
          <a:p>
            <a:r>
              <a:rPr lang="en-US" dirty="0">
                <a:latin typeface="+mj-lt"/>
                <a:sym typeface="Wingdings"/>
              </a:rPr>
              <a:t>3. {Color, Category}  {Price}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596441" y="5246023"/>
            <a:ext cx="3951116" cy="39241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950" dirty="0">
                <a:latin typeface="+mj-lt"/>
                <a:sym typeface="Wingdings"/>
              </a:rPr>
              <a:t>Which / how many other FDs hold?</a:t>
            </a:r>
            <a:endParaRPr lang="en-US" sz="1950" dirty="0"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293728" y="2514727"/>
            <a:ext cx="1856153" cy="392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50"/>
              <a:t>Provided FDs:</a:t>
            </a:r>
            <a:endParaRPr lang="en-US" sz="1950" dirty="0"/>
          </a:p>
        </p:txBody>
      </p:sp>
      <p:sp>
        <p:nvSpPr>
          <p:cNvPr id="13" name="TextBox 12"/>
          <p:cNvSpPr txBox="1"/>
          <p:nvPr/>
        </p:nvSpPr>
        <p:spPr>
          <a:xfrm>
            <a:off x="263947" y="2514728"/>
            <a:ext cx="1856153" cy="392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50" b="1" dirty="0"/>
              <a:t>Inferred FDs: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8651" y="1966934"/>
            <a:ext cx="1026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>
                <a:latin typeface="+mj-lt"/>
              </a:rPr>
              <a:t>Example: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58131"/>
              </p:ext>
            </p:extLst>
          </p:nvPr>
        </p:nvGraphicFramePr>
        <p:xfrm>
          <a:off x="263946" y="2884060"/>
          <a:ext cx="6029781" cy="199644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956008"/>
                <a:gridCol w="2073773"/>
              </a:tblGrid>
              <a:tr h="27813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Inferred</a:t>
                      </a:r>
                      <a:r>
                        <a:rPr lang="en-US" sz="1400" baseline="0" dirty="0" smtClean="0"/>
                        <a:t> FD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Rule used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34290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4.</a:t>
                      </a:r>
                      <a:r>
                        <a:rPr lang="en-US" sz="1800" baseline="0" dirty="0" smtClean="0"/>
                        <a:t> Name, Category </a:t>
                      </a:r>
                      <a:r>
                        <a:rPr lang="zh-CN" altLang="en-US" sz="1800" baseline="0" dirty="0" smtClean="0"/>
                        <a:t> 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/>
                        </a:rPr>
                        <a:t>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zh-CN" altLang="en-US" sz="1800" baseline="0" dirty="0" smtClean="0"/>
                        <a:t> </a:t>
                      </a:r>
                      <a:r>
                        <a:rPr lang="en-US" sz="1800" baseline="0" dirty="0" smtClean="0"/>
                        <a:t>Name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?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</a:tr>
              <a:tr h="34290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5. Name, Category</a:t>
                      </a:r>
                      <a:r>
                        <a:rPr lang="zh-CN" altLang="en-US" sz="1800" baseline="0" dirty="0" smtClean="0"/>
                        <a:t> </a:t>
                      </a:r>
                      <a:r>
                        <a:rPr lang="zh-CN" altLang="en-US" sz="1800" dirty="0" smtClean="0"/>
                        <a:t> 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/>
                        </a:rPr>
                        <a:t></a:t>
                      </a:r>
                      <a:r>
                        <a:rPr lang="en-US" sz="1800" dirty="0" smtClean="0"/>
                        <a:t> </a:t>
                      </a:r>
                      <a:r>
                        <a:rPr lang="zh-CN" altLang="en-US" sz="1800" dirty="0" smtClean="0"/>
                        <a:t> </a:t>
                      </a:r>
                      <a:r>
                        <a:rPr lang="en-US" sz="1800" dirty="0" smtClean="0"/>
                        <a:t>Color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?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</a:tr>
              <a:tr h="34290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6. Name, Category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zh-CN" altLang="en-US" sz="1800" baseline="0" dirty="0" smtClean="0"/>
                        <a:t> 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/>
                        </a:rPr>
                        <a:t>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zh-CN" altLang="en-US" sz="1800" baseline="0" dirty="0" smtClean="0"/>
                        <a:t> </a:t>
                      </a:r>
                      <a:r>
                        <a:rPr lang="en-US" sz="1800" baseline="0" dirty="0" smtClean="0"/>
                        <a:t>Category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?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</a:tr>
              <a:tr h="34290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7. Name, Category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zh-CN" altLang="en-US" sz="1800" baseline="0" dirty="0" smtClean="0"/>
                        <a:t> 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/>
                        </a:rPr>
                        <a:t>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zh-CN" altLang="en-US" sz="1800" baseline="0" dirty="0" smtClean="0"/>
                        <a:t> </a:t>
                      </a:r>
                      <a:r>
                        <a:rPr lang="en-US" sz="1800" baseline="0" dirty="0" smtClean="0"/>
                        <a:t>Color, Category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?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</a:tr>
              <a:tr h="34290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8.</a:t>
                      </a:r>
                      <a:r>
                        <a:rPr lang="zh-CN" altLang="en-US" sz="1800" baseline="0" dirty="0" smtClean="0"/>
                        <a:t> </a:t>
                      </a:r>
                      <a:r>
                        <a:rPr lang="en-US" sz="1800" dirty="0" smtClean="0"/>
                        <a:t>Name, Category </a:t>
                      </a:r>
                      <a:r>
                        <a:rPr lang="zh-CN" altLang="en-US" sz="1800" dirty="0" smtClean="0"/>
                        <a:t> 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/>
                        </a:rPr>
                        <a:t></a:t>
                      </a:r>
                      <a:r>
                        <a:rPr lang="en-US" sz="1800" dirty="0" smtClean="0"/>
                        <a:t> </a:t>
                      </a:r>
                      <a:r>
                        <a:rPr lang="zh-CN" altLang="en-US" sz="1800" baseline="0" dirty="0" smtClean="0"/>
                        <a:t> </a:t>
                      </a:r>
                      <a:r>
                        <a:rPr lang="en-US" sz="1800" dirty="0" smtClean="0"/>
                        <a:t>Price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?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7920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Four</a:t>
            </a:r>
            <a:r>
              <a:rPr lang="zh-CN" altLang="en-US" dirty="0" smtClean="0"/>
              <a:t> </a:t>
            </a:r>
            <a:r>
              <a:rPr lang="en-US" altLang="zh-CN" dirty="0" smtClean="0"/>
              <a:t>Types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r>
              <a:rPr lang="en-US" dirty="0" smtClean="0"/>
              <a:t>nomalies</a:t>
            </a:r>
            <a:r>
              <a:rPr lang="zh-CN" altLang="en-US" dirty="0" smtClean="0"/>
              <a:t> </a:t>
            </a:r>
            <a:r>
              <a:rPr lang="en-US" altLang="zh-CN" dirty="0" smtClean="0"/>
              <a:t>-</a:t>
            </a:r>
            <a:r>
              <a:rPr lang="zh-CN" altLang="en-US" dirty="0" smtClean="0"/>
              <a:t> </a:t>
            </a:r>
            <a:r>
              <a:rPr lang="en-US" altLang="zh-CN" dirty="0" smtClean="0"/>
              <a:t>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351338"/>
          </a:xfrm>
        </p:spPr>
        <p:txBody>
          <a:bodyPr/>
          <a:lstStyle/>
          <a:p>
            <a:r>
              <a:rPr lang="en-US" altLang="zh-CN" dirty="0" smtClean="0"/>
              <a:t>What’s</a:t>
            </a:r>
            <a:r>
              <a:rPr lang="zh-CN" altLang="en-US" dirty="0" smtClean="0"/>
              <a:t> </a:t>
            </a:r>
            <a:r>
              <a:rPr lang="en-US" altLang="zh-CN" dirty="0" smtClean="0"/>
              <a:t>wrong?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3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4705896"/>
              </p:ext>
            </p:extLst>
          </p:nvPr>
        </p:nvGraphicFramePr>
        <p:xfrm>
          <a:off x="2727702" y="2723358"/>
          <a:ext cx="3890074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57102"/>
                <a:gridCol w="1432404"/>
                <a:gridCol w="120056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Student</a:t>
                      </a:r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Course</a:t>
                      </a:r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Room</a:t>
                      </a:r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Mike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354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000" dirty="0" smtClean="0"/>
                        <a:t>AQ3149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Mary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/>
                        <a:t>354</a:t>
                      </a:r>
                      <a:endParaRPr lang="en-US" sz="2000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000" dirty="0" smtClean="0"/>
                        <a:t>AQ3149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Sam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/>
                        <a:t>354</a:t>
                      </a:r>
                      <a:endParaRPr lang="en-US" sz="2000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000" dirty="0" smtClean="0"/>
                        <a:t>AQ3149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..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..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..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Rounded Rectangle 5"/>
          <p:cNvSpPr/>
          <p:nvPr/>
        </p:nvSpPr>
        <p:spPr>
          <a:xfrm>
            <a:off x="5424406" y="2723358"/>
            <a:ext cx="1193369" cy="2143110"/>
          </a:xfrm>
          <a:prstGeom prst="round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039149" y="5754463"/>
            <a:ext cx="4749110" cy="7078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</a:rPr>
              <a:t>If every course is in only one room, contains </a:t>
            </a:r>
            <a:r>
              <a:rPr lang="en-US" sz="2000" b="1" i="1" u="sng" dirty="0">
                <a:latin typeface="+mj-lt"/>
              </a:rPr>
              <a:t>redundant</a:t>
            </a:r>
            <a:r>
              <a:rPr lang="en-US" sz="2000" dirty="0">
                <a:latin typeface="+mj-lt"/>
              </a:rPr>
              <a:t> information!</a:t>
            </a:r>
          </a:p>
        </p:txBody>
      </p:sp>
    </p:spTree>
    <p:extLst>
      <p:ext uri="{BB962C8B-B14F-4D97-AF65-F5344CB8AC3E}">
        <p14:creationId xmlns:p14="http://schemas.microsoft.com/office/powerpoint/2010/main" val="626176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Inferred</a:t>
            </a:r>
            <a:r>
              <a:rPr lang="zh-CN" altLang="en-US" dirty="0"/>
              <a:t> </a:t>
            </a:r>
            <a:r>
              <a:rPr lang="en-US" altLang="zh-CN" dirty="0"/>
              <a:t>FDs</a:t>
            </a:r>
            <a:endParaRPr lang="en-US" sz="1650" i="1" dirty="0"/>
          </a:p>
        </p:txBody>
      </p:sp>
      <p:sp>
        <p:nvSpPr>
          <p:cNvPr id="5" name="TextBox 4"/>
          <p:cNvSpPr txBox="1"/>
          <p:nvPr/>
        </p:nvSpPr>
        <p:spPr>
          <a:xfrm>
            <a:off x="6547558" y="2884060"/>
            <a:ext cx="2354126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1. {Name} </a:t>
            </a:r>
            <a:r>
              <a:rPr lang="en-US" dirty="0">
                <a:latin typeface="+mj-lt"/>
                <a:sym typeface="Wingdings"/>
              </a:rPr>
              <a:t></a:t>
            </a:r>
            <a:r>
              <a:rPr lang="en-US" dirty="0">
                <a:latin typeface="+mj-lt"/>
              </a:rPr>
              <a:t> {Color}</a:t>
            </a:r>
          </a:p>
          <a:p>
            <a:r>
              <a:rPr lang="en-US" dirty="0">
                <a:latin typeface="+mj-lt"/>
              </a:rPr>
              <a:t>2. {Category} </a:t>
            </a:r>
            <a:r>
              <a:rPr lang="en-US" dirty="0">
                <a:latin typeface="+mj-lt"/>
                <a:sym typeface="Wingdings"/>
              </a:rPr>
              <a:t> {Dept.}</a:t>
            </a:r>
          </a:p>
          <a:p>
            <a:r>
              <a:rPr lang="en-US" dirty="0">
                <a:latin typeface="+mj-lt"/>
                <a:sym typeface="Wingdings"/>
              </a:rPr>
              <a:t>3. {Color, Category}  {Price}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380453" y="5246023"/>
            <a:ext cx="4383094" cy="39241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950" dirty="0">
                <a:latin typeface="+mj-lt"/>
                <a:sym typeface="Wingdings"/>
              </a:rPr>
              <a:t>Can we find an algorithmic way to do this?</a:t>
            </a:r>
            <a:endParaRPr lang="en-US" sz="1950" dirty="0"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293728" y="2514727"/>
            <a:ext cx="1856153" cy="392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50"/>
              <a:t>Provided FDs:</a:t>
            </a:r>
            <a:endParaRPr lang="en-US" sz="1950" dirty="0"/>
          </a:p>
        </p:txBody>
      </p:sp>
      <p:sp>
        <p:nvSpPr>
          <p:cNvPr id="13" name="TextBox 12"/>
          <p:cNvSpPr txBox="1"/>
          <p:nvPr/>
        </p:nvSpPr>
        <p:spPr>
          <a:xfrm>
            <a:off x="263947" y="2514728"/>
            <a:ext cx="1856153" cy="392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50" b="1" dirty="0"/>
              <a:t>Inferred FDs: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8651" y="1966934"/>
            <a:ext cx="1026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>
                <a:latin typeface="+mj-lt"/>
              </a:rPr>
              <a:t>Example: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8312782"/>
              </p:ext>
            </p:extLst>
          </p:nvPr>
        </p:nvGraphicFramePr>
        <p:xfrm>
          <a:off x="139960" y="2884060"/>
          <a:ext cx="6283612" cy="199644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4122541"/>
                <a:gridCol w="2161071"/>
              </a:tblGrid>
              <a:tr h="27813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Inferred</a:t>
                      </a:r>
                      <a:r>
                        <a:rPr lang="en-US" sz="1400" baseline="0" dirty="0" smtClean="0"/>
                        <a:t> FD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Rule used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34290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4.</a:t>
                      </a:r>
                      <a:r>
                        <a:rPr lang="en-US" sz="1800" baseline="0" dirty="0" smtClean="0"/>
                        <a:t> Name, Category </a:t>
                      </a:r>
                      <a:r>
                        <a:rPr lang="zh-CN" altLang="en-US" sz="1800" baseline="0" dirty="0" smtClean="0"/>
                        <a:t> 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/>
                        </a:rPr>
                        <a:t>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zh-CN" altLang="en-US" sz="1800" baseline="0" dirty="0" smtClean="0"/>
                        <a:t> </a:t>
                      </a:r>
                      <a:r>
                        <a:rPr lang="en-US" sz="1800" baseline="0" dirty="0" smtClean="0"/>
                        <a:t>Name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Trivial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</a:tr>
              <a:tr h="34290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5. Name, Category</a:t>
                      </a:r>
                      <a:r>
                        <a:rPr lang="zh-CN" altLang="en-US" sz="1800" baseline="0" dirty="0" smtClean="0"/>
                        <a:t> </a:t>
                      </a:r>
                      <a:r>
                        <a:rPr lang="zh-CN" altLang="en-US" sz="1800" dirty="0" smtClean="0"/>
                        <a:t> 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/>
                        </a:rPr>
                        <a:t></a:t>
                      </a:r>
                      <a:r>
                        <a:rPr lang="en-US" sz="1800" dirty="0" smtClean="0"/>
                        <a:t> </a:t>
                      </a:r>
                      <a:r>
                        <a:rPr lang="zh-CN" altLang="en-US" sz="1800" dirty="0" smtClean="0"/>
                        <a:t> </a:t>
                      </a:r>
                      <a:r>
                        <a:rPr lang="en-US" sz="1800" dirty="0" smtClean="0"/>
                        <a:t>Color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Transitive</a:t>
                      </a:r>
                      <a:r>
                        <a:rPr lang="en-US" sz="1800" baseline="0" dirty="0" smtClean="0"/>
                        <a:t> (4 -&gt; 1)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</a:tr>
              <a:tr h="34290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6. Name, Category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zh-CN" altLang="en-US" sz="1800" baseline="0" dirty="0" smtClean="0"/>
                        <a:t> 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/>
                        </a:rPr>
                        <a:t>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zh-CN" altLang="en-US" sz="1800" baseline="0" dirty="0" smtClean="0"/>
                        <a:t> </a:t>
                      </a:r>
                      <a:r>
                        <a:rPr lang="en-US" sz="1800" baseline="0" dirty="0" smtClean="0"/>
                        <a:t>Category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Trivial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</a:tr>
              <a:tr h="34290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7. Name, Category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zh-CN" altLang="en-US" sz="1800" baseline="0" dirty="0" smtClean="0"/>
                        <a:t> 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/>
                        </a:rPr>
                        <a:t>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zh-CN" altLang="en-US" sz="1800" baseline="0" dirty="0" smtClean="0"/>
                        <a:t> </a:t>
                      </a:r>
                      <a:r>
                        <a:rPr lang="en-US" sz="1800" baseline="0" dirty="0" smtClean="0"/>
                        <a:t>Color, Category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Split/combine</a:t>
                      </a:r>
                      <a:r>
                        <a:rPr lang="en-US" sz="1800" baseline="0" dirty="0" smtClean="0"/>
                        <a:t> (5 + 6)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</a:tr>
              <a:tr h="34290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8.</a:t>
                      </a:r>
                      <a:r>
                        <a:rPr lang="zh-CN" altLang="en-US" sz="1800" baseline="0" dirty="0" smtClean="0"/>
                        <a:t> </a:t>
                      </a:r>
                      <a:r>
                        <a:rPr lang="en-US" sz="1800" dirty="0" smtClean="0"/>
                        <a:t>Name, Category </a:t>
                      </a:r>
                      <a:r>
                        <a:rPr lang="zh-CN" altLang="en-US" sz="1800" dirty="0" smtClean="0"/>
                        <a:t> 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/>
                        </a:rPr>
                        <a:t></a:t>
                      </a:r>
                      <a:r>
                        <a:rPr lang="en-US" sz="1800" dirty="0" smtClean="0"/>
                        <a:t> </a:t>
                      </a:r>
                      <a:r>
                        <a:rPr lang="zh-CN" altLang="en-US" sz="1800" baseline="0" dirty="0" smtClean="0"/>
                        <a:t> </a:t>
                      </a:r>
                      <a:r>
                        <a:rPr lang="en-US" sz="1800" dirty="0" smtClean="0"/>
                        <a:t>Price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Transitive (7 -&gt;</a:t>
                      </a:r>
                      <a:r>
                        <a:rPr lang="en-US" sz="1800" baseline="0" dirty="0" smtClean="0"/>
                        <a:t> 3)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650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895851"/>
          </a:xfrm>
        </p:spPr>
        <p:txBody>
          <a:bodyPr>
            <a:normAutofit/>
          </a:bodyPr>
          <a:lstStyle/>
          <a:p>
            <a:pPr marL="385763" indent="-385763">
              <a:buFont typeface="+mj-lt"/>
              <a:buAutoNum type="arabicPeriod"/>
            </a:pPr>
            <a:r>
              <a:rPr lang="en-US" altLang="zh-CN" dirty="0" smtClean="0"/>
              <a:t>F</a:t>
            </a:r>
            <a:r>
              <a:rPr lang="en-US" dirty="0" smtClean="0"/>
              <a:t>unctional </a:t>
            </a:r>
            <a:r>
              <a:rPr lang="en-US" altLang="zh-CN" dirty="0" smtClean="0"/>
              <a:t>D</a:t>
            </a:r>
            <a:r>
              <a:rPr lang="en-US" dirty="0" smtClean="0"/>
              <a:t>ependenc</a:t>
            </a:r>
            <a:r>
              <a:rPr lang="en-US" altLang="zh-CN" dirty="0" smtClean="0"/>
              <a:t>y</a:t>
            </a:r>
            <a:r>
              <a:rPr lang="zh-CN" altLang="en-US" dirty="0" smtClean="0"/>
              <a:t> </a:t>
            </a:r>
            <a:r>
              <a:rPr lang="en-US" altLang="zh-CN" dirty="0" smtClean="0"/>
              <a:t>(FD)</a:t>
            </a:r>
          </a:p>
          <a:p>
            <a:pPr marL="342900" lvl="1" indent="0">
              <a:buNone/>
            </a:pPr>
            <a:endParaRPr lang="en-US" dirty="0" smtClean="0"/>
          </a:p>
          <a:p>
            <a:pPr marL="342900" lvl="1" indent="0">
              <a:buNone/>
            </a:pPr>
            <a:endParaRPr lang="en-US" dirty="0" smtClean="0"/>
          </a:p>
          <a:p>
            <a:pPr marL="342900" lvl="1" indent="0">
              <a:buNone/>
            </a:pPr>
            <a:endParaRPr lang="en-US" dirty="0" smtClean="0"/>
          </a:p>
          <a:p>
            <a:pPr marL="385763" indent="-385763">
              <a:buFont typeface="+mj-lt"/>
              <a:buAutoNum type="arabicPeriod"/>
            </a:pPr>
            <a:r>
              <a:rPr lang="en-US" altLang="zh-CN" dirty="0" smtClean="0"/>
              <a:t>Inference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Problem</a:t>
            </a:r>
          </a:p>
          <a:p>
            <a:pPr marL="385763" indent="-385763">
              <a:buFont typeface="+mj-lt"/>
              <a:buAutoNum type="arabicPeriod"/>
            </a:pPr>
            <a:endParaRPr lang="en-US" dirty="0" smtClean="0"/>
          </a:p>
          <a:p>
            <a:pPr marL="385763" indent="-385763">
              <a:buFont typeface="+mj-lt"/>
              <a:buAutoNum type="arabicPeriod"/>
            </a:pPr>
            <a:endParaRPr lang="en-US" dirty="0"/>
          </a:p>
          <a:p>
            <a:pPr marL="385763" indent="-385763">
              <a:buFont typeface="+mj-lt"/>
              <a:buAutoNum type="arabicPeriod"/>
            </a:pPr>
            <a:r>
              <a:rPr lang="en-US" altLang="zh-CN" b="1" dirty="0" smtClean="0"/>
              <a:t>Closure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Algorithm</a:t>
            </a:r>
            <a:endParaRPr lang="en-US" b="1" dirty="0"/>
          </a:p>
          <a:p>
            <a:pPr marL="842963" lvl="1" indent="-385763">
              <a:buFont typeface="+mj-lt"/>
              <a:buAutoNum type="arabicPeriod"/>
            </a:pPr>
            <a:endParaRPr lang="en-US" altLang="zh-C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394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82A76-1978-E744-848C-DEB1AB600577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32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43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Closure of a set of Attributes</a:t>
            </a:r>
          </a:p>
        </p:txBody>
      </p:sp>
      <p:sp>
        <p:nvSpPr>
          <p:cNvPr id="343043" name="Text Box 3"/>
          <p:cNvSpPr txBox="1">
            <a:spLocks noChangeArrowheads="1"/>
          </p:cNvSpPr>
          <p:nvPr/>
        </p:nvSpPr>
        <p:spPr bwMode="auto">
          <a:xfrm>
            <a:off x="628650" y="1709368"/>
            <a:ext cx="8008958" cy="10097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eaLnBrk="0" hangingPunct="0">
              <a:lnSpc>
                <a:spcPct val="150000"/>
              </a:lnSpc>
            </a:pPr>
            <a:r>
              <a:rPr lang="en-US" sz="2100" b="1" dirty="0">
                <a:solidFill>
                  <a:prstClr val="black"/>
                </a:solidFill>
                <a:latin typeface="+mj-lt"/>
              </a:rPr>
              <a:t>Given</a:t>
            </a:r>
            <a:r>
              <a:rPr lang="en-US" sz="2100" dirty="0">
                <a:solidFill>
                  <a:prstClr val="black"/>
                </a:solidFill>
                <a:latin typeface="+mj-lt"/>
              </a:rPr>
              <a:t> a set of attributes  </a:t>
            </a:r>
            <a:r>
              <a:rPr lang="en-US" sz="2100" b="1" dirty="0">
                <a:solidFill>
                  <a:prstClr val="black"/>
                </a:solidFill>
                <a:latin typeface="+mj-lt"/>
              </a:rPr>
              <a:t>A</a:t>
            </a:r>
            <a:r>
              <a:rPr lang="en-US" sz="2100" b="1" baseline="-25000" dirty="0">
                <a:solidFill>
                  <a:prstClr val="black"/>
                </a:solidFill>
                <a:latin typeface="+mj-lt"/>
              </a:rPr>
              <a:t>1</a:t>
            </a:r>
            <a:r>
              <a:rPr lang="en-US" sz="2100" b="1" dirty="0">
                <a:solidFill>
                  <a:prstClr val="black"/>
                </a:solidFill>
                <a:latin typeface="+mj-lt"/>
              </a:rPr>
              <a:t>, …, A</a:t>
            </a:r>
            <a:r>
              <a:rPr lang="en-US" sz="2100" b="1" baseline="-25000" dirty="0">
                <a:solidFill>
                  <a:prstClr val="black"/>
                </a:solidFill>
                <a:latin typeface="+mj-lt"/>
              </a:rPr>
              <a:t>n</a:t>
            </a:r>
            <a:r>
              <a:rPr lang="en-US" sz="2100" dirty="0">
                <a:solidFill>
                  <a:prstClr val="black"/>
                </a:solidFill>
                <a:latin typeface="+mj-lt"/>
              </a:rPr>
              <a:t> and a set of FDs </a:t>
            </a:r>
            <a:r>
              <a:rPr lang="en-US" sz="2100" b="1" dirty="0">
                <a:solidFill>
                  <a:prstClr val="black"/>
                </a:solidFill>
                <a:latin typeface="+mj-lt"/>
              </a:rPr>
              <a:t>F:</a:t>
            </a:r>
          </a:p>
          <a:p>
            <a:pPr eaLnBrk="0" hangingPunct="0">
              <a:lnSpc>
                <a:spcPct val="150000"/>
              </a:lnSpc>
            </a:pPr>
            <a:r>
              <a:rPr lang="en-US" sz="2100" b="1" dirty="0">
                <a:solidFill>
                  <a:prstClr val="black"/>
                </a:solidFill>
                <a:latin typeface="+mj-lt"/>
              </a:rPr>
              <a:t>Then </a:t>
            </a:r>
            <a:r>
              <a:rPr lang="en-US" sz="2100" dirty="0">
                <a:solidFill>
                  <a:prstClr val="black"/>
                </a:solidFill>
                <a:latin typeface="+mj-lt"/>
              </a:rPr>
              <a:t>the </a:t>
            </a:r>
            <a:r>
              <a:rPr lang="en-US" sz="2100" b="1" u="sng" dirty="0">
                <a:solidFill>
                  <a:prstClr val="black"/>
                </a:solidFill>
                <a:latin typeface="+mj-lt"/>
              </a:rPr>
              <a:t>closure</a:t>
            </a:r>
            <a:r>
              <a:rPr lang="en-US" sz="2100" dirty="0">
                <a:solidFill>
                  <a:prstClr val="black"/>
                </a:solidFill>
                <a:latin typeface="+mj-lt"/>
              </a:rPr>
              <a:t>, </a:t>
            </a:r>
            <a:r>
              <a:rPr lang="en-US" sz="2100" b="1" dirty="0">
                <a:solidFill>
                  <a:prstClr val="black"/>
                </a:solidFill>
                <a:latin typeface="+mj-lt"/>
              </a:rPr>
              <a:t>{A</a:t>
            </a:r>
            <a:r>
              <a:rPr lang="en-US" sz="2100" b="1" baseline="-25000" dirty="0">
                <a:solidFill>
                  <a:prstClr val="black"/>
                </a:solidFill>
                <a:latin typeface="+mj-lt"/>
              </a:rPr>
              <a:t>1</a:t>
            </a:r>
            <a:r>
              <a:rPr lang="en-US" sz="2100" b="1" dirty="0">
                <a:solidFill>
                  <a:prstClr val="black"/>
                </a:solidFill>
                <a:latin typeface="+mj-lt"/>
              </a:rPr>
              <a:t>, …, A</a:t>
            </a:r>
            <a:r>
              <a:rPr lang="en-US" sz="2100" b="1" baseline="-25000" dirty="0">
                <a:solidFill>
                  <a:prstClr val="black"/>
                </a:solidFill>
                <a:latin typeface="+mj-lt"/>
              </a:rPr>
              <a:t>n</a:t>
            </a:r>
            <a:r>
              <a:rPr lang="en-US" sz="2100" b="1" dirty="0">
                <a:solidFill>
                  <a:prstClr val="black"/>
                </a:solidFill>
                <a:latin typeface="+mj-lt"/>
              </a:rPr>
              <a:t>}</a:t>
            </a:r>
            <a:r>
              <a:rPr lang="en-US" sz="2100" b="1" baseline="30000" dirty="0">
                <a:solidFill>
                  <a:prstClr val="black"/>
                </a:solidFill>
                <a:latin typeface="+mj-lt"/>
              </a:rPr>
              <a:t>+</a:t>
            </a:r>
            <a:r>
              <a:rPr lang="en-US" sz="2100" b="1" dirty="0">
                <a:solidFill>
                  <a:prstClr val="black"/>
                </a:solidFill>
                <a:latin typeface="+mj-lt"/>
              </a:rPr>
              <a:t> </a:t>
            </a:r>
            <a:r>
              <a:rPr lang="en-US" sz="2100" dirty="0">
                <a:solidFill>
                  <a:prstClr val="black"/>
                </a:solidFill>
                <a:latin typeface="+mj-lt"/>
              </a:rPr>
              <a:t>is the set of attributes </a:t>
            </a:r>
            <a:r>
              <a:rPr lang="en-US" sz="2100" b="1" dirty="0">
                <a:solidFill>
                  <a:prstClr val="black"/>
                </a:solidFill>
                <a:latin typeface="+mj-lt"/>
              </a:rPr>
              <a:t>B</a:t>
            </a:r>
            <a:r>
              <a:rPr lang="en-US" sz="2100" dirty="0">
                <a:solidFill>
                  <a:prstClr val="black"/>
                </a:solidFill>
                <a:latin typeface="+mj-lt"/>
              </a:rPr>
              <a:t> </a:t>
            </a:r>
            <a:r>
              <a:rPr lang="en-US" sz="2100" dirty="0" err="1">
                <a:solidFill>
                  <a:prstClr val="black"/>
                </a:solidFill>
                <a:latin typeface="+mj-lt"/>
              </a:rPr>
              <a:t>s.t.</a:t>
            </a:r>
            <a:r>
              <a:rPr lang="en-US" sz="2100" dirty="0">
                <a:solidFill>
                  <a:prstClr val="black"/>
                </a:solidFill>
                <a:latin typeface="+mj-lt"/>
              </a:rPr>
              <a:t> {</a:t>
            </a:r>
            <a:r>
              <a:rPr lang="en-US" sz="2100" b="1" dirty="0">
                <a:solidFill>
                  <a:prstClr val="black"/>
                </a:solidFill>
                <a:latin typeface="+mj-lt"/>
              </a:rPr>
              <a:t>A</a:t>
            </a:r>
            <a:r>
              <a:rPr lang="en-US" sz="2100" b="1" baseline="-25000" dirty="0">
                <a:solidFill>
                  <a:prstClr val="black"/>
                </a:solidFill>
                <a:latin typeface="+mj-lt"/>
              </a:rPr>
              <a:t>1</a:t>
            </a:r>
            <a:r>
              <a:rPr lang="en-US" sz="2100" b="1" dirty="0">
                <a:solidFill>
                  <a:prstClr val="black"/>
                </a:solidFill>
                <a:latin typeface="+mj-lt"/>
              </a:rPr>
              <a:t>, …, A</a:t>
            </a:r>
            <a:r>
              <a:rPr lang="en-US" sz="2100" b="1" baseline="-25000" dirty="0">
                <a:solidFill>
                  <a:prstClr val="black"/>
                </a:solidFill>
                <a:latin typeface="+mj-lt"/>
              </a:rPr>
              <a:t>n</a:t>
            </a:r>
            <a:r>
              <a:rPr lang="en-US" sz="2100" b="1" dirty="0">
                <a:solidFill>
                  <a:prstClr val="black"/>
                </a:solidFill>
                <a:latin typeface="+mj-lt"/>
              </a:rPr>
              <a:t>} </a:t>
            </a:r>
            <a:r>
              <a:rPr lang="en-US" sz="2100" b="1" dirty="0">
                <a:solidFill>
                  <a:prstClr val="black"/>
                </a:solidFill>
                <a:latin typeface="+mj-lt"/>
                <a:sym typeface="Wingdings" charset="2"/>
              </a:rPr>
              <a:t> B</a:t>
            </a:r>
            <a:endParaRPr lang="en-US" sz="2100" b="1" dirty="0">
              <a:solidFill>
                <a:prstClr val="black"/>
              </a:solidFill>
              <a:latin typeface="+mj-lt"/>
            </a:endParaRPr>
          </a:p>
        </p:txBody>
      </p:sp>
      <p:sp>
        <p:nvSpPr>
          <p:cNvPr id="343044" name="Text Box 4"/>
          <p:cNvSpPr txBox="1">
            <a:spLocks noChangeArrowheads="1"/>
          </p:cNvSpPr>
          <p:nvPr/>
        </p:nvSpPr>
        <p:spPr bwMode="auto">
          <a:xfrm>
            <a:off x="2553659" y="3582373"/>
            <a:ext cx="3478837" cy="92333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name</a:t>
            </a:r>
            <a:r>
              <a:rPr lang="en-US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color</a:t>
            </a:r>
            <a:endParaRPr lang="en-US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category</a:t>
            </a:r>
            <a:r>
              <a:rPr lang="en-US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department</a:t>
            </a:r>
            <a:endParaRPr lang="en-US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color</a:t>
            </a:r>
            <a:r>
              <a:rPr lang="en-US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category</a:t>
            </a:r>
            <a:r>
              <a:rPr lang="en-US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price</a:t>
            </a:r>
            <a:endParaRPr lang="en-US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343045" name="Text Box 5"/>
          <p:cNvSpPr txBox="1">
            <a:spLocks noChangeArrowheads="1"/>
          </p:cNvSpPr>
          <p:nvPr/>
        </p:nvSpPr>
        <p:spPr bwMode="auto">
          <a:xfrm>
            <a:off x="657511" y="3524665"/>
            <a:ext cx="184986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100" u="sng" dirty="0">
                <a:solidFill>
                  <a:prstClr val="black"/>
                </a:solidFill>
                <a:latin typeface="+mj-lt"/>
              </a:rPr>
              <a:t>Example:</a:t>
            </a:r>
            <a:r>
              <a:rPr lang="en-US" sz="2100" dirty="0">
                <a:solidFill>
                  <a:prstClr val="black"/>
                </a:solidFill>
                <a:latin typeface="+mj-lt"/>
              </a:rPr>
              <a:t>      </a:t>
            </a:r>
            <a:r>
              <a:rPr lang="en-US" sz="2100" dirty="0">
                <a:solidFill>
                  <a:prstClr val="black"/>
                </a:solidFill>
                <a:latin typeface="Calibri"/>
              </a:rPr>
              <a:t>F =</a:t>
            </a:r>
          </a:p>
        </p:txBody>
      </p:sp>
      <p:sp>
        <p:nvSpPr>
          <p:cNvPr id="343046" name="Text Box 6"/>
          <p:cNvSpPr txBox="1">
            <a:spLocks noChangeArrowheads="1"/>
          </p:cNvSpPr>
          <p:nvPr/>
        </p:nvSpPr>
        <p:spPr bwMode="auto">
          <a:xfrm>
            <a:off x="146279" y="4950054"/>
            <a:ext cx="1302816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100" b="1" i="1" dirty="0" smtClean="0">
                <a:solidFill>
                  <a:prstClr val="black"/>
                </a:solidFill>
                <a:latin typeface="+mj-lt"/>
              </a:rPr>
              <a:t>Closures</a:t>
            </a:r>
            <a:r>
              <a:rPr lang="en-US" sz="2100" b="1" i="1" dirty="0">
                <a:solidFill>
                  <a:prstClr val="black"/>
                </a:solidFill>
                <a:latin typeface="+mj-lt"/>
              </a:rPr>
              <a:t>:</a:t>
            </a:r>
            <a:endParaRPr lang="en-US" b="1" i="1" dirty="0">
              <a:solidFill>
                <a:prstClr val="black"/>
              </a:solidFill>
              <a:latin typeface="+mj-lt"/>
            </a:endParaRPr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1185146" y="5365552"/>
            <a:ext cx="7881364" cy="92333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{name}</a:t>
            </a:r>
            <a:r>
              <a:rPr lang="en-US" baseline="30000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=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{name, color}</a:t>
            </a:r>
            <a:endParaRPr lang="en-US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{name, category}</a:t>
            </a:r>
            <a:r>
              <a:rPr lang="en-US" baseline="30000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=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</a:t>
            </a:r>
            <a:r>
              <a:rPr lang="en-US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name, category, color, </a:t>
            </a:r>
            <a:r>
              <a:rPr lang="en-US" dirty="0" err="1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dept</a:t>
            </a:r>
            <a:r>
              <a:rPr lang="en-US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, price}</a:t>
            </a:r>
            <a:endParaRPr lang="en-US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{color}</a:t>
            </a:r>
            <a:r>
              <a:rPr lang="en-US" baseline="30000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=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{color}</a:t>
            </a:r>
            <a:endParaRPr lang="en-US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8117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3044" grpId="0" animBg="1"/>
      <p:bldP spid="343045" grpId="0"/>
      <p:bldP spid="343046" grpId="0"/>
      <p:bldP spid="12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DFEF2-21A1-FB4C-B5C2-3D84646BF1A2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44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Closure Algorithm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4067" name="Text Box 3"/>
              <p:cNvSpPr txBox="1">
                <a:spLocks noChangeArrowheads="1"/>
              </p:cNvSpPr>
              <p:nvPr/>
            </p:nvSpPr>
            <p:spPr bwMode="auto">
              <a:xfrm>
                <a:off x="1268361" y="2126683"/>
                <a:ext cx="6218289" cy="341632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  <a:miter lim="800000"/>
                <a:headEnd/>
                <a:tailEnd/>
              </a:ln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 eaLnBrk="0" hangingPunct="0">
                  <a:lnSpc>
                    <a:spcPct val="150000"/>
                  </a:lnSpc>
                </a:pPr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Start with X = {A</a:t>
                </a:r>
                <a:r>
                  <a:rPr lang="en-US" sz="2400" baseline="-250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1</a:t>
                </a:r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, …, A</a:t>
                </a:r>
                <a:r>
                  <a:rPr lang="en-US" sz="2400" baseline="-250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n</a:t>
                </a:r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} and set of FDs F.</a:t>
                </a:r>
              </a:p>
              <a:p>
                <a:pPr eaLnBrk="0" hangingPunct="0">
                  <a:lnSpc>
                    <a:spcPct val="150000"/>
                  </a:lnSpc>
                </a:pPr>
                <a:r>
                  <a:rPr lang="en-US" sz="2400" b="1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Repeat until</a:t>
                </a:r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X doesn’t change; </a:t>
                </a:r>
                <a:r>
                  <a:rPr lang="en-US" sz="2400" b="1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do</a:t>
                </a:r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:</a:t>
                </a:r>
              </a:p>
              <a:p>
                <a:pPr eaLnBrk="0" hangingPunct="0">
                  <a:lnSpc>
                    <a:spcPct val="150000"/>
                  </a:lnSpc>
                </a:pPr>
                <a:r>
                  <a:rPr lang="zh-CN" altLang="en-US" sz="2400" b="1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</a:t>
                </a:r>
                <a:r>
                  <a:rPr lang="zh-CN" altLang="en-US" sz="2400" b="1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   </a:t>
                </a:r>
                <a:r>
                  <a:rPr lang="en-US" sz="2400" b="1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if</a:t>
                </a:r>
                <a:r>
                  <a:rPr lang="en-US" sz="24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 </a:t>
                </a:r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{B</a:t>
                </a:r>
                <a:r>
                  <a:rPr lang="en-US" sz="2400" baseline="-250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1</a:t>
                </a:r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, …, </a:t>
                </a:r>
                <a:r>
                  <a:rPr lang="en-US" sz="2400" dirty="0" err="1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B</a:t>
                </a:r>
                <a:r>
                  <a:rPr lang="en-US" sz="2400" baseline="-25000" dirty="0" err="1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n</a:t>
                </a:r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} </a:t>
                </a:r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  <a:sym typeface="Wingdings" charset="2"/>
                  </a:rPr>
                  <a:t> C </a:t>
                </a:r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is </a:t>
                </a:r>
                <a:r>
                  <a:rPr lang="en-US" altLang="zh-CN" sz="24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in</a:t>
                </a:r>
                <a:r>
                  <a:rPr lang="zh-CN" altLang="en-US" sz="24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</a:t>
                </a:r>
                <a:r>
                  <a:rPr lang="en-US" sz="24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F </a:t>
                </a:r>
                <a:endParaRPr lang="en-US" sz="2400" dirty="0">
                  <a:solidFill>
                    <a:prstClr val="black"/>
                  </a:solidFill>
                  <a:latin typeface="+mj-lt"/>
                  <a:ea typeface="Menlo" charset="0"/>
                  <a:cs typeface="Menlo" charset="0"/>
                </a:endParaRPr>
              </a:p>
              <a:p>
                <a:pPr eaLnBrk="0" hangingPunct="0">
                  <a:lnSpc>
                    <a:spcPct val="150000"/>
                  </a:lnSpc>
                </a:pPr>
                <a:r>
                  <a:rPr lang="en-US" sz="2400" b="1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     </a:t>
                </a:r>
                <a:r>
                  <a:rPr lang="zh-CN" altLang="en-US" sz="2400" b="1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  </a:t>
                </a:r>
                <a:r>
                  <a:rPr lang="en-US" sz="2400" b="1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and</a:t>
                </a:r>
                <a:r>
                  <a:rPr lang="en-US" sz="24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</a:t>
                </a:r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{B</a:t>
                </a:r>
                <a:r>
                  <a:rPr lang="en-US" sz="2400" baseline="-250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1</a:t>
                </a:r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, …, </a:t>
                </a:r>
                <a:r>
                  <a:rPr lang="en-US" sz="2400" dirty="0" err="1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B</a:t>
                </a:r>
                <a:r>
                  <a:rPr lang="en-US" sz="2400" baseline="-25000" dirty="0" err="1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n</a:t>
                </a:r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}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prstClr val="black"/>
                        </a:solidFill>
                        <a:latin typeface="Cambria Math" charset="0"/>
                        <a:ea typeface="Menlo" charset="0"/>
                        <a:cs typeface="Menlo" charset="0"/>
                      </a:rPr>
                      <m:t>⊆</m:t>
                    </m:r>
                  </m:oMath>
                </a14:m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X</a:t>
                </a:r>
              </a:p>
              <a:p>
                <a:pPr eaLnBrk="0" hangingPunct="0">
                  <a:lnSpc>
                    <a:spcPct val="150000"/>
                  </a:lnSpc>
                </a:pPr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   		</a:t>
                </a:r>
                <a:r>
                  <a:rPr lang="en-US" sz="2400" b="1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then</a:t>
                </a:r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 add C to X.</a:t>
                </a:r>
              </a:p>
              <a:p>
                <a:pPr eaLnBrk="0" hangingPunct="0">
                  <a:lnSpc>
                    <a:spcPct val="150000"/>
                  </a:lnSpc>
                </a:pPr>
                <a:r>
                  <a:rPr lang="en-US" sz="2400" b="1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Return</a:t>
                </a:r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X as X</a:t>
                </a:r>
                <a:r>
                  <a:rPr lang="en-US" sz="2400" baseline="300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+</a:t>
                </a:r>
              </a:p>
            </p:txBody>
          </p:sp>
        </mc:Choice>
        <mc:Fallback>
          <p:sp>
            <p:nvSpPr>
              <p:cNvPr id="344067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68361" y="2126683"/>
                <a:ext cx="6218289" cy="341632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9525">
                <a:solidFill>
                  <a:schemeClr val="tx1">
                    <a:lumMod val="50000"/>
                    <a:lumOff val="50000"/>
                  </a:schemeClr>
                </a:solidFill>
                <a:miter lim="800000"/>
                <a:headEnd/>
                <a:tailEnd/>
              </a:ln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798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DFEF2-21A1-FB4C-B5C2-3D84646BF1A2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44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Closure Algorithm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4067" name="Text Box 3"/>
              <p:cNvSpPr txBox="1">
                <a:spLocks noChangeArrowheads="1"/>
              </p:cNvSpPr>
              <p:nvPr/>
            </p:nvSpPr>
            <p:spPr bwMode="auto">
              <a:xfrm>
                <a:off x="628651" y="1955202"/>
                <a:ext cx="3331292" cy="175432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  <a:miter lim="800000"/>
                <a:headEnd/>
                <a:tailEnd/>
              </a:ln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Start with X = {A</a:t>
                </a:r>
                <a:r>
                  <a:rPr lang="en-US" baseline="-250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1</a:t>
                </a:r>
                <a:r>
                  <a:rPr lang="en-US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, …, A</a:t>
                </a:r>
                <a:r>
                  <a:rPr lang="en-US" baseline="-250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n</a:t>
                </a:r>
                <a:r>
                  <a:rPr lang="en-US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}, FDs F.</a:t>
                </a:r>
              </a:p>
              <a:p>
                <a:pPr eaLnBrk="0" hangingPunct="0"/>
                <a:r>
                  <a:rPr lang="en-US" b="1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Repeat until</a:t>
                </a:r>
                <a:r>
                  <a:rPr lang="en-US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X doesn’t change; </a:t>
                </a:r>
                <a:r>
                  <a:rPr lang="en-US" b="1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do</a:t>
                </a:r>
                <a:r>
                  <a:rPr lang="en-US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:</a:t>
                </a:r>
              </a:p>
              <a:p>
                <a:pPr eaLnBrk="0" hangingPunct="0"/>
                <a:r>
                  <a:rPr lang="en-US" b="1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  if</a:t>
                </a:r>
                <a:r>
                  <a:rPr lang="en-US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 {B</a:t>
                </a:r>
                <a:r>
                  <a:rPr lang="en-US" baseline="-250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1</a:t>
                </a:r>
                <a:r>
                  <a:rPr lang="en-US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, …, </a:t>
                </a:r>
                <a:r>
                  <a:rPr lang="en-US" dirty="0" err="1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B</a:t>
                </a:r>
                <a:r>
                  <a:rPr lang="en-US" baseline="-25000" dirty="0" err="1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n</a:t>
                </a:r>
                <a:r>
                  <a:rPr lang="en-US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} </a:t>
                </a:r>
                <a:r>
                  <a:rPr lang="en-US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  <a:sym typeface="Wingdings" charset="2"/>
                  </a:rPr>
                  <a:t> C </a:t>
                </a:r>
                <a:r>
                  <a:rPr lang="en-US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is in F </a:t>
                </a:r>
                <a:endParaRPr lang="en-US" dirty="0" smtClean="0">
                  <a:solidFill>
                    <a:prstClr val="black"/>
                  </a:solidFill>
                  <a:latin typeface="+mj-lt"/>
                  <a:ea typeface="Menlo" charset="0"/>
                  <a:cs typeface="Menlo" charset="0"/>
                </a:endParaRPr>
              </a:p>
              <a:p>
                <a:pPr eaLnBrk="0" hangingPunct="0"/>
                <a:r>
                  <a:rPr lang="zh-CN" altLang="en-US" b="1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</a:t>
                </a:r>
                <a:r>
                  <a:rPr lang="zh-CN" altLang="en-US" b="1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    </a:t>
                </a:r>
                <a:r>
                  <a:rPr lang="en-US" b="1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and</a:t>
                </a:r>
                <a:r>
                  <a:rPr lang="en-US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</a:t>
                </a:r>
                <a:r>
                  <a:rPr lang="en-US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{B</a:t>
                </a:r>
                <a:r>
                  <a:rPr lang="en-US" baseline="-250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1</a:t>
                </a:r>
                <a:r>
                  <a:rPr lang="en-US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, …, </a:t>
                </a:r>
                <a:r>
                  <a:rPr lang="en-US" dirty="0" err="1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B</a:t>
                </a:r>
                <a:r>
                  <a:rPr lang="en-US" baseline="-25000" dirty="0" err="1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n</a:t>
                </a:r>
                <a:r>
                  <a:rPr lang="en-US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}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prstClr val="black"/>
                        </a:solidFill>
                        <a:latin typeface="Cambria Math" charset="0"/>
                        <a:ea typeface="Menlo" charset="0"/>
                        <a:cs typeface="Menlo" charset="0"/>
                      </a:rPr>
                      <m:t>⊆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X:</a:t>
                </a:r>
              </a:p>
              <a:p>
                <a:pPr eaLnBrk="0" hangingPunct="0"/>
                <a:r>
                  <a:rPr lang="en-US" b="1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     </a:t>
                </a:r>
                <a:r>
                  <a:rPr lang="zh-CN" altLang="en-US" b="1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    </a:t>
                </a:r>
                <a:r>
                  <a:rPr lang="en-US" b="1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then</a:t>
                </a:r>
                <a:r>
                  <a:rPr lang="en-US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 </a:t>
                </a:r>
                <a:r>
                  <a:rPr lang="en-US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add C to X.</a:t>
                </a:r>
              </a:p>
              <a:p>
                <a:pPr eaLnBrk="0" hangingPunct="0"/>
                <a:r>
                  <a:rPr lang="en-US" b="1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Return</a:t>
                </a:r>
                <a:r>
                  <a:rPr lang="en-US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X as X</a:t>
                </a:r>
                <a:r>
                  <a:rPr lang="en-US" baseline="300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+</a:t>
                </a:r>
              </a:p>
            </p:txBody>
          </p:sp>
        </mc:Choice>
        <mc:Fallback>
          <p:sp>
            <p:nvSpPr>
              <p:cNvPr id="344067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28651" y="1955202"/>
                <a:ext cx="3331292" cy="175432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9525">
                <a:solidFill>
                  <a:schemeClr val="tx1">
                    <a:lumMod val="50000"/>
                    <a:lumOff val="50000"/>
                  </a:schemeClr>
                </a:solidFill>
                <a:miter lim="800000"/>
                <a:headEnd/>
                <a:tailEnd/>
              </a:ln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628650" y="4155571"/>
            <a:ext cx="3478401" cy="147732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r>
              <a:rPr lang="en-US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name</a:t>
            </a:r>
            <a:r>
              <a:rPr lang="en-US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color</a:t>
            </a:r>
            <a:endParaRPr lang="en-US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  <a:p>
            <a:endParaRPr lang="en-US" dirty="0">
              <a:solidFill>
                <a:srgbClr val="C0504D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category</a:t>
            </a:r>
            <a:r>
              <a:rPr lang="en-US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 err="1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dept</a:t>
            </a:r>
            <a:endParaRPr lang="en-US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  <a:p>
            <a:endParaRPr lang="en-US" dirty="0">
              <a:solidFill>
                <a:srgbClr val="C0504D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color</a:t>
            </a:r>
            <a:r>
              <a:rPr lang="en-US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category</a:t>
            </a:r>
            <a:r>
              <a:rPr lang="en-US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price</a:t>
            </a:r>
            <a:endParaRPr lang="en-US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6209" y="3970905"/>
            <a:ext cx="45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+mj-lt"/>
              </a:rPr>
              <a:t>F =</a:t>
            </a: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4250360" y="1942880"/>
            <a:ext cx="4539680" cy="64633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{name, category}</a:t>
            </a:r>
            <a:r>
              <a:rPr lang="en-US" baseline="30000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=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</a:p>
          <a:p>
            <a:r>
              <a:rPr lang="en-US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{name, category}</a:t>
            </a:r>
            <a:endParaRPr lang="en-US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4824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Box 4"/>
          <p:cNvSpPr txBox="1">
            <a:spLocks noChangeArrowheads="1"/>
          </p:cNvSpPr>
          <p:nvPr/>
        </p:nvSpPr>
        <p:spPr bwMode="auto">
          <a:xfrm>
            <a:off x="628649" y="3976947"/>
            <a:ext cx="3478401" cy="147732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r>
              <a:rPr lang="en-US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name</a:t>
            </a:r>
            <a:r>
              <a:rPr lang="en-US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color</a:t>
            </a:r>
            <a:endParaRPr lang="en-US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  <a:p>
            <a:endParaRPr lang="en-US" dirty="0">
              <a:solidFill>
                <a:srgbClr val="C0504D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category</a:t>
            </a:r>
            <a:r>
              <a:rPr lang="en-US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 err="1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dept</a:t>
            </a:r>
            <a:endParaRPr lang="en-US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  <a:p>
            <a:endParaRPr lang="en-US" dirty="0">
              <a:solidFill>
                <a:srgbClr val="C0504D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color</a:t>
            </a:r>
            <a:r>
              <a:rPr lang="en-US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category</a:t>
            </a:r>
            <a:r>
              <a:rPr lang="en-US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price</a:t>
            </a:r>
            <a:endParaRPr lang="en-US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DFEF2-21A1-FB4C-B5C2-3D84646BF1A2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44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Closure Algorithm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41585" y="3890114"/>
            <a:ext cx="45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+mj-lt"/>
              </a:rPr>
              <a:t>F =</a:t>
            </a: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4250360" y="1942880"/>
            <a:ext cx="4539680" cy="64633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{name, category}</a:t>
            </a:r>
            <a:r>
              <a:rPr lang="en-US" baseline="30000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=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</a:p>
          <a:p>
            <a:r>
              <a:rPr lang="en-US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{name, category}</a:t>
            </a:r>
            <a:endParaRPr lang="en-US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6" name="Text Box 4"/>
          <p:cNvSpPr txBox="1">
            <a:spLocks noChangeArrowheads="1"/>
          </p:cNvSpPr>
          <p:nvPr/>
        </p:nvSpPr>
        <p:spPr bwMode="auto">
          <a:xfrm>
            <a:off x="4250360" y="2866161"/>
            <a:ext cx="4539680" cy="64633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{name, category}</a:t>
            </a:r>
            <a:r>
              <a:rPr lang="en-US" baseline="30000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=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</a:p>
          <a:p>
            <a:r>
              <a:rPr lang="en-US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{name, category, color}</a:t>
            </a:r>
            <a:endParaRPr lang="en-US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628649" y="3976595"/>
            <a:ext cx="2475887" cy="471949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4" name="Rectangle 13"/>
          <p:cNvSpPr/>
          <p:nvPr/>
        </p:nvSpPr>
        <p:spPr>
          <a:xfrm>
            <a:off x="4151671" y="1793773"/>
            <a:ext cx="4793226" cy="936523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 Box 3"/>
              <p:cNvSpPr txBox="1">
                <a:spLocks noChangeArrowheads="1"/>
              </p:cNvSpPr>
              <p:nvPr/>
            </p:nvSpPr>
            <p:spPr bwMode="auto">
              <a:xfrm>
                <a:off x="628651" y="1955202"/>
                <a:ext cx="3331292" cy="175432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  <a:miter lim="800000"/>
                <a:headEnd/>
                <a:tailEnd/>
              </a:ln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Start with X = {A</a:t>
                </a:r>
                <a:r>
                  <a:rPr lang="en-US" baseline="-250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1</a:t>
                </a:r>
                <a:r>
                  <a:rPr lang="en-US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, …, A</a:t>
                </a:r>
                <a:r>
                  <a:rPr lang="en-US" baseline="-250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n</a:t>
                </a:r>
                <a:r>
                  <a:rPr lang="en-US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}, FDs F.</a:t>
                </a:r>
              </a:p>
              <a:p>
                <a:pPr eaLnBrk="0" hangingPunct="0"/>
                <a:r>
                  <a:rPr lang="en-US" b="1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Repeat until</a:t>
                </a:r>
                <a:r>
                  <a:rPr lang="en-US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X doesn’t change; </a:t>
                </a:r>
                <a:r>
                  <a:rPr lang="en-US" b="1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do</a:t>
                </a:r>
                <a:r>
                  <a:rPr lang="en-US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:</a:t>
                </a:r>
              </a:p>
              <a:p>
                <a:pPr eaLnBrk="0" hangingPunct="0"/>
                <a:r>
                  <a:rPr lang="en-US" b="1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  if</a:t>
                </a:r>
                <a:r>
                  <a:rPr lang="en-US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 {B</a:t>
                </a:r>
                <a:r>
                  <a:rPr lang="en-US" baseline="-250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1</a:t>
                </a:r>
                <a:r>
                  <a:rPr lang="en-US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, …, </a:t>
                </a:r>
                <a:r>
                  <a:rPr lang="en-US" dirty="0" err="1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B</a:t>
                </a:r>
                <a:r>
                  <a:rPr lang="en-US" baseline="-25000" dirty="0" err="1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n</a:t>
                </a:r>
                <a:r>
                  <a:rPr lang="en-US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} </a:t>
                </a:r>
                <a:r>
                  <a:rPr lang="en-US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  <a:sym typeface="Wingdings" charset="2"/>
                  </a:rPr>
                  <a:t> C </a:t>
                </a:r>
                <a:r>
                  <a:rPr lang="en-US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is in F </a:t>
                </a:r>
                <a:endParaRPr lang="en-US" dirty="0" smtClean="0">
                  <a:solidFill>
                    <a:prstClr val="black"/>
                  </a:solidFill>
                  <a:latin typeface="+mj-lt"/>
                  <a:ea typeface="Menlo" charset="0"/>
                  <a:cs typeface="Menlo" charset="0"/>
                </a:endParaRPr>
              </a:p>
              <a:p>
                <a:pPr eaLnBrk="0" hangingPunct="0"/>
                <a:r>
                  <a:rPr lang="zh-CN" altLang="en-US" b="1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</a:t>
                </a:r>
                <a:r>
                  <a:rPr lang="zh-CN" altLang="en-US" b="1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    </a:t>
                </a:r>
                <a:r>
                  <a:rPr lang="en-US" b="1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and</a:t>
                </a:r>
                <a:r>
                  <a:rPr lang="en-US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</a:t>
                </a:r>
                <a:r>
                  <a:rPr lang="en-US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{B</a:t>
                </a:r>
                <a:r>
                  <a:rPr lang="en-US" baseline="-250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1</a:t>
                </a:r>
                <a:r>
                  <a:rPr lang="en-US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, …, </a:t>
                </a:r>
                <a:r>
                  <a:rPr lang="en-US" dirty="0" err="1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B</a:t>
                </a:r>
                <a:r>
                  <a:rPr lang="en-US" baseline="-25000" dirty="0" err="1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n</a:t>
                </a:r>
                <a:r>
                  <a:rPr lang="en-US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}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prstClr val="black"/>
                        </a:solidFill>
                        <a:latin typeface="Cambria Math" charset="0"/>
                        <a:ea typeface="Menlo" charset="0"/>
                        <a:cs typeface="Menlo" charset="0"/>
                      </a:rPr>
                      <m:t>⊆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X:</a:t>
                </a:r>
              </a:p>
              <a:p>
                <a:pPr eaLnBrk="0" hangingPunct="0"/>
                <a:r>
                  <a:rPr lang="en-US" b="1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     </a:t>
                </a:r>
                <a:r>
                  <a:rPr lang="zh-CN" altLang="en-US" b="1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    </a:t>
                </a:r>
                <a:r>
                  <a:rPr lang="en-US" b="1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then</a:t>
                </a:r>
                <a:r>
                  <a:rPr lang="en-US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 </a:t>
                </a:r>
                <a:r>
                  <a:rPr lang="en-US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add C to X.</a:t>
                </a:r>
              </a:p>
              <a:p>
                <a:pPr eaLnBrk="0" hangingPunct="0"/>
                <a:r>
                  <a:rPr lang="en-US" b="1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Return</a:t>
                </a:r>
                <a:r>
                  <a:rPr lang="en-US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X as X</a:t>
                </a:r>
                <a:r>
                  <a:rPr lang="en-US" baseline="300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+</a:t>
                </a:r>
              </a:p>
            </p:txBody>
          </p:sp>
        </mc:Choice>
        <mc:Fallback>
          <p:sp>
            <p:nvSpPr>
              <p:cNvPr id="12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28651" y="1955202"/>
                <a:ext cx="3331292" cy="175432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9525">
                <a:solidFill>
                  <a:schemeClr val="tx1">
                    <a:lumMod val="50000"/>
                    <a:lumOff val="50000"/>
                  </a:schemeClr>
                </a:solidFill>
                <a:miter lim="800000"/>
                <a:headEnd/>
                <a:tailEnd/>
              </a:ln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6008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Box 4"/>
          <p:cNvSpPr txBox="1">
            <a:spLocks noChangeArrowheads="1"/>
          </p:cNvSpPr>
          <p:nvPr/>
        </p:nvSpPr>
        <p:spPr bwMode="auto">
          <a:xfrm>
            <a:off x="628649" y="4013109"/>
            <a:ext cx="3478401" cy="147732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r>
              <a:rPr lang="en-US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name</a:t>
            </a:r>
            <a:r>
              <a:rPr lang="en-US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color</a:t>
            </a:r>
            <a:endParaRPr lang="en-US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  <a:p>
            <a:endParaRPr lang="en-US" dirty="0">
              <a:solidFill>
                <a:srgbClr val="C0504D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category</a:t>
            </a:r>
            <a:r>
              <a:rPr lang="en-US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 err="1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dept</a:t>
            </a:r>
            <a:endParaRPr lang="en-US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  <a:p>
            <a:endParaRPr lang="en-US" dirty="0">
              <a:solidFill>
                <a:srgbClr val="C0504D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color</a:t>
            </a:r>
            <a:r>
              <a:rPr lang="en-US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category</a:t>
            </a:r>
            <a:r>
              <a:rPr lang="en-US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price</a:t>
            </a:r>
            <a:endParaRPr lang="en-US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DFEF2-21A1-FB4C-B5C2-3D84646BF1A2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44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Closure Algorithm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41585" y="3890114"/>
            <a:ext cx="45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+mj-lt"/>
              </a:rPr>
              <a:t>F =</a:t>
            </a: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4250360" y="1942880"/>
            <a:ext cx="4539680" cy="64633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{name, category}</a:t>
            </a:r>
            <a:r>
              <a:rPr lang="en-US" baseline="30000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=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</a:p>
          <a:p>
            <a:r>
              <a:rPr lang="en-US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{name, category}</a:t>
            </a:r>
            <a:endParaRPr lang="en-US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6" name="Text Box 4"/>
          <p:cNvSpPr txBox="1">
            <a:spLocks noChangeArrowheads="1"/>
          </p:cNvSpPr>
          <p:nvPr/>
        </p:nvSpPr>
        <p:spPr bwMode="auto">
          <a:xfrm>
            <a:off x="4250360" y="2866161"/>
            <a:ext cx="4539680" cy="64633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{name, category}</a:t>
            </a:r>
            <a:r>
              <a:rPr lang="en-US" baseline="30000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=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</a:p>
          <a:p>
            <a:r>
              <a:rPr lang="en-US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{name, category, color}</a:t>
            </a:r>
            <a:endParaRPr lang="en-US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7" name="Text Box 4"/>
          <p:cNvSpPr txBox="1">
            <a:spLocks noChangeArrowheads="1"/>
          </p:cNvSpPr>
          <p:nvPr/>
        </p:nvSpPr>
        <p:spPr bwMode="auto">
          <a:xfrm>
            <a:off x="4250360" y="3789443"/>
            <a:ext cx="4539680" cy="64633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{name, category}</a:t>
            </a:r>
            <a:r>
              <a:rPr lang="en-US" baseline="30000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=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</a:p>
          <a:p>
            <a:r>
              <a:rPr lang="en-US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{name, category, color, </a:t>
            </a:r>
            <a:r>
              <a:rPr lang="en-US" dirty="0" err="1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dept</a:t>
            </a:r>
            <a:r>
              <a:rPr lang="en-US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}</a:t>
            </a:r>
            <a:endParaRPr lang="en-US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628649" y="4515799"/>
            <a:ext cx="2837222" cy="471949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2" name="Rectangle 21"/>
          <p:cNvSpPr/>
          <p:nvPr/>
        </p:nvSpPr>
        <p:spPr>
          <a:xfrm>
            <a:off x="4151671" y="1793773"/>
            <a:ext cx="4793226" cy="1892672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 Box 3"/>
              <p:cNvSpPr txBox="1">
                <a:spLocks noChangeArrowheads="1"/>
              </p:cNvSpPr>
              <p:nvPr/>
            </p:nvSpPr>
            <p:spPr bwMode="auto">
              <a:xfrm>
                <a:off x="628651" y="1955202"/>
                <a:ext cx="3331292" cy="175432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  <a:miter lim="800000"/>
                <a:headEnd/>
                <a:tailEnd/>
              </a:ln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Start with X = {A</a:t>
                </a:r>
                <a:r>
                  <a:rPr lang="en-US" baseline="-250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1</a:t>
                </a:r>
                <a:r>
                  <a:rPr lang="en-US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, …, A</a:t>
                </a:r>
                <a:r>
                  <a:rPr lang="en-US" baseline="-250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n</a:t>
                </a:r>
                <a:r>
                  <a:rPr lang="en-US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}, FDs F.</a:t>
                </a:r>
              </a:p>
              <a:p>
                <a:pPr eaLnBrk="0" hangingPunct="0"/>
                <a:r>
                  <a:rPr lang="en-US" b="1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Repeat until</a:t>
                </a:r>
                <a:r>
                  <a:rPr lang="en-US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X doesn’t change; </a:t>
                </a:r>
                <a:r>
                  <a:rPr lang="en-US" b="1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do</a:t>
                </a:r>
                <a:r>
                  <a:rPr lang="en-US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:</a:t>
                </a:r>
              </a:p>
              <a:p>
                <a:pPr eaLnBrk="0" hangingPunct="0"/>
                <a:r>
                  <a:rPr lang="en-US" b="1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  if</a:t>
                </a:r>
                <a:r>
                  <a:rPr lang="en-US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 {B</a:t>
                </a:r>
                <a:r>
                  <a:rPr lang="en-US" baseline="-250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1</a:t>
                </a:r>
                <a:r>
                  <a:rPr lang="en-US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, …, </a:t>
                </a:r>
                <a:r>
                  <a:rPr lang="en-US" dirty="0" err="1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B</a:t>
                </a:r>
                <a:r>
                  <a:rPr lang="en-US" baseline="-25000" dirty="0" err="1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n</a:t>
                </a:r>
                <a:r>
                  <a:rPr lang="en-US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} </a:t>
                </a:r>
                <a:r>
                  <a:rPr lang="en-US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  <a:sym typeface="Wingdings" charset="2"/>
                  </a:rPr>
                  <a:t> C </a:t>
                </a:r>
                <a:r>
                  <a:rPr lang="en-US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is in F </a:t>
                </a:r>
                <a:endParaRPr lang="en-US" dirty="0" smtClean="0">
                  <a:solidFill>
                    <a:prstClr val="black"/>
                  </a:solidFill>
                  <a:latin typeface="+mj-lt"/>
                  <a:ea typeface="Menlo" charset="0"/>
                  <a:cs typeface="Menlo" charset="0"/>
                </a:endParaRPr>
              </a:p>
              <a:p>
                <a:pPr eaLnBrk="0" hangingPunct="0"/>
                <a:r>
                  <a:rPr lang="zh-CN" altLang="en-US" b="1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</a:t>
                </a:r>
                <a:r>
                  <a:rPr lang="zh-CN" altLang="en-US" b="1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    </a:t>
                </a:r>
                <a:r>
                  <a:rPr lang="en-US" b="1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and</a:t>
                </a:r>
                <a:r>
                  <a:rPr lang="en-US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</a:t>
                </a:r>
                <a:r>
                  <a:rPr lang="en-US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{B</a:t>
                </a:r>
                <a:r>
                  <a:rPr lang="en-US" baseline="-250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1</a:t>
                </a:r>
                <a:r>
                  <a:rPr lang="en-US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, …, </a:t>
                </a:r>
                <a:r>
                  <a:rPr lang="en-US" dirty="0" err="1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B</a:t>
                </a:r>
                <a:r>
                  <a:rPr lang="en-US" baseline="-25000" dirty="0" err="1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n</a:t>
                </a:r>
                <a:r>
                  <a:rPr lang="en-US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}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prstClr val="black"/>
                        </a:solidFill>
                        <a:latin typeface="Cambria Math" charset="0"/>
                        <a:ea typeface="Menlo" charset="0"/>
                        <a:cs typeface="Menlo" charset="0"/>
                      </a:rPr>
                      <m:t>⊆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X:</a:t>
                </a:r>
              </a:p>
              <a:p>
                <a:pPr eaLnBrk="0" hangingPunct="0"/>
                <a:r>
                  <a:rPr lang="en-US" b="1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     </a:t>
                </a:r>
                <a:r>
                  <a:rPr lang="zh-CN" altLang="en-US" b="1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    </a:t>
                </a:r>
                <a:r>
                  <a:rPr lang="en-US" b="1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then</a:t>
                </a:r>
                <a:r>
                  <a:rPr lang="en-US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 </a:t>
                </a:r>
                <a:r>
                  <a:rPr lang="en-US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add C to X.</a:t>
                </a:r>
              </a:p>
              <a:p>
                <a:pPr eaLnBrk="0" hangingPunct="0"/>
                <a:r>
                  <a:rPr lang="en-US" b="1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Return</a:t>
                </a:r>
                <a:r>
                  <a:rPr lang="en-US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X as X</a:t>
                </a:r>
                <a:r>
                  <a:rPr lang="en-US" baseline="300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+</a:t>
                </a:r>
              </a:p>
            </p:txBody>
          </p:sp>
        </mc:Choice>
        <mc:Fallback>
          <p:sp>
            <p:nvSpPr>
              <p:cNvPr id="12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28651" y="1955202"/>
                <a:ext cx="3331292" cy="175432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9525">
                <a:solidFill>
                  <a:schemeClr val="tx1">
                    <a:lumMod val="50000"/>
                    <a:lumOff val="50000"/>
                  </a:schemeClr>
                </a:solidFill>
                <a:miter lim="800000"/>
                <a:headEnd/>
                <a:tailEnd/>
              </a:ln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0386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Box 4"/>
          <p:cNvSpPr txBox="1">
            <a:spLocks noChangeArrowheads="1"/>
          </p:cNvSpPr>
          <p:nvPr/>
        </p:nvSpPr>
        <p:spPr bwMode="auto">
          <a:xfrm>
            <a:off x="628650" y="4155571"/>
            <a:ext cx="3478401" cy="147732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r>
              <a:rPr lang="en-US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name</a:t>
            </a:r>
            <a:r>
              <a:rPr lang="en-US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color</a:t>
            </a:r>
            <a:endParaRPr lang="en-US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  <a:p>
            <a:endParaRPr lang="en-US" dirty="0">
              <a:solidFill>
                <a:srgbClr val="C0504D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category</a:t>
            </a:r>
            <a:r>
              <a:rPr lang="en-US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 err="1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dept</a:t>
            </a:r>
            <a:endParaRPr lang="en-US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  <a:p>
            <a:endParaRPr lang="en-US" dirty="0">
              <a:solidFill>
                <a:srgbClr val="C0504D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color</a:t>
            </a:r>
            <a:r>
              <a:rPr lang="en-US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category</a:t>
            </a:r>
            <a:r>
              <a:rPr lang="en-US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price</a:t>
            </a:r>
            <a:endParaRPr lang="en-US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DFEF2-21A1-FB4C-B5C2-3D84646BF1A2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37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44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Closure Algorithm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25250" y="4066442"/>
            <a:ext cx="45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+mj-lt"/>
              </a:rPr>
              <a:t>F =</a:t>
            </a: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4250360" y="1942880"/>
            <a:ext cx="4539680" cy="64633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{name, category}</a:t>
            </a:r>
            <a:r>
              <a:rPr lang="en-US" baseline="30000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=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</a:p>
          <a:p>
            <a:r>
              <a:rPr lang="en-US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{name, category}</a:t>
            </a:r>
            <a:endParaRPr lang="en-US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5" name="Text Box 4"/>
          <p:cNvSpPr txBox="1">
            <a:spLocks noChangeArrowheads="1"/>
          </p:cNvSpPr>
          <p:nvPr/>
        </p:nvSpPr>
        <p:spPr bwMode="auto">
          <a:xfrm>
            <a:off x="4250360" y="4712725"/>
            <a:ext cx="4539680" cy="92333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{name, category}</a:t>
            </a:r>
            <a:r>
              <a:rPr lang="en-US" baseline="30000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=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</a:p>
          <a:p>
            <a:r>
              <a:rPr lang="en-US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{name, category, color, </a:t>
            </a:r>
            <a:r>
              <a:rPr lang="en-US" dirty="0" err="1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dept</a:t>
            </a:r>
            <a:r>
              <a:rPr lang="en-US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, price}</a:t>
            </a:r>
            <a:endParaRPr lang="en-US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6" name="Text Box 4"/>
          <p:cNvSpPr txBox="1">
            <a:spLocks noChangeArrowheads="1"/>
          </p:cNvSpPr>
          <p:nvPr/>
        </p:nvSpPr>
        <p:spPr bwMode="auto">
          <a:xfrm>
            <a:off x="4250360" y="2866161"/>
            <a:ext cx="4539680" cy="64633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{name, category}</a:t>
            </a:r>
            <a:r>
              <a:rPr lang="en-US" baseline="30000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=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</a:p>
          <a:p>
            <a:r>
              <a:rPr lang="en-US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{name, category, color}</a:t>
            </a:r>
            <a:endParaRPr lang="en-US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7" name="Text Box 4"/>
          <p:cNvSpPr txBox="1">
            <a:spLocks noChangeArrowheads="1"/>
          </p:cNvSpPr>
          <p:nvPr/>
        </p:nvSpPr>
        <p:spPr bwMode="auto">
          <a:xfrm>
            <a:off x="4250360" y="3789443"/>
            <a:ext cx="4539680" cy="64633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{name, category}</a:t>
            </a:r>
            <a:r>
              <a:rPr lang="en-US" baseline="30000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=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</a:p>
          <a:p>
            <a:r>
              <a:rPr lang="en-US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{name, category, color, </a:t>
            </a:r>
            <a:r>
              <a:rPr lang="en-US" dirty="0" err="1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dept</a:t>
            </a:r>
            <a:r>
              <a:rPr lang="en-US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}</a:t>
            </a:r>
            <a:endParaRPr lang="en-US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628650" y="5111469"/>
            <a:ext cx="3506687" cy="521430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4" name="Rectangle 23"/>
          <p:cNvSpPr/>
          <p:nvPr/>
        </p:nvSpPr>
        <p:spPr>
          <a:xfrm>
            <a:off x="4151671" y="1793773"/>
            <a:ext cx="4793226" cy="279482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 Box 3"/>
              <p:cNvSpPr txBox="1">
                <a:spLocks noChangeArrowheads="1"/>
              </p:cNvSpPr>
              <p:nvPr/>
            </p:nvSpPr>
            <p:spPr bwMode="auto">
              <a:xfrm>
                <a:off x="628651" y="1955202"/>
                <a:ext cx="3331292" cy="175432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  <a:miter lim="800000"/>
                <a:headEnd/>
                <a:tailEnd/>
              </a:ln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Start with X = {A</a:t>
                </a:r>
                <a:r>
                  <a:rPr lang="en-US" baseline="-250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1</a:t>
                </a:r>
                <a:r>
                  <a:rPr lang="en-US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, …, A</a:t>
                </a:r>
                <a:r>
                  <a:rPr lang="en-US" baseline="-250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n</a:t>
                </a:r>
                <a:r>
                  <a:rPr lang="en-US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}, FDs F.</a:t>
                </a:r>
              </a:p>
              <a:p>
                <a:pPr eaLnBrk="0" hangingPunct="0"/>
                <a:r>
                  <a:rPr lang="en-US" b="1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Repeat until</a:t>
                </a:r>
                <a:r>
                  <a:rPr lang="en-US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X doesn’t change; </a:t>
                </a:r>
                <a:r>
                  <a:rPr lang="en-US" b="1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do</a:t>
                </a:r>
                <a:r>
                  <a:rPr lang="en-US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:</a:t>
                </a:r>
              </a:p>
              <a:p>
                <a:pPr eaLnBrk="0" hangingPunct="0"/>
                <a:r>
                  <a:rPr lang="en-US" b="1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  if</a:t>
                </a:r>
                <a:r>
                  <a:rPr lang="en-US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 {B</a:t>
                </a:r>
                <a:r>
                  <a:rPr lang="en-US" baseline="-250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1</a:t>
                </a:r>
                <a:r>
                  <a:rPr lang="en-US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, …, </a:t>
                </a:r>
                <a:r>
                  <a:rPr lang="en-US" dirty="0" err="1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B</a:t>
                </a:r>
                <a:r>
                  <a:rPr lang="en-US" baseline="-25000" dirty="0" err="1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n</a:t>
                </a:r>
                <a:r>
                  <a:rPr lang="en-US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} </a:t>
                </a:r>
                <a:r>
                  <a:rPr lang="en-US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  <a:sym typeface="Wingdings" charset="2"/>
                  </a:rPr>
                  <a:t> C </a:t>
                </a:r>
                <a:r>
                  <a:rPr lang="en-US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is in F </a:t>
                </a:r>
                <a:endParaRPr lang="en-US" dirty="0" smtClean="0">
                  <a:solidFill>
                    <a:prstClr val="black"/>
                  </a:solidFill>
                  <a:latin typeface="+mj-lt"/>
                  <a:ea typeface="Menlo" charset="0"/>
                  <a:cs typeface="Menlo" charset="0"/>
                </a:endParaRPr>
              </a:p>
              <a:p>
                <a:pPr eaLnBrk="0" hangingPunct="0"/>
                <a:r>
                  <a:rPr lang="zh-CN" altLang="en-US" b="1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</a:t>
                </a:r>
                <a:r>
                  <a:rPr lang="zh-CN" altLang="en-US" b="1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    </a:t>
                </a:r>
                <a:r>
                  <a:rPr lang="en-US" b="1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and</a:t>
                </a:r>
                <a:r>
                  <a:rPr lang="en-US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</a:t>
                </a:r>
                <a:r>
                  <a:rPr lang="en-US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{B</a:t>
                </a:r>
                <a:r>
                  <a:rPr lang="en-US" baseline="-250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1</a:t>
                </a:r>
                <a:r>
                  <a:rPr lang="en-US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, …, </a:t>
                </a:r>
                <a:r>
                  <a:rPr lang="en-US" dirty="0" err="1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B</a:t>
                </a:r>
                <a:r>
                  <a:rPr lang="en-US" baseline="-25000" dirty="0" err="1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n</a:t>
                </a:r>
                <a:r>
                  <a:rPr lang="en-US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}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prstClr val="black"/>
                        </a:solidFill>
                        <a:latin typeface="Cambria Math" charset="0"/>
                        <a:ea typeface="Menlo" charset="0"/>
                        <a:cs typeface="Menlo" charset="0"/>
                      </a:rPr>
                      <m:t>⊆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X:</a:t>
                </a:r>
              </a:p>
              <a:p>
                <a:pPr eaLnBrk="0" hangingPunct="0"/>
                <a:r>
                  <a:rPr lang="en-US" b="1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     </a:t>
                </a:r>
                <a:r>
                  <a:rPr lang="zh-CN" altLang="en-US" b="1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    </a:t>
                </a:r>
                <a:r>
                  <a:rPr lang="en-US" b="1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then</a:t>
                </a:r>
                <a:r>
                  <a:rPr lang="en-US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 </a:t>
                </a:r>
                <a:r>
                  <a:rPr lang="en-US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add C to X.</a:t>
                </a:r>
              </a:p>
              <a:p>
                <a:pPr eaLnBrk="0" hangingPunct="0"/>
                <a:r>
                  <a:rPr lang="en-US" b="1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Return</a:t>
                </a:r>
                <a:r>
                  <a:rPr lang="en-US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X as X</a:t>
                </a:r>
                <a:r>
                  <a:rPr lang="en-US" baseline="300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+</a:t>
                </a:r>
              </a:p>
            </p:txBody>
          </p:sp>
        </mc:Choice>
        <mc:Fallback>
          <p:sp>
            <p:nvSpPr>
              <p:cNvPr id="13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28651" y="1955202"/>
                <a:ext cx="3331292" cy="175432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9525">
                <a:solidFill>
                  <a:schemeClr val="tx1">
                    <a:lumMod val="50000"/>
                    <a:lumOff val="50000"/>
                  </a:schemeClr>
                </a:solidFill>
                <a:miter lim="800000"/>
                <a:headEnd/>
                <a:tailEnd/>
              </a:ln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5776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3786" y="473792"/>
            <a:ext cx="7886700" cy="774521"/>
          </a:xfrm>
        </p:spPr>
        <p:txBody>
          <a:bodyPr>
            <a:normAutofit fontScale="90000"/>
          </a:bodyPr>
          <a:lstStyle/>
          <a:p>
            <a:r>
              <a:rPr lang="en-US" altLang="zh-CN" b="1" dirty="0" smtClean="0">
                <a:latin typeface="+mn-lt"/>
              </a:rPr>
              <a:t>Exercise</a:t>
            </a:r>
            <a:r>
              <a:rPr lang="zh-CN" altLang="en-US" b="1" dirty="0" smtClean="0">
                <a:latin typeface="+mn-lt"/>
              </a:rPr>
              <a:t> </a:t>
            </a:r>
            <a:r>
              <a:rPr lang="en-US" altLang="zh-CN" b="1" dirty="0" smtClean="0">
                <a:latin typeface="+mn-lt"/>
              </a:rPr>
              <a:t>-</a:t>
            </a:r>
            <a:r>
              <a:rPr lang="zh-CN" altLang="en-US" b="1" dirty="0" smtClean="0">
                <a:latin typeface="+mn-lt"/>
              </a:rPr>
              <a:t> </a:t>
            </a:r>
            <a:r>
              <a:rPr lang="en-US" altLang="zh-CN" b="1" dirty="0" smtClean="0">
                <a:latin typeface="+mn-lt"/>
              </a:rPr>
              <a:t>3</a:t>
            </a:r>
            <a:endParaRPr lang="en-US" b="1" dirty="0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38</a:t>
            </a:fld>
            <a:endParaRPr lang="en-US"/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1145230" y="4372622"/>
            <a:ext cx="5122108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 dirty="0">
                <a:solidFill>
                  <a:prstClr val="black"/>
                </a:solidFill>
                <a:latin typeface="+mj-lt"/>
              </a:rPr>
              <a:t>Compute {</a:t>
            </a:r>
            <a:r>
              <a:rPr lang="en-US" sz="2400">
                <a:solidFill>
                  <a:prstClr val="black"/>
                </a:solidFill>
                <a:latin typeface="+mj-lt"/>
              </a:rPr>
              <a:t>A,B}</a:t>
            </a:r>
            <a:r>
              <a:rPr lang="en-US" sz="2400" baseline="30000">
                <a:solidFill>
                  <a:prstClr val="black"/>
                </a:solidFill>
                <a:latin typeface="+mj-lt"/>
              </a:rPr>
              <a:t>+</a:t>
            </a:r>
            <a:r>
              <a:rPr lang="en-US" sz="2400">
                <a:solidFill>
                  <a:prstClr val="black"/>
                </a:solidFill>
                <a:latin typeface="+mj-lt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+mj-lt"/>
              </a:rPr>
              <a:t>= {A, B,                             }</a:t>
            </a:r>
          </a:p>
          <a:p>
            <a:pPr eaLnBrk="0" hangingPunct="0"/>
            <a:endParaRPr lang="en-US" sz="2400" dirty="0">
              <a:solidFill>
                <a:prstClr val="black"/>
              </a:solidFill>
              <a:latin typeface="+mj-lt"/>
            </a:endParaRPr>
          </a:p>
          <a:p>
            <a:pPr eaLnBrk="0" hangingPunct="0"/>
            <a:r>
              <a:rPr lang="en-US" sz="2400" dirty="0">
                <a:solidFill>
                  <a:prstClr val="black"/>
                </a:solidFill>
                <a:latin typeface="+mj-lt"/>
              </a:rPr>
              <a:t>Compute {A, F}</a:t>
            </a:r>
            <a:r>
              <a:rPr lang="en-US" sz="2400" baseline="30000" dirty="0">
                <a:solidFill>
                  <a:prstClr val="black"/>
                </a:solidFill>
                <a:latin typeface="+mj-lt"/>
              </a:rPr>
              <a:t>+</a:t>
            </a:r>
            <a:r>
              <a:rPr lang="en-US" sz="2400" dirty="0">
                <a:solidFill>
                  <a:prstClr val="black"/>
                </a:solidFill>
                <a:latin typeface="+mj-lt"/>
              </a:rPr>
              <a:t> = {A, F,                             }</a:t>
            </a: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1145230" y="2496585"/>
            <a:ext cx="2451312" cy="41549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1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R(A,B,C,D,E,F)</a:t>
            </a: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4043288" y="2485044"/>
            <a:ext cx="1420582" cy="138499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21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A,B </a:t>
            </a:r>
            <a:r>
              <a:rPr lang="en-US" sz="21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100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1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C</a:t>
            </a:r>
            <a:endParaRPr lang="en-US" sz="2100" dirty="0">
              <a:solidFill>
                <a:srgbClr val="C0504D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sz="21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A,D </a:t>
            </a:r>
            <a:r>
              <a:rPr lang="en-US" sz="21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100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1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E</a:t>
            </a:r>
            <a:endParaRPr lang="en-US" sz="2100" dirty="0">
              <a:solidFill>
                <a:srgbClr val="C0504D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zh-CN" altLang="en-US" sz="21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1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B </a:t>
            </a:r>
            <a:r>
              <a:rPr lang="en-US" sz="21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1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 D</a:t>
            </a:r>
            <a:endParaRPr lang="en-US" sz="2100" dirty="0">
              <a:solidFill>
                <a:srgbClr val="C0504D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sz="21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A,F </a:t>
            </a:r>
            <a:r>
              <a:rPr lang="en-US" sz="21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100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1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B</a:t>
            </a:r>
            <a:endParaRPr lang="en-US" sz="2100" dirty="0">
              <a:solidFill>
                <a:srgbClr val="C0504D"/>
              </a:solidFill>
              <a:latin typeface="Menlo" charset="0"/>
              <a:ea typeface="Menlo" charset="0"/>
              <a:cs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1109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39</a:t>
            </a:fld>
            <a:endParaRPr lang="en-US"/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1145230" y="4372622"/>
            <a:ext cx="548118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 dirty="0">
                <a:solidFill>
                  <a:prstClr val="black"/>
                </a:solidFill>
                <a:latin typeface="+mj-lt"/>
              </a:rPr>
              <a:t>Compute {A,B}</a:t>
            </a:r>
            <a:r>
              <a:rPr lang="en-US" sz="2400" baseline="30000" dirty="0">
                <a:solidFill>
                  <a:prstClr val="black"/>
                </a:solidFill>
                <a:latin typeface="+mj-lt"/>
              </a:rPr>
              <a:t>+</a:t>
            </a:r>
            <a:r>
              <a:rPr lang="en-US" sz="2400" dirty="0">
                <a:solidFill>
                  <a:prstClr val="black"/>
                </a:solidFill>
                <a:latin typeface="+mj-lt"/>
              </a:rPr>
              <a:t> = {A, B, C, D                          }</a:t>
            </a:r>
          </a:p>
          <a:p>
            <a:pPr eaLnBrk="0" hangingPunct="0"/>
            <a:endParaRPr lang="en-US" sz="2400" dirty="0">
              <a:solidFill>
                <a:prstClr val="black"/>
              </a:solidFill>
              <a:latin typeface="+mj-lt"/>
            </a:endParaRPr>
          </a:p>
          <a:p>
            <a:pPr eaLnBrk="0" hangingPunct="0"/>
            <a:r>
              <a:rPr lang="en-US" sz="2400" dirty="0">
                <a:solidFill>
                  <a:prstClr val="black"/>
                </a:solidFill>
                <a:latin typeface="+mj-lt"/>
              </a:rPr>
              <a:t>Compute {A, F}</a:t>
            </a:r>
            <a:r>
              <a:rPr lang="en-US" sz="2400" baseline="30000" dirty="0">
                <a:solidFill>
                  <a:prstClr val="black"/>
                </a:solidFill>
                <a:latin typeface="+mj-lt"/>
              </a:rPr>
              <a:t>+</a:t>
            </a:r>
            <a:r>
              <a:rPr lang="en-US" sz="2400" dirty="0">
                <a:solidFill>
                  <a:prstClr val="black"/>
                </a:solidFill>
                <a:latin typeface="+mj-lt"/>
              </a:rPr>
              <a:t> = {A, F, B                            }</a:t>
            </a: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1145230" y="2496585"/>
            <a:ext cx="2451312" cy="41549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1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R(A,B,C,D,E,F)</a:t>
            </a: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413786" y="473792"/>
            <a:ext cx="7886700" cy="77452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1" dirty="0">
                <a:latin typeface="+mn-lt"/>
              </a:rPr>
              <a:t>Exercise</a:t>
            </a:r>
            <a:r>
              <a:rPr lang="zh-CN" altLang="en-US" b="1" dirty="0">
                <a:latin typeface="+mn-lt"/>
              </a:rPr>
              <a:t> </a:t>
            </a:r>
            <a:r>
              <a:rPr lang="en-US" altLang="zh-CN" b="1" dirty="0">
                <a:latin typeface="+mn-lt"/>
              </a:rPr>
              <a:t>-</a:t>
            </a:r>
            <a:r>
              <a:rPr lang="zh-CN" altLang="en-US" b="1" dirty="0">
                <a:latin typeface="+mn-lt"/>
              </a:rPr>
              <a:t> </a:t>
            </a:r>
            <a:r>
              <a:rPr lang="en-US" altLang="zh-CN" b="1" dirty="0">
                <a:latin typeface="+mn-lt"/>
              </a:rPr>
              <a:t>3</a:t>
            </a:r>
            <a:endParaRPr lang="en-US" b="1" dirty="0">
              <a:latin typeface="+mn-lt"/>
            </a:endParaRPr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4043288" y="2485044"/>
            <a:ext cx="1420582" cy="138499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21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A,B </a:t>
            </a:r>
            <a:r>
              <a:rPr lang="en-US" sz="21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100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1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C</a:t>
            </a:r>
            <a:endParaRPr lang="en-US" sz="2100" dirty="0">
              <a:solidFill>
                <a:srgbClr val="C0504D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sz="21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A,D </a:t>
            </a:r>
            <a:r>
              <a:rPr lang="en-US" sz="21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100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1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E</a:t>
            </a:r>
            <a:endParaRPr lang="en-US" sz="2100" dirty="0">
              <a:solidFill>
                <a:srgbClr val="C0504D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zh-CN" altLang="en-US" sz="21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1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B </a:t>
            </a:r>
            <a:r>
              <a:rPr lang="en-US" sz="21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1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 D</a:t>
            </a:r>
            <a:endParaRPr lang="en-US" sz="2100" dirty="0">
              <a:solidFill>
                <a:srgbClr val="C0504D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sz="21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A,F </a:t>
            </a:r>
            <a:r>
              <a:rPr lang="en-US" sz="21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100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1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B</a:t>
            </a:r>
            <a:endParaRPr lang="en-US" sz="2100" dirty="0">
              <a:solidFill>
                <a:srgbClr val="C0504D"/>
              </a:solidFill>
              <a:latin typeface="Menlo" charset="0"/>
              <a:ea typeface="Menlo" charset="0"/>
              <a:cs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8197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Four</a:t>
            </a:r>
            <a:r>
              <a:rPr lang="zh-CN" altLang="en-US" dirty="0"/>
              <a:t> </a:t>
            </a:r>
            <a:r>
              <a:rPr lang="en-US" altLang="zh-CN" dirty="0"/>
              <a:t>Types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 smtClean="0"/>
              <a:t>A</a:t>
            </a:r>
            <a:r>
              <a:rPr lang="en-US" dirty="0" smtClean="0"/>
              <a:t>nomalies</a:t>
            </a:r>
            <a:r>
              <a:rPr lang="zh-CN" altLang="en-US" dirty="0" smtClean="0"/>
              <a:t> </a:t>
            </a:r>
            <a:r>
              <a:rPr lang="en-US" altLang="zh-CN" dirty="0" smtClean="0"/>
              <a:t>-</a:t>
            </a:r>
            <a:r>
              <a:rPr lang="zh-CN" altLang="en-US" dirty="0" smtClean="0"/>
              <a:t> </a:t>
            </a:r>
            <a:r>
              <a:rPr lang="en-US" altLang="zh-CN" dirty="0" smtClean="0"/>
              <a:t>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351338"/>
          </a:xfrm>
        </p:spPr>
        <p:txBody>
          <a:bodyPr/>
          <a:lstStyle/>
          <a:p>
            <a:r>
              <a:rPr lang="en-US" altLang="zh-CN" dirty="0" smtClean="0"/>
              <a:t>What’s</a:t>
            </a:r>
            <a:r>
              <a:rPr lang="zh-CN" altLang="en-US" dirty="0" smtClean="0"/>
              <a:t> </a:t>
            </a:r>
            <a:r>
              <a:rPr lang="en-US" altLang="zh-CN" dirty="0" smtClean="0"/>
              <a:t>wrong?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4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8589025"/>
              </p:ext>
            </p:extLst>
          </p:nvPr>
        </p:nvGraphicFramePr>
        <p:xfrm>
          <a:off x="2619214" y="2723358"/>
          <a:ext cx="3998562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92161"/>
                <a:gridCol w="1472351"/>
                <a:gridCol w="123405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Student</a:t>
                      </a:r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Course</a:t>
                      </a:r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Room</a:t>
                      </a:r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Mike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354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000" dirty="0" smtClean="0"/>
                        <a:t>AQ3149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Mary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/>
                        <a:t>354</a:t>
                      </a:r>
                      <a:endParaRPr lang="en-US" sz="2000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T9204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Sam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/>
                        <a:t>354</a:t>
                      </a:r>
                      <a:endParaRPr lang="en-US" sz="2000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000" dirty="0" smtClean="0"/>
                        <a:t>AQ3149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..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..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..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138766" y="5831027"/>
            <a:ext cx="5045118" cy="7078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</a:rPr>
              <a:t>If </a:t>
            </a:r>
            <a:r>
              <a:rPr lang="en-US" sz="2000" dirty="0" smtClean="0">
                <a:latin typeface="+mj-lt"/>
              </a:rPr>
              <a:t>we update the room number for one tuple, we get inconsistent data = an </a:t>
            </a:r>
            <a:r>
              <a:rPr lang="en-US" sz="2000" b="1" i="1" u="sng" dirty="0" smtClean="0">
                <a:latin typeface="+mj-lt"/>
              </a:rPr>
              <a:t>update</a:t>
            </a:r>
            <a:r>
              <a:rPr lang="en-US" sz="2000" b="1" u="sng" dirty="0" smtClean="0">
                <a:latin typeface="+mj-lt"/>
              </a:rPr>
              <a:t> anomaly</a:t>
            </a:r>
            <a:endParaRPr lang="en-US" sz="2000" dirty="0">
              <a:latin typeface="+mj-lt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377912" y="3509903"/>
            <a:ext cx="1239864" cy="408109"/>
          </a:xfrm>
          <a:prstGeom prst="round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181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40</a:t>
            </a:fld>
            <a:endParaRPr lang="en-US"/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1145230" y="4372622"/>
            <a:ext cx="4305281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 dirty="0">
                <a:solidFill>
                  <a:prstClr val="black"/>
                </a:solidFill>
                <a:latin typeface="+mj-lt"/>
              </a:rPr>
              <a:t>Compute {A,B}</a:t>
            </a:r>
            <a:r>
              <a:rPr lang="en-US" sz="2400" baseline="30000" dirty="0">
                <a:solidFill>
                  <a:prstClr val="black"/>
                </a:solidFill>
                <a:latin typeface="+mj-lt"/>
              </a:rPr>
              <a:t>+</a:t>
            </a:r>
            <a:r>
              <a:rPr lang="en-US" sz="2400" dirty="0">
                <a:solidFill>
                  <a:prstClr val="black"/>
                </a:solidFill>
                <a:latin typeface="+mj-lt"/>
              </a:rPr>
              <a:t> = {A, B, C, D, E}</a:t>
            </a:r>
          </a:p>
          <a:p>
            <a:pPr eaLnBrk="0" hangingPunct="0"/>
            <a:endParaRPr lang="en-US" sz="2400" dirty="0">
              <a:solidFill>
                <a:prstClr val="black"/>
              </a:solidFill>
              <a:latin typeface="+mj-lt"/>
            </a:endParaRPr>
          </a:p>
          <a:p>
            <a:pPr eaLnBrk="0" hangingPunct="0"/>
            <a:r>
              <a:rPr lang="en-US" sz="2400" dirty="0">
                <a:solidFill>
                  <a:prstClr val="black"/>
                </a:solidFill>
                <a:latin typeface="+mj-lt"/>
              </a:rPr>
              <a:t>Compute {A, F}</a:t>
            </a:r>
            <a:r>
              <a:rPr lang="en-US" sz="2400" baseline="30000" dirty="0">
                <a:solidFill>
                  <a:prstClr val="black"/>
                </a:solidFill>
                <a:latin typeface="+mj-lt"/>
              </a:rPr>
              <a:t>+</a:t>
            </a:r>
            <a:r>
              <a:rPr lang="en-US" sz="2400" dirty="0">
                <a:solidFill>
                  <a:prstClr val="black"/>
                </a:solidFill>
                <a:latin typeface="+mj-lt"/>
              </a:rPr>
              <a:t> = {A, B, C, D, E, F}</a:t>
            </a: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1145230" y="2496585"/>
            <a:ext cx="2451312" cy="41549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1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R(A,B,C,D,E,F)</a:t>
            </a: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13786" y="473792"/>
            <a:ext cx="7886700" cy="774521"/>
          </a:xfrm>
        </p:spPr>
        <p:txBody>
          <a:bodyPr>
            <a:noAutofit/>
          </a:bodyPr>
          <a:lstStyle/>
          <a:p>
            <a:r>
              <a:rPr lang="en-US" altLang="zh-CN" sz="5400" b="1" dirty="0">
                <a:latin typeface="+mn-lt"/>
              </a:rPr>
              <a:t>Exercise</a:t>
            </a:r>
            <a:r>
              <a:rPr lang="zh-CN" altLang="en-US" sz="5400" b="1" dirty="0">
                <a:latin typeface="+mn-lt"/>
              </a:rPr>
              <a:t> </a:t>
            </a:r>
            <a:r>
              <a:rPr lang="en-US" altLang="zh-CN" sz="5400" b="1" dirty="0">
                <a:latin typeface="+mn-lt"/>
              </a:rPr>
              <a:t>-</a:t>
            </a:r>
            <a:r>
              <a:rPr lang="zh-CN" altLang="en-US" sz="5400" b="1" dirty="0">
                <a:latin typeface="+mn-lt"/>
              </a:rPr>
              <a:t> </a:t>
            </a:r>
            <a:r>
              <a:rPr lang="en-US" altLang="zh-CN" sz="5400" b="1" dirty="0">
                <a:latin typeface="+mn-lt"/>
              </a:rPr>
              <a:t>3</a:t>
            </a:r>
            <a:endParaRPr lang="en-US" sz="5400" b="1" dirty="0">
              <a:latin typeface="+mn-lt"/>
            </a:endParaRPr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4043288" y="2485044"/>
            <a:ext cx="1420582" cy="138499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21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A,B </a:t>
            </a:r>
            <a:r>
              <a:rPr lang="en-US" sz="21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100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1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C</a:t>
            </a:r>
            <a:endParaRPr lang="en-US" sz="2100" dirty="0">
              <a:solidFill>
                <a:srgbClr val="C0504D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sz="21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A,D </a:t>
            </a:r>
            <a:r>
              <a:rPr lang="en-US" sz="21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100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1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E</a:t>
            </a:r>
            <a:endParaRPr lang="en-US" sz="2100" dirty="0">
              <a:solidFill>
                <a:srgbClr val="C0504D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zh-CN" altLang="en-US" sz="21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1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B </a:t>
            </a:r>
            <a:r>
              <a:rPr lang="en-US" sz="21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1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 D</a:t>
            </a:r>
            <a:endParaRPr lang="en-US" sz="2100" dirty="0">
              <a:solidFill>
                <a:srgbClr val="C0504D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sz="21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A,F </a:t>
            </a:r>
            <a:r>
              <a:rPr lang="en-US" sz="21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100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1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B</a:t>
            </a:r>
            <a:endParaRPr lang="en-US" sz="2100" dirty="0">
              <a:solidFill>
                <a:srgbClr val="C0504D"/>
              </a:solidFill>
              <a:latin typeface="Menlo" charset="0"/>
              <a:ea typeface="Menlo" charset="0"/>
              <a:cs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0686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Exercise</a:t>
            </a:r>
            <a:r>
              <a:rPr lang="zh-CN" altLang="en-US" dirty="0"/>
              <a:t> </a:t>
            </a:r>
            <a:r>
              <a:rPr lang="en-US" altLang="zh-CN" dirty="0"/>
              <a:t>-</a:t>
            </a:r>
            <a:r>
              <a:rPr lang="zh-CN" altLang="en-US" dirty="0"/>
              <a:t> </a:t>
            </a:r>
            <a:r>
              <a:rPr lang="en-US" altLang="zh-CN" dirty="0" smtClean="0"/>
              <a:t>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Find</a:t>
            </a:r>
            <a:r>
              <a:rPr lang="zh-CN" altLang="en-US" dirty="0" smtClean="0"/>
              <a:t> </a:t>
            </a:r>
            <a:r>
              <a:rPr lang="en-US" altLang="zh-CN" dirty="0" smtClean="0"/>
              <a:t>all</a:t>
            </a:r>
            <a:r>
              <a:rPr lang="zh-CN" altLang="en-US" dirty="0" smtClean="0"/>
              <a:t> </a:t>
            </a:r>
            <a:r>
              <a:rPr lang="en-US" altLang="zh-CN" dirty="0" smtClean="0"/>
              <a:t>FD’s</a:t>
            </a:r>
            <a:r>
              <a:rPr lang="zh-CN" altLang="en-US" dirty="0" smtClean="0"/>
              <a:t> </a:t>
            </a:r>
            <a:r>
              <a:rPr lang="en-US" altLang="zh-CN" dirty="0" smtClean="0"/>
              <a:t>implied</a:t>
            </a:r>
            <a:r>
              <a:rPr lang="zh-CN" altLang="en-US" dirty="0" smtClean="0"/>
              <a:t> </a:t>
            </a:r>
            <a:r>
              <a:rPr lang="en-US" altLang="zh-CN" dirty="0" smtClean="0"/>
              <a:t>by</a:t>
            </a:r>
            <a:r>
              <a:rPr lang="zh-CN" alt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41</a:t>
            </a:fld>
            <a:endParaRPr lang="en-US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3415246" y="2581687"/>
            <a:ext cx="2210639" cy="124639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A,B 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400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 </a:t>
            </a:r>
            <a:r>
              <a:rPr lang="en-US" sz="2400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C</a:t>
            </a:r>
            <a:br>
              <a:rPr lang="en-US" sz="2400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A,D 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400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 B</a:t>
            </a:r>
          </a:p>
          <a:p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B   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400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 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3986" y="4791968"/>
            <a:ext cx="927504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/>
              <a:t>Requirements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zh-CN" sz="2000" b="1" dirty="0" smtClean="0"/>
              <a:t>Non-trivial</a:t>
            </a:r>
            <a:r>
              <a:rPr lang="zh-CN" altLang="en-US" sz="2000" b="1" dirty="0" smtClean="0"/>
              <a:t> </a:t>
            </a:r>
            <a:r>
              <a:rPr lang="en-US" altLang="zh-CN" sz="2000" dirty="0" smtClean="0"/>
              <a:t>FD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(i.e.,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no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need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to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return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A,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B</a:t>
            </a:r>
            <a:r>
              <a:rPr lang="zh-CN" altLang="en-US" sz="2000" dirty="0" smtClean="0"/>
              <a:t> </a:t>
            </a:r>
            <a:r>
              <a:rPr lang="en-US" sz="2000" dirty="0" smtClean="0">
                <a:solidFill>
                  <a:prstClr val="black"/>
                </a:solidFill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zh-CN" altLang="en-US" sz="2000" dirty="0" smtClean="0">
                <a:solidFill>
                  <a:prstClr val="black"/>
                </a:solidFill>
                <a:ea typeface="Menlo" charset="0"/>
                <a:cs typeface="Menlo" charset="0"/>
                <a:sym typeface="Wingdings" charset="2"/>
              </a:rPr>
              <a:t> </a:t>
            </a:r>
            <a:r>
              <a:rPr lang="en-US" altLang="zh-CN" sz="2000" dirty="0" smtClean="0">
                <a:solidFill>
                  <a:prstClr val="black"/>
                </a:solidFill>
                <a:ea typeface="Menlo" charset="0"/>
                <a:cs typeface="Menlo" charset="0"/>
                <a:sym typeface="Wingdings" charset="2"/>
              </a:rPr>
              <a:t>A)</a:t>
            </a:r>
            <a:r>
              <a:rPr lang="zh-CN" altLang="en-US" sz="2000" dirty="0" smtClean="0">
                <a:solidFill>
                  <a:prstClr val="black"/>
                </a:solidFill>
                <a:ea typeface="Menlo" charset="0"/>
                <a:cs typeface="Menlo" charset="0"/>
                <a:sym typeface="Wingdings" charset="2"/>
              </a:rPr>
              <a:t> </a:t>
            </a:r>
            <a:endParaRPr lang="en-US" altLang="zh-CN" sz="2000" dirty="0" smtClean="0">
              <a:solidFill>
                <a:prstClr val="black"/>
              </a:solidFill>
              <a:ea typeface="Menlo" charset="0"/>
              <a:cs typeface="Menlo" charset="0"/>
              <a:sym typeface="Wingdings" charset="2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zh-CN" sz="2000" dirty="0" smtClean="0">
                <a:solidFill>
                  <a:prstClr val="black"/>
                </a:solidFill>
                <a:ea typeface="Menlo" charset="0"/>
                <a:cs typeface="Menlo" charset="0"/>
                <a:sym typeface="Wingdings" charset="2"/>
              </a:rPr>
              <a:t>The</a:t>
            </a:r>
            <a:r>
              <a:rPr lang="zh-CN" altLang="en-US" sz="2000" dirty="0" smtClean="0">
                <a:solidFill>
                  <a:prstClr val="black"/>
                </a:solidFill>
                <a:ea typeface="Menlo" charset="0"/>
                <a:cs typeface="Menlo" charset="0"/>
                <a:sym typeface="Wingdings" charset="2"/>
              </a:rPr>
              <a:t> </a:t>
            </a:r>
            <a:r>
              <a:rPr lang="en-US" altLang="zh-CN" sz="2000" dirty="0" smtClean="0">
                <a:solidFill>
                  <a:prstClr val="black"/>
                </a:solidFill>
                <a:ea typeface="Menlo" charset="0"/>
                <a:cs typeface="Menlo" charset="0"/>
                <a:sym typeface="Wingdings" charset="2"/>
              </a:rPr>
              <a:t>right-hand</a:t>
            </a:r>
            <a:r>
              <a:rPr lang="zh-CN" altLang="en-US" sz="2000" dirty="0" smtClean="0">
                <a:solidFill>
                  <a:prstClr val="black"/>
                </a:solidFill>
                <a:ea typeface="Menlo" charset="0"/>
                <a:cs typeface="Menlo" charset="0"/>
                <a:sym typeface="Wingdings" charset="2"/>
              </a:rPr>
              <a:t> </a:t>
            </a:r>
            <a:r>
              <a:rPr lang="en-US" altLang="zh-CN" sz="2000" dirty="0" smtClean="0">
                <a:solidFill>
                  <a:prstClr val="black"/>
                </a:solidFill>
                <a:ea typeface="Menlo" charset="0"/>
                <a:cs typeface="Menlo" charset="0"/>
                <a:sym typeface="Wingdings" charset="2"/>
              </a:rPr>
              <a:t>side</a:t>
            </a:r>
            <a:r>
              <a:rPr lang="zh-CN" altLang="en-US" sz="2000" dirty="0" smtClean="0">
                <a:solidFill>
                  <a:prstClr val="black"/>
                </a:solidFill>
                <a:ea typeface="Menlo" charset="0"/>
                <a:cs typeface="Menlo" charset="0"/>
                <a:sym typeface="Wingdings" charset="2"/>
              </a:rPr>
              <a:t> </a:t>
            </a:r>
            <a:r>
              <a:rPr lang="en-US" altLang="zh-CN" sz="2000" dirty="0" smtClean="0">
                <a:solidFill>
                  <a:prstClr val="black"/>
                </a:solidFill>
                <a:ea typeface="Menlo" charset="0"/>
                <a:cs typeface="Menlo" charset="0"/>
                <a:sym typeface="Wingdings" charset="2"/>
              </a:rPr>
              <a:t>contains</a:t>
            </a:r>
            <a:r>
              <a:rPr lang="zh-CN" altLang="en-US" sz="2000" dirty="0" smtClean="0">
                <a:solidFill>
                  <a:prstClr val="black"/>
                </a:solidFill>
                <a:ea typeface="Menlo" charset="0"/>
                <a:cs typeface="Menlo" charset="0"/>
                <a:sym typeface="Wingdings" charset="2"/>
              </a:rPr>
              <a:t> </a:t>
            </a:r>
            <a:r>
              <a:rPr lang="en-US" altLang="zh-CN" sz="2000" b="1" dirty="0" smtClean="0">
                <a:solidFill>
                  <a:prstClr val="black"/>
                </a:solidFill>
                <a:ea typeface="Menlo" charset="0"/>
                <a:cs typeface="Menlo" charset="0"/>
                <a:sym typeface="Wingdings" charset="2"/>
              </a:rPr>
              <a:t>a</a:t>
            </a:r>
            <a:r>
              <a:rPr lang="zh-CN" altLang="en-US" sz="2000" b="1" dirty="0" smtClean="0">
                <a:solidFill>
                  <a:prstClr val="black"/>
                </a:solidFill>
                <a:ea typeface="Menlo" charset="0"/>
                <a:cs typeface="Menlo" charset="0"/>
                <a:sym typeface="Wingdings" charset="2"/>
              </a:rPr>
              <a:t> </a:t>
            </a:r>
            <a:r>
              <a:rPr lang="en-US" altLang="zh-CN" sz="2000" b="1" dirty="0" smtClean="0">
                <a:solidFill>
                  <a:prstClr val="black"/>
                </a:solidFill>
                <a:ea typeface="Menlo" charset="0"/>
                <a:cs typeface="Menlo" charset="0"/>
                <a:sym typeface="Wingdings" charset="2"/>
              </a:rPr>
              <a:t>single</a:t>
            </a:r>
            <a:r>
              <a:rPr lang="zh-CN" altLang="en-US" sz="2000" b="1" dirty="0" smtClean="0">
                <a:solidFill>
                  <a:prstClr val="black"/>
                </a:solidFill>
                <a:ea typeface="Menlo" charset="0"/>
                <a:cs typeface="Menlo" charset="0"/>
                <a:sym typeface="Wingdings" charset="2"/>
              </a:rPr>
              <a:t> </a:t>
            </a:r>
            <a:r>
              <a:rPr lang="en-US" altLang="zh-CN" sz="2000" dirty="0" smtClean="0">
                <a:solidFill>
                  <a:prstClr val="black"/>
                </a:solidFill>
                <a:ea typeface="Menlo" charset="0"/>
                <a:cs typeface="Menlo" charset="0"/>
                <a:sym typeface="Wingdings" charset="2"/>
              </a:rPr>
              <a:t>attribute</a:t>
            </a:r>
            <a:r>
              <a:rPr lang="zh-CN" altLang="en-US" sz="2000" dirty="0" smtClean="0">
                <a:solidFill>
                  <a:prstClr val="black"/>
                </a:solidFill>
                <a:ea typeface="Menlo" charset="0"/>
                <a:cs typeface="Menlo" charset="0"/>
                <a:sym typeface="Wingdings" charset="2"/>
              </a:rPr>
              <a:t> </a:t>
            </a:r>
            <a:r>
              <a:rPr lang="en-US" altLang="zh-CN" sz="2000" dirty="0" smtClean="0">
                <a:solidFill>
                  <a:prstClr val="black"/>
                </a:solidFill>
                <a:ea typeface="Menlo" charset="0"/>
                <a:cs typeface="Menlo" charset="0"/>
                <a:sym typeface="Wingdings" charset="2"/>
              </a:rPr>
              <a:t>(i.e.,</a:t>
            </a:r>
            <a:r>
              <a:rPr lang="zh-CN" altLang="en-US" sz="2000" dirty="0" smtClean="0">
                <a:solidFill>
                  <a:prstClr val="black"/>
                </a:solidFill>
                <a:ea typeface="Menlo" charset="0"/>
                <a:cs typeface="Menlo" charset="0"/>
                <a:sym typeface="Wingdings" charset="2"/>
              </a:rPr>
              <a:t> </a:t>
            </a:r>
            <a:r>
              <a:rPr lang="en-US" altLang="zh-CN" sz="2000" dirty="0" smtClean="0">
                <a:solidFill>
                  <a:prstClr val="black"/>
                </a:solidFill>
                <a:ea typeface="Menlo" charset="0"/>
                <a:cs typeface="Menlo" charset="0"/>
                <a:sym typeface="Wingdings" charset="2"/>
              </a:rPr>
              <a:t>no</a:t>
            </a:r>
            <a:r>
              <a:rPr lang="zh-CN" altLang="en-US" sz="2000" dirty="0" smtClean="0">
                <a:solidFill>
                  <a:prstClr val="black"/>
                </a:solidFill>
                <a:ea typeface="Menlo" charset="0"/>
                <a:cs typeface="Menlo" charset="0"/>
                <a:sym typeface="Wingdings" charset="2"/>
              </a:rPr>
              <a:t> </a:t>
            </a:r>
            <a:r>
              <a:rPr lang="en-US" altLang="zh-CN" sz="2000" dirty="0" smtClean="0">
                <a:solidFill>
                  <a:prstClr val="black"/>
                </a:solidFill>
                <a:ea typeface="Menlo" charset="0"/>
                <a:cs typeface="Menlo" charset="0"/>
                <a:sym typeface="Wingdings" charset="2"/>
              </a:rPr>
              <a:t>need</a:t>
            </a:r>
            <a:r>
              <a:rPr lang="zh-CN" altLang="en-US" sz="2000" dirty="0" smtClean="0">
                <a:solidFill>
                  <a:prstClr val="black"/>
                </a:solidFill>
                <a:ea typeface="Menlo" charset="0"/>
                <a:cs typeface="Menlo" charset="0"/>
                <a:sym typeface="Wingdings" charset="2"/>
              </a:rPr>
              <a:t> </a:t>
            </a:r>
            <a:r>
              <a:rPr lang="en-US" altLang="zh-CN" sz="2000" dirty="0" smtClean="0">
                <a:solidFill>
                  <a:prstClr val="black"/>
                </a:solidFill>
                <a:ea typeface="Menlo" charset="0"/>
                <a:cs typeface="Menlo" charset="0"/>
                <a:sym typeface="Wingdings" charset="2"/>
              </a:rPr>
              <a:t>to</a:t>
            </a:r>
            <a:r>
              <a:rPr lang="zh-CN" altLang="en-US" sz="2000" dirty="0" smtClean="0">
                <a:solidFill>
                  <a:prstClr val="black"/>
                </a:solidFill>
                <a:ea typeface="Menlo" charset="0"/>
                <a:cs typeface="Menlo" charset="0"/>
                <a:sym typeface="Wingdings" charset="2"/>
              </a:rPr>
              <a:t> </a:t>
            </a:r>
            <a:r>
              <a:rPr lang="en-US" altLang="zh-CN" sz="2000" dirty="0" smtClean="0">
                <a:solidFill>
                  <a:prstClr val="black"/>
                </a:solidFill>
                <a:ea typeface="Menlo" charset="0"/>
                <a:cs typeface="Menlo" charset="0"/>
                <a:sym typeface="Wingdings" charset="2"/>
              </a:rPr>
              <a:t>return</a:t>
            </a:r>
            <a:r>
              <a:rPr lang="zh-CN" altLang="en-US" sz="2000" dirty="0" smtClean="0">
                <a:solidFill>
                  <a:prstClr val="black"/>
                </a:solidFill>
                <a:ea typeface="Menlo" charset="0"/>
                <a:cs typeface="Menlo" charset="0"/>
                <a:sym typeface="Wingdings" charset="2"/>
              </a:rPr>
              <a:t> </a:t>
            </a:r>
            <a:r>
              <a:rPr lang="en-US" altLang="zh-CN" sz="2000" dirty="0"/>
              <a:t>A,</a:t>
            </a:r>
            <a:r>
              <a:rPr lang="zh-CN" altLang="en-US" sz="2000" dirty="0"/>
              <a:t> </a:t>
            </a:r>
            <a:r>
              <a:rPr lang="en-US" altLang="zh-CN" sz="2000" dirty="0"/>
              <a:t>B</a:t>
            </a:r>
            <a:r>
              <a:rPr lang="zh-CN" altLang="en-US" sz="2000" dirty="0"/>
              <a:t> </a:t>
            </a:r>
            <a:r>
              <a:rPr lang="en-US" sz="2000" dirty="0">
                <a:solidFill>
                  <a:prstClr val="black"/>
                </a:solidFill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zh-CN" altLang="en-US" sz="2000" dirty="0">
                <a:solidFill>
                  <a:prstClr val="black"/>
                </a:solidFill>
                <a:ea typeface="Menlo" charset="0"/>
                <a:cs typeface="Menlo" charset="0"/>
                <a:sym typeface="Wingdings" charset="2"/>
              </a:rPr>
              <a:t> </a:t>
            </a:r>
            <a:r>
              <a:rPr lang="en-US" altLang="zh-CN" sz="2000" dirty="0" smtClean="0">
                <a:solidFill>
                  <a:prstClr val="black"/>
                </a:solidFill>
                <a:ea typeface="Menlo" charset="0"/>
                <a:cs typeface="Menlo" charset="0"/>
                <a:sym typeface="Wingdings" charset="2"/>
              </a:rPr>
              <a:t>C,</a:t>
            </a:r>
            <a:r>
              <a:rPr lang="zh-CN" altLang="en-US" sz="2000" dirty="0" smtClean="0">
                <a:solidFill>
                  <a:prstClr val="black"/>
                </a:solidFill>
                <a:ea typeface="Menlo" charset="0"/>
                <a:cs typeface="Menlo" charset="0"/>
                <a:sym typeface="Wingdings" charset="2"/>
              </a:rPr>
              <a:t> </a:t>
            </a:r>
            <a:r>
              <a:rPr lang="en-US" altLang="zh-CN" sz="2000" dirty="0" smtClean="0">
                <a:solidFill>
                  <a:prstClr val="black"/>
                </a:solidFill>
                <a:ea typeface="Menlo" charset="0"/>
                <a:cs typeface="Menlo" charset="0"/>
                <a:sym typeface="Wingdings" charset="2"/>
              </a:rPr>
              <a:t>D)</a:t>
            </a:r>
            <a:r>
              <a:rPr lang="zh-CN" altLang="en-US" sz="2000" dirty="0" smtClean="0"/>
              <a:t>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95504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8BF55-C934-964E-B123-12970A1453E0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42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47138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28865"/>
            <a:ext cx="7886700" cy="994172"/>
          </a:xfrm>
        </p:spPr>
        <p:txBody>
          <a:bodyPr/>
          <a:lstStyle/>
          <a:p>
            <a:r>
              <a:rPr lang="en-US" altLang="zh-CN" b="1" dirty="0">
                <a:latin typeface="+mn-lt"/>
              </a:rPr>
              <a:t>Exercise</a:t>
            </a:r>
            <a:r>
              <a:rPr lang="zh-CN" altLang="en-US" b="1" dirty="0">
                <a:latin typeface="+mn-lt"/>
              </a:rPr>
              <a:t> </a:t>
            </a:r>
            <a:r>
              <a:rPr lang="en-US" altLang="zh-CN" b="1" dirty="0">
                <a:latin typeface="+mn-lt"/>
              </a:rPr>
              <a:t>-</a:t>
            </a:r>
            <a:r>
              <a:rPr lang="zh-CN" altLang="en-US" b="1" dirty="0">
                <a:latin typeface="+mn-lt"/>
              </a:rPr>
              <a:t> </a:t>
            </a:r>
            <a:r>
              <a:rPr lang="en-US" altLang="zh-CN" b="1" dirty="0">
                <a:latin typeface="+mn-lt"/>
              </a:rPr>
              <a:t>4</a:t>
            </a:r>
            <a:endParaRPr lang="en-US" b="1" dirty="0">
              <a:latin typeface="+mn-lt"/>
            </a:endParaRPr>
          </a:p>
        </p:txBody>
      </p:sp>
      <p:sp>
        <p:nvSpPr>
          <p:cNvPr id="347141" name="Text Box 5"/>
          <p:cNvSpPr txBox="1">
            <a:spLocks noChangeArrowheads="1"/>
          </p:cNvSpPr>
          <p:nvPr/>
        </p:nvSpPr>
        <p:spPr bwMode="auto">
          <a:xfrm>
            <a:off x="642312" y="1555160"/>
            <a:ext cx="5595763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100" b="1" dirty="0">
                <a:solidFill>
                  <a:prstClr val="black"/>
                </a:solidFill>
                <a:latin typeface="Calibri"/>
              </a:rPr>
              <a:t>Step 1: Compute X</a:t>
            </a:r>
            <a:r>
              <a:rPr lang="en-US" sz="2100" b="1" baseline="30000" dirty="0">
                <a:solidFill>
                  <a:prstClr val="black"/>
                </a:solidFill>
                <a:latin typeface="Calibri"/>
              </a:rPr>
              <a:t>+</a:t>
            </a:r>
            <a:r>
              <a:rPr lang="en-US" sz="2100" b="1" dirty="0">
                <a:solidFill>
                  <a:prstClr val="black"/>
                </a:solidFill>
                <a:latin typeface="Calibri"/>
              </a:rPr>
              <a:t>, for every set of attributes X:</a:t>
            </a:r>
          </a:p>
        </p:txBody>
      </p:sp>
      <p:sp>
        <p:nvSpPr>
          <p:cNvPr id="347142" name="Text Box 6"/>
          <p:cNvSpPr txBox="1">
            <a:spLocks noChangeArrowheads="1"/>
          </p:cNvSpPr>
          <p:nvPr/>
        </p:nvSpPr>
        <p:spPr bwMode="auto">
          <a:xfrm>
            <a:off x="811765" y="2291596"/>
            <a:ext cx="6228524" cy="424731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{A}</a:t>
            </a:r>
            <a:r>
              <a:rPr lang="en-US" baseline="300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=</a:t>
            </a:r>
            <a:r>
              <a:rPr lang="zh-CN" altLang="en-US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?</a:t>
            </a:r>
            <a:endParaRPr lang="en-US" dirty="0" smtClean="0">
              <a:solidFill>
                <a:srgbClr val="C00000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{B}</a:t>
            </a:r>
            <a:r>
              <a:rPr lang="en-US" baseline="300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 =</a:t>
            </a:r>
            <a:r>
              <a:rPr lang="zh-CN" altLang="en-US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?</a:t>
            </a:r>
            <a:endParaRPr lang="en-US" dirty="0" smtClean="0">
              <a:solidFill>
                <a:srgbClr val="C00000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{C}</a:t>
            </a:r>
            <a:r>
              <a:rPr lang="en-US" baseline="300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 =</a:t>
            </a:r>
            <a:r>
              <a:rPr lang="zh-CN" altLang="en-US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?</a:t>
            </a:r>
            <a:endParaRPr lang="en-US" dirty="0" smtClean="0">
              <a:solidFill>
                <a:srgbClr val="C00000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{D}</a:t>
            </a:r>
            <a:r>
              <a:rPr lang="en-US" baseline="300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 =</a:t>
            </a:r>
            <a:r>
              <a:rPr lang="zh-CN" altLang="en-US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?</a:t>
            </a:r>
            <a:endParaRPr lang="en-US" dirty="0" smtClean="0">
              <a:solidFill>
                <a:srgbClr val="C00000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</a:t>
            </a:r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A,B}</a:t>
            </a:r>
            <a:r>
              <a:rPr lang="en-US" baseline="300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 = </a:t>
            </a:r>
            <a:r>
              <a:rPr lang="en-US" altLang="zh-CN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?</a:t>
            </a:r>
          </a:p>
          <a:p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</a:t>
            </a:r>
            <a:r>
              <a:rPr lang="en-US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A,</a:t>
            </a:r>
            <a:r>
              <a:rPr lang="en-US" altLang="zh-CN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C</a:t>
            </a:r>
            <a:r>
              <a:rPr lang="en-US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}</a:t>
            </a:r>
            <a:r>
              <a:rPr lang="en-US" baseline="300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= </a:t>
            </a:r>
            <a:r>
              <a:rPr lang="en-US" altLang="zh-CN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?</a:t>
            </a:r>
            <a:endParaRPr lang="en-US" dirty="0" smtClean="0">
              <a:solidFill>
                <a:srgbClr val="C00000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</a:t>
            </a:r>
            <a:r>
              <a:rPr lang="en-US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A,</a:t>
            </a:r>
            <a:r>
              <a:rPr lang="en-US" altLang="zh-CN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D</a:t>
            </a:r>
            <a:r>
              <a:rPr lang="en-US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}</a:t>
            </a:r>
            <a:r>
              <a:rPr lang="en-US" baseline="300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= </a:t>
            </a:r>
            <a:r>
              <a:rPr lang="en-US" altLang="zh-CN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?</a:t>
            </a:r>
            <a:endParaRPr lang="en-US" dirty="0" smtClean="0">
              <a:solidFill>
                <a:srgbClr val="C00000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</a:t>
            </a:r>
            <a:r>
              <a:rPr lang="en-US" altLang="zh-CN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B</a:t>
            </a:r>
            <a:r>
              <a:rPr lang="en-US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,</a:t>
            </a:r>
            <a:r>
              <a:rPr lang="en-US" altLang="zh-CN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C</a:t>
            </a:r>
            <a:r>
              <a:rPr lang="en-US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}</a:t>
            </a:r>
            <a:r>
              <a:rPr lang="en-US" baseline="300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= </a:t>
            </a:r>
            <a:r>
              <a:rPr lang="en-US" altLang="zh-CN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?</a:t>
            </a:r>
            <a:endParaRPr lang="en-US" dirty="0" smtClean="0">
              <a:solidFill>
                <a:srgbClr val="C00000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</a:t>
            </a:r>
            <a:r>
              <a:rPr lang="en-US" altLang="zh-CN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B</a:t>
            </a:r>
            <a:r>
              <a:rPr lang="en-US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,</a:t>
            </a:r>
            <a:r>
              <a:rPr lang="en-US" altLang="zh-CN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D</a:t>
            </a:r>
            <a:r>
              <a:rPr lang="en-US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}</a:t>
            </a:r>
            <a:r>
              <a:rPr lang="en-US" baseline="300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= </a:t>
            </a:r>
            <a:r>
              <a:rPr lang="en-US" altLang="zh-CN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?</a:t>
            </a:r>
            <a:endParaRPr lang="en-US" dirty="0" smtClean="0">
              <a:solidFill>
                <a:srgbClr val="C00000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</a:t>
            </a:r>
            <a:r>
              <a:rPr lang="en-US" altLang="zh-CN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C</a:t>
            </a:r>
            <a:r>
              <a:rPr lang="en-US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,</a:t>
            </a:r>
            <a:r>
              <a:rPr lang="en-US" altLang="zh-CN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D</a:t>
            </a:r>
            <a:r>
              <a:rPr lang="en-US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}</a:t>
            </a:r>
            <a:r>
              <a:rPr lang="en-US" baseline="300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= </a:t>
            </a:r>
            <a:r>
              <a:rPr lang="en-US" altLang="zh-CN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?</a:t>
            </a:r>
            <a:endParaRPr lang="en-US" dirty="0" smtClean="0">
              <a:solidFill>
                <a:srgbClr val="C00000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{A,</a:t>
            </a:r>
            <a:r>
              <a:rPr lang="en-US" altLang="zh-CN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B,C</a:t>
            </a:r>
            <a:r>
              <a:rPr lang="en-US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}</a:t>
            </a:r>
            <a:r>
              <a:rPr lang="en-US" baseline="300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 = </a:t>
            </a:r>
            <a:r>
              <a:rPr lang="en-US" altLang="zh-CN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?</a:t>
            </a:r>
            <a:endParaRPr lang="en-US" dirty="0" smtClean="0">
              <a:solidFill>
                <a:srgbClr val="C00000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{A,</a:t>
            </a:r>
            <a:r>
              <a:rPr lang="en-US" altLang="zh-CN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B,</a:t>
            </a:r>
            <a:r>
              <a:rPr lang="en-US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D</a:t>
            </a:r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}</a:t>
            </a:r>
            <a:r>
              <a:rPr lang="en-US" baseline="300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 = </a:t>
            </a:r>
            <a:r>
              <a:rPr lang="en-US" altLang="zh-CN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?</a:t>
            </a:r>
            <a:endParaRPr lang="en-US" dirty="0">
              <a:solidFill>
                <a:srgbClr val="C00000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</a:t>
            </a:r>
            <a:r>
              <a:rPr lang="en-US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A,</a:t>
            </a:r>
            <a:r>
              <a:rPr lang="en-US" altLang="zh-CN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C</a:t>
            </a:r>
            <a:r>
              <a:rPr lang="en-US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,</a:t>
            </a:r>
            <a:r>
              <a:rPr lang="en-US" altLang="zh-CN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D</a:t>
            </a:r>
            <a:r>
              <a:rPr lang="en-US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}</a:t>
            </a:r>
            <a:r>
              <a:rPr lang="en-US" baseline="300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= </a:t>
            </a:r>
            <a:r>
              <a:rPr lang="en-US" altLang="zh-CN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?</a:t>
            </a:r>
          </a:p>
          <a:p>
            <a:r>
              <a:rPr lang="en-US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</a:t>
            </a:r>
            <a:r>
              <a:rPr lang="en-US" altLang="zh-CN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B</a:t>
            </a:r>
            <a:r>
              <a:rPr lang="en-US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,</a:t>
            </a:r>
            <a:r>
              <a:rPr lang="en-US" altLang="zh-CN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C</a:t>
            </a:r>
            <a:r>
              <a:rPr lang="en-US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,</a:t>
            </a:r>
            <a:r>
              <a:rPr lang="en-US" altLang="zh-CN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D</a:t>
            </a:r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}</a:t>
            </a:r>
            <a:r>
              <a:rPr lang="en-US" baseline="300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 = </a:t>
            </a:r>
            <a:r>
              <a:rPr lang="en-US" altLang="zh-CN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?</a:t>
            </a:r>
            <a:endParaRPr lang="en-US" dirty="0">
              <a:solidFill>
                <a:srgbClr val="C00000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{A,B,C,D}</a:t>
            </a:r>
            <a:r>
              <a:rPr lang="en-US" baseline="300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 = </a:t>
            </a:r>
            <a:r>
              <a:rPr lang="en-US" altLang="zh-CN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?</a:t>
            </a:r>
            <a:endParaRPr lang="en-US" dirty="0">
              <a:solidFill>
                <a:srgbClr val="C00000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7154091" y="216220"/>
            <a:ext cx="1247457" cy="92333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A,B 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 </a:t>
            </a:r>
            <a:r>
              <a:rPr lang="en-US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C</a:t>
            </a:r>
            <a:br>
              <a:rPr lang="en-US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A,D 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 B</a:t>
            </a:r>
          </a:p>
          <a:p>
            <a:r>
              <a:rPr lang="en-US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B   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 D</a:t>
            </a:r>
          </a:p>
        </p:txBody>
      </p:sp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5990450" y="378240"/>
            <a:ext cx="10498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Calibri"/>
              </a:rPr>
              <a:t>Given 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F =</a:t>
            </a:r>
          </a:p>
        </p:txBody>
      </p:sp>
    </p:spTree>
    <p:extLst>
      <p:ext uri="{BB962C8B-B14F-4D97-AF65-F5344CB8AC3E}">
        <p14:creationId xmlns:p14="http://schemas.microsoft.com/office/powerpoint/2010/main" val="256370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8BF55-C934-964E-B123-12970A1453E0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47138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28865"/>
            <a:ext cx="7886700" cy="994172"/>
          </a:xfrm>
        </p:spPr>
        <p:txBody>
          <a:bodyPr/>
          <a:lstStyle/>
          <a:p>
            <a:r>
              <a:rPr lang="en-US" altLang="zh-CN" b="1" dirty="0">
                <a:latin typeface="+mn-lt"/>
              </a:rPr>
              <a:t>Exercise</a:t>
            </a:r>
            <a:r>
              <a:rPr lang="zh-CN" altLang="en-US" b="1" dirty="0">
                <a:latin typeface="+mn-lt"/>
              </a:rPr>
              <a:t> </a:t>
            </a:r>
            <a:r>
              <a:rPr lang="en-US" altLang="zh-CN" b="1" dirty="0">
                <a:latin typeface="+mn-lt"/>
              </a:rPr>
              <a:t>-</a:t>
            </a:r>
            <a:r>
              <a:rPr lang="zh-CN" altLang="en-US" b="1" dirty="0">
                <a:latin typeface="+mn-lt"/>
              </a:rPr>
              <a:t> </a:t>
            </a:r>
            <a:r>
              <a:rPr lang="en-US" altLang="zh-CN" b="1" dirty="0">
                <a:latin typeface="+mn-lt"/>
              </a:rPr>
              <a:t>4</a:t>
            </a:r>
            <a:endParaRPr lang="en-US" b="1" dirty="0">
              <a:latin typeface="+mn-lt"/>
            </a:endParaRPr>
          </a:p>
        </p:txBody>
      </p:sp>
      <p:sp>
        <p:nvSpPr>
          <p:cNvPr id="347141" name="Text Box 5"/>
          <p:cNvSpPr txBox="1">
            <a:spLocks noChangeArrowheads="1"/>
          </p:cNvSpPr>
          <p:nvPr/>
        </p:nvSpPr>
        <p:spPr bwMode="auto">
          <a:xfrm>
            <a:off x="642312" y="1555160"/>
            <a:ext cx="5595763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100" b="1" dirty="0">
                <a:solidFill>
                  <a:prstClr val="black"/>
                </a:solidFill>
                <a:latin typeface="Calibri"/>
              </a:rPr>
              <a:t>Step 1: Compute X</a:t>
            </a:r>
            <a:r>
              <a:rPr lang="en-US" sz="2100" b="1" baseline="30000" dirty="0">
                <a:solidFill>
                  <a:prstClr val="black"/>
                </a:solidFill>
                <a:latin typeface="Calibri"/>
              </a:rPr>
              <a:t>+</a:t>
            </a:r>
            <a:r>
              <a:rPr lang="en-US" sz="2100" b="1" dirty="0">
                <a:solidFill>
                  <a:prstClr val="black"/>
                </a:solidFill>
                <a:latin typeface="Calibri"/>
              </a:rPr>
              <a:t>, for every set of attributes X:</a:t>
            </a:r>
          </a:p>
        </p:txBody>
      </p:sp>
      <p:sp>
        <p:nvSpPr>
          <p:cNvPr id="347142" name="Text Box 6"/>
          <p:cNvSpPr txBox="1">
            <a:spLocks noChangeArrowheads="1"/>
          </p:cNvSpPr>
          <p:nvPr/>
        </p:nvSpPr>
        <p:spPr bwMode="auto">
          <a:xfrm>
            <a:off x="642312" y="2109034"/>
            <a:ext cx="6228524" cy="424731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{A}</a:t>
            </a:r>
            <a:r>
              <a:rPr lang="en-US" baseline="300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 = {A}</a:t>
            </a:r>
          </a:p>
          <a:p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{B}</a:t>
            </a:r>
            <a:r>
              <a:rPr lang="en-US" baseline="300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 = {B,D}</a:t>
            </a:r>
          </a:p>
          <a:p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{C}</a:t>
            </a:r>
            <a:r>
              <a:rPr lang="en-US" baseline="300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 = {C}</a:t>
            </a:r>
          </a:p>
          <a:p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{D}</a:t>
            </a:r>
            <a:r>
              <a:rPr lang="en-US" baseline="300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 = {D}</a:t>
            </a:r>
          </a:p>
          <a:p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{A,B}</a:t>
            </a:r>
            <a:r>
              <a:rPr lang="en-US" baseline="300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 = {A,B,C,D}</a:t>
            </a:r>
          </a:p>
          <a:p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{A,C}</a:t>
            </a:r>
            <a:r>
              <a:rPr lang="en-US" baseline="300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 = {A,C}</a:t>
            </a:r>
          </a:p>
          <a:p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{A,D}</a:t>
            </a:r>
            <a:r>
              <a:rPr lang="en-US" baseline="300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 = {A,B,C,D</a:t>
            </a:r>
            <a:r>
              <a:rPr lang="en-US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}</a:t>
            </a:r>
          </a:p>
          <a:p>
            <a:r>
              <a:rPr lang="en-US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</a:t>
            </a:r>
            <a:r>
              <a:rPr lang="en-US" altLang="zh-CN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B</a:t>
            </a:r>
            <a:r>
              <a:rPr lang="en-US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,</a:t>
            </a:r>
            <a:r>
              <a:rPr lang="en-US" altLang="zh-CN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C</a:t>
            </a:r>
            <a:r>
              <a:rPr lang="en-US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}</a:t>
            </a:r>
            <a:r>
              <a:rPr lang="en-US" baseline="300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= </a:t>
            </a:r>
            <a:r>
              <a:rPr lang="en-US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{B,C,D</a:t>
            </a:r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}</a:t>
            </a:r>
          </a:p>
          <a:p>
            <a:r>
              <a:rPr lang="en-US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</a:t>
            </a:r>
            <a:r>
              <a:rPr lang="en-US" altLang="zh-CN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B</a:t>
            </a:r>
            <a:r>
              <a:rPr lang="en-US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,</a:t>
            </a:r>
            <a:r>
              <a:rPr lang="en-US" altLang="zh-CN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D</a:t>
            </a:r>
            <a:r>
              <a:rPr lang="en-US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}</a:t>
            </a:r>
            <a:r>
              <a:rPr lang="en-US" baseline="300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= </a:t>
            </a:r>
            <a:r>
              <a:rPr lang="en-US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</a:t>
            </a:r>
            <a:r>
              <a:rPr lang="en-US" altLang="zh-CN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B</a:t>
            </a:r>
            <a:r>
              <a:rPr lang="en-US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,</a:t>
            </a:r>
            <a:r>
              <a:rPr lang="en-US" altLang="zh-CN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D</a:t>
            </a:r>
            <a:r>
              <a:rPr lang="en-US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}</a:t>
            </a:r>
            <a:endParaRPr lang="en-US" dirty="0">
              <a:solidFill>
                <a:srgbClr val="C00000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</a:t>
            </a:r>
            <a:r>
              <a:rPr lang="en-US" altLang="zh-CN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C</a:t>
            </a:r>
            <a:r>
              <a:rPr lang="en-US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,D</a:t>
            </a:r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}</a:t>
            </a:r>
            <a:r>
              <a:rPr lang="en-US" baseline="300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 = </a:t>
            </a:r>
            <a:r>
              <a:rPr lang="en-US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{C,D}</a:t>
            </a:r>
            <a:endParaRPr lang="en-US" dirty="0">
              <a:solidFill>
                <a:srgbClr val="C00000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{A,B,C}</a:t>
            </a:r>
            <a:r>
              <a:rPr lang="en-US" baseline="300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 = </a:t>
            </a:r>
            <a:r>
              <a:rPr lang="en-US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</a:t>
            </a:r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A,B,C,D</a:t>
            </a:r>
            <a:r>
              <a:rPr lang="en-US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}</a:t>
            </a:r>
          </a:p>
          <a:p>
            <a:r>
              <a:rPr lang="en-US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</a:t>
            </a:r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A,B,D}</a:t>
            </a:r>
            <a:r>
              <a:rPr lang="en-US" baseline="300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 = </a:t>
            </a:r>
            <a:r>
              <a:rPr lang="en-US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</a:t>
            </a:r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A,B,C,D</a:t>
            </a:r>
            <a:r>
              <a:rPr lang="en-US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}</a:t>
            </a:r>
          </a:p>
          <a:p>
            <a:r>
              <a:rPr lang="en-US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</a:t>
            </a:r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A,C,D}</a:t>
            </a:r>
            <a:r>
              <a:rPr lang="en-US" baseline="300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 </a:t>
            </a:r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= {A,B,C,D</a:t>
            </a:r>
            <a:r>
              <a:rPr lang="en-US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}</a:t>
            </a:r>
          </a:p>
          <a:p>
            <a:r>
              <a:rPr lang="en-US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</a:t>
            </a:r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B,C,D}</a:t>
            </a:r>
            <a:r>
              <a:rPr lang="en-US" baseline="300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 </a:t>
            </a:r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= {B,C,D}</a:t>
            </a:r>
          </a:p>
          <a:p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{A,B,C,D}</a:t>
            </a:r>
            <a:r>
              <a:rPr lang="en-US" baseline="300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 = {A,B,C,D}</a:t>
            </a:r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7154091" y="216220"/>
            <a:ext cx="1247457" cy="92333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A,B 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 </a:t>
            </a:r>
            <a:r>
              <a:rPr lang="en-US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C</a:t>
            </a:r>
            <a:br>
              <a:rPr lang="en-US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A,D 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 B</a:t>
            </a:r>
          </a:p>
          <a:p>
            <a:r>
              <a:rPr lang="en-US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B   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 D</a:t>
            </a:r>
          </a:p>
        </p:txBody>
      </p:sp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5990450" y="378240"/>
            <a:ext cx="10498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Calibri"/>
              </a:rPr>
              <a:t>Given 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F =</a:t>
            </a:r>
          </a:p>
        </p:txBody>
      </p:sp>
    </p:spTree>
    <p:extLst>
      <p:ext uri="{BB962C8B-B14F-4D97-AF65-F5344CB8AC3E}">
        <p14:creationId xmlns:p14="http://schemas.microsoft.com/office/powerpoint/2010/main" val="558357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8BF55-C934-964E-B123-12970A1453E0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47142" name="Text Box 6"/>
          <p:cNvSpPr txBox="1">
            <a:spLocks noChangeArrowheads="1"/>
          </p:cNvSpPr>
          <p:nvPr/>
        </p:nvSpPr>
        <p:spPr bwMode="auto">
          <a:xfrm>
            <a:off x="286845" y="2189389"/>
            <a:ext cx="3789209" cy="424731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{A}</a:t>
            </a:r>
            <a:r>
              <a:rPr lang="en-US" baseline="300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 = {A}</a:t>
            </a:r>
          </a:p>
          <a:p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{B}</a:t>
            </a:r>
            <a:r>
              <a:rPr lang="en-US" baseline="300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 = {B,D}</a:t>
            </a:r>
          </a:p>
          <a:p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{C}</a:t>
            </a:r>
            <a:r>
              <a:rPr lang="en-US" baseline="300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 = {C}</a:t>
            </a:r>
          </a:p>
          <a:p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{D}</a:t>
            </a:r>
            <a:r>
              <a:rPr lang="en-US" baseline="300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 = {D}</a:t>
            </a:r>
          </a:p>
          <a:p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{A,B}</a:t>
            </a:r>
            <a:r>
              <a:rPr lang="en-US" baseline="300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 = {A,B,C,D}</a:t>
            </a:r>
          </a:p>
          <a:p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{A,C}</a:t>
            </a:r>
            <a:r>
              <a:rPr lang="en-US" baseline="300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 = {A,C}</a:t>
            </a:r>
          </a:p>
          <a:p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{A,D}</a:t>
            </a:r>
            <a:r>
              <a:rPr lang="en-US" baseline="300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 = {A,B,C,D}</a:t>
            </a:r>
          </a:p>
          <a:p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</a:t>
            </a:r>
            <a:r>
              <a:rPr lang="en-US" altLang="zh-CN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B</a:t>
            </a:r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,</a:t>
            </a:r>
            <a:r>
              <a:rPr lang="en-US" altLang="zh-CN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C</a:t>
            </a:r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}</a:t>
            </a:r>
            <a:r>
              <a:rPr lang="en-US" baseline="300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 = {B,C,D}</a:t>
            </a:r>
          </a:p>
          <a:p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</a:t>
            </a:r>
            <a:r>
              <a:rPr lang="en-US" altLang="zh-CN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B</a:t>
            </a:r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,</a:t>
            </a:r>
            <a:r>
              <a:rPr lang="en-US" altLang="zh-CN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D</a:t>
            </a:r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}</a:t>
            </a:r>
            <a:r>
              <a:rPr lang="en-US" baseline="300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 = {</a:t>
            </a:r>
            <a:r>
              <a:rPr lang="en-US" altLang="zh-CN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B</a:t>
            </a:r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,</a:t>
            </a:r>
            <a:r>
              <a:rPr lang="en-US" altLang="zh-CN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D</a:t>
            </a:r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}</a:t>
            </a:r>
          </a:p>
          <a:p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</a:t>
            </a:r>
            <a:r>
              <a:rPr lang="en-US" altLang="zh-CN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C</a:t>
            </a:r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,D}</a:t>
            </a:r>
            <a:r>
              <a:rPr lang="en-US" baseline="300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 = {C,D}</a:t>
            </a:r>
          </a:p>
          <a:p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{A,B,C}</a:t>
            </a:r>
            <a:r>
              <a:rPr lang="en-US" baseline="300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 = {A,B,C,D}</a:t>
            </a:r>
          </a:p>
          <a:p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{A,B,D}</a:t>
            </a:r>
            <a:r>
              <a:rPr lang="en-US" baseline="300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 = {A,B,C,D}</a:t>
            </a:r>
          </a:p>
          <a:p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{A,C,D}</a:t>
            </a:r>
            <a:r>
              <a:rPr lang="en-US" baseline="300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 </a:t>
            </a:r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= {A,B,C,D}</a:t>
            </a:r>
          </a:p>
          <a:p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{B,C,D}</a:t>
            </a:r>
            <a:r>
              <a:rPr lang="en-US" baseline="300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 </a:t>
            </a:r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= {B,C,D}</a:t>
            </a:r>
          </a:p>
          <a:p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{A,B,C,D}</a:t>
            </a:r>
            <a:r>
              <a:rPr lang="en-US" baseline="300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 = {A,B,C,D}</a:t>
            </a:r>
          </a:p>
        </p:txBody>
      </p:sp>
      <p:sp>
        <p:nvSpPr>
          <p:cNvPr id="347143" name="Text Box 7"/>
          <p:cNvSpPr txBox="1">
            <a:spLocks noChangeArrowheads="1"/>
          </p:cNvSpPr>
          <p:nvPr/>
        </p:nvSpPr>
        <p:spPr bwMode="auto">
          <a:xfrm>
            <a:off x="1241248" y="1514137"/>
            <a:ext cx="6661504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100" b="1" dirty="0">
                <a:solidFill>
                  <a:prstClr val="black"/>
                </a:solidFill>
                <a:latin typeface="Calibri"/>
              </a:rPr>
              <a:t>Step 2: Enumerate all FDs X </a:t>
            </a:r>
            <a:r>
              <a:rPr lang="en-US" sz="2100" b="1" dirty="0">
                <a:solidFill>
                  <a:prstClr val="black"/>
                </a:solidFill>
                <a:latin typeface="Calibri"/>
                <a:sym typeface="Wingdings" charset="2"/>
              </a:rPr>
              <a:t> Y, </a:t>
            </a:r>
            <a:r>
              <a:rPr lang="en-US" sz="2100" b="1" dirty="0" err="1">
                <a:solidFill>
                  <a:prstClr val="black"/>
                </a:solidFill>
                <a:latin typeface="Calibri"/>
                <a:sym typeface="Wingdings" charset="2"/>
              </a:rPr>
              <a:t>s.t.</a:t>
            </a:r>
            <a:r>
              <a:rPr lang="en-US" sz="2100" b="1" dirty="0">
                <a:solidFill>
                  <a:prstClr val="black"/>
                </a:solidFill>
                <a:latin typeface="Calibri"/>
                <a:sym typeface="Wingdings" charset="2"/>
              </a:rPr>
              <a:t> Y </a:t>
            </a:r>
            <a:r>
              <a:rPr lang="en-US" sz="2100" b="1" dirty="0">
                <a:solidFill>
                  <a:prstClr val="black"/>
                </a:solidFill>
                <a:latin typeface="Calibri"/>
                <a:sym typeface="Symbol" charset="2"/>
              </a:rPr>
              <a:t></a:t>
            </a:r>
            <a:r>
              <a:rPr lang="en-US" sz="2100" b="1" dirty="0">
                <a:solidFill>
                  <a:prstClr val="black"/>
                </a:solidFill>
                <a:latin typeface="Calibri"/>
                <a:sym typeface="Wingdings" charset="2"/>
              </a:rPr>
              <a:t> </a:t>
            </a:r>
            <a:r>
              <a:rPr lang="en-US" sz="2100" b="1" dirty="0">
                <a:solidFill>
                  <a:prstClr val="black"/>
                </a:solidFill>
                <a:latin typeface="Calibri"/>
              </a:rPr>
              <a:t>X</a:t>
            </a:r>
            <a:r>
              <a:rPr lang="en-US" sz="2100" b="1" baseline="30000" dirty="0">
                <a:solidFill>
                  <a:prstClr val="black"/>
                </a:solidFill>
                <a:latin typeface="Calibri"/>
              </a:rPr>
              <a:t>+</a:t>
            </a:r>
            <a:r>
              <a:rPr lang="en-US" sz="2100" b="1" dirty="0">
                <a:solidFill>
                  <a:prstClr val="black"/>
                </a:solidFill>
                <a:latin typeface="Calibri"/>
              </a:rPr>
              <a:t> and X </a:t>
            </a:r>
            <a:r>
              <a:rPr lang="en-US" sz="2100" b="1" dirty="0">
                <a:solidFill>
                  <a:prstClr val="black"/>
                </a:solidFill>
                <a:latin typeface="Calibri"/>
                <a:sym typeface="Symbol" charset="2"/>
              </a:rPr>
              <a:t> Y = :</a:t>
            </a:r>
          </a:p>
        </p:txBody>
      </p:sp>
      <p:sp>
        <p:nvSpPr>
          <p:cNvPr id="347144" name="Text Box 8"/>
          <p:cNvSpPr txBox="1">
            <a:spLocks noChangeArrowheads="1"/>
          </p:cNvSpPr>
          <p:nvPr/>
        </p:nvSpPr>
        <p:spPr bwMode="auto">
          <a:xfrm>
            <a:off x="6042958" y="2865964"/>
            <a:ext cx="1994661" cy="23083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B 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 </a:t>
            </a:r>
            <a:r>
              <a:rPr lang="en-US" altLang="zh-CN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D</a:t>
            </a:r>
            <a:endParaRPr lang="en-US" dirty="0" smtClean="0">
              <a:solidFill>
                <a:srgbClr val="C00000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A,B </a:t>
            </a:r>
            <a:r>
              <a:rPr lang="en-US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 </a:t>
            </a:r>
            <a:r>
              <a:rPr lang="en-US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C</a:t>
            </a:r>
            <a:endParaRPr lang="en-US" dirty="0">
              <a:solidFill>
                <a:prstClr val="black"/>
              </a:solidFill>
              <a:latin typeface="Menlo" charset="0"/>
              <a:ea typeface="Menlo" charset="0"/>
              <a:cs typeface="Menlo" charset="0"/>
              <a:sym typeface="Wingdings" charset="2"/>
            </a:endParaRPr>
          </a:p>
          <a:p>
            <a:r>
              <a:rPr lang="en-US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A,B 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 </a:t>
            </a:r>
            <a:r>
              <a:rPr lang="en-US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D</a:t>
            </a:r>
            <a:endParaRPr lang="en-US" dirty="0">
              <a:latin typeface="Menlo" charset="0"/>
              <a:ea typeface="Menlo" charset="0"/>
              <a:cs typeface="Menlo" charset="0"/>
              <a:sym typeface="Wingdings" charset="2"/>
            </a:endParaRPr>
          </a:p>
          <a:p>
            <a:r>
              <a:rPr lang="en-US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A,D </a:t>
            </a:r>
            <a:r>
              <a:rPr lang="en-US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 </a:t>
            </a:r>
            <a:r>
              <a:rPr lang="en-US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B</a:t>
            </a:r>
            <a:endParaRPr lang="en-US" dirty="0">
              <a:solidFill>
                <a:prstClr val="black"/>
              </a:solidFill>
              <a:latin typeface="Menlo" charset="0"/>
              <a:ea typeface="Menlo" charset="0"/>
              <a:cs typeface="Menlo" charset="0"/>
              <a:sym typeface="Wingdings" charset="2"/>
            </a:endParaRPr>
          </a:p>
          <a:p>
            <a:r>
              <a:rPr lang="en-US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A,D 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 </a:t>
            </a:r>
            <a:r>
              <a:rPr lang="en-US" altLang="zh-CN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C</a:t>
            </a:r>
            <a:endParaRPr lang="en-US" dirty="0" smtClean="0">
              <a:solidFill>
                <a:prstClr val="black"/>
              </a:solidFill>
              <a:latin typeface="Menlo" charset="0"/>
              <a:ea typeface="Menlo" charset="0"/>
              <a:cs typeface="Menlo" charset="0"/>
              <a:sym typeface="Wingdings" charset="2"/>
            </a:endParaRPr>
          </a:p>
          <a:p>
            <a:r>
              <a:rPr lang="en-US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A,B,C 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 </a:t>
            </a:r>
            <a:r>
              <a:rPr lang="en-US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D</a:t>
            </a:r>
            <a:endParaRPr lang="en-US" dirty="0">
              <a:solidFill>
                <a:prstClr val="black"/>
              </a:solidFill>
              <a:latin typeface="Menlo" charset="0"/>
              <a:ea typeface="Menlo" charset="0"/>
              <a:cs typeface="Menlo" charset="0"/>
              <a:sym typeface="Wingdings" charset="2"/>
            </a:endParaRPr>
          </a:p>
          <a:p>
            <a:r>
              <a:rPr lang="en-US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A,B,D 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 </a:t>
            </a:r>
            <a:r>
              <a:rPr lang="en-US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C</a:t>
            </a:r>
            <a:endParaRPr lang="en-US" dirty="0">
              <a:solidFill>
                <a:prstClr val="black"/>
              </a:solidFill>
              <a:latin typeface="Menlo" charset="0"/>
              <a:ea typeface="Menlo" charset="0"/>
              <a:cs typeface="Menlo" charset="0"/>
              <a:sym typeface="Wingdings" charset="2"/>
            </a:endParaRPr>
          </a:p>
          <a:p>
            <a:r>
              <a:rPr lang="en-US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A,C,D </a:t>
            </a:r>
            <a:r>
              <a:rPr lang="en-US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 </a:t>
            </a:r>
            <a:r>
              <a:rPr lang="en-US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B</a:t>
            </a:r>
            <a:endParaRPr lang="en-US" dirty="0">
              <a:solidFill>
                <a:srgbClr val="C00000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28865"/>
            <a:ext cx="7886700" cy="994172"/>
          </a:xfrm>
        </p:spPr>
        <p:txBody>
          <a:bodyPr/>
          <a:lstStyle/>
          <a:p>
            <a:r>
              <a:rPr lang="en-US" altLang="zh-CN" b="1" dirty="0">
                <a:latin typeface="+mn-lt"/>
              </a:rPr>
              <a:t>Exercise</a:t>
            </a:r>
            <a:r>
              <a:rPr lang="zh-CN" altLang="en-US" b="1" dirty="0">
                <a:latin typeface="+mn-lt"/>
              </a:rPr>
              <a:t> </a:t>
            </a:r>
            <a:r>
              <a:rPr lang="en-US" altLang="zh-CN" b="1" dirty="0">
                <a:latin typeface="+mn-lt"/>
              </a:rPr>
              <a:t>-</a:t>
            </a:r>
            <a:r>
              <a:rPr lang="zh-CN" altLang="en-US" b="1" dirty="0">
                <a:latin typeface="+mn-lt"/>
              </a:rPr>
              <a:t> </a:t>
            </a:r>
            <a:r>
              <a:rPr lang="en-US" altLang="zh-CN" b="1" dirty="0">
                <a:latin typeface="+mn-lt"/>
              </a:rPr>
              <a:t>4</a:t>
            </a:r>
            <a:endParaRPr lang="en-US" b="1" dirty="0">
              <a:latin typeface="+mn-lt"/>
            </a:endParaRPr>
          </a:p>
        </p:txBody>
      </p:sp>
      <p:sp>
        <p:nvSpPr>
          <p:cNvPr id="20" name="Rectangle 3"/>
          <p:cNvSpPr>
            <a:spLocks noChangeArrowheads="1"/>
          </p:cNvSpPr>
          <p:nvPr/>
        </p:nvSpPr>
        <p:spPr bwMode="auto">
          <a:xfrm>
            <a:off x="7154091" y="216220"/>
            <a:ext cx="1247457" cy="92333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A,B 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 </a:t>
            </a:r>
            <a:r>
              <a:rPr lang="en-US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C</a:t>
            </a:r>
            <a:br>
              <a:rPr lang="en-US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A,D 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 B</a:t>
            </a:r>
          </a:p>
          <a:p>
            <a:r>
              <a:rPr lang="en-US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B   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 D</a:t>
            </a:r>
          </a:p>
        </p:txBody>
      </p:sp>
      <p:sp>
        <p:nvSpPr>
          <p:cNvPr id="21" name="Text Box 4"/>
          <p:cNvSpPr txBox="1">
            <a:spLocks noChangeArrowheads="1"/>
          </p:cNvSpPr>
          <p:nvPr/>
        </p:nvSpPr>
        <p:spPr bwMode="auto">
          <a:xfrm>
            <a:off x="5990450" y="378240"/>
            <a:ext cx="10498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Calibri"/>
              </a:rPr>
              <a:t>Given 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F =</a:t>
            </a:r>
          </a:p>
        </p:txBody>
      </p:sp>
    </p:spTree>
    <p:extLst>
      <p:ext uri="{BB962C8B-B14F-4D97-AF65-F5344CB8AC3E}">
        <p14:creationId xmlns:p14="http://schemas.microsoft.com/office/powerpoint/2010/main" val="111872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85763" indent="-385763">
              <a:buFont typeface="+mj-lt"/>
              <a:buAutoNum type="arabicPeriod"/>
            </a:pPr>
            <a:r>
              <a:rPr lang="en-US" altLang="zh-CN" dirty="0" smtClean="0"/>
              <a:t>Functional</a:t>
            </a:r>
            <a:r>
              <a:rPr lang="zh-CN" altLang="en-US" dirty="0" smtClean="0"/>
              <a:t> </a:t>
            </a:r>
            <a:r>
              <a:rPr lang="en-US" altLang="zh-CN" dirty="0" smtClean="0"/>
              <a:t>Dependency</a:t>
            </a:r>
            <a:r>
              <a:rPr lang="zh-CN" altLang="en-US" dirty="0" smtClean="0"/>
              <a:t> </a:t>
            </a:r>
            <a:r>
              <a:rPr lang="en-US" altLang="zh-CN" dirty="0" smtClean="0"/>
              <a:t>(FD)</a:t>
            </a:r>
          </a:p>
          <a:p>
            <a:pPr lvl="1"/>
            <a:r>
              <a:rPr lang="en-US" altLang="zh-CN" dirty="0" smtClean="0">
                <a:sym typeface="Wingdings"/>
              </a:rPr>
              <a:t>What</a:t>
            </a:r>
            <a:r>
              <a:rPr lang="zh-CN" altLang="en-US" dirty="0" smtClean="0">
                <a:sym typeface="Wingdings"/>
              </a:rPr>
              <a:t> </a:t>
            </a:r>
            <a:r>
              <a:rPr lang="en-US" altLang="zh-CN" dirty="0" smtClean="0">
                <a:sym typeface="Wingdings"/>
              </a:rPr>
              <a:t>is</a:t>
            </a:r>
            <a:r>
              <a:rPr lang="zh-CN" altLang="en-US" dirty="0" smtClean="0">
                <a:sym typeface="Wingdings"/>
              </a:rPr>
              <a:t> </a:t>
            </a:r>
            <a:r>
              <a:rPr lang="en-US" altLang="zh-CN" dirty="0" smtClean="0">
                <a:sym typeface="Wingdings"/>
              </a:rPr>
              <a:t>an</a:t>
            </a:r>
            <a:r>
              <a:rPr lang="zh-CN" altLang="en-US" dirty="0" smtClean="0">
                <a:sym typeface="Wingdings"/>
              </a:rPr>
              <a:t> </a:t>
            </a:r>
            <a:r>
              <a:rPr lang="en-US" altLang="zh-CN" dirty="0" smtClean="0">
                <a:sym typeface="Wingdings"/>
              </a:rPr>
              <a:t>FD?</a:t>
            </a:r>
            <a:endParaRPr lang="en-US" dirty="0" smtClean="0">
              <a:sym typeface="Wingdings"/>
            </a:endParaRPr>
          </a:p>
          <a:p>
            <a:pPr lvl="1"/>
            <a:endParaRPr lang="en-US" dirty="0"/>
          </a:p>
          <a:p>
            <a:pPr marL="385763" indent="-385763">
              <a:buFont typeface="+mj-lt"/>
              <a:buAutoNum type="arabicPeriod"/>
            </a:pPr>
            <a:r>
              <a:rPr lang="en-US" altLang="zh-CN" dirty="0" smtClean="0"/>
              <a:t>Inference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Problem</a:t>
            </a:r>
          </a:p>
          <a:p>
            <a:pPr lvl="1"/>
            <a:r>
              <a:rPr lang="en-US" altLang="zh-CN" dirty="0" smtClean="0"/>
              <a:t>Whether</a:t>
            </a:r>
            <a:r>
              <a:rPr lang="zh-CN" altLang="en-US" dirty="0" smtClean="0"/>
              <a:t> </a:t>
            </a:r>
            <a:r>
              <a:rPr lang="en-US" altLang="zh-CN" dirty="0" smtClean="0"/>
              <a:t>or</a:t>
            </a:r>
            <a:r>
              <a:rPr lang="zh-CN" altLang="en-US" dirty="0" smtClean="0"/>
              <a:t> </a:t>
            </a:r>
            <a:r>
              <a:rPr lang="en-US" altLang="zh-CN" dirty="0" smtClean="0"/>
              <a:t>not</a:t>
            </a:r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set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FDs</a:t>
            </a:r>
            <a:r>
              <a:rPr lang="zh-CN" altLang="en-US" dirty="0" smtClean="0"/>
              <a:t> </a:t>
            </a:r>
            <a:r>
              <a:rPr lang="en-US" altLang="zh-CN" dirty="0" smtClean="0"/>
              <a:t>imply</a:t>
            </a:r>
            <a:r>
              <a:rPr lang="zh-CN" altLang="en-US" dirty="0" smtClean="0"/>
              <a:t> </a:t>
            </a:r>
            <a:r>
              <a:rPr lang="en-US" altLang="zh-CN" dirty="0" smtClean="0"/>
              <a:t>another</a:t>
            </a:r>
            <a:r>
              <a:rPr lang="zh-CN" altLang="en-US" dirty="0" smtClean="0"/>
              <a:t> </a:t>
            </a:r>
            <a:r>
              <a:rPr lang="en-US" altLang="zh-CN" dirty="0" smtClean="0"/>
              <a:t>FD?</a:t>
            </a:r>
          </a:p>
          <a:p>
            <a:pPr marL="385763" indent="-385763">
              <a:buFont typeface="+mj-lt"/>
              <a:buAutoNum type="arabicPeriod"/>
            </a:pPr>
            <a:endParaRPr lang="en-US" dirty="0"/>
          </a:p>
          <a:p>
            <a:pPr marL="385763" indent="-385763">
              <a:buFont typeface="+mj-lt"/>
              <a:buAutoNum type="arabicPeriod"/>
            </a:pPr>
            <a:r>
              <a:rPr lang="en-US" altLang="zh-CN" dirty="0" smtClean="0"/>
              <a:t>Closure</a:t>
            </a:r>
          </a:p>
          <a:p>
            <a:pPr lvl="1"/>
            <a:r>
              <a:rPr lang="en-US" altLang="zh-CN" dirty="0" smtClean="0"/>
              <a:t>How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compute </a:t>
            </a:r>
            <a:r>
              <a:rPr lang="en-US" altLang="zh-CN" dirty="0"/>
              <a:t>the </a:t>
            </a:r>
            <a:r>
              <a:rPr lang="en-US" altLang="zh-CN" dirty="0" smtClean="0"/>
              <a:t>closure </a:t>
            </a:r>
            <a:r>
              <a:rPr lang="en-US" altLang="zh-CN" dirty="0"/>
              <a:t>of </a:t>
            </a:r>
            <a:r>
              <a:rPr lang="en-US" altLang="zh-CN" dirty="0" smtClean="0"/>
              <a:t>attributes</a:t>
            </a:r>
            <a:r>
              <a:rPr lang="en-US" altLang="zh-CN" dirty="0"/>
              <a:t>?</a:t>
            </a:r>
            <a:endParaRPr lang="en-US" altLang="zh-CN" dirty="0" smtClean="0"/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900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Acknowledge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690689"/>
            <a:ext cx="8515351" cy="5032375"/>
          </a:xfrm>
        </p:spPr>
        <p:txBody>
          <a:bodyPr>
            <a:normAutofit/>
          </a:bodyPr>
          <a:lstStyle/>
          <a:p>
            <a:r>
              <a:rPr lang="en-US" altLang="zh-CN" dirty="0"/>
              <a:t>Some</a:t>
            </a:r>
            <a:r>
              <a:rPr lang="zh-CN" altLang="en-US" dirty="0"/>
              <a:t> </a:t>
            </a:r>
            <a:r>
              <a:rPr lang="en-US" altLang="zh-CN" dirty="0"/>
              <a:t>lecture</a:t>
            </a:r>
            <a:r>
              <a:rPr lang="zh-CN" altLang="en-US" dirty="0"/>
              <a:t> </a:t>
            </a:r>
            <a:r>
              <a:rPr lang="en-US" altLang="zh-CN" dirty="0"/>
              <a:t>slides</a:t>
            </a:r>
            <a:r>
              <a:rPr lang="zh-CN" altLang="en-US" dirty="0"/>
              <a:t> </a:t>
            </a:r>
            <a:r>
              <a:rPr lang="en-US" altLang="zh-CN" dirty="0"/>
              <a:t>were</a:t>
            </a:r>
            <a:r>
              <a:rPr lang="zh-CN" altLang="en-US" dirty="0"/>
              <a:t> </a:t>
            </a:r>
            <a:r>
              <a:rPr lang="en-US" altLang="zh-CN" dirty="0"/>
              <a:t>copied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or</a:t>
            </a:r>
            <a:r>
              <a:rPr lang="zh-CN" altLang="en-US" dirty="0"/>
              <a:t> </a:t>
            </a:r>
            <a:r>
              <a:rPr lang="en-US" altLang="zh-CN" dirty="0"/>
              <a:t>inspired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following</a:t>
            </a:r>
            <a:r>
              <a:rPr lang="zh-CN" altLang="en-US" dirty="0"/>
              <a:t> </a:t>
            </a:r>
            <a:r>
              <a:rPr lang="en-US" altLang="zh-CN" dirty="0"/>
              <a:t>course</a:t>
            </a:r>
            <a:r>
              <a:rPr lang="zh-CN" altLang="en-US" dirty="0"/>
              <a:t> </a:t>
            </a:r>
            <a:r>
              <a:rPr lang="en-US" altLang="zh-CN" dirty="0"/>
              <a:t>materials</a:t>
            </a:r>
            <a:endParaRPr lang="en-US" dirty="0"/>
          </a:p>
          <a:p>
            <a:pPr lvl="1"/>
            <a:r>
              <a:rPr lang="en-US" altLang="zh-CN" dirty="0"/>
              <a:t>“W4111:</a:t>
            </a:r>
            <a:r>
              <a:rPr lang="zh-CN" altLang="en-US" dirty="0"/>
              <a:t> </a:t>
            </a:r>
            <a:r>
              <a:rPr lang="en-US" altLang="zh-CN" dirty="0"/>
              <a:t>Introduction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databases”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Eugene</a:t>
            </a:r>
            <a:r>
              <a:rPr lang="zh-CN" altLang="en-US" dirty="0"/>
              <a:t> </a:t>
            </a:r>
            <a:r>
              <a:rPr lang="en-US" altLang="zh-CN" dirty="0"/>
              <a:t>Wu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Columbia</a:t>
            </a:r>
            <a:r>
              <a:rPr lang="zh-CN" altLang="en-US" dirty="0"/>
              <a:t> </a:t>
            </a:r>
            <a:r>
              <a:rPr lang="en-US" altLang="zh-CN" dirty="0"/>
              <a:t>University</a:t>
            </a:r>
          </a:p>
          <a:p>
            <a:pPr lvl="1"/>
            <a:r>
              <a:rPr lang="en-US" altLang="zh-CN" dirty="0"/>
              <a:t>“CSE344:</a:t>
            </a:r>
            <a:r>
              <a:rPr lang="zh-CN" altLang="en-US" dirty="0"/>
              <a:t> </a:t>
            </a:r>
            <a:r>
              <a:rPr lang="en-US" altLang="zh-CN" dirty="0"/>
              <a:t>Introduction to Data Management”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Dan</a:t>
            </a:r>
            <a:r>
              <a:rPr lang="zh-CN" altLang="en-US" dirty="0"/>
              <a:t> </a:t>
            </a:r>
            <a:r>
              <a:rPr lang="en-US" altLang="zh-CN" dirty="0" err="1"/>
              <a:t>Suciu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University of</a:t>
            </a:r>
            <a:r>
              <a:rPr lang="zh-CN" altLang="en-US" dirty="0"/>
              <a:t> </a:t>
            </a:r>
            <a:r>
              <a:rPr lang="en-US" altLang="zh-CN" dirty="0"/>
              <a:t>Washington</a:t>
            </a:r>
          </a:p>
          <a:p>
            <a:pPr lvl="1"/>
            <a:r>
              <a:rPr lang="en-US" altLang="zh-CN" dirty="0"/>
              <a:t>“CMPT354:</a:t>
            </a:r>
            <a:r>
              <a:rPr lang="zh-CN" altLang="en-US" dirty="0"/>
              <a:t> </a:t>
            </a:r>
            <a:r>
              <a:rPr lang="en-US" altLang="zh-CN" dirty="0"/>
              <a:t>Database</a:t>
            </a:r>
            <a:r>
              <a:rPr lang="zh-CN" altLang="en-US" dirty="0"/>
              <a:t> </a:t>
            </a:r>
            <a:r>
              <a:rPr lang="en-US" altLang="zh-CN" dirty="0"/>
              <a:t>System</a:t>
            </a:r>
            <a:r>
              <a:rPr lang="zh-CN" altLang="en-US" dirty="0"/>
              <a:t> </a:t>
            </a:r>
            <a:r>
              <a:rPr lang="en-US" altLang="zh-CN" dirty="0"/>
              <a:t>I”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John Edgar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Simon</a:t>
            </a:r>
            <a:r>
              <a:rPr lang="zh-CN" altLang="en-US" dirty="0"/>
              <a:t> </a:t>
            </a:r>
            <a:r>
              <a:rPr lang="en-US" altLang="zh-CN" dirty="0"/>
              <a:t>Fraser</a:t>
            </a:r>
            <a:r>
              <a:rPr lang="zh-CN" altLang="en-US" dirty="0"/>
              <a:t> </a:t>
            </a:r>
            <a:r>
              <a:rPr lang="en-US" altLang="zh-CN" dirty="0"/>
              <a:t>University</a:t>
            </a:r>
          </a:p>
          <a:p>
            <a:pPr lvl="1"/>
            <a:r>
              <a:rPr lang="en-US" altLang="zh-CN" dirty="0"/>
              <a:t>“CS186:</a:t>
            </a:r>
            <a:r>
              <a:rPr lang="zh-CN" altLang="en-US" dirty="0"/>
              <a:t> </a:t>
            </a:r>
            <a:r>
              <a:rPr lang="en-US" altLang="zh-CN" dirty="0"/>
              <a:t>Introduction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Database</a:t>
            </a:r>
            <a:r>
              <a:rPr lang="zh-CN" altLang="en-US" dirty="0"/>
              <a:t> </a:t>
            </a:r>
            <a:r>
              <a:rPr lang="en-US" altLang="zh-CN" dirty="0"/>
              <a:t>Systems”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Joe</a:t>
            </a:r>
            <a:r>
              <a:rPr lang="zh-CN" altLang="en-US" dirty="0"/>
              <a:t> </a:t>
            </a:r>
            <a:r>
              <a:rPr lang="en-US" altLang="zh-CN" dirty="0" err="1"/>
              <a:t>Hellerstein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UC</a:t>
            </a:r>
            <a:r>
              <a:rPr lang="zh-CN" altLang="en-US" dirty="0"/>
              <a:t> </a:t>
            </a:r>
            <a:r>
              <a:rPr lang="en-US" altLang="zh-CN" dirty="0"/>
              <a:t>Berkeley</a:t>
            </a:r>
          </a:p>
          <a:p>
            <a:pPr lvl="1"/>
            <a:r>
              <a:rPr lang="en-US" altLang="zh-CN" dirty="0"/>
              <a:t>“CS145:</a:t>
            </a:r>
            <a:r>
              <a:rPr lang="zh-CN" altLang="en-US" dirty="0"/>
              <a:t> </a:t>
            </a:r>
            <a:r>
              <a:rPr lang="en-US" altLang="zh-CN" dirty="0"/>
              <a:t>Introduction to Databases”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Peter</a:t>
            </a:r>
            <a:r>
              <a:rPr lang="zh-CN" altLang="en-US" dirty="0"/>
              <a:t> </a:t>
            </a:r>
            <a:r>
              <a:rPr lang="en-US" altLang="zh-CN" dirty="0" err="1"/>
              <a:t>Bailis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Stanford</a:t>
            </a:r>
          </a:p>
          <a:p>
            <a:pPr lvl="1"/>
            <a:r>
              <a:rPr lang="en-US" altLang="zh-CN" dirty="0"/>
              <a:t>“CS 348: Introduction to Database Management”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Grant Weddell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University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Waterloo</a:t>
            </a:r>
          </a:p>
          <a:p>
            <a:pPr lvl="1"/>
            <a:endParaRPr lang="en-US" altLang="zh-CN" sz="2000" dirty="0"/>
          </a:p>
          <a:p>
            <a:endParaRPr lang="en-US" altLang="zh-CN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DD140D70-CF44-D54B-9AE3-D29B681A0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347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Four</a:t>
            </a:r>
            <a:r>
              <a:rPr lang="zh-CN" altLang="en-US" dirty="0"/>
              <a:t> </a:t>
            </a:r>
            <a:r>
              <a:rPr lang="en-US" altLang="zh-CN" dirty="0"/>
              <a:t>Types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 smtClean="0"/>
              <a:t>A</a:t>
            </a:r>
            <a:r>
              <a:rPr lang="en-US" dirty="0" smtClean="0"/>
              <a:t>nomalies</a:t>
            </a:r>
            <a:r>
              <a:rPr lang="zh-CN" altLang="en-US" dirty="0" smtClean="0"/>
              <a:t> </a:t>
            </a:r>
            <a:r>
              <a:rPr lang="en-US" altLang="zh-CN" dirty="0" smtClean="0"/>
              <a:t>-</a:t>
            </a:r>
            <a:r>
              <a:rPr lang="zh-CN" altLang="en-US" dirty="0" smtClean="0"/>
              <a:t> </a:t>
            </a:r>
            <a:r>
              <a:rPr lang="en-US" altLang="zh-CN" dirty="0" smtClean="0"/>
              <a:t>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351338"/>
          </a:xfrm>
        </p:spPr>
        <p:txBody>
          <a:bodyPr/>
          <a:lstStyle/>
          <a:p>
            <a:r>
              <a:rPr lang="en-US" altLang="zh-CN" dirty="0" smtClean="0"/>
              <a:t>What’s</a:t>
            </a:r>
            <a:r>
              <a:rPr lang="zh-CN" altLang="en-US" dirty="0" smtClean="0"/>
              <a:t> </a:t>
            </a:r>
            <a:r>
              <a:rPr lang="en-US" altLang="zh-CN" dirty="0" smtClean="0"/>
              <a:t>wrong?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5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7635243"/>
              </p:ext>
            </p:extLst>
          </p:nvPr>
        </p:nvGraphicFramePr>
        <p:xfrm>
          <a:off x="2696705" y="2723358"/>
          <a:ext cx="3921071" cy="792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67119"/>
                <a:gridCol w="1443818"/>
                <a:gridCol w="121013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Student</a:t>
                      </a:r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Course</a:t>
                      </a:r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Room</a:t>
                      </a:r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..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..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..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154265" y="5643083"/>
            <a:ext cx="5544313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If </a:t>
            </a:r>
            <a:r>
              <a:rPr lang="en-US" sz="2400" dirty="0" smtClean="0">
                <a:latin typeface="+mj-lt"/>
              </a:rPr>
              <a:t>everyone drops the class, we lose what room the class is in! = a </a:t>
            </a:r>
            <a:r>
              <a:rPr lang="en-US" sz="2400" b="1" i="1" u="sng" dirty="0" smtClean="0">
                <a:latin typeface="+mj-lt"/>
              </a:rPr>
              <a:t>delete</a:t>
            </a:r>
            <a:r>
              <a:rPr lang="en-US" sz="2400" b="1" u="sng" dirty="0" smtClean="0">
                <a:latin typeface="+mj-lt"/>
              </a:rPr>
              <a:t> anomaly</a:t>
            </a:r>
            <a:endParaRPr lang="en-US" sz="2400" dirty="0">
              <a:latin typeface="+mj-lt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5398436" y="3081752"/>
            <a:ext cx="1219340" cy="434086"/>
          </a:xfrm>
          <a:prstGeom prst="round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999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Four</a:t>
            </a:r>
            <a:r>
              <a:rPr lang="zh-CN" altLang="en-US" dirty="0"/>
              <a:t> </a:t>
            </a:r>
            <a:r>
              <a:rPr lang="en-US" altLang="zh-CN" dirty="0"/>
              <a:t>Types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 smtClean="0"/>
              <a:t>A</a:t>
            </a:r>
            <a:r>
              <a:rPr lang="en-US" dirty="0" smtClean="0"/>
              <a:t>nomalies</a:t>
            </a:r>
            <a:r>
              <a:rPr lang="zh-CN" altLang="en-US" dirty="0" smtClean="0"/>
              <a:t> </a:t>
            </a:r>
            <a:r>
              <a:rPr lang="en-US" altLang="zh-CN" dirty="0" smtClean="0"/>
              <a:t>-</a:t>
            </a:r>
            <a:r>
              <a:rPr lang="zh-CN" altLang="en-US" dirty="0" smtClean="0"/>
              <a:t> </a:t>
            </a:r>
            <a:r>
              <a:rPr lang="en-US" altLang="zh-CN" dirty="0" smtClean="0"/>
              <a:t>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351338"/>
          </a:xfrm>
        </p:spPr>
        <p:txBody>
          <a:bodyPr/>
          <a:lstStyle/>
          <a:p>
            <a:r>
              <a:rPr lang="en-US" altLang="zh-CN" dirty="0" smtClean="0"/>
              <a:t>What’s</a:t>
            </a:r>
            <a:r>
              <a:rPr lang="zh-CN" altLang="en-US" dirty="0" smtClean="0"/>
              <a:t> </a:t>
            </a:r>
            <a:r>
              <a:rPr lang="en-US" altLang="zh-CN" dirty="0" smtClean="0"/>
              <a:t>wrong?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6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1553465"/>
              </p:ext>
            </p:extLst>
          </p:nvPr>
        </p:nvGraphicFramePr>
        <p:xfrm>
          <a:off x="3320861" y="2768572"/>
          <a:ext cx="3688596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91993"/>
                <a:gridCol w="1358216"/>
                <a:gridCol w="113838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Student</a:t>
                      </a:r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Course</a:t>
                      </a:r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Room</a:t>
                      </a:r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Mike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354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000" dirty="0" smtClean="0"/>
                        <a:t>AQ3149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Mary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/>
                        <a:t>354</a:t>
                      </a:r>
                      <a:endParaRPr lang="en-US" sz="2000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000" dirty="0" smtClean="0"/>
                        <a:t>AQ3149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Sam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/>
                        <a:t>354</a:t>
                      </a:r>
                      <a:endParaRPr lang="en-US" sz="2000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000" dirty="0" smtClean="0"/>
                        <a:t>AQ3149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..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..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..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216258" y="5796230"/>
            <a:ext cx="4463510" cy="7078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j-lt"/>
              </a:rPr>
              <a:t>Similarly, we can’t reserve a room without students = an </a:t>
            </a:r>
            <a:r>
              <a:rPr lang="en-US" sz="2000" b="1" i="1" u="sng" dirty="0" smtClean="0">
                <a:latin typeface="+mj-lt"/>
              </a:rPr>
              <a:t>insert </a:t>
            </a:r>
            <a:r>
              <a:rPr lang="en-US" sz="2000" b="1" u="sng" dirty="0" smtClean="0">
                <a:latin typeface="+mj-lt"/>
              </a:rPr>
              <a:t>anomaly</a:t>
            </a:r>
            <a:endParaRPr lang="en-US" sz="2000" dirty="0">
              <a:latin typeface="+mj-lt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9528713"/>
              </p:ext>
            </p:extLst>
          </p:nvPr>
        </p:nvGraphicFramePr>
        <p:xfrm>
          <a:off x="436298" y="4310366"/>
          <a:ext cx="2337898" cy="396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5548"/>
                <a:gridCol w="838466"/>
                <a:gridCol w="105388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…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454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T9204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1" name="Right Arrow 10"/>
          <p:cNvSpPr/>
          <p:nvPr/>
        </p:nvSpPr>
        <p:spPr>
          <a:xfrm>
            <a:off x="2667781" y="4432286"/>
            <a:ext cx="475488" cy="27432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2" name="Rounded Rectangle 11"/>
          <p:cNvSpPr/>
          <p:nvPr/>
        </p:nvSpPr>
        <p:spPr>
          <a:xfrm>
            <a:off x="345456" y="4280413"/>
            <a:ext cx="599941" cy="523123"/>
          </a:xfrm>
          <a:prstGeom prst="round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2091865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Elimination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Anomalies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351338"/>
          </a:xfrm>
        </p:spPr>
        <p:txBody>
          <a:bodyPr/>
          <a:lstStyle/>
          <a:p>
            <a:r>
              <a:rPr lang="en-US" altLang="zh-CN" dirty="0" smtClean="0"/>
              <a:t>Is</a:t>
            </a:r>
            <a:r>
              <a:rPr lang="zh-CN" altLang="en-US" dirty="0" smtClean="0"/>
              <a:t> </a:t>
            </a:r>
            <a:r>
              <a:rPr lang="en-US" altLang="zh-CN" dirty="0" smtClean="0"/>
              <a:t>it</a:t>
            </a:r>
            <a:r>
              <a:rPr lang="zh-CN" altLang="en-US" dirty="0" smtClean="0"/>
              <a:t> </a:t>
            </a:r>
            <a:r>
              <a:rPr lang="en-US" altLang="zh-CN" dirty="0" smtClean="0"/>
              <a:t>better?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7</a:t>
            </a:fld>
            <a:endParaRPr lang="en-US"/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343796"/>
              </p:ext>
            </p:extLst>
          </p:nvPr>
        </p:nvGraphicFramePr>
        <p:xfrm>
          <a:off x="1172074" y="2852665"/>
          <a:ext cx="2232269" cy="1965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40693"/>
                <a:gridCol w="991576"/>
              </a:tblGrid>
              <a:tr h="388620"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 smtClean="0"/>
                        <a:t>Student</a:t>
                      </a:r>
                      <a:endParaRPr lang="en-US" sz="2100" b="1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 smtClean="0"/>
                        <a:t>Course</a:t>
                      </a:r>
                      <a:endParaRPr lang="en-US" sz="2100" b="1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86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Mike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100" dirty="0" smtClean="0"/>
                        <a:t>354</a:t>
                      </a:r>
                      <a:endParaRPr lang="en-US" sz="21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86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Mary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100" dirty="0" smtClean="0"/>
                        <a:t>354</a:t>
                      </a:r>
                      <a:endParaRPr lang="en-US" sz="21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862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Sam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100" dirty="0" smtClean="0"/>
                        <a:t>354</a:t>
                      </a:r>
                      <a:endParaRPr lang="en-US" sz="21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8620">
                <a:tc>
                  <a:txBody>
                    <a:bodyPr/>
                    <a:lstStyle/>
                    <a:p>
                      <a:r>
                        <a:rPr lang="en-US" sz="2100" dirty="0" smtClean="0"/>
                        <a:t>..</a:t>
                      </a:r>
                      <a:endParaRPr lang="en-US" sz="21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 smtClean="0"/>
                        <a:t>..</a:t>
                      </a:r>
                      <a:endParaRPr lang="en-US" sz="21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4494801"/>
              </p:ext>
            </p:extLst>
          </p:nvPr>
        </p:nvGraphicFramePr>
        <p:xfrm>
          <a:off x="3767779" y="3169385"/>
          <a:ext cx="2152574" cy="11658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71467"/>
                <a:gridCol w="1181107"/>
              </a:tblGrid>
              <a:tr h="388620"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 smtClean="0"/>
                        <a:t>Course</a:t>
                      </a:r>
                      <a:endParaRPr lang="en-US" sz="2100" b="1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 smtClean="0"/>
                        <a:t>Room</a:t>
                      </a:r>
                      <a:endParaRPr lang="en-US" sz="2100" b="1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8620">
                <a:tc>
                  <a:txBody>
                    <a:bodyPr/>
                    <a:lstStyle/>
                    <a:p>
                      <a:r>
                        <a:rPr lang="en-US" altLang="zh-CN" sz="2100" dirty="0" smtClean="0"/>
                        <a:t>354</a:t>
                      </a:r>
                      <a:endParaRPr lang="en-US" sz="21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100" dirty="0" smtClean="0"/>
                        <a:t>AQ3149</a:t>
                      </a:r>
                      <a:endParaRPr lang="en-US" sz="21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8620">
                <a:tc>
                  <a:txBody>
                    <a:bodyPr/>
                    <a:lstStyle/>
                    <a:p>
                      <a:r>
                        <a:rPr lang="en-US" altLang="zh-CN" sz="2100" dirty="0" smtClean="0"/>
                        <a:t>454</a:t>
                      </a:r>
                      <a:endParaRPr lang="en-US" sz="21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100" dirty="0" smtClean="0"/>
                        <a:t>T9204</a:t>
                      </a:r>
                      <a:endParaRPr lang="en-US" sz="21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2115874" y="5565102"/>
            <a:ext cx="4532900" cy="8309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latin typeface="+mj-lt"/>
              </a:rPr>
              <a:t>W</a:t>
            </a:r>
            <a:r>
              <a:rPr lang="en-US" sz="2400" dirty="0" smtClean="0">
                <a:latin typeface="+mj-lt"/>
              </a:rPr>
              <a:t>hy </a:t>
            </a:r>
            <a:r>
              <a:rPr lang="en-US" sz="2400" dirty="0">
                <a:latin typeface="+mj-lt"/>
              </a:rPr>
              <a:t>this design may be </a:t>
            </a:r>
            <a:r>
              <a:rPr lang="en-US" sz="2400" dirty="0" smtClean="0">
                <a:latin typeface="+mj-lt"/>
              </a:rPr>
              <a:t>better</a:t>
            </a:r>
            <a:r>
              <a:rPr lang="en-US" altLang="zh-CN" sz="2400" dirty="0" smtClean="0">
                <a:latin typeface="+mj-lt"/>
              </a:rPr>
              <a:t>?</a:t>
            </a:r>
          </a:p>
          <a:p>
            <a:pPr algn="ctr"/>
            <a:r>
              <a:rPr lang="en-US" altLang="zh-CN" sz="2400" dirty="0" smtClean="0">
                <a:latin typeface="+mj-lt"/>
              </a:rPr>
              <a:t>H</a:t>
            </a:r>
            <a:r>
              <a:rPr lang="en-US" sz="2400" dirty="0" smtClean="0">
                <a:latin typeface="+mj-lt"/>
              </a:rPr>
              <a:t>ow </a:t>
            </a:r>
            <a:r>
              <a:rPr lang="en-US" sz="2400" dirty="0">
                <a:latin typeface="+mj-lt"/>
              </a:rPr>
              <a:t>to find this </a:t>
            </a:r>
            <a:r>
              <a:rPr lang="en-US" sz="2400" i="1" dirty="0" smtClean="0">
                <a:latin typeface="+mj-lt"/>
              </a:rPr>
              <a:t>decomposition</a:t>
            </a:r>
            <a:r>
              <a:rPr lang="en-US" altLang="zh-CN" sz="2400" i="1" dirty="0" smtClean="0">
                <a:latin typeface="+mj-lt"/>
              </a:rPr>
              <a:t>?</a:t>
            </a:r>
            <a:endParaRPr lang="en-US" sz="2400" dirty="0">
              <a:latin typeface="+mj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457950" y="3065812"/>
            <a:ext cx="2443828" cy="129266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214313" indent="-214313">
              <a:buFont typeface="Arial"/>
              <a:buChar char="•"/>
            </a:pPr>
            <a:r>
              <a:rPr lang="en-US" sz="1950" dirty="0" smtClean="0">
                <a:latin typeface="+mj-lt"/>
              </a:rPr>
              <a:t>Redundancy</a:t>
            </a:r>
            <a:r>
              <a:rPr lang="en-US" sz="1950" dirty="0">
                <a:latin typeface="+mj-lt"/>
              </a:rPr>
              <a:t>? </a:t>
            </a:r>
          </a:p>
          <a:p>
            <a:pPr marL="214313" indent="-214313">
              <a:buFont typeface="Arial"/>
              <a:buChar char="•"/>
            </a:pPr>
            <a:r>
              <a:rPr lang="en-US" sz="1950" dirty="0">
                <a:latin typeface="+mj-lt"/>
              </a:rPr>
              <a:t>Update anomaly? </a:t>
            </a:r>
          </a:p>
          <a:p>
            <a:pPr marL="214313" indent="-214313">
              <a:buFont typeface="Arial"/>
              <a:buChar char="•"/>
            </a:pPr>
            <a:r>
              <a:rPr lang="en-US" sz="1950" dirty="0">
                <a:latin typeface="+mj-lt"/>
              </a:rPr>
              <a:t>Delete anomaly?</a:t>
            </a:r>
          </a:p>
          <a:p>
            <a:pPr marL="214313" indent="-214313">
              <a:buFont typeface="Arial"/>
              <a:buChar char="•"/>
            </a:pPr>
            <a:r>
              <a:rPr lang="en-US" sz="1950" dirty="0">
                <a:latin typeface="+mj-lt"/>
              </a:rPr>
              <a:t>Insert anomaly?</a:t>
            </a:r>
          </a:p>
        </p:txBody>
      </p:sp>
    </p:spTree>
    <p:extLst>
      <p:ext uri="{BB962C8B-B14F-4D97-AF65-F5344CB8AC3E}">
        <p14:creationId xmlns:p14="http://schemas.microsoft.com/office/powerpoint/2010/main" val="2057657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190" y="124761"/>
            <a:ext cx="7886700" cy="1325563"/>
          </a:xfrm>
        </p:spPr>
        <p:txBody>
          <a:bodyPr/>
          <a:lstStyle/>
          <a:p>
            <a:r>
              <a:rPr lang="en-US" dirty="0" smtClean="0"/>
              <a:t>Normal Forms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023111"/>
            <a:ext cx="7886700" cy="3466862"/>
          </a:xfrm>
        </p:spPr>
        <p:txBody>
          <a:bodyPr>
            <a:normAutofit lnSpcReduction="10000"/>
          </a:bodyPr>
          <a:lstStyle/>
          <a:p>
            <a:r>
              <a:rPr lang="en-US" u="sng" dirty="0" smtClean="0"/>
              <a:t>1</a:t>
            </a:r>
            <a:r>
              <a:rPr lang="en-US" u="sng" baseline="30000" dirty="0" smtClean="0"/>
              <a:t>st</a:t>
            </a:r>
            <a:r>
              <a:rPr lang="en-US" u="sng" dirty="0" smtClean="0"/>
              <a:t> Normal Form (1NF)</a:t>
            </a:r>
            <a:r>
              <a:rPr lang="en-US" dirty="0" smtClean="0"/>
              <a:t> = All tables are flat</a:t>
            </a:r>
          </a:p>
          <a:p>
            <a:endParaRPr lang="en-US" i="1" u="sng" dirty="0" smtClean="0"/>
          </a:p>
          <a:p>
            <a:r>
              <a:rPr lang="en-US" i="1" u="sng" dirty="0" smtClean="0"/>
              <a:t>2</a:t>
            </a:r>
            <a:r>
              <a:rPr lang="en-US" i="1" u="sng" baseline="30000" dirty="0" smtClean="0"/>
              <a:t>nd</a:t>
            </a:r>
            <a:r>
              <a:rPr lang="en-US" i="1" u="sng" dirty="0" smtClean="0"/>
              <a:t> Normal Form</a:t>
            </a:r>
            <a:r>
              <a:rPr lang="en-US" i="1" dirty="0" smtClean="0"/>
              <a:t> = disused</a:t>
            </a:r>
          </a:p>
          <a:p>
            <a:endParaRPr lang="en-US" b="1" u="sng" dirty="0" smtClean="0"/>
          </a:p>
          <a:p>
            <a:r>
              <a:rPr lang="en-US" u="sng" dirty="0" smtClean="0"/>
              <a:t>Boyce-</a:t>
            </a:r>
            <a:r>
              <a:rPr lang="en-US" u="sng" dirty="0" err="1" smtClean="0"/>
              <a:t>Codd</a:t>
            </a:r>
            <a:r>
              <a:rPr lang="en-US" u="sng" dirty="0" smtClean="0"/>
              <a:t> Normal Form (BCNF)</a:t>
            </a:r>
            <a:r>
              <a:rPr lang="zh-CN" altLang="en-US" dirty="0" smtClean="0"/>
              <a:t> </a:t>
            </a:r>
            <a:r>
              <a:rPr lang="en-US" altLang="zh-CN" dirty="0" smtClean="0"/>
              <a:t>=</a:t>
            </a:r>
            <a:r>
              <a:rPr lang="zh-CN" altLang="en-US" dirty="0" smtClean="0"/>
              <a:t> </a:t>
            </a:r>
            <a:r>
              <a:rPr lang="en-US" altLang="zh-CN" dirty="0" smtClean="0"/>
              <a:t>no</a:t>
            </a:r>
            <a:r>
              <a:rPr lang="zh-CN" altLang="en-US" dirty="0" smtClean="0"/>
              <a:t> </a:t>
            </a:r>
            <a:r>
              <a:rPr lang="en-US" altLang="zh-CN" dirty="0" smtClean="0"/>
              <a:t>bad</a:t>
            </a:r>
            <a:r>
              <a:rPr lang="zh-CN" altLang="en-US" dirty="0" smtClean="0"/>
              <a:t> </a:t>
            </a:r>
            <a:r>
              <a:rPr lang="en-US" altLang="zh-CN" dirty="0" smtClean="0"/>
              <a:t>FDs</a:t>
            </a:r>
            <a:endParaRPr lang="en-US" dirty="0" smtClean="0"/>
          </a:p>
          <a:p>
            <a:endParaRPr lang="en-US" b="1" u="sng" dirty="0" smtClean="0"/>
          </a:p>
          <a:p>
            <a:r>
              <a:rPr lang="en-US" u="sng" dirty="0" smtClean="0"/>
              <a:t>3</a:t>
            </a:r>
            <a:r>
              <a:rPr lang="en-US" u="sng" baseline="30000" dirty="0" smtClean="0"/>
              <a:t>rd</a:t>
            </a:r>
            <a:r>
              <a:rPr lang="en-US" u="sng" dirty="0" smtClean="0"/>
              <a:t> </a:t>
            </a:r>
            <a:r>
              <a:rPr lang="en-US" altLang="zh-CN" u="sng" dirty="0" smtClean="0"/>
              <a:t>,</a:t>
            </a:r>
            <a:r>
              <a:rPr lang="zh-CN" altLang="en-US" u="sng" dirty="0" smtClean="0"/>
              <a:t> </a:t>
            </a:r>
            <a:r>
              <a:rPr lang="en-US" altLang="zh-CN" u="sng" dirty="0" smtClean="0"/>
              <a:t>4</a:t>
            </a:r>
            <a:r>
              <a:rPr lang="en-US" altLang="zh-CN" u="sng" baseline="30000" dirty="0" smtClean="0"/>
              <a:t>th</a:t>
            </a:r>
            <a:r>
              <a:rPr lang="zh-CN" altLang="en-US" u="sng" dirty="0" smtClean="0"/>
              <a:t> </a:t>
            </a:r>
            <a:r>
              <a:rPr lang="en-US" altLang="zh-CN" u="sng" dirty="0" smtClean="0"/>
              <a:t>,</a:t>
            </a:r>
            <a:r>
              <a:rPr lang="zh-CN" altLang="en-US" u="sng" dirty="0" smtClean="0"/>
              <a:t> </a:t>
            </a:r>
            <a:r>
              <a:rPr lang="en-US" altLang="zh-CN" u="sng" dirty="0" smtClean="0"/>
              <a:t>and</a:t>
            </a:r>
            <a:r>
              <a:rPr lang="zh-CN" altLang="en-US" u="sng" dirty="0" smtClean="0"/>
              <a:t> </a:t>
            </a:r>
            <a:r>
              <a:rPr lang="en-US" altLang="zh-CN" u="sng" dirty="0" smtClean="0"/>
              <a:t>5</a:t>
            </a:r>
            <a:r>
              <a:rPr lang="en-US" altLang="zh-CN" u="sng" baseline="30000" dirty="0" smtClean="0"/>
              <a:t>th</a:t>
            </a:r>
            <a:r>
              <a:rPr lang="zh-CN" altLang="en-US" u="sng" dirty="0" smtClean="0"/>
              <a:t> </a:t>
            </a:r>
            <a:r>
              <a:rPr lang="en-US" u="sng" dirty="0" smtClean="0"/>
              <a:t>Normal Form</a:t>
            </a:r>
            <a:r>
              <a:rPr lang="en-US" altLang="zh-CN" u="sng" dirty="0" smtClean="0"/>
              <a:t>s</a:t>
            </a:r>
            <a:r>
              <a:rPr lang="zh-CN" altLang="en-US" dirty="0" smtClean="0"/>
              <a:t> </a:t>
            </a:r>
            <a:r>
              <a:rPr lang="en-US" altLang="zh-CN" dirty="0" smtClean="0"/>
              <a:t>=</a:t>
            </a:r>
            <a:r>
              <a:rPr lang="zh-CN" altLang="en-US" dirty="0" smtClean="0"/>
              <a:t> </a:t>
            </a:r>
            <a:r>
              <a:rPr lang="en-US" altLang="zh-CN" dirty="0" smtClean="0"/>
              <a:t>see</a:t>
            </a:r>
            <a:r>
              <a:rPr lang="zh-CN" altLang="en-US" dirty="0" smtClean="0"/>
              <a:t> </a:t>
            </a:r>
            <a:r>
              <a:rPr lang="en-US" altLang="zh-CN" dirty="0" smtClean="0"/>
              <a:t>text</a:t>
            </a:r>
            <a:r>
              <a:rPr lang="zh-CN" altLang="en-US" dirty="0" smtClean="0"/>
              <a:t> </a:t>
            </a:r>
            <a:r>
              <a:rPr lang="en-US" altLang="zh-CN" dirty="0" smtClean="0"/>
              <a:t>books</a:t>
            </a:r>
            <a:endParaRPr lang="en-US" dirty="0" smtClean="0"/>
          </a:p>
          <a:p>
            <a:endParaRPr lang="en-US" i="1" dirty="0" smtClean="0"/>
          </a:p>
        </p:txBody>
      </p:sp>
    </p:spTree>
    <p:extLst>
      <p:ext uri="{BB962C8B-B14F-4D97-AF65-F5344CB8AC3E}">
        <p14:creationId xmlns:p14="http://schemas.microsoft.com/office/powerpoint/2010/main" val="1192807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Normal Form (1NF)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894744" y="2319576"/>
          <a:ext cx="3170115" cy="1554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40693"/>
                <a:gridCol w="1929422"/>
              </a:tblGrid>
              <a:tr h="388620"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 smtClean="0"/>
                        <a:t>Student</a:t>
                      </a:r>
                      <a:endParaRPr lang="en-US" sz="2100" b="1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 smtClean="0"/>
                        <a:t>Courses</a:t>
                      </a:r>
                      <a:endParaRPr lang="en-US" sz="2100" b="1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8620">
                <a:tc>
                  <a:txBody>
                    <a:bodyPr/>
                    <a:lstStyle/>
                    <a:p>
                      <a:r>
                        <a:rPr lang="en-US" sz="2100" dirty="0" smtClean="0"/>
                        <a:t>Mary</a:t>
                      </a:r>
                      <a:endParaRPr lang="en-US" sz="21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 smtClean="0"/>
                        <a:t>{CS145,CS229}</a:t>
                      </a:r>
                      <a:endParaRPr lang="en-US" sz="21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8620">
                <a:tc>
                  <a:txBody>
                    <a:bodyPr/>
                    <a:lstStyle/>
                    <a:p>
                      <a:r>
                        <a:rPr lang="en-US" sz="2100" dirty="0" smtClean="0"/>
                        <a:t>Joe</a:t>
                      </a:r>
                      <a:endParaRPr lang="en-US" sz="21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 smtClean="0"/>
                        <a:t>{CS145,CS106}</a:t>
                      </a:r>
                      <a:endParaRPr lang="en-US" sz="21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8620">
                <a:tc>
                  <a:txBody>
                    <a:bodyPr/>
                    <a:lstStyle/>
                    <a:p>
                      <a:r>
                        <a:rPr lang="en-US" sz="2100" dirty="0" smtClean="0"/>
                        <a:t>…</a:t>
                      </a:r>
                      <a:endParaRPr lang="en-US" sz="21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 smtClean="0"/>
                        <a:t>…</a:t>
                      </a:r>
                      <a:endParaRPr lang="en-US" sz="21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297725" y="4212818"/>
            <a:ext cx="2364154" cy="48474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550" b="1" i="1" dirty="0">
                <a:latin typeface="+mj-lt"/>
              </a:rPr>
              <a:t>Violates 1NF.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95438" y="5263818"/>
            <a:ext cx="6159500" cy="4847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550" b="1" dirty="0">
                <a:latin typeface="+mj-lt"/>
              </a:rPr>
              <a:t>1NF Constraint: </a:t>
            </a:r>
            <a:r>
              <a:rPr lang="en-US" sz="2550" dirty="0">
                <a:latin typeface="+mj-lt"/>
              </a:rPr>
              <a:t>Types must be atomic!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5195767" y="2125266"/>
          <a:ext cx="2875085" cy="19431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40693"/>
                <a:gridCol w="1634392"/>
              </a:tblGrid>
              <a:tr h="388620"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 smtClean="0"/>
                        <a:t>Student</a:t>
                      </a:r>
                      <a:endParaRPr lang="en-US" sz="2100" b="1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 smtClean="0"/>
                        <a:t>Courses</a:t>
                      </a:r>
                      <a:endParaRPr lang="en-US" sz="2100" b="1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8620">
                <a:tc>
                  <a:txBody>
                    <a:bodyPr/>
                    <a:lstStyle/>
                    <a:p>
                      <a:r>
                        <a:rPr lang="en-US" sz="2100" dirty="0" smtClean="0"/>
                        <a:t>Mary</a:t>
                      </a:r>
                      <a:endParaRPr lang="en-US" sz="21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 smtClean="0"/>
                        <a:t>CS145</a:t>
                      </a:r>
                      <a:endParaRPr lang="en-US" sz="21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8620">
                <a:tc>
                  <a:txBody>
                    <a:bodyPr/>
                    <a:lstStyle/>
                    <a:p>
                      <a:r>
                        <a:rPr lang="en-US" sz="2100" dirty="0" smtClean="0"/>
                        <a:t>Mary</a:t>
                      </a:r>
                      <a:endParaRPr lang="en-US" sz="21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 smtClean="0"/>
                        <a:t>CS229</a:t>
                      </a:r>
                      <a:endParaRPr lang="en-US" sz="21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8620">
                <a:tc>
                  <a:txBody>
                    <a:bodyPr/>
                    <a:lstStyle/>
                    <a:p>
                      <a:r>
                        <a:rPr lang="en-US" sz="2100" dirty="0" smtClean="0"/>
                        <a:t>Joe</a:t>
                      </a:r>
                      <a:endParaRPr lang="en-US" sz="21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 smtClean="0"/>
                        <a:t>CS145</a:t>
                      </a:r>
                      <a:endParaRPr lang="en-US" sz="21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8620">
                <a:tc>
                  <a:txBody>
                    <a:bodyPr/>
                    <a:lstStyle/>
                    <a:p>
                      <a:r>
                        <a:rPr lang="en-US" sz="2100" dirty="0" smtClean="0"/>
                        <a:t>Joe</a:t>
                      </a:r>
                      <a:endParaRPr lang="en-US" sz="21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 smtClean="0"/>
                        <a:t>CS106</a:t>
                      </a:r>
                      <a:endParaRPr lang="en-US" sz="21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953928" y="4212818"/>
            <a:ext cx="1358762" cy="48474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550" dirty="0"/>
              <a:t>In 1</a:t>
            </a:r>
            <a:r>
              <a:rPr lang="en-US" sz="2550" baseline="30000" dirty="0"/>
              <a:t>st</a:t>
            </a:r>
            <a:r>
              <a:rPr lang="en-US" sz="2550" dirty="0"/>
              <a:t> NF</a:t>
            </a:r>
          </a:p>
        </p:txBody>
      </p:sp>
    </p:spTree>
    <p:extLst>
      <p:ext uri="{BB962C8B-B14F-4D97-AF65-F5344CB8AC3E}">
        <p14:creationId xmlns:p14="http://schemas.microsoft.com/office/powerpoint/2010/main" val="764206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9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22875</TotalTime>
  <Words>2707</Words>
  <Application>Microsoft Macintosh PowerPoint</Application>
  <PresentationFormat>On-screen Show (4:3)</PresentationFormat>
  <Paragraphs>723</Paragraphs>
  <Slides>46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7" baseType="lpstr">
      <vt:lpstr>Calibri</vt:lpstr>
      <vt:lpstr>Calibri Light</vt:lpstr>
      <vt:lpstr>Cambria Math</vt:lpstr>
      <vt:lpstr>Menlo</vt:lpstr>
      <vt:lpstr>Symbol</vt:lpstr>
      <vt:lpstr>Times New Roman</vt:lpstr>
      <vt:lpstr>Wingdings</vt:lpstr>
      <vt:lpstr>等线</vt:lpstr>
      <vt:lpstr>等线 Light</vt:lpstr>
      <vt:lpstr>Arial</vt:lpstr>
      <vt:lpstr>Office Theme</vt:lpstr>
      <vt:lpstr>CMPT 354: Database System I</vt:lpstr>
      <vt:lpstr>Design Theory</vt:lpstr>
      <vt:lpstr>Four Types of Anomalies - 1</vt:lpstr>
      <vt:lpstr>Four Types of Anomalies - 2</vt:lpstr>
      <vt:lpstr>Four Types of Anomalies - 3</vt:lpstr>
      <vt:lpstr>Four Types of Anomalies - 4</vt:lpstr>
      <vt:lpstr>Elimination of Anomalies</vt:lpstr>
      <vt:lpstr>Normal Forms</vt:lpstr>
      <vt:lpstr>1st Normal Form (1NF)</vt:lpstr>
      <vt:lpstr>Normal Forms</vt:lpstr>
      <vt:lpstr>Outline</vt:lpstr>
      <vt:lpstr>Functional Dependency</vt:lpstr>
      <vt:lpstr>A Picture Of FDs</vt:lpstr>
      <vt:lpstr>A Picture Of FDs</vt:lpstr>
      <vt:lpstr>A Picture Of FDs</vt:lpstr>
      <vt:lpstr>A Picture Of FDs</vt:lpstr>
      <vt:lpstr>Example</vt:lpstr>
      <vt:lpstr>Exercise - 1 </vt:lpstr>
      <vt:lpstr>Exercise - 2 </vt:lpstr>
      <vt:lpstr>Outline</vt:lpstr>
      <vt:lpstr>An Interesting Observation</vt:lpstr>
      <vt:lpstr>Inference Problem</vt:lpstr>
      <vt:lpstr>1. Split/Combine</vt:lpstr>
      <vt:lpstr>1. Split/Combine</vt:lpstr>
      <vt:lpstr>1. Split/Combine</vt:lpstr>
      <vt:lpstr>2. Reduction/Trivial</vt:lpstr>
      <vt:lpstr>3. Transitive</vt:lpstr>
      <vt:lpstr>3. Transitive</vt:lpstr>
      <vt:lpstr>Inferred FDs</vt:lpstr>
      <vt:lpstr>Inferred FDs</vt:lpstr>
      <vt:lpstr>Outline</vt:lpstr>
      <vt:lpstr>Closure of a set of Attributes</vt:lpstr>
      <vt:lpstr>Closure Algorithm</vt:lpstr>
      <vt:lpstr>Closure Algorithm</vt:lpstr>
      <vt:lpstr>Closure Algorithm</vt:lpstr>
      <vt:lpstr>Closure Algorithm</vt:lpstr>
      <vt:lpstr>Closure Algorithm</vt:lpstr>
      <vt:lpstr>Exercise - 3</vt:lpstr>
      <vt:lpstr>PowerPoint Presentation</vt:lpstr>
      <vt:lpstr>Exercise - 3</vt:lpstr>
      <vt:lpstr>Exercise - 4</vt:lpstr>
      <vt:lpstr>Exercise - 4</vt:lpstr>
      <vt:lpstr>Exercise - 4</vt:lpstr>
      <vt:lpstr>Exercise - 4</vt:lpstr>
      <vt:lpstr>Summary</vt:lpstr>
      <vt:lpstr>Acknowledge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Jiannan Wang</dc:creator>
  <cp:lastModifiedBy>Jiannan Wang</cp:lastModifiedBy>
  <cp:revision>766</cp:revision>
  <cp:lastPrinted>2018-10-23T17:56:54Z</cp:lastPrinted>
  <dcterms:created xsi:type="dcterms:W3CDTF">2018-08-29T21:30:27Z</dcterms:created>
  <dcterms:modified xsi:type="dcterms:W3CDTF">2018-11-06T20:36:15Z</dcterms:modified>
</cp:coreProperties>
</file>