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679" r:id="rId3"/>
    <p:sldId id="687" r:id="rId4"/>
    <p:sldId id="688" r:id="rId5"/>
    <p:sldId id="686" r:id="rId6"/>
    <p:sldId id="685" r:id="rId7"/>
    <p:sldId id="689" r:id="rId8"/>
    <p:sldId id="691" r:id="rId9"/>
    <p:sldId id="692" r:id="rId10"/>
    <p:sldId id="693" r:id="rId11"/>
    <p:sldId id="694" r:id="rId12"/>
    <p:sldId id="695" r:id="rId13"/>
    <p:sldId id="696" r:id="rId14"/>
    <p:sldId id="697" r:id="rId15"/>
    <p:sldId id="698" r:id="rId16"/>
    <p:sldId id="699" r:id="rId17"/>
    <p:sldId id="700" r:id="rId18"/>
    <p:sldId id="701" r:id="rId19"/>
    <p:sldId id="702" r:id="rId20"/>
    <p:sldId id="703" r:id="rId21"/>
    <p:sldId id="704" r:id="rId22"/>
    <p:sldId id="705" r:id="rId23"/>
    <p:sldId id="706" r:id="rId24"/>
    <p:sldId id="707" r:id="rId25"/>
    <p:sldId id="708" r:id="rId26"/>
    <p:sldId id="709" r:id="rId27"/>
    <p:sldId id="710" r:id="rId28"/>
    <p:sldId id="711" r:id="rId29"/>
    <p:sldId id="727" r:id="rId30"/>
    <p:sldId id="728" r:id="rId31"/>
    <p:sldId id="714" r:id="rId32"/>
    <p:sldId id="715" r:id="rId33"/>
    <p:sldId id="716" r:id="rId34"/>
    <p:sldId id="717" r:id="rId35"/>
    <p:sldId id="718" r:id="rId36"/>
    <p:sldId id="719" r:id="rId37"/>
    <p:sldId id="720" r:id="rId38"/>
    <p:sldId id="721" r:id="rId39"/>
    <p:sldId id="722" r:id="rId40"/>
    <p:sldId id="723" r:id="rId41"/>
    <p:sldId id="730" r:id="rId42"/>
    <p:sldId id="32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0F89E4"/>
    <a:srgbClr val="ED7D31"/>
    <a:srgbClr val="E7E6E6"/>
    <a:srgbClr val="FF0000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08"/>
    <p:restoredTop sz="83448"/>
  </p:normalViewPr>
  <p:slideViewPr>
    <p:cSldViewPr snapToGrid="0" snapToObjects="1">
      <p:cViewPr varScale="1">
        <p:scale>
          <a:sx n="80" d="100"/>
          <a:sy n="80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31763984"/>
        <c:axId val="-1231763456"/>
      </c:barChart>
      <c:catAx>
        <c:axId val="-12317639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1231763456"/>
        <c:crosses val="autoZero"/>
        <c:auto val="1"/>
        <c:lblAlgn val="ctr"/>
        <c:lblOffset val="100"/>
        <c:noMultiLvlLbl val="0"/>
      </c:catAx>
      <c:valAx>
        <c:axId val="-1231763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12317639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1"/>
          <c:order val="1"/>
          <c:invertIfNegative val="0"/>
          <c:val>
            <c:numRef>
              <c:f>Sheet1!$B$1:$B$15</c:f>
              <c:numCache>
                <c:formatCode>General</c:formatCode>
                <c:ptCount val="15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3.0</c:v>
                </c:pt>
                <c:pt idx="14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35296656"/>
        <c:axId val="-1251647360"/>
      </c:barChart>
      <c:catAx>
        <c:axId val="-1235296656"/>
        <c:scaling>
          <c:orientation val="minMax"/>
        </c:scaling>
        <c:delete val="0"/>
        <c:axPos val="b"/>
        <c:majorTickMark val="out"/>
        <c:minorTickMark val="none"/>
        <c:tickLblPos val="nextTo"/>
        <c:crossAx val="-1251647360"/>
        <c:crosses val="autoZero"/>
        <c:auto val="1"/>
        <c:lblAlgn val="ctr"/>
        <c:lblOffset val="100"/>
        <c:noMultiLvlLbl val="0"/>
      </c:catAx>
      <c:valAx>
        <c:axId val="-1251647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5296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2"/>
          <c:order val="1"/>
          <c:spPr>
            <a:solidFill>
              <a:srgbClr val="FF0000"/>
            </a:solidFill>
          </c:spPr>
          <c:invertIfNegative val="0"/>
          <c:val>
            <c:numRef>
              <c:f>Sheet1!$C$1:$C$15</c:f>
              <c:numCache>
                <c:formatCode>General</c:formatCode>
                <c:ptCount val="15"/>
                <c:pt idx="0">
                  <c:v>2.67</c:v>
                </c:pt>
                <c:pt idx="1">
                  <c:v>2.67</c:v>
                </c:pt>
                <c:pt idx="2">
                  <c:v>2.67</c:v>
                </c:pt>
                <c:pt idx="3">
                  <c:v>1.33</c:v>
                </c:pt>
                <c:pt idx="4">
                  <c:v>1.33</c:v>
                </c:pt>
                <c:pt idx="5">
                  <c:v>1.33</c:v>
                </c:pt>
                <c:pt idx="6">
                  <c:v>5.0</c:v>
                </c:pt>
                <c:pt idx="7">
                  <c:v>5.0</c:v>
                </c:pt>
                <c:pt idx="8">
                  <c:v>5.0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5.0</c:v>
                </c:pt>
                <c:pt idx="13">
                  <c:v>5.0</c:v>
                </c:pt>
                <c:pt idx="14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51312880"/>
        <c:axId val="-1028304992"/>
      </c:barChart>
      <c:catAx>
        <c:axId val="-12513128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1028304992"/>
        <c:crosses val="autoZero"/>
        <c:auto val="1"/>
        <c:lblAlgn val="ctr"/>
        <c:lblOffset val="100"/>
        <c:noMultiLvlLbl val="0"/>
      </c:catAx>
      <c:valAx>
        <c:axId val="-1028304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1251312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3"/>
          <c:order val="1"/>
          <c:invertIfNegative val="0"/>
          <c:val>
            <c:numRef>
              <c:f>Sheet1!$D$1:$D$15</c:f>
              <c:numCache>
                <c:formatCode>General</c:formatCode>
                <c:ptCount val="15"/>
                <c:pt idx="0">
                  <c:v>2.25</c:v>
                </c:pt>
                <c:pt idx="1">
                  <c:v>2.25</c:v>
                </c:pt>
                <c:pt idx="2">
                  <c:v>2.25</c:v>
                </c:pt>
                <c:pt idx="3">
                  <c:v>2.25</c:v>
                </c:pt>
                <c:pt idx="4">
                  <c:v>2.5</c:v>
                </c:pt>
                <c:pt idx="5">
                  <c:v>2.5</c:v>
                </c:pt>
                <c:pt idx="6">
                  <c:v>2.5</c:v>
                </c:pt>
                <c:pt idx="7">
                  <c:v>5.0</c:v>
                </c:pt>
                <c:pt idx="8">
                  <c:v>5.0</c:v>
                </c:pt>
                <c:pt idx="9">
                  <c:v>1.75</c:v>
                </c:pt>
                <c:pt idx="10">
                  <c:v>1.75</c:v>
                </c:pt>
                <c:pt idx="11">
                  <c:v>1.75</c:v>
                </c:pt>
                <c:pt idx="12">
                  <c:v>1.75</c:v>
                </c:pt>
                <c:pt idx="13">
                  <c:v>1.75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30833760"/>
        <c:axId val="-1230828752"/>
      </c:barChart>
      <c:catAx>
        <c:axId val="-1230833760"/>
        <c:scaling>
          <c:orientation val="minMax"/>
        </c:scaling>
        <c:delete val="0"/>
        <c:axPos val="b"/>
        <c:majorTickMark val="out"/>
        <c:minorTickMark val="none"/>
        <c:tickLblPos val="nextTo"/>
        <c:crossAx val="-1230828752"/>
        <c:crosses val="autoZero"/>
        <c:auto val="1"/>
        <c:lblAlgn val="ctr"/>
        <c:lblOffset val="100"/>
        <c:noMultiLvlLbl val="0"/>
      </c:catAx>
      <c:valAx>
        <c:axId val="-1230828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0833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32568144"/>
        <c:axId val="-1232566368"/>
      </c:barChart>
      <c:catAx>
        <c:axId val="-1232568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1232566368"/>
        <c:crosses val="autoZero"/>
        <c:auto val="1"/>
        <c:lblAlgn val="ctr"/>
        <c:lblOffset val="100"/>
        <c:noMultiLvlLbl val="0"/>
      </c:catAx>
      <c:valAx>
        <c:axId val="-1232566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12325681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35867-9BF2-6949-B91A-0D7FA39A17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322F-5E7E-564B-947F-BDD255A09321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25E5-547B-6840-828D-09E87D9CD2CA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0AA-72F1-EC49-9202-1952253DBCF4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9B8-D5C3-AA47-A4BF-20B97DB073AF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562-74EA-D94C-B836-A2615259BA9A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F1CC-E5A1-0F4A-8246-3DD5AADB51DD}" type="datetime1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84E6-D3F7-664E-BD94-F1DCB8A32BD7}" type="datetime1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E54C-F47A-6240-AD9B-8C48DE60066F}" type="datetime1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2FB0-6E13-7D46-ABE4-43B94210EC09}" type="datetime1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50E4-2781-4D4F-948F-FD43DAF93AE8}" type="datetime1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589F-74FE-274F-B5FA-89102E7B0E4F}" type="datetime1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28C92-E15F-684B-AA70-9FB0611DEED6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databricks.com/glossary/catalyst-optimizer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sigmod.org/sigmod-awards/people/goetz-graefe-2017-sigmod-edgar-f-codd-innovations-award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 smtClean="0"/>
              <a:t>7.</a:t>
            </a:r>
            <a:r>
              <a:rPr lang="zh-CN" altLang="en-US" dirty="0" smtClean="0"/>
              <a:t> </a:t>
            </a:r>
            <a:r>
              <a:rPr lang="en-US" altLang="zh-CN" dirty="0"/>
              <a:t>Basics of Query</a:t>
            </a:r>
            <a:r>
              <a:rPr lang="zh-CN" altLang="en-US" dirty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7143284" y="3063221"/>
            <a:ext cx="240721" cy="47946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48966" y="2553781"/>
                <a:ext cx="848321" cy="42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25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804700" y="5001271"/>
            <a:ext cx="90011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64420" y="4557650"/>
            <a:ext cx="8393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6222937" y="4224241"/>
            <a:ext cx="389999" cy="276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6804163" y="4267666"/>
            <a:ext cx="389999" cy="189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6747083" y="3483352"/>
            <a:ext cx="347064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2926" y="3825851"/>
            <a:ext cx="8393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7475151" y="3483353"/>
            <a:ext cx="228661" cy="317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6626723" y="3766132"/>
            <a:ext cx="240721" cy="47946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284734" y="2948189"/>
            <a:ext cx="1" cy="206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3277" y="4737079"/>
                <a:ext cx="4020588" cy="468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Arrow 1"/>
          <p:cNvSpPr/>
          <p:nvPr/>
        </p:nvSpPr>
        <p:spPr>
          <a:xfrm>
            <a:off x="2364717" y="4005279"/>
            <a:ext cx="383672" cy="49846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own Arrow 28"/>
          <p:cNvSpPr/>
          <p:nvPr/>
        </p:nvSpPr>
        <p:spPr>
          <a:xfrm rot="13977226">
            <a:off x="5157205" y="4105338"/>
            <a:ext cx="383672" cy="8753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4525376" y="1537229"/>
            <a:ext cx="2085717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Push down projection so it occurs earlier </a:t>
            </a:r>
            <a:endParaRPr lang="en-US" sz="21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045029">
            <a:off x="6514944" y="2861205"/>
            <a:ext cx="273557" cy="100266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5729329" y="4388863"/>
            <a:ext cx="1050855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 err="1">
                <a:solidFill>
                  <a:prstClr val="black"/>
                </a:solidFill>
                <a:latin typeface="Symbol"/>
              </a:rPr>
              <a:t>s</a:t>
            </a:r>
            <a:r>
              <a:rPr lang="en-US" sz="2025" baseline="-25000" dirty="0" err="1">
                <a:solidFill>
                  <a:prstClr val="black"/>
                </a:solidFill>
                <a:latin typeface="Symbol"/>
              </a:rPr>
              <a:t>A</a:t>
            </a:r>
            <a:r>
              <a:rPr lang="en-US" sz="2025" baseline="-25000" dirty="0">
                <a:solidFill>
                  <a:prstClr val="black"/>
                </a:solidFill>
                <a:latin typeface="Symbol"/>
              </a:rPr>
              <a:t>&lt;10</a:t>
            </a:r>
            <a:endParaRPr lang="en-US" sz="2025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254757" y="4769735"/>
            <a:ext cx="1" cy="189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582026" y="111634"/>
            <a:ext cx="7886700" cy="994172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773277" y="2428506"/>
            <a:ext cx="288432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766857" y="1639399"/>
            <a:ext cx="2890743" cy="3139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4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7383019" y="2765373"/>
            <a:ext cx="240721" cy="47946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88701" y="2255934"/>
                <a:ext cx="848321" cy="42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25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979772" y="5270985"/>
            <a:ext cx="90011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39493" y="4827364"/>
            <a:ext cx="8393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6398010" y="4493955"/>
            <a:ext cx="389999" cy="276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6979236" y="4537380"/>
            <a:ext cx="389999" cy="189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86819" y="3185504"/>
            <a:ext cx="347064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2661" y="3528003"/>
            <a:ext cx="8393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7714887" y="3185505"/>
            <a:ext cx="228661" cy="317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6801795" y="4035846"/>
            <a:ext cx="240721" cy="47946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524469" y="2650342"/>
            <a:ext cx="1" cy="206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3277" y="4737078"/>
                <a:ext cx="4694490" cy="621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sSub>
                            <m:sSubPr>
                              <m:ctrlPr>
                                <a:rPr lang="el-GR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Arrow 1"/>
          <p:cNvSpPr/>
          <p:nvPr/>
        </p:nvSpPr>
        <p:spPr>
          <a:xfrm>
            <a:off x="2364717" y="4005279"/>
            <a:ext cx="383672" cy="49846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own Arrow 28"/>
          <p:cNvSpPr/>
          <p:nvPr/>
        </p:nvSpPr>
        <p:spPr>
          <a:xfrm rot="14635620">
            <a:off x="5662003" y="3913463"/>
            <a:ext cx="383672" cy="8753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4671407" y="1451110"/>
            <a:ext cx="208571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>
                <a:latin typeface="+mj-lt"/>
              </a:rPr>
              <a:t>We eliminate B earlier!</a:t>
            </a:r>
            <a:endParaRPr lang="en-US" sz="21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04401" y="4658577"/>
            <a:ext cx="1050855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 err="1">
                <a:solidFill>
                  <a:prstClr val="black"/>
                </a:solidFill>
                <a:latin typeface="Symbol"/>
              </a:rPr>
              <a:t>s</a:t>
            </a:r>
            <a:r>
              <a:rPr lang="en-US" sz="2025" baseline="-25000" dirty="0" err="1">
                <a:solidFill>
                  <a:prstClr val="black"/>
                </a:solidFill>
                <a:latin typeface="Symbol"/>
              </a:rPr>
              <a:t>A</a:t>
            </a:r>
            <a:r>
              <a:rPr lang="en-US" sz="2025" baseline="-25000" dirty="0">
                <a:solidFill>
                  <a:prstClr val="black"/>
                </a:solidFill>
                <a:latin typeface="Symbol"/>
              </a:rPr>
              <a:t>&lt;10</a:t>
            </a:r>
            <a:endParaRPr lang="en-US" sz="2025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429829" y="5039449"/>
            <a:ext cx="1" cy="189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61031" y="3619757"/>
                <a:ext cx="848321" cy="42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25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6896799" y="4014165"/>
            <a:ext cx="1" cy="206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82026" y="111634"/>
            <a:ext cx="7886700" cy="994172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73277" y="2428506"/>
            <a:ext cx="288432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766857" y="1639399"/>
            <a:ext cx="2890743" cy="3139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2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Recap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Logical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Optimization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Selection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Pushdown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Projection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Pushdown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altLang="zh-CN" b="1" dirty="0" smtClean="0"/>
              <a:t>Physical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Optimization</a:t>
            </a:r>
          </a:p>
          <a:p>
            <a:pPr lvl="1"/>
            <a:r>
              <a:rPr lang="en-US" altLang="zh-CN" dirty="0" smtClean="0"/>
              <a:t>Join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 smtClean="0"/>
              <a:t>Histogram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Sort-merge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59072"/>
              </p:ext>
            </p:extLst>
          </p:nvPr>
        </p:nvGraphicFramePr>
        <p:xfrm>
          <a:off x="4112215" y="2372837"/>
          <a:ext cx="1711069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2225"/>
                <a:gridCol w="708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 err="1" smtClean="0"/>
                        <a:t>sname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34368"/>
              </p:ext>
            </p:extLst>
          </p:nvPr>
        </p:nvGraphicFramePr>
        <p:xfrm>
          <a:off x="6961321" y="2372837"/>
          <a:ext cx="1547895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1926"/>
                <a:gridCol w="9759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uID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SFU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UBC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71047" y="1889880"/>
            <a:ext cx="1193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Student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61321" y="1843704"/>
            <a:ext cx="1481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University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885147" y="5564367"/>
                <a:ext cx="31456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1" dirty="0" smtClean="0"/>
                  <a:t>Student</a:t>
                </a:r>
                <a:r>
                  <a:rPr lang="zh-CN" alt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zh-CN" alt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2800" b="1" dirty="0" smtClean="0"/>
                  <a:t>University</a:t>
                </a:r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47" y="5564367"/>
                <a:ext cx="3145605" cy="430887"/>
              </a:xfrm>
              <a:prstGeom prst="rect">
                <a:avLst/>
              </a:prstGeom>
              <a:blipFill rotWithShape="0">
                <a:blip r:embed="rId2"/>
                <a:stretch>
                  <a:fillRect l="-6783" t="-24286" r="-5233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75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4E0-EC4C-9843-94AC-AEB7CB568A9C}" type="slidenum">
              <a:rPr lang="en-US"/>
              <a:pPr/>
              <a:t>14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2882" y="1983783"/>
            <a:ext cx="6479260" cy="187384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Dive</a:t>
            </a:r>
            <a:r>
              <a:rPr lang="zh-CN" altLang="en-US" dirty="0"/>
              <a:t> </a:t>
            </a:r>
            <a:r>
              <a:rPr lang="en-US" altLang="zh-CN" dirty="0" smtClean="0"/>
              <a:t>into</a:t>
            </a:r>
            <a:br>
              <a:rPr lang="en-US" altLang="zh-CN" dirty="0" smtClean="0"/>
            </a:br>
            <a:r>
              <a:rPr lang="en-US" b="0" dirty="0" smtClean="0"/>
              <a:t>Nested </a:t>
            </a:r>
            <a:r>
              <a:rPr lang="en-US" b="0" dirty="0" smtClean="0"/>
              <a:t>Loop Joins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451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034848"/>
            <a:ext cx="7151499" cy="4288460"/>
          </a:xfrm>
        </p:spPr>
        <p:txBody>
          <a:bodyPr>
            <a:noAutofit/>
          </a:bodyPr>
          <a:lstStyle/>
          <a:p>
            <a:r>
              <a:rPr lang="en-US" dirty="0" smtClean="0"/>
              <a:t>Cost = I/O + CPU + Network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IO aware” </a:t>
            </a:r>
            <a:r>
              <a:rPr lang="en-US" dirty="0" smtClean="0"/>
              <a:t>algorithms</a:t>
            </a:r>
          </a:p>
          <a:p>
            <a:pPr lvl="1"/>
            <a:r>
              <a:rPr lang="en-US" b="1" dirty="0"/>
              <a:t>We will focus on I/O </a:t>
            </a:r>
            <a:endParaRPr lang="en-US" b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 smtClean="0"/>
              <a:t>a relation R, let:</a:t>
            </a:r>
            <a:endParaRPr lang="en-US" dirty="0"/>
          </a:p>
          <a:p>
            <a:pPr lvl="1"/>
            <a:r>
              <a:rPr lang="en-US" sz="2100" dirty="0" smtClean="0"/>
              <a:t>T(R</a:t>
            </a:r>
            <a:r>
              <a:rPr lang="en-US" sz="2100" dirty="0"/>
              <a:t>) = # of tuples in R</a:t>
            </a:r>
          </a:p>
          <a:p>
            <a:pPr lvl="1"/>
            <a:r>
              <a:rPr lang="en-US" sz="2100" dirty="0"/>
              <a:t>P(R) = # of pages in R</a:t>
            </a:r>
          </a:p>
          <a:p>
            <a:pPr lvl="1"/>
            <a:endParaRPr lang="en-US" sz="21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79469"/>
              </p:ext>
            </p:extLst>
          </p:nvPr>
        </p:nvGraphicFramePr>
        <p:xfrm>
          <a:off x="4911281" y="2302829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SP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23953" y="2489003"/>
            <a:ext cx="80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Page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21743"/>
              </p:ext>
            </p:extLst>
          </p:nvPr>
        </p:nvGraphicFramePr>
        <p:xfrm>
          <a:off x="4883167" y="3189846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95839" y="3376020"/>
            <a:ext cx="80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Page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10481"/>
              </p:ext>
            </p:extLst>
          </p:nvPr>
        </p:nvGraphicFramePr>
        <p:xfrm>
          <a:off x="4875003" y="4115514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87675" y="4301688"/>
            <a:ext cx="80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Page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54713"/>
              </p:ext>
            </p:extLst>
          </p:nvPr>
        </p:nvGraphicFramePr>
        <p:xfrm>
          <a:off x="4875003" y="5059843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87675" y="5246017"/>
            <a:ext cx="80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Page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9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4343400" cy="2221146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2400" dirty="0" err="1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4343400" cy="2221146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4343400" cy="2221146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2400" dirty="0" err="1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62749" y="2226469"/>
            <a:ext cx="30520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P(R)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03851" y="2682369"/>
            <a:ext cx="2107092" cy="39090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5362749" y="2888607"/>
            <a:ext cx="305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b="1" dirty="0"/>
              <a:t>Loop over the tuples in 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2749" y="3776619"/>
            <a:ext cx="292262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Note that our IO cost is based on </a:t>
            </a:r>
            <a:r>
              <a:rPr lang="en-US">
                <a:latin typeface="+mj-lt"/>
              </a:rPr>
              <a:t>the number of </a:t>
            </a:r>
            <a:r>
              <a:rPr lang="en-US" b="1" i="1">
                <a:latin typeface="+mj-lt"/>
              </a:rPr>
              <a:t>pages</a:t>
            </a:r>
            <a:r>
              <a:rPr lang="en-US">
                <a:latin typeface="+mj-lt"/>
              </a:rPr>
              <a:t> loaded, not the number of tuples!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9874" y="1838911"/>
            <a:ext cx="70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latin typeface="+mj-lt"/>
              </a:rPr>
              <a:t>Cost:</a:t>
            </a:r>
            <a:r>
              <a:rPr lang="en-US">
                <a:latin typeface="+mj-lt"/>
              </a:rPr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4343400" cy="2221146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latin typeface="Menlo" charset="0"/>
                    <a:ea typeface="Menlo" charset="0"/>
                    <a:cs typeface="Menlo" charset="0"/>
                  </a:rPr>
                  <a:t>       yield (</a:t>
                </a:r>
                <a:r>
                  <a:rPr lang="en-US" sz="24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4343400" cy="2221146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62749" y="2226469"/>
            <a:ext cx="30520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P(R) + T(R)*P(S)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82420" y="3114846"/>
            <a:ext cx="2107092" cy="39090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179980" y="4979755"/>
            <a:ext cx="678404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Have to read </a:t>
            </a:r>
            <a:r>
              <a:rPr lang="en-US" sz="2400" b="1" i="1" dirty="0">
                <a:latin typeface="+mj-lt"/>
              </a:rPr>
              <a:t>all of S </a:t>
            </a:r>
            <a:r>
              <a:rPr lang="en-US" sz="2400" dirty="0">
                <a:latin typeface="+mj-lt"/>
              </a:rPr>
              <a:t>from disk for </a:t>
            </a:r>
            <a:r>
              <a:rPr lang="en-US" sz="2400" b="1" i="1">
                <a:latin typeface="+mj-lt"/>
              </a:rPr>
              <a:t>every tuple in R!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2749" y="2888607"/>
            <a:ext cx="3052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/>
              <a:t>Loop over the tuples in R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b="1" dirty="0"/>
              <a:t>For every tuple in R, loop over all the tuples in 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19874" y="1838911"/>
            <a:ext cx="70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latin typeface="+mj-lt"/>
              </a:rPr>
              <a:t>Cost:</a:t>
            </a:r>
            <a:r>
              <a:rPr lang="en-US">
                <a:latin typeface="+mj-lt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9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4591224" cy="2221146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  </a:t>
                </a:r>
                <a:r>
                  <a:rPr lang="en-US" altLang="zh-CN" sz="2400" dirty="0" smtClean="0">
                    <a:latin typeface="Menlo" charset="0"/>
                    <a:ea typeface="Menlo" charset="0"/>
                    <a:cs typeface="Menlo" charset="0"/>
                  </a:rPr>
                  <a:t>yield</a:t>
                </a:r>
                <a:r>
                  <a:rPr lang="zh-CN" altLang="en-US" sz="2400" dirty="0" smtClean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latin typeface="Menlo" charset="0"/>
                    <a:ea typeface="Menlo" charset="0"/>
                    <a:cs typeface="Menlo" charset="0"/>
                  </a:rPr>
                  <a:t>(</a:t>
                </a:r>
                <a:r>
                  <a:rPr lang="en-US" sz="24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4591224" cy="2221146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62749" y="2226469"/>
            <a:ext cx="30520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P(R) + T(R)*P(S)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46804" y="3574710"/>
            <a:ext cx="2984348" cy="390904"/>
          </a:xfrm>
          <a:prstGeom prst="round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3238978" y="5625408"/>
            <a:ext cx="563835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Note that NLJ can handle things other than equality constraints… just check in the </a:t>
            </a:r>
            <a:r>
              <a:rPr lang="en-US" sz="2000" i="1" dirty="0">
                <a:latin typeface="+mj-lt"/>
              </a:rPr>
              <a:t>if </a:t>
            </a:r>
            <a:r>
              <a:rPr lang="en-US" sz="2000" dirty="0">
                <a:latin typeface="+mj-lt"/>
              </a:rPr>
              <a:t>statement!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2749" y="2888607"/>
            <a:ext cx="3152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sz="2000" dirty="0"/>
              <a:t>Loop over the tuples in R</a:t>
            </a:r>
          </a:p>
          <a:p>
            <a:pPr marL="257175" indent="-257175">
              <a:buFont typeface="+mj-lt"/>
              <a:buAutoNum type="arabicPeriod"/>
            </a:pPr>
            <a:endParaRPr lang="en-US" sz="2000" dirty="0"/>
          </a:p>
          <a:p>
            <a:pPr marL="257175" indent="-257175">
              <a:buFont typeface="+mj-lt"/>
              <a:buAutoNum type="arabicPeriod"/>
            </a:pPr>
            <a:r>
              <a:rPr lang="en-US" sz="2000" dirty="0"/>
              <a:t>For every tuple in R, loop over all the tuples in S</a:t>
            </a:r>
          </a:p>
          <a:p>
            <a:pPr marL="257175" indent="-257175">
              <a:buFont typeface="+mj-lt"/>
              <a:buAutoNum type="arabicPeriod"/>
            </a:pPr>
            <a:endParaRPr lang="en-US" sz="2000" dirty="0"/>
          </a:p>
          <a:p>
            <a:pPr marL="257175" indent="-257175">
              <a:buFont typeface="+mj-lt"/>
              <a:buAutoNum type="arabicPeriod"/>
            </a:pPr>
            <a:r>
              <a:rPr lang="en-US" sz="2000" b="1" dirty="0"/>
              <a:t>Check against join conditions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9874" y="1838911"/>
            <a:ext cx="761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latin typeface="+mj-lt"/>
              </a:rPr>
              <a:t>Cost:</a:t>
            </a:r>
            <a:r>
              <a:rPr lang="en-US" sz="2000" dirty="0">
                <a:latin typeface="+mj-lt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1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10848"/>
            <a:ext cx="8445500" cy="116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64" y="1813948"/>
            <a:ext cx="1122172" cy="59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3050" y="1927732"/>
            <a:ext cx="492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databricks.com</a:t>
            </a:r>
            <a:r>
              <a:rPr lang="en-US" dirty="0">
                <a:hlinkClick r:id="rId4"/>
              </a:rPr>
              <a:t>/glossary/catalyst-optimizer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087438"/>
            <a:ext cx="7268705" cy="2186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5856" y="6289052"/>
            <a:ext cx="775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6"/>
              </a:rPr>
              <a:t>https://</a:t>
            </a:r>
            <a:r>
              <a:rPr lang="en-US" sz="1400" dirty="0" err="1">
                <a:hlinkClick r:id="rId6"/>
              </a:rPr>
              <a:t>sigmod.org</a:t>
            </a:r>
            <a:r>
              <a:rPr lang="en-US" sz="1400" dirty="0">
                <a:hlinkClick r:id="rId6"/>
              </a:rPr>
              <a:t>/</a:t>
            </a:r>
            <a:r>
              <a:rPr lang="en-US" sz="1400" dirty="0" err="1">
                <a:hlinkClick r:id="rId6"/>
              </a:rPr>
              <a:t>sigmod</a:t>
            </a:r>
            <a:r>
              <a:rPr lang="en-US" sz="1400" dirty="0">
                <a:hlinkClick r:id="rId6"/>
              </a:rPr>
              <a:t>-awards/people/goetz-graefe-2017-sigmod-edgar-f-codd-innovations-award/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58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4343400" cy="2221146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  </a:t>
                </a:r>
                <a:r>
                  <a:rPr lang="en-US" sz="2400" dirty="0" smtClean="0">
                    <a:latin typeface="Menlo" charset="0"/>
                    <a:ea typeface="Menlo" charset="0"/>
                    <a:cs typeface="Menlo" charset="0"/>
                  </a:rPr>
                  <a:t>yield (</a:t>
                </a:r>
                <a:r>
                  <a:rPr lang="en-US" sz="24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4343400" cy="2221146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62749" y="2226469"/>
            <a:ext cx="298115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P(R</a:t>
            </a:r>
            <a:r>
              <a:rPr lang="en-US" sz="2400" dirty="0">
                <a:latin typeface="+mj-lt"/>
              </a:rPr>
              <a:t>) + T(R)*P(S) + OUT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2749" y="2888608"/>
            <a:ext cx="31526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/>
              <a:t>Loop over the tuples in R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For every tuple in R, loop over all the tuples in S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Check against join conditions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b="1" dirty="0"/>
              <a:t>Write out (to page, then when page full, to disk)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087269" y="4015038"/>
            <a:ext cx="2132306" cy="39090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5219874" y="1838911"/>
            <a:ext cx="70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latin typeface="+mj-lt"/>
              </a:rPr>
              <a:t>Cost:</a:t>
            </a:r>
            <a:r>
              <a:rPr lang="en-US">
                <a:latin typeface="+mj-lt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8675" y="5473931"/>
            <a:ext cx="39433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Is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this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the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same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as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a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cross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product?</a:t>
            </a:r>
            <a:endParaRPr lang="en-US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4343400" cy="2221146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2400" dirty="0" err="1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62749" y="2226469"/>
            <a:ext cx="30520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P(R) + T(R)*P(S) + 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2749" y="2892977"/>
            <a:ext cx="305203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i="1" dirty="0">
                <a:latin typeface="+mj-lt"/>
              </a:rPr>
              <a:t>What if R (“outer”) and S (“inner”) switched?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19874" y="1838911"/>
            <a:ext cx="70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latin typeface="+mj-lt"/>
              </a:rPr>
              <a:t>Cost:</a:t>
            </a:r>
            <a:r>
              <a:rPr lang="en-US">
                <a:latin typeface="+mj-lt"/>
              </a:rPr>
              <a:t> </a:t>
            </a:r>
          </a:p>
        </p:txBody>
      </p:sp>
      <p:sp>
        <p:nvSpPr>
          <p:cNvPr id="9" name="Down Arrow 8"/>
          <p:cNvSpPr/>
          <p:nvPr/>
        </p:nvSpPr>
        <p:spPr>
          <a:xfrm>
            <a:off x="6688739" y="3781425"/>
            <a:ext cx="400050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5362749" y="4353659"/>
            <a:ext cx="30520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P(</a:t>
            </a:r>
            <a:r>
              <a:rPr lang="en-US" sz="2400" b="1" i="1" dirty="0">
                <a:latin typeface="+mj-lt"/>
              </a:rPr>
              <a:t>S</a:t>
            </a:r>
            <a:r>
              <a:rPr lang="en-US" sz="2400" dirty="0">
                <a:latin typeface="+mj-lt"/>
              </a:rPr>
              <a:t>) + T(</a:t>
            </a:r>
            <a:r>
              <a:rPr lang="en-US" sz="2400" b="1" i="1" dirty="0">
                <a:latin typeface="+mj-lt"/>
              </a:rPr>
              <a:t>S</a:t>
            </a:r>
            <a:r>
              <a:rPr lang="en-US" sz="2400" dirty="0">
                <a:latin typeface="+mj-lt"/>
              </a:rPr>
              <a:t>)*P(</a:t>
            </a:r>
            <a:r>
              <a:rPr lang="en-US" sz="2400" b="1" i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) + 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22919" y="5058509"/>
            <a:ext cx="6510428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Outer vs. inner selection </a:t>
            </a:r>
            <a:r>
              <a:rPr lang="en-US" altLang="zh-CN" sz="2100" dirty="0" smtClean="0">
                <a:latin typeface="+mj-lt"/>
              </a:rPr>
              <a:t>could</a:t>
            </a:r>
            <a:r>
              <a:rPr lang="zh-CN" altLang="en-US" sz="2100" dirty="0" smtClean="0">
                <a:latin typeface="+mj-lt"/>
              </a:rPr>
              <a:t> </a:t>
            </a:r>
            <a:r>
              <a:rPr lang="en-US" sz="2100" dirty="0" smtClean="0">
                <a:latin typeface="+mj-lt"/>
              </a:rPr>
              <a:t>make </a:t>
            </a:r>
            <a:r>
              <a:rPr lang="en-US" sz="2100" dirty="0">
                <a:latin typeface="+mj-lt"/>
              </a:rPr>
              <a:t>a </a:t>
            </a:r>
            <a:r>
              <a:rPr lang="en-US" sz="2100" dirty="0" smtClean="0">
                <a:latin typeface="+mj-lt"/>
              </a:rPr>
              <a:t>huge difference- </a:t>
            </a:r>
            <a:r>
              <a:rPr lang="en-US" sz="2100" dirty="0">
                <a:latin typeface="+mj-lt"/>
              </a:rPr>
              <a:t>DBMS needs to know which relation is smaller!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3276964"/>
            <a:ext cx="6172200" cy="857250"/>
          </a:xfrm>
        </p:spPr>
        <p:txBody>
          <a:bodyPr/>
          <a:lstStyle/>
          <a:p>
            <a:r>
              <a:rPr lang="en-US" dirty="0" smtClean="0"/>
              <a:t>IO-Aware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67" y="110358"/>
            <a:ext cx="7886700" cy="1325563"/>
          </a:xfrm>
        </p:spPr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5921" y="2203656"/>
                <a:ext cx="5218650" cy="2866605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ps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20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921" y="2203656"/>
                <a:ext cx="5218650" cy="2866605"/>
              </a:xfr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16727" y="2202039"/>
                <a:ext cx="305203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</a:rPr>
                        <m:t>P</m:t>
                      </m:r>
                      <m:r>
                        <a:rPr lang="en-US" sz="2400" i="1">
                          <a:latin typeface="Cambria Math" charset="0"/>
                        </a:rPr>
                        <m:t>(</m:t>
                      </m:r>
                      <m:r>
                        <a:rPr lang="en-US" sz="2400" i="1">
                          <a:latin typeface="Cambria Math" charset="0"/>
                        </a:rPr>
                        <m:t>𝑅</m:t>
                      </m:r>
                      <m:r>
                        <a:rPr lang="en-US" sz="24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170134" y="1455055"/>
            <a:ext cx="2832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Given </a:t>
            </a:r>
            <a:r>
              <a:rPr lang="en-US" b="1" i="1" dirty="0">
                <a:latin typeface="+mj-lt"/>
              </a:rPr>
              <a:t>B+1 </a:t>
            </a:r>
            <a:r>
              <a:rPr lang="en-US" dirty="0">
                <a:latin typeface="+mj-lt"/>
              </a:rPr>
              <a:t>pages of 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16727" y="2934820"/>
            <a:ext cx="3185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b="1" dirty="0"/>
              <a:t>Load in B-1 pages of R at a time (leaving 1 page each free for S &amp; output)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38735" y="2543916"/>
            <a:ext cx="4408325" cy="39090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5658024" y="1828547"/>
            <a:ext cx="70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latin typeface="+mj-lt"/>
              </a:rPr>
              <a:t>Cost:</a:t>
            </a:r>
            <a:r>
              <a:rPr lang="en-US">
                <a:latin typeface="+mj-lt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6726" y="4042815"/>
            <a:ext cx="305203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Note: There could be some speedup here due to the fact that we’re reading in multiple pages sequentially however we’ll ignore this here!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5921" y="2203656"/>
                <a:ext cx="5056493" cy="2866605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20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921" y="2203656"/>
                <a:ext cx="5056493" cy="2866605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972285" y="2922276"/>
            <a:ext cx="2991236" cy="39090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16727" y="2202039"/>
                <a:ext cx="3052030" cy="717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en-US" sz="2100" i="1">
                          <a:latin typeface="Cambria Math" charset="0"/>
                        </a:rPr>
                        <m:t>+ </m:t>
                      </m:r>
                      <m:f>
                        <m:f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sz="2100" i="1">
                              <a:latin typeface="Cambria Math" charset="0"/>
                            </a:rPr>
                            <m:t>𝐵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r>
                        <a:rPr lang="en-US" sz="2100" i="1">
                          <a:latin typeface="Cambria Math" charset="0"/>
                        </a:rPr>
                        <m:t>𝑃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r>
                        <a:rPr lang="en-US" sz="2100" i="1">
                          <a:latin typeface="Cambria Math" charset="0"/>
                        </a:rPr>
                        <m:t>𝑆</m:t>
                      </m:r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9257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170134" y="1455055"/>
            <a:ext cx="28841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Given </a:t>
            </a:r>
            <a:r>
              <a:rPr lang="en-US" b="1" i="1" dirty="0">
                <a:latin typeface="+mj-lt"/>
              </a:rPr>
              <a:t>B+1 </a:t>
            </a:r>
            <a:r>
              <a:rPr lang="en-US" dirty="0">
                <a:latin typeface="+mj-lt"/>
              </a:rPr>
              <a:t>pages of 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16727" y="5023501"/>
            <a:ext cx="305203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Note: Faster to iterate over the </a:t>
            </a:r>
            <a:r>
              <a:rPr lang="en-US" i="1">
                <a:latin typeface="+mj-lt"/>
              </a:rPr>
              <a:t>smaller</a:t>
            </a:r>
            <a:r>
              <a:rPr lang="en-US">
                <a:latin typeface="+mj-lt"/>
              </a:rPr>
              <a:t> relation first!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6727" y="2973090"/>
            <a:ext cx="3152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/>
              <a:t>Load in B-1 pages of R at a time (leaving 1 page each free for S &amp; output)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b="1" dirty="0"/>
              <a:t>For each (B-1)-page segment of R, load each page of S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86599" y="1828547"/>
            <a:ext cx="70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latin typeface="+mj-lt"/>
              </a:rPr>
              <a:t>Cost:</a:t>
            </a:r>
            <a:r>
              <a:rPr lang="en-US">
                <a:latin typeface="+mj-lt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5921" y="2203656"/>
                <a:ext cx="5221555" cy="2866605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20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921" y="2203656"/>
                <a:ext cx="5221555" cy="2866605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170134" y="1455055"/>
            <a:ext cx="28841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Given </a:t>
            </a:r>
            <a:r>
              <a:rPr lang="en-US" b="1" i="1" dirty="0">
                <a:latin typeface="+mj-lt"/>
              </a:rPr>
              <a:t>B+1 </a:t>
            </a:r>
            <a:r>
              <a:rPr lang="en-US" dirty="0">
                <a:latin typeface="+mj-lt"/>
              </a:rPr>
              <a:t>pages of 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16727" y="2934820"/>
            <a:ext cx="31247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/>
              <a:t>Load in B-1 pages of R at a time (leaving 1 page each free for S &amp; output)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For each (B-1)-page segment of R, load each page of S</a:t>
            </a:r>
          </a:p>
          <a:p>
            <a:pPr marL="257175" indent="-257175">
              <a:buFont typeface="+mj-lt"/>
              <a:buAutoNum type="arabicPeriod"/>
            </a:pPr>
            <a:endParaRPr lang="en-US" b="1" dirty="0"/>
          </a:p>
          <a:p>
            <a:pPr marL="257175" indent="-257175">
              <a:buFont typeface="+mj-lt"/>
              <a:buAutoNum type="arabicPeriod"/>
            </a:pPr>
            <a:r>
              <a:rPr lang="en-US" b="1" dirty="0"/>
              <a:t>Check against the join conditions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904980" y="4148825"/>
            <a:ext cx="2765406" cy="390904"/>
          </a:xfrm>
          <a:prstGeom prst="round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4470361" y="5547546"/>
            <a:ext cx="43983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BNLJ can also </a:t>
            </a:r>
            <a:r>
              <a:rPr lang="en-US">
                <a:latin typeface="+mj-lt"/>
              </a:rPr>
              <a:t>handle non-equality </a:t>
            </a:r>
            <a:r>
              <a:rPr lang="en-US" dirty="0">
                <a:latin typeface="+mj-lt"/>
              </a:rPr>
              <a:t>constraints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86599" y="1828547"/>
            <a:ext cx="70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latin typeface="+mj-lt"/>
              </a:rPr>
              <a:t>Cost:</a:t>
            </a:r>
            <a:r>
              <a:rPr lang="en-US">
                <a:latin typeface="+mj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6727" y="2202039"/>
                <a:ext cx="3052030" cy="717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en-US" sz="2100" i="1">
                          <a:latin typeface="Cambria Math" charset="0"/>
                        </a:rPr>
                        <m:t>+ </m:t>
                      </m:r>
                      <m:f>
                        <m:f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sz="2100" i="1">
                              <a:latin typeface="Cambria Math" charset="0"/>
                            </a:rPr>
                            <m:t>𝐵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r>
                        <a:rPr lang="en-US" sz="2100" i="1">
                          <a:latin typeface="Cambria Math" charset="0"/>
                        </a:rPr>
                        <m:t>𝑃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r>
                        <a:rPr lang="en-US" sz="2100" i="1">
                          <a:latin typeface="Cambria Math" charset="0"/>
                        </a:rPr>
                        <m:t>𝑆</m:t>
                      </m:r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9257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5921" y="2203656"/>
                <a:ext cx="5221555" cy="2866605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20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921" y="2203656"/>
                <a:ext cx="5221555" cy="2866605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16727" y="2202039"/>
                <a:ext cx="3052030" cy="572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1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100" i="1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21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1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100" i="1">
                            <a:latin typeface="Cambria Math" charset="0"/>
                          </a:rPr>
                          <m:t>𝐵</m:t>
                        </m:r>
                        <m:r>
                          <a:rPr lang="en-US" sz="2100" i="1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2100" i="1">
                        <a:latin typeface="Cambria Math" charset="0"/>
                      </a:rPr>
                      <m:t>𝑃</m:t>
                    </m:r>
                    <m:r>
                      <a:rPr lang="en-US" sz="2100" i="1">
                        <a:latin typeface="Cambria Math" charset="0"/>
                      </a:rPr>
                      <m:t>(</m:t>
                    </m:r>
                    <m:r>
                      <a:rPr lang="en-US" sz="2100" i="1">
                        <a:latin typeface="Cambria Math" charset="0"/>
                      </a:rPr>
                      <m:t>𝑆</m:t>
                    </m:r>
                    <m:r>
                      <a:rPr lang="en-US" sz="21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100" dirty="0">
                    <a:latin typeface="+mj-lt"/>
                  </a:rPr>
                  <a:t> + OUT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170134" y="1455055"/>
            <a:ext cx="28841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Given </a:t>
            </a:r>
            <a:r>
              <a:rPr lang="en-US" b="1" i="1" dirty="0">
                <a:latin typeface="+mj-lt"/>
              </a:rPr>
              <a:t>B+1 </a:t>
            </a:r>
            <a:r>
              <a:rPr lang="en-US" dirty="0">
                <a:latin typeface="+mj-lt"/>
              </a:rPr>
              <a:t>pages of 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16727" y="2868145"/>
            <a:ext cx="31247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/>
              <a:t>Load in B-1 pages of R at a time (leaving 1 page each free for S &amp; output)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For each (B-1)-page segment of R, load each page of S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Check against the join conditions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b="1" dirty="0"/>
              <a:t>Write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86599" y="1828547"/>
            <a:ext cx="70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latin typeface="+mj-lt"/>
              </a:rPr>
              <a:t>Cost:</a:t>
            </a:r>
            <a:r>
              <a:rPr lang="en-US">
                <a:latin typeface="+mj-lt"/>
              </a:rPr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70013" y="4564868"/>
            <a:ext cx="1932841" cy="39090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BNLJ vs. NLJ: Benefits of IO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8065898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NLJ</a:t>
            </a:r>
          </a:p>
          <a:p>
            <a:pPr lvl="1"/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b="1" i="1" dirty="0" smtClean="0"/>
              <a:t>every</a:t>
            </a:r>
            <a:r>
              <a:rPr lang="zh-CN" altLang="en-US" b="1" i="1" dirty="0" smtClean="0"/>
              <a:t> </a:t>
            </a:r>
            <a:r>
              <a:rPr lang="en-US" altLang="zh-CN" b="1" i="1" dirty="0" smtClean="0"/>
              <a:t>page</a:t>
            </a:r>
            <a:r>
              <a:rPr lang="zh-CN" altLang="en-US" b="1" i="1" dirty="0" smtClean="0"/>
              <a:t> </a:t>
            </a:r>
            <a:r>
              <a:rPr lang="en-US" altLang="zh-CN" b="1" i="1" dirty="0" smtClean="0"/>
              <a:t>of</a:t>
            </a:r>
            <a:r>
              <a:rPr lang="zh-CN" altLang="en-US" b="1" i="1" dirty="0" smtClean="0"/>
              <a:t> </a:t>
            </a:r>
            <a:r>
              <a:rPr lang="en-US" altLang="zh-CN" b="1" i="1" dirty="0" smtClean="0"/>
              <a:t>R</a:t>
            </a:r>
            <a:endParaRPr lang="en-US" b="1" i="1" dirty="0" smtClean="0"/>
          </a:p>
          <a:p>
            <a:r>
              <a:rPr lang="en-US" sz="2400" dirty="0" smtClean="0"/>
              <a:t>BNLJ</a:t>
            </a:r>
          </a:p>
          <a:p>
            <a:pPr lvl="1"/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of S from disk for </a:t>
            </a:r>
            <a:r>
              <a:rPr lang="en-US" b="1" i="1" dirty="0"/>
              <a:t>every (B-1)-page segment of </a:t>
            </a:r>
            <a:r>
              <a:rPr lang="en-US" b="1" i="1" dirty="0" smtClean="0"/>
              <a:t>R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992031" y="4350744"/>
                <a:ext cx="3285194" cy="6407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𝐵</m:t>
                        </m:r>
                        <m:r>
                          <a:rPr lang="en-US" sz="2400" i="1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𝑃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𝑆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+ OUT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031" y="4350744"/>
                <a:ext cx="3285194" cy="6407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8650" y="4350744"/>
            <a:ext cx="30520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P(R) + T(R)*P(S) + 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004495"/>
            <a:ext cx="50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NLJ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2031" y="4004495"/>
            <a:ext cx="62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BNLJ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028179" y="4411462"/>
            <a:ext cx="616352" cy="317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211497" y="5414431"/>
                <a:ext cx="4721006" cy="6806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BNLJ is faster </a:t>
                </a:r>
                <a:r>
                  <a:rPr lang="en-US" sz="2400">
                    <a:latin typeface="+mj-lt"/>
                  </a:rPr>
                  <a:t>by 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𝐵</m:t>
                        </m:r>
                        <m:r>
                          <a:rPr lang="en-US" sz="2400" i="1">
                            <a:latin typeface="Cambria Math" charset="0"/>
                          </a:rPr>
                          <m:t>−1)</m:t>
                        </m:r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𝑅</m:t>
                        </m:r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𝑃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𝑅</m:t>
                        </m:r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+mj-lt"/>
                  </a:rPr>
                  <a:t> !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497" y="5414431"/>
                <a:ext cx="4721006" cy="68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4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BNLJ vs. NLJ: Benefits of IO Aware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690689"/>
                <a:ext cx="8980299" cy="395069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R: 500 pages</a:t>
                </a:r>
              </a:p>
              <a:p>
                <a:pPr lvl="1"/>
                <a:r>
                  <a:rPr lang="en-US" dirty="0" smtClean="0"/>
                  <a:t>S: 1000 pages</a:t>
                </a:r>
              </a:p>
              <a:p>
                <a:pPr lvl="1"/>
                <a:r>
                  <a:rPr lang="en-US" dirty="0" smtClean="0"/>
                  <a:t>100 tuples / page</a:t>
                </a:r>
              </a:p>
              <a:p>
                <a:pPr lvl="1"/>
                <a:r>
                  <a:rPr lang="en-US" dirty="0" smtClean="0"/>
                  <a:t>We have 12 pages of memory (B = 11)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NLJ: Cost = 500 + </a:t>
                </a:r>
                <a:r>
                  <a:rPr lang="en-US" b="1" dirty="0" smtClean="0"/>
                  <a:t>50,000*1000</a:t>
                </a:r>
                <a:r>
                  <a:rPr lang="en-US" dirty="0" smtClean="0"/>
                  <a:t> = </a:t>
                </a:r>
                <a:r>
                  <a:rPr lang="en-US" b="1" dirty="0" smtClean="0"/>
                  <a:t>50 Million </a:t>
                </a:r>
                <a:r>
                  <a:rPr lang="en-US" b="1" dirty="0" smtClean="0"/>
                  <a:t>IOs</a:t>
                </a:r>
                <a:endParaRPr lang="en-US" b="1" u="sng" dirty="0"/>
              </a:p>
              <a:p>
                <a:r>
                  <a:rPr lang="en-US" dirty="0" smtClean="0"/>
                  <a:t>BNLJ</a:t>
                </a:r>
                <a:r>
                  <a:rPr lang="en-US" dirty="0"/>
                  <a:t>: Cost = 500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500∗1000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:r>
                  <a:rPr lang="en-US" b="1" dirty="0"/>
                  <a:t>50 </a:t>
                </a:r>
                <a:r>
                  <a:rPr lang="en-US" b="1" i="1" dirty="0" smtClean="0"/>
                  <a:t>Thousand</a:t>
                </a:r>
                <a:r>
                  <a:rPr lang="en-US" b="1" dirty="0" smtClean="0"/>
                  <a:t> </a:t>
                </a:r>
                <a:r>
                  <a:rPr lang="en-US" b="1" dirty="0" smtClean="0"/>
                  <a:t>IOs</a:t>
                </a:r>
                <a:endParaRPr lang="en-US" b="1" u="sng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690689"/>
                <a:ext cx="8980299" cy="3950694"/>
              </a:xfrm>
              <a:blipFill rotWithShape="0">
                <a:blip r:embed="rId2"/>
                <a:stretch>
                  <a:fillRect l="-1222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010809" y="5909258"/>
            <a:ext cx="512238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 very </a:t>
            </a:r>
            <a:r>
              <a:rPr lang="en-US" sz="2400">
                <a:latin typeface="+mj-lt"/>
              </a:rPr>
              <a:t>real difference from a small change in the algorithm!</a:t>
            </a:r>
            <a:endParaRPr lang="en-US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4459" y="3074305"/>
            <a:ext cx="227208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Ignoring OUT here…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Recap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Logical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Optimization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Selection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Pushdown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Projection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Pushdown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Physical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Optimization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Join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Algorithms</a:t>
            </a:r>
          </a:p>
          <a:p>
            <a:pPr lvl="1"/>
            <a:r>
              <a:rPr lang="en-US" altLang="zh-CN" dirty="0" smtClean="0"/>
              <a:t>Histogram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00300" y="2330562"/>
            <a:ext cx="3918857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/>
              <a:t>Parser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400301" y="3273655"/>
            <a:ext cx="3918856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Logical</a:t>
            </a:r>
            <a:r>
              <a:rPr lang="zh-CN" altLang="en-US" sz="2400" dirty="0"/>
              <a:t> </a:t>
            </a:r>
            <a:r>
              <a:rPr lang="en-US" altLang="zh-CN" sz="2400" dirty="0"/>
              <a:t>Optimization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400301" y="5021946"/>
            <a:ext cx="3918856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394859" y="4192499"/>
            <a:ext cx="3924298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Physical</a:t>
            </a:r>
            <a:r>
              <a:rPr lang="zh-CN" altLang="en-US" sz="2400" dirty="0"/>
              <a:t> </a:t>
            </a:r>
            <a:r>
              <a:rPr lang="en-US" altLang="zh-CN" sz="2400" dirty="0"/>
              <a:t>Optimization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22074" y="1486448"/>
            <a:ext cx="1457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/>
              <a:t>query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9" idx="2"/>
            <a:endCxn id="5" idx="0"/>
          </p:cNvCxnSpPr>
          <p:nvPr/>
        </p:nvCxnSpPr>
        <p:spPr>
          <a:xfrm>
            <a:off x="4350607" y="1948113"/>
            <a:ext cx="9122" cy="382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91433" y="2879202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94157" y="3812863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40421" y="4741139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3394432" y="5953035"/>
            <a:ext cx="1912351" cy="57802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Disk</a:t>
            </a:r>
            <a:endParaRPr lang="en-US" sz="2400"/>
          </a:p>
        </p:txBody>
      </p:sp>
      <p:sp>
        <p:nvSpPr>
          <p:cNvPr id="17" name="Left Brace 16"/>
          <p:cNvSpPr/>
          <p:nvPr/>
        </p:nvSpPr>
        <p:spPr>
          <a:xfrm>
            <a:off x="1730829" y="3151414"/>
            <a:ext cx="457200" cy="1747157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148" y="3635822"/>
            <a:ext cx="1754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optimization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91433" y="5573399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731" y="3245569"/>
            <a:ext cx="2683892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86068" y="3245569"/>
            <a:ext cx="2943764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731" y="26968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04273" y="269340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802834" y="5021367"/>
            <a:ext cx="282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Which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one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better?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08532" y="5530632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8532" y="6039897"/>
            <a:ext cx="252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gender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58889" cy="435133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histogram is a set of value ranges (“buckets”) and the frequencies of values in those buckets occurring</a:t>
            </a:r>
          </a:p>
          <a:p>
            <a:endParaRPr lang="en-US" dirty="0" smtClean="0"/>
          </a:p>
          <a:p>
            <a:r>
              <a:rPr lang="en-US" dirty="0" smtClean="0"/>
              <a:t>How to choose the buckets?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Equiwidth</a:t>
            </a:r>
            <a:r>
              <a:rPr lang="en-US" dirty="0" smtClean="0"/>
              <a:t> &amp; </a:t>
            </a:r>
            <a:r>
              <a:rPr lang="en-US" dirty="0" err="1" smtClean="0"/>
              <a:t>Equidepth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Turns out high-frequency values are </a:t>
            </a:r>
            <a:r>
              <a:rPr lang="en-US" b="1" dirty="0" smtClean="0"/>
              <a:t>very </a:t>
            </a:r>
            <a:r>
              <a:rPr lang="en-US" dirty="0" smtClean="0"/>
              <a:t>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/>
          </p:nvPr>
        </p:nvGraphicFramePr>
        <p:xfrm>
          <a:off x="673361" y="2377486"/>
          <a:ext cx="6049260" cy="260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83030" y="4850641"/>
            <a:ext cx="2651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97942"/>
            <a:ext cx="1754327" cy="415498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2100" dirty="0"/>
              <a:t>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1627" y="2592047"/>
            <a:ext cx="2118748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How do we compute how many values between 8 and 10? </a:t>
            </a:r>
          </a:p>
          <a:p>
            <a:r>
              <a:rPr lang="en-US" sz="2100" dirty="0">
                <a:latin typeface="+mj-lt"/>
              </a:rPr>
              <a:t>(Yes, it’s obvious)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6363" y="5344309"/>
            <a:ext cx="4831274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Problem: counts take up too </a:t>
            </a:r>
            <a:r>
              <a:rPr lang="en-US" sz="2100">
                <a:latin typeface="+mj-lt"/>
              </a:rPr>
              <a:t>much space!</a:t>
            </a:r>
            <a:endParaRPr lang="en-US" sz="2100" dirty="0">
              <a:latin typeface="+mj-lt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264279"/>
            <a:ext cx="7886700" cy="99417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4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vs. Uniform Counts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56451169"/>
              </p:ext>
            </p:extLst>
          </p:nvPr>
        </p:nvGraphicFramePr>
        <p:xfrm>
          <a:off x="225695" y="2185160"/>
          <a:ext cx="6383364" cy="3436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66719" y="2241248"/>
            <a:ext cx="2118748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How much space do the full counts (</a:t>
            </a:r>
            <a:r>
              <a:rPr lang="en-US" sz="2100" b="1" dirty="0" err="1">
                <a:solidFill>
                  <a:srgbClr val="0070C0"/>
                </a:solidFill>
                <a:latin typeface="+mj-lt"/>
              </a:rPr>
              <a:t>bucket_size</a:t>
            </a:r>
            <a:r>
              <a:rPr lang="en-US" sz="2100" b="1" dirty="0">
                <a:solidFill>
                  <a:srgbClr val="0070C0"/>
                </a:solidFill>
                <a:latin typeface="+mj-lt"/>
              </a:rPr>
              <a:t>=1) take?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b="1" dirty="0">
                <a:solidFill>
                  <a:schemeClr val="accent2"/>
                </a:solidFill>
                <a:latin typeface="+mj-lt"/>
              </a:rPr>
              <a:t>How much space do the uniform counts (</a:t>
            </a:r>
            <a:r>
              <a:rPr lang="en-US" sz="2100" b="1" dirty="0" err="1">
                <a:solidFill>
                  <a:schemeClr val="accent2"/>
                </a:solidFill>
                <a:latin typeface="+mj-lt"/>
              </a:rPr>
              <a:t>bucket_size</a:t>
            </a:r>
            <a:r>
              <a:rPr lang="en-US" sz="2100" b="1" dirty="0">
                <a:solidFill>
                  <a:schemeClr val="accent2"/>
                </a:solidFill>
                <a:latin typeface="+mj-lt"/>
              </a:rPr>
              <a:t>=ALL) take?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Want high resolution (like the full counts)</a:t>
            </a:r>
          </a:p>
          <a:p>
            <a:endParaRPr lang="en-US" dirty="0" smtClean="0"/>
          </a:p>
          <a:p>
            <a:r>
              <a:rPr lang="en-US" dirty="0" smtClean="0"/>
              <a:t>Want low space (like uniform)</a:t>
            </a:r>
          </a:p>
          <a:p>
            <a:endParaRPr lang="en-US" dirty="0" smtClean="0"/>
          </a:p>
          <a:p>
            <a:r>
              <a:rPr lang="en-US" dirty="0" smtClean="0"/>
              <a:t>Histograms are a compromise!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2594" y="5152594"/>
            <a:ext cx="57388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So how do we compute the “bucket</a:t>
            </a:r>
            <a:r>
              <a:rPr lang="en-US" sz="2400">
                <a:latin typeface="+mj-lt"/>
              </a:rPr>
              <a:t>” sizes?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</a:t>
            </a:r>
            <a:r>
              <a:rPr lang="en-US" dirty="0"/>
              <a:t>-</a:t>
            </a:r>
            <a:r>
              <a:rPr lang="en-US" dirty="0" smtClean="0"/>
              <a:t>width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1248171" y="2125266"/>
          <a:ext cx="6457554" cy="2817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1767435" y="4566879"/>
            <a:ext cx="1220690" cy="3021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2038785" y="3919668"/>
            <a:ext cx="1898678" cy="11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02099" y="4566283"/>
            <a:ext cx="1220690" cy="3021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4373449" y="3919073"/>
            <a:ext cx="1898678" cy="11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152164" y="3918477"/>
            <a:ext cx="1898678" cy="11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5539292" y="3918477"/>
            <a:ext cx="1898678" cy="11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89229" y="4567474"/>
            <a:ext cx="1220690" cy="3021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440781" y="5320464"/>
            <a:ext cx="4262438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All buckets roughly the </a:t>
            </a:r>
            <a:r>
              <a:rPr lang="en-US" sz="2100">
                <a:latin typeface="+mj-lt"/>
              </a:rPr>
              <a:t>same width</a:t>
            </a:r>
            <a:endParaRPr lang="en-US" sz="21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1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Equidepth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1200546" y="1963342"/>
          <a:ext cx="6622716" cy="3051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1747233" y="4610278"/>
            <a:ext cx="1649350" cy="3021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3563161" y="3908212"/>
            <a:ext cx="1898678" cy="11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4392895" y="3962471"/>
            <a:ext cx="1898678" cy="11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11905" y="4643486"/>
            <a:ext cx="829735" cy="2689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2454808" y="3995680"/>
            <a:ext cx="1898678" cy="11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64575" y="4584041"/>
            <a:ext cx="298313" cy="355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/>
          <p:nvPr/>
        </p:nvCxnSpPr>
        <p:spPr>
          <a:xfrm rot="5400000" flipH="1" flipV="1">
            <a:off x="6414641" y="3995680"/>
            <a:ext cx="1898678" cy="11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0781" y="5151704"/>
            <a:ext cx="4262438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All buckets contain roughly the same number of items (total frequency)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8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Simple, intuitive and popular</a:t>
            </a:r>
          </a:p>
          <a:p>
            <a:endParaRPr lang="en-US" dirty="0" smtClean="0"/>
          </a:p>
          <a:p>
            <a:r>
              <a:rPr lang="en-US" dirty="0" smtClean="0"/>
              <a:t>Parameters: # of buckets and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extend to many attributes (multidimensional)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Histograms require that we update them!</a:t>
            </a:r>
          </a:p>
          <a:p>
            <a:pPr lvl="1"/>
            <a:r>
              <a:rPr lang="en-US" dirty="0" smtClean="0"/>
              <a:t>Typically, </a:t>
            </a:r>
            <a:r>
              <a:rPr lang="en-US" dirty="0"/>
              <a:t>y</a:t>
            </a:r>
            <a:r>
              <a:rPr lang="en-US" dirty="0" smtClean="0"/>
              <a:t>ou must run/schedule a command to update statistics on the database</a:t>
            </a:r>
          </a:p>
          <a:p>
            <a:pPr lvl="1"/>
            <a:r>
              <a:rPr lang="en-US" dirty="0" smtClean="0"/>
              <a:t>Out of date histograms can be terrible!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is research work on self-tuning histograms and the use of query feedback</a:t>
            </a:r>
          </a:p>
          <a:p>
            <a:pPr lvl="1"/>
            <a:r>
              <a:rPr lang="en-US" dirty="0" smtClean="0"/>
              <a:t>Oracle 11g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8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Nasty example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1608839" y="1954023"/>
          <a:ext cx="6049260" cy="260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23268" y="4689236"/>
            <a:ext cx="5020403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1. we insert many </a:t>
            </a:r>
            <a:r>
              <a:rPr lang="en-US" sz="2100" dirty="0" err="1">
                <a:latin typeface="+mj-lt"/>
              </a:rPr>
              <a:t>tuples</a:t>
            </a:r>
            <a:r>
              <a:rPr lang="en-US" sz="2100" dirty="0">
                <a:latin typeface="+mj-lt"/>
              </a:rPr>
              <a:t> with value &gt; 16</a:t>
            </a:r>
          </a:p>
          <a:p>
            <a:r>
              <a:rPr lang="en-US" sz="2100" dirty="0">
                <a:latin typeface="+mj-lt"/>
              </a:rPr>
              <a:t>2. we do </a:t>
            </a:r>
            <a:r>
              <a:rPr lang="en-US" sz="2100" b="1" dirty="0">
                <a:latin typeface="+mj-lt"/>
              </a:rPr>
              <a:t>not </a:t>
            </a:r>
            <a:r>
              <a:rPr lang="en-US" sz="2100" dirty="0">
                <a:latin typeface="+mj-lt"/>
              </a:rPr>
              <a:t>update the histogram</a:t>
            </a:r>
          </a:p>
          <a:p>
            <a:r>
              <a:rPr lang="en-US" sz="2100" dirty="0">
                <a:latin typeface="+mj-lt"/>
              </a:rPr>
              <a:t>3. we ask for values &gt; 20?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optimizer</a:t>
            </a:r>
          </a:p>
          <a:p>
            <a:endParaRPr lang="en-US" dirty="0"/>
          </a:p>
          <a:p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human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developer</a:t>
            </a:r>
          </a:p>
          <a:p>
            <a:endParaRPr lang="en-US" dirty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today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35" y="5051144"/>
            <a:ext cx="7618865" cy="1577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8" y="5051144"/>
            <a:ext cx="1082090" cy="159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0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popular approach: </a:t>
            </a:r>
          </a:p>
          <a:p>
            <a:pPr marL="728663" lvl="1" indent="-385763">
              <a:buAutoNum type="arabicPeriod"/>
            </a:pPr>
            <a:r>
              <a:rPr lang="en-US" dirty="0" smtClean="0"/>
              <a:t>Store the most frequent values and their counts explicitly</a:t>
            </a:r>
          </a:p>
          <a:p>
            <a:pPr marL="728663" lvl="1" indent="-385763">
              <a:buAutoNum type="arabicPeriod"/>
            </a:pPr>
            <a:r>
              <a:rPr lang="en-US" dirty="0" smtClean="0"/>
              <a:t>Keep an </a:t>
            </a:r>
            <a:r>
              <a:rPr lang="en-US" dirty="0" err="1" smtClean="0"/>
              <a:t>equiwidth</a:t>
            </a:r>
            <a:r>
              <a:rPr lang="en-US" dirty="0" smtClean="0"/>
              <a:t> or </a:t>
            </a:r>
            <a:r>
              <a:rPr lang="en-US" dirty="0" err="1" smtClean="0"/>
              <a:t>equidepth</a:t>
            </a:r>
            <a:r>
              <a:rPr lang="en-US" dirty="0" smtClean="0"/>
              <a:t> one for the rest of the values</a:t>
            </a:r>
          </a:p>
          <a:p>
            <a:pPr marL="728663" lvl="1" indent="-385763"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07071" y="3858221"/>
            <a:ext cx="5729858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100" dirty="0">
                <a:latin typeface="+mj-lt"/>
              </a:rPr>
              <a:t>People continue to try all manner of fanciness here </a:t>
            </a:r>
            <a:r>
              <a:rPr lang="en-US" sz="2100" i="1" dirty="0">
                <a:latin typeface="+mj-lt"/>
              </a:rPr>
              <a:t>wavelets, graphical models, entropy models,…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Logical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Optimization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RA</a:t>
            </a:r>
            <a:r>
              <a:rPr lang="zh-CN" altLang="en-US" dirty="0"/>
              <a:t>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>
                <a:sym typeface="Wingdings"/>
              </a:rPr>
              <a:t>RA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Tree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Pushdown</a:t>
            </a:r>
          </a:p>
          <a:p>
            <a:pPr lvl="1"/>
            <a:r>
              <a:rPr lang="en-US" altLang="zh-CN" dirty="0" smtClean="0"/>
              <a:t>Projection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Pushdown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en-US" altLang="zh-CN" b="1" dirty="0" smtClean="0"/>
              <a:t>Physical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Optimization</a:t>
            </a:r>
          </a:p>
          <a:p>
            <a:pPr lvl="1"/>
            <a:r>
              <a:rPr lang="en-US" altLang="zh-CN" dirty="0" smtClean="0"/>
              <a:t>Nested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Sort-Merge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I/O</a:t>
            </a:r>
            <a:r>
              <a:rPr lang="zh-CN" altLang="en-US" dirty="0" smtClean="0"/>
              <a:t> </a:t>
            </a:r>
            <a:r>
              <a:rPr lang="en-US" altLang="zh-CN" dirty="0" smtClean="0"/>
              <a:t>Aware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Histogram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161" y="320674"/>
            <a:ext cx="8406862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build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query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optimization?</a:t>
            </a:r>
            <a:r>
              <a:rPr lang="zh-CN" alt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Plan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</a:p>
          <a:p>
            <a:pPr lvl="1"/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</a:p>
          <a:p>
            <a:pPr lvl="1"/>
            <a:r>
              <a:rPr lang="en-US" altLang="zh-CN" dirty="0" smtClean="0"/>
              <a:t>Estimate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000747" y="4238997"/>
            <a:ext cx="1903387" cy="612648"/>
          </a:xfrm>
          <a:prstGeom prst="wedgeRoundRectCallout">
            <a:avLst>
              <a:gd name="adj1" fmla="val -209529"/>
              <a:gd name="adj2" fmla="val -892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I/O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27311" y="5563892"/>
            <a:ext cx="2740295" cy="792459"/>
          </a:xfrm>
          <a:prstGeom prst="wedgeRoundRectCallout">
            <a:avLst>
              <a:gd name="adj1" fmla="val -156057"/>
              <a:gd name="adj2" fmla="val -7353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don’t go for best plan, go for least worst plan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000747" y="1834310"/>
            <a:ext cx="1903387" cy="692797"/>
          </a:xfrm>
          <a:prstGeom prst="wedgeRoundRectCallout">
            <a:avLst>
              <a:gd name="adj1" fmla="val -120776"/>
              <a:gd name="adj2" fmla="val -2459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large,</a:t>
            </a:r>
            <a:r>
              <a:rPr lang="zh-CN" altLang="en-US" dirty="0" smtClean="0"/>
              <a:t> </a:t>
            </a:r>
            <a:r>
              <a:rPr lang="en-US" altLang="zh-CN" dirty="0" smtClean="0"/>
              <a:t>must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pruned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4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Recap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Logical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Optimization</a:t>
            </a:r>
          </a:p>
          <a:p>
            <a:pPr lvl="1"/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Pushdown</a:t>
            </a:r>
          </a:p>
          <a:p>
            <a:pPr lvl="1"/>
            <a:r>
              <a:rPr lang="en-US" altLang="zh-CN" dirty="0" smtClean="0"/>
              <a:t>Projection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Pushdown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en-US" altLang="zh-CN" b="1" dirty="0" smtClean="0"/>
              <a:t>Physical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Optimization</a:t>
            </a:r>
          </a:p>
          <a:p>
            <a:pPr lvl="1"/>
            <a:r>
              <a:rPr lang="en-US" altLang="zh-CN" dirty="0" smtClean="0"/>
              <a:t>Join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 smtClean="0"/>
              <a:t>Selectivity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775287" y="2125267"/>
            <a:ext cx="2387030" cy="2836340"/>
            <a:chOff x="7700382" y="1690688"/>
            <a:chExt cx="3182707" cy="3781787"/>
          </a:xfrm>
        </p:grpSpPr>
        <p:sp>
          <p:nvSpPr>
            <p:cNvPr id="5" name="AutoShape 9"/>
            <p:cNvSpPr>
              <a:spLocks noChangeAspect="1" noChangeArrowheads="1"/>
            </p:cNvSpPr>
            <p:nvPr/>
          </p:nvSpPr>
          <p:spPr bwMode="auto">
            <a:xfrm rot="16200000">
              <a:off x="9524378" y="2941294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31133" y="1690688"/>
                  <a:ext cx="1131093" cy="572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21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1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1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1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1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2025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7700382" y="4933866"/>
              <a:ext cx="1200149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25" dirty="0">
                  <a:solidFill>
                    <a:prstClr val="black"/>
                  </a:solidFill>
                  <a:latin typeface="Calibri" panose="020F0502020204030204"/>
                </a:rPr>
                <a:t>R(A,B)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52559" y="4933866"/>
              <a:ext cx="111918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25" dirty="0">
                  <a:solidFill>
                    <a:prstClr val="black"/>
                  </a:solidFill>
                  <a:latin typeface="Calibri" panose="020F0502020204030204"/>
                </a:rPr>
                <a:t>S(B,C)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8297250" y="4489320"/>
              <a:ext cx="519998" cy="369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9072218" y="4547221"/>
              <a:ext cx="519998" cy="2532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6" idx="1"/>
            </p:cNvCxnSpPr>
            <p:nvPr/>
          </p:nvCxnSpPr>
          <p:spPr>
            <a:xfrm flipV="1">
              <a:off x="8996111" y="3501469"/>
              <a:ext cx="462752" cy="696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763901" y="3958134"/>
              <a:ext cx="111918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25" dirty="0">
                  <a:solidFill>
                    <a:prstClr val="black"/>
                  </a:solidFill>
                  <a:latin typeface="Calibri" panose="020F0502020204030204"/>
                </a:rPr>
                <a:t>T(C,D)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966868" y="3501470"/>
              <a:ext cx="304881" cy="4238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9"/>
            <p:cNvSpPr>
              <a:spLocks noChangeAspect="1" noChangeArrowheads="1"/>
            </p:cNvSpPr>
            <p:nvPr/>
          </p:nvSpPr>
          <p:spPr bwMode="auto">
            <a:xfrm rot="16200000">
              <a:off x="8835630" y="3878509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6110" y="2340519"/>
              <a:ext cx="1401140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25" dirty="0" err="1">
                  <a:solidFill>
                    <a:prstClr val="black"/>
                  </a:solidFill>
                  <a:latin typeface="Symbol"/>
                </a:rPr>
                <a:t>s</a:t>
              </a:r>
              <a:r>
                <a:rPr lang="en-US" sz="2025" baseline="-25000" dirty="0" err="1">
                  <a:solidFill>
                    <a:prstClr val="black"/>
                  </a:solidFill>
                  <a:latin typeface="Symbol"/>
                </a:rPr>
                <a:t>A</a:t>
              </a:r>
              <a:r>
                <a:rPr lang="en-US" sz="2025" baseline="-25000" dirty="0">
                  <a:solidFill>
                    <a:prstClr val="black"/>
                  </a:solidFill>
                  <a:latin typeface="Symbol"/>
                </a:rPr>
                <a:t>&lt;10</a:t>
              </a:r>
              <a:endParaRPr lang="en-US" sz="2025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9" name="Straight Connector 18"/>
            <p:cNvCxnSpPr>
              <a:endCxn id="18" idx="2"/>
            </p:cNvCxnSpPr>
            <p:nvPr/>
          </p:nvCxnSpPr>
          <p:spPr>
            <a:xfrm flipV="1">
              <a:off x="9696680" y="2879128"/>
              <a:ext cx="1" cy="221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712156" y="2216566"/>
              <a:ext cx="1" cy="2751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3277" y="4737079"/>
                <a:ext cx="4020588" cy="468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27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7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773277" y="2428506"/>
            <a:ext cx="288432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766857" y="1639399"/>
            <a:ext cx="2890743" cy="3139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35660" y="299850"/>
            <a:ext cx="7886700" cy="994172"/>
          </a:xfrm>
        </p:spPr>
        <p:txBody>
          <a:bodyPr/>
          <a:lstStyle/>
          <a:p>
            <a:r>
              <a:rPr lang="en-US" dirty="0" smtClean="0"/>
              <a:t>Translating to RA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2364717" y="4005279"/>
            <a:ext cx="383672" cy="49846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own Arrow 28"/>
          <p:cNvSpPr/>
          <p:nvPr/>
        </p:nvSpPr>
        <p:spPr>
          <a:xfrm rot="13977226">
            <a:off x="5157205" y="4105338"/>
            <a:ext cx="383672" cy="8753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8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7143284" y="3063221"/>
            <a:ext cx="240721" cy="47946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48350" y="2125266"/>
                <a:ext cx="848321" cy="42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25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75286" y="4557650"/>
            <a:ext cx="90011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64420" y="4557650"/>
            <a:ext cx="8393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6222937" y="4224241"/>
            <a:ext cx="389999" cy="276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6804163" y="4267666"/>
            <a:ext cx="389999" cy="189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6747083" y="3483352"/>
            <a:ext cx="347064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2926" y="3825851"/>
            <a:ext cx="8393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7475151" y="3483353"/>
            <a:ext cx="228661" cy="317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6626723" y="3766132"/>
            <a:ext cx="240721" cy="47946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47083" y="2612640"/>
            <a:ext cx="1050855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 err="1">
                <a:solidFill>
                  <a:prstClr val="black"/>
                </a:solidFill>
                <a:latin typeface="Symbol"/>
              </a:rPr>
              <a:t>s</a:t>
            </a:r>
            <a:r>
              <a:rPr lang="en-US" sz="2025" baseline="-25000" dirty="0" err="1">
                <a:solidFill>
                  <a:prstClr val="black"/>
                </a:solidFill>
                <a:latin typeface="Symbol"/>
              </a:rPr>
              <a:t>A</a:t>
            </a:r>
            <a:r>
              <a:rPr lang="en-US" sz="2025" baseline="-25000" dirty="0">
                <a:solidFill>
                  <a:prstClr val="black"/>
                </a:solidFill>
                <a:latin typeface="Symbol"/>
              </a:rPr>
              <a:t>&lt;10</a:t>
            </a:r>
            <a:endParaRPr lang="en-US" sz="2025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7272510" y="3016597"/>
            <a:ext cx="1" cy="1659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284117" y="2519675"/>
            <a:ext cx="1" cy="206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3277" y="4737079"/>
                <a:ext cx="4020588" cy="468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27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7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82026" y="111634"/>
            <a:ext cx="7886700" cy="994172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2364717" y="4005279"/>
            <a:ext cx="383672" cy="49846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own Arrow 28"/>
          <p:cNvSpPr/>
          <p:nvPr/>
        </p:nvSpPr>
        <p:spPr>
          <a:xfrm rot="13977226">
            <a:off x="5157205" y="4105338"/>
            <a:ext cx="383672" cy="8753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4525376" y="1537229"/>
            <a:ext cx="2085717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Push down selection on A so </a:t>
            </a:r>
            <a:r>
              <a:rPr lang="en-US" sz="2100">
                <a:latin typeface="+mj-lt"/>
              </a:rPr>
              <a:t>it occurs earlier </a:t>
            </a:r>
            <a:endParaRPr lang="en-US" sz="21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186508">
            <a:off x="6381252" y="3057501"/>
            <a:ext cx="273557" cy="100266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773277" y="2428506"/>
            <a:ext cx="288432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766857" y="1639399"/>
            <a:ext cx="2890743" cy="3139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8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7143284" y="3063221"/>
            <a:ext cx="240721" cy="47946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48966" y="2553781"/>
                <a:ext cx="848321" cy="42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25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804700" y="5001271"/>
            <a:ext cx="90011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64420" y="4557650"/>
            <a:ext cx="8393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6222937" y="4224241"/>
            <a:ext cx="389999" cy="276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6804163" y="4267666"/>
            <a:ext cx="389999" cy="189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6747083" y="3483352"/>
            <a:ext cx="347064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2926" y="3825851"/>
            <a:ext cx="8393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7475151" y="3483353"/>
            <a:ext cx="228661" cy="317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6626723" y="3766132"/>
            <a:ext cx="240721" cy="47946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284734" y="2948189"/>
            <a:ext cx="1" cy="206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3277" y="4737079"/>
                <a:ext cx="4020588" cy="468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82026" y="111634"/>
            <a:ext cx="7886700" cy="994172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2364717" y="4005279"/>
            <a:ext cx="383672" cy="49846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own Arrow 28"/>
          <p:cNvSpPr/>
          <p:nvPr/>
        </p:nvSpPr>
        <p:spPr>
          <a:xfrm rot="13977226">
            <a:off x="5157205" y="4105338"/>
            <a:ext cx="383672" cy="8753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4525376" y="1537229"/>
            <a:ext cx="2085717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Push down selection on A so </a:t>
            </a:r>
            <a:r>
              <a:rPr lang="en-US" sz="2100">
                <a:latin typeface="+mj-lt"/>
              </a:rPr>
              <a:t>it occurs earlier </a:t>
            </a:r>
            <a:endParaRPr lang="en-US" sz="21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9329" y="4388863"/>
            <a:ext cx="1050855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 err="1">
                <a:solidFill>
                  <a:prstClr val="black"/>
                </a:solidFill>
                <a:latin typeface="Symbol"/>
              </a:rPr>
              <a:t>s</a:t>
            </a:r>
            <a:r>
              <a:rPr lang="en-US" sz="2025" baseline="-25000" dirty="0" err="1">
                <a:solidFill>
                  <a:prstClr val="black"/>
                </a:solidFill>
                <a:latin typeface="Symbol"/>
              </a:rPr>
              <a:t>A</a:t>
            </a:r>
            <a:r>
              <a:rPr lang="en-US" sz="2025" baseline="-25000" dirty="0">
                <a:solidFill>
                  <a:prstClr val="black"/>
                </a:solidFill>
                <a:latin typeface="Symbol"/>
              </a:rPr>
              <a:t>&lt;10</a:t>
            </a:r>
            <a:endParaRPr lang="en-US" sz="2025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254757" y="4769735"/>
            <a:ext cx="1" cy="189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773277" y="2428506"/>
            <a:ext cx="288432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766857" y="1639399"/>
            <a:ext cx="2890743" cy="3139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20585</TotalTime>
  <Words>2243</Words>
  <Application>Microsoft Macintosh PowerPoint</Application>
  <PresentationFormat>On-screen Show (4:3)</PresentationFormat>
  <Paragraphs>475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Calibri</vt:lpstr>
      <vt:lpstr>Calibri Light</vt:lpstr>
      <vt:lpstr>Cambria Math</vt:lpstr>
      <vt:lpstr>Mangal</vt:lpstr>
      <vt:lpstr>Menlo</vt:lpstr>
      <vt:lpstr>Symbol</vt:lpstr>
      <vt:lpstr>Wingdings</vt:lpstr>
      <vt:lpstr>等线</vt:lpstr>
      <vt:lpstr>等线 Light</vt:lpstr>
      <vt:lpstr>Arial</vt:lpstr>
      <vt:lpstr>Office Theme</vt:lpstr>
      <vt:lpstr>CMPT 354: Database System I</vt:lpstr>
      <vt:lpstr>Why should you care?</vt:lpstr>
      <vt:lpstr>Query Processing Steps</vt:lpstr>
      <vt:lpstr>IBM System R Optimizer</vt:lpstr>
      <vt:lpstr>How to build a query optimization? </vt:lpstr>
      <vt:lpstr>Outline</vt:lpstr>
      <vt:lpstr>Translating to RA</vt:lpstr>
      <vt:lpstr>Optimizing RA Plan</vt:lpstr>
      <vt:lpstr>Optimizing RA Plan</vt:lpstr>
      <vt:lpstr>Optimizing RA Plan</vt:lpstr>
      <vt:lpstr>Optimizing RA Plan</vt:lpstr>
      <vt:lpstr>Outline</vt:lpstr>
      <vt:lpstr>Join Algorithms</vt:lpstr>
      <vt:lpstr>Dive into Nested Loop Joins</vt:lpstr>
      <vt:lpstr>Notes</vt:lpstr>
      <vt:lpstr>Nested Loop Join (NLJ)</vt:lpstr>
      <vt:lpstr>Nested Loop Join (NLJ)</vt:lpstr>
      <vt:lpstr>Nested Loop Join (NLJ)</vt:lpstr>
      <vt:lpstr>Nested Loop Join (NLJ)</vt:lpstr>
      <vt:lpstr>Nested Loop Join (NLJ)</vt:lpstr>
      <vt:lpstr>Nested Loop Join (NLJ)</vt:lpstr>
      <vt:lpstr>IO-Aware Approach</vt:lpstr>
      <vt:lpstr>Block Nested Loop Join (BNLJ)</vt:lpstr>
      <vt:lpstr>Block Nested Loop Join (BNLJ)</vt:lpstr>
      <vt:lpstr>Block Nested Loop Join (BNLJ)</vt:lpstr>
      <vt:lpstr>Block Nested Loop Join (BNLJ)</vt:lpstr>
      <vt:lpstr>BNLJ vs. NLJ: Benefits of IO Aware</vt:lpstr>
      <vt:lpstr>BNLJ vs. NLJ: Benefits of IO Aware</vt:lpstr>
      <vt:lpstr>Outline</vt:lpstr>
      <vt:lpstr>Motivation</vt:lpstr>
      <vt:lpstr>Histograms</vt:lpstr>
      <vt:lpstr>Example</vt:lpstr>
      <vt:lpstr>Full vs. Uniform Counts</vt:lpstr>
      <vt:lpstr>Fundamental Tradeoffs</vt:lpstr>
      <vt:lpstr>Equi-width</vt:lpstr>
      <vt:lpstr>Equidepth</vt:lpstr>
      <vt:lpstr>Histograms</vt:lpstr>
      <vt:lpstr>Maintaining Histograms</vt:lpstr>
      <vt:lpstr>Nasty example</vt:lpstr>
      <vt:lpstr>Compressed Histograms</vt:lpstr>
      <vt:lpstr>Summary</vt:lpstr>
      <vt:lpstr>Acknowledge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636</cp:revision>
  <cp:lastPrinted>2018-10-23T17:56:54Z</cp:lastPrinted>
  <dcterms:created xsi:type="dcterms:W3CDTF">2018-08-29T21:30:27Z</dcterms:created>
  <dcterms:modified xsi:type="dcterms:W3CDTF">2018-10-23T17:58:36Z</dcterms:modified>
</cp:coreProperties>
</file>